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363" r:id="rId4"/>
    <p:sldId id="366" r:id="rId5"/>
    <p:sldId id="382" r:id="rId6"/>
    <p:sldId id="383" r:id="rId7"/>
    <p:sldId id="384" r:id="rId8"/>
    <p:sldId id="368" r:id="rId9"/>
    <p:sldId id="386" r:id="rId10"/>
    <p:sldId id="387" r:id="rId11"/>
    <p:sldId id="388" r:id="rId12"/>
    <p:sldId id="390" r:id="rId13"/>
    <p:sldId id="389" r:id="rId14"/>
    <p:sldId id="391" r:id="rId15"/>
    <p:sldId id="392" r:id="rId16"/>
    <p:sldId id="393" r:id="rId17"/>
    <p:sldId id="394" r:id="rId18"/>
    <p:sldId id="395" r:id="rId19"/>
    <p:sldId id="397" r:id="rId20"/>
    <p:sldId id="396" r:id="rId21"/>
    <p:sldId id="399" r:id="rId22"/>
    <p:sldId id="398" r:id="rId23"/>
    <p:sldId id="401" r:id="rId24"/>
    <p:sldId id="402" r:id="rId25"/>
    <p:sldId id="400" r:id="rId26"/>
    <p:sldId id="403" r:id="rId27"/>
    <p:sldId id="404" r:id="rId28"/>
    <p:sldId id="405" r:id="rId29"/>
    <p:sldId id="406" r:id="rId30"/>
    <p:sldId id="407" r:id="rId31"/>
    <p:sldId id="408" r:id="rId32"/>
    <p:sldId id="27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pABbUnfsdsuWooNHxjPlWzfIH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8CC6E3-FCC4-47DA-A0CB-58AA5DE4530C}">
  <a:tblStyle styleId="{CC8CC6E3-FCC4-47DA-A0CB-58AA5DE4530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0B8F8E2-D1FA-4FFF-8403-662195016CF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87627" autoAdjust="0"/>
  </p:normalViewPr>
  <p:slideViewPr>
    <p:cSldViewPr snapToGrid="0">
      <p:cViewPr>
        <p:scale>
          <a:sx n="105" d="100"/>
          <a:sy n="105" d="100"/>
        </p:scale>
        <p:origin x="576" y="234"/>
      </p:cViewPr>
      <p:guideLst>
        <p:guide orient="horz" pos="2160"/>
        <p:guide pos="3840"/>
      </p:guideLst>
    </p:cSldViewPr>
  </p:slideViewPr>
  <p:notesTextViewPr>
    <p:cViewPr>
      <p:scale>
        <a:sx n="1" d="1"/>
        <a:sy n="1" d="1"/>
      </p:scale>
      <p:origin x="0" y="0"/>
    </p:cViewPr>
  </p:notesTextViewPr>
  <p:notesViewPr>
    <p:cSldViewPr snapToGrid="0">
      <p:cViewPr varScale="1">
        <p:scale>
          <a:sx n="47" d="100"/>
          <a:sy n="47" d="100"/>
        </p:scale>
        <p:origin x="295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presProps" Target="presProps.xml"/><Relationship Id="rId61"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91E46E-634C-480F-98DA-F2FE5EEFBF59}" type="datetimeFigureOut">
              <a:rPr lang="en-US" smtClean="0"/>
              <a:t>7/29/2022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9A433B-D413-4722-AF22-A97BE62A96CD}" type="slidenum">
              <a:rPr lang="en-US" smtClean="0"/>
              <a:t>‹#›</a:t>
            </a:fld>
            <a:endParaRPr lang="en-US"/>
          </a:p>
        </p:txBody>
      </p:sp>
    </p:spTree>
    <p:extLst>
      <p:ext uri="{BB962C8B-B14F-4D97-AF65-F5344CB8AC3E}">
        <p14:creationId xmlns:p14="http://schemas.microsoft.com/office/powerpoint/2010/main" val="1220074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5509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baseline="0" dirty="0">
                <a:solidFill>
                  <a:schemeClr val="dk1"/>
                </a:solidFill>
                <a:latin typeface="Calibri"/>
                <a:ea typeface="Calibri"/>
                <a:cs typeface="Calibri"/>
                <a:sym typeface="Calibri"/>
              </a:rPr>
              <a:t>Communication in any form i.e. verbal or non-verbal is vital to</a:t>
            </a:r>
          </a:p>
          <a:p>
            <a:r>
              <a:rPr lang="en-US" sz="1200" b="0" i="0" u="none" strike="noStrike" cap="none" baseline="0" dirty="0">
                <a:solidFill>
                  <a:schemeClr val="dk1"/>
                </a:solidFill>
                <a:latin typeface="Calibri"/>
                <a:ea typeface="Calibri"/>
                <a:cs typeface="Calibri"/>
                <a:sym typeface="Calibri"/>
              </a:rPr>
              <a:t>complete various daily routine tasks and plays a </a:t>
            </a:r>
            <a:r>
              <a:rPr lang="en-US" sz="1200" b="0" i="0" u="none" strike="noStrike" cap="none" baseline="0" dirty="0" err="1">
                <a:solidFill>
                  <a:schemeClr val="dk1"/>
                </a:solidFill>
                <a:latin typeface="Calibri"/>
                <a:ea typeface="Calibri"/>
                <a:cs typeface="Calibri"/>
                <a:sym typeface="Calibri"/>
              </a:rPr>
              <a:t>signicant</a:t>
            </a:r>
            <a:r>
              <a:rPr lang="en-US" sz="1200" b="0" i="0" u="none" strike="noStrike" cap="none" baseline="0" dirty="0">
                <a:solidFill>
                  <a:schemeClr val="dk1"/>
                </a:solidFill>
                <a:latin typeface="Calibri"/>
                <a:ea typeface="Calibri"/>
                <a:cs typeface="Calibri"/>
                <a:sym typeface="Calibri"/>
              </a:rPr>
              <a:t> role in</a:t>
            </a:r>
          </a:p>
          <a:p>
            <a:r>
              <a:rPr lang="en-US" sz="1200" b="0" i="0" u="none" strike="noStrike" cap="none" baseline="0" dirty="0">
                <a:solidFill>
                  <a:schemeClr val="dk1"/>
                </a:solidFill>
                <a:latin typeface="Calibri"/>
                <a:ea typeface="Calibri"/>
                <a:cs typeface="Calibri"/>
                <a:sym typeface="Calibri"/>
              </a:rPr>
              <a:t>life. Facial expression is the most </a:t>
            </a:r>
            <a:r>
              <a:rPr lang="en-US" sz="1200" b="0" i="0" u="none" strike="noStrike" cap="none" baseline="0" dirty="0" err="1">
                <a:solidFill>
                  <a:schemeClr val="dk1"/>
                </a:solidFill>
                <a:latin typeface="Calibri"/>
                <a:ea typeface="Calibri"/>
                <a:cs typeface="Calibri"/>
                <a:sym typeface="Calibri"/>
              </a:rPr>
              <a:t>eective</a:t>
            </a:r>
            <a:r>
              <a:rPr lang="en-US" sz="1200" b="0" i="0" u="none" strike="noStrike" cap="none" baseline="0" dirty="0">
                <a:solidFill>
                  <a:schemeClr val="dk1"/>
                </a:solidFill>
                <a:latin typeface="Calibri"/>
                <a:ea typeface="Calibri"/>
                <a:cs typeface="Calibri"/>
                <a:sym typeface="Calibri"/>
              </a:rPr>
              <a:t> form of non-verbal</a:t>
            </a:r>
          </a:p>
          <a:p>
            <a:r>
              <a:rPr lang="en-US" sz="1200" b="0" i="0" u="none" strike="noStrike" cap="none" baseline="0" dirty="0">
                <a:solidFill>
                  <a:schemeClr val="dk1"/>
                </a:solidFill>
                <a:latin typeface="Calibri"/>
                <a:ea typeface="Calibri"/>
                <a:cs typeface="Calibri"/>
                <a:sym typeface="Calibri"/>
              </a:rPr>
              <a:t>communication and it provides a clue about emotional state, mindset</a:t>
            </a:r>
          </a:p>
          <a:p>
            <a:r>
              <a:rPr lang="en-US" sz="1200" b="0" i="0" u="none" strike="noStrike" cap="none" baseline="0" dirty="0">
                <a:solidFill>
                  <a:schemeClr val="dk1"/>
                </a:solidFill>
                <a:latin typeface="Calibri"/>
                <a:ea typeface="Calibri"/>
                <a:cs typeface="Calibri"/>
                <a:sym typeface="Calibri"/>
              </a:rPr>
              <a:t>and intention.</a:t>
            </a:r>
          </a:p>
          <a:p>
            <a:endParaRPr lang="en-US" sz="1200" b="0" i="0" u="none" strike="noStrike" cap="none" baseline="0" dirty="0">
              <a:solidFill>
                <a:schemeClr val="dk1"/>
              </a:solidFill>
              <a:latin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One of the important ways humans display emotions is through facial expressions. Facial expression recognition is one of the most powerful, natural and immediate means for human beings to communicate their emotions and intensions.</a:t>
            </a:r>
            <a:endParaRPr dirty="0"/>
          </a:p>
        </p:txBody>
      </p:sp>
      <p:sp>
        <p:nvSpPr>
          <p:cNvPr id="108" name="Google Shape;1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009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62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2456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1850" y="2216727"/>
            <a:ext cx="10515600" cy="1025238"/>
          </a:xfrm>
          <a:prstGeom prst="rect">
            <a:avLst/>
          </a:prstGeom>
          <a:solidFill>
            <a:srgbClr val="2C4E86"/>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p:nvPr/>
        </p:nvSpPr>
        <p:spPr>
          <a:xfrm>
            <a:off x="64654" y="6343135"/>
            <a:ext cx="10792815" cy="369332"/>
          </a:xfrm>
          <a:prstGeom prst="rect">
            <a:avLst/>
          </a:prstGeom>
          <a:solidFill>
            <a:srgbClr val="2C4E8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D2C23DB8-EAEE-495C-9BC4-277617D03279}" type="datetime3">
              <a:rPr lang="en-US" sz="1800" b="1" i="0" u="none" strike="noStrike" cap="none" smtClean="0">
                <a:solidFill>
                  <a:schemeClr val="lt1"/>
                </a:solidFill>
                <a:latin typeface="Calibri"/>
                <a:ea typeface="Calibri"/>
                <a:cs typeface="Calibri"/>
                <a:sym typeface="Calibri"/>
              </a:rPr>
              <a:t>29 July 2022</a:t>
            </a:fld>
            <a:r>
              <a:rPr lang="en-US" sz="1800" b="1" i="0" u="none" strike="noStrike" cap="none" dirty="0">
                <a:solidFill>
                  <a:schemeClr val="lt1"/>
                </a:solidFill>
                <a:latin typeface="Calibri"/>
                <a:ea typeface="Calibri"/>
                <a:cs typeface="Calibri"/>
                <a:sym typeface="Calibri"/>
              </a:rPr>
              <a:t>| U &amp; P U. Patel Department of Computer Engineering</a:t>
            </a:r>
            <a:endParaRPr sz="1800" b="1" i="0" u="none" strike="noStrike" cap="none" dirty="0">
              <a:solidFill>
                <a:schemeClr val="lt1"/>
              </a:solidFill>
              <a:latin typeface="Calibri"/>
              <a:ea typeface="Calibri"/>
              <a:cs typeface="Calibri"/>
              <a:sym typeface="Calibri"/>
            </a:endParaRPr>
          </a:p>
        </p:txBody>
      </p:sp>
      <p:sp>
        <p:nvSpPr>
          <p:cNvPr id="18" name="Google Shape;18;p23"/>
          <p:cNvSpPr txBox="1"/>
          <p:nvPr/>
        </p:nvSpPr>
        <p:spPr>
          <a:xfrm>
            <a:off x="10923373" y="6343135"/>
            <a:ext cx="972064" cy="369332"/>
          </a:xfrm>
          <a:prstGeom prst="rect">
            <a:avLst/>
          </a:prstGeom>
          <a:solidFill>
            <a:srgbClr val="DC8507"/>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dirty="0">
              <a:solidFill>
                <a:schemeClr val="lt1"/>
              </a:solidFill>
              <a:latin typeface="Calibri"/>
              <a:ea typeface="Calibri"/>
              <a:cs typeface="Calibri"/>
              <a:sym typeface="Calibri"/>
            </a:endParaRPr>
          </a:p>
        </p:txBody>
      </p:sp>
      <p:pic>
        <p:nvPicPr>
          <p:cNvPr id="19" name="Google Shape;19;p23"/>
          <p:cNvPicPr preferRelativeResize="0"/>
          <p:nvPr/>
        </p:nvPicPr>
        <p:blipFill rotWithShape="1">
          <a:blip r:embed="rId2">
            <a:alphaModFix/>
          </a:blip>
          <a:srcRect/>
          <a:stretch/>
        </p:blipFill>
        <p:spPr>
          <a:xfrm>
            <a:off x="130558" y="156522"/>
            <a:ext cx="2917442" cy="584884"/>
          </a:xfrm>
          <a:prstGeom prst="rect">
            <a:avLst/>
          </a:prstGeom>
          <a:noFill/>
          <a:ln>
            <a:noFill/>
          </a:ln>
        </p:spPr>
      </p:pic>
      <p:pic>
        <p:nvPicPr>
          <p:cNvPr id="20" name="Google Shape;20;p23"/>
          <p:cNvPicPr preferRelativeResize="0"/>
          <p:nvPr/>
        </p:nvPicPr>
        <p:blipFill rotWithShape="1">
          <a:blip r:embed="rId3">
            <a:alphaModFix/>
          </a:blip>
          <a:srcRect/>
          <a:stretch/>
        </p:blipFill>
        <p:spPr>
          <a:xfrm>
            <a:off x="11257815" y="32952"/>
            <a:ext cx="823784" cy="8237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E4AFC207-8B11-49D7-9A4E-80C54234F77D}" type="datetime1">
              <a:rPr lang="en-US" smtClean="0"/>
              <a:t>7/29/2022</a:t>
            </a:fld>
            <a:endParaRPr/>
          </a:p>
        </p:txBody>
      </p:sp>
      <p:sp>
        <p:nvSpPr>
          <p:cNvPr id="74" name="Google Shape;7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222ED03-49A5-4E4E-8B6E-C7259D997532}" type="datetime1">
              <a:rPr lang="en-US" smtClean="0"/>
              <a:t>7/29/2022</a:t>
            </a:fld>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3" name="Google Shape;83;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D4F1F71B-4F00-4362-93AD-78A33CEA74E0}" type="datetime1">
              <a:rPr lang="en-US" smtClean="0"/>
              <a:t>7/29/2022</a:t>
            </a:fld>
            <a:endParaRPr/>
          </a:p>
        </p:txBody>
      </p:sp>
      <p:sp>
        <p:nvSpPr>
          <p:cNvPr id="85" name="Google Shape;8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0" name="Google Shape;90;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4998239-2C82-4352-81A2-B48AC2F9545A}" type="datetime1">
              <a:rPr lang="en-US" smtClean="0"/>
              <a:t>7/29/2022</a:t>
            </a:fld>
            <a:endParaRPr/>
          </a:p>
        </p:txBody>
      </p:sp>
      <p:sp>
        <p:nvSpPr>
          <p:cNvPr id="92" name="Google Shape;9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C3398FA-4274-422F-BAB6-808BFB67439B}" type="datetime1">
              <a:rPr lang="en-US" smtClean="0"/>
              <a:t>7/29/2022</a:t>
            </a:fld>
            <a:endParaRPr/>
          </a:p>
        </p:txBody>
      </p:sp>
      <p:sp>
        <p:nvSpPr>
          <p:cNvPr id="98" name="Google Shape;9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32B7B84-1347-4D87-9AF7-A4224B4EE013}" type="datetime1">
              <a:rPr lang="en-US" smtClean="0"/>
              <a:t>7/29/2022</a:t>
            </a:fld>
            <a:endParaRPr/>
          </a:p>
        </p:txBody>
      </p:sp>
      <p:sp>
        <p:nvSpPr>
          <p:cNvPr id="104" name="Google Shape;10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1"/>
        <p:cNvGrpSpPr/>
        <p:nvPr/>
      </p:nvGrpSpPr>
      <p:grpSpPr>
        <a:xfrm>
          <a:off x="0" y="0"/>
          <a:ext cx="0" cy="0"/>
          <a:chOff x="0" y="0"/>
          <a:chExt cx="0" cy="0"/>
        </a:xfrm>
      </p:grpSpPr>
      <p:sp>
        <p:nvSpPr>
          <p:cNvPr id="22" name="Google Shape;22;p24"/>
          <p:cNvSpPr txBox="1">
            <a:spLocks noGrp="1"/>
          </p:cNvSpPr>
          <p:nvPr>
            <p:ph type="ctrTitle"/>
          </p:nvPr>
        </p:nvSpPr>
        <p:spPr>
          <a:xfrm>
            <a:off x="1" y="884324"/>
            <a:ext cx="12192000" cy="872020"/>
          </a:xfrm>
          <a:prstGeom prst="rect">
            <a:avLst/>
          </a:prstGeom>
          <a:solidFill>
            <a:srgbClr val="2C4E86"/>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subTitle" idx="1"/>
          </p:nvPr>
        </p:nvSpPr>
        <p:spPr>
          <a:xfrm>
            <a:off x="64655" y="1899261"/>
            <a:ext cx="11830782" cy="44438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pic>
        <p:nvPicPr>
          <p:cNvPr id="24" name="Google Shape;24;p24"/>
          <p:cNvPicPr preferRelativeResize="0"/>
          <p:nvPr/>
        </p:nvPicPr>
        <p:blipFill rotWithShape="1">
          <a:blip r:embed="rId2">
            <a:alphaModFix/>
          </a:blip>
          <a:srcRect/>
          <a:stretch/>
        </p:blipFill>
        <p:spPr>
          <a:xfrm>
            <a:off x="130558" y="156522"/>
            <a:ext cx="2917442" cy="584884"/>
          </a:xfrm>
          <a:prstGeom prst="rect">
            <a:avLst/>
          </a:prstGeom>
          <a:noFill/>
          <a:ln>
            <a:noFill/>
          </a:ln>
        </p:spPr>
      </p:pic>
      <p:pic>
        <p:nvPicPr>
          <p:cNvPr id="25" name="Google Shape;25;p24"/>
          <p:cNvPicPr preferRelativeResize="0"/>
          <p:nvPr/>
        </p:nvPicPr>
        <p:blipFill rotWithShape="1">
          <a:blip r:embed="rId3">
            <a:alphaModFix/>
          </a:blip>
          <a:srcRect/>
          <a:stretch/>
        </p:blipFill>
        <p:spPr>
          <a:xfrm>
            <a:off x="11257815" y="32952"/>
            <a:ext cx="823784" cy="823784"/>
          </a:xfrm>
          <a:prstGeom prst="rect">
            <a:avLst/>
          </a:prstGeom>
          <a:noFill/>
          <a:ln>
            <a:noFill/>
          </a:ln>
        </p:spPr>
      </p:pic>
      <p:sp>
        <p:nvSpPr>
          <p:cNvPr id="12" name="Google Shape;30;p25"/>
          <p:cNvSpPr txBox="1"/>
          <p:nvPr userDrawn="1"/>
        </p:nvSpPr>
        <p:spPr>
          <a:xfrm>
            <a:off x="64654" y="6401098"/>
            <a:ext cx="11830783" cy="369291"/>
          </a:xfrm>
          <a:prstGeom prst="rect">
            <a:avLst/>
          </a:prstGeom>
          <a:solidFill>
            <a:srgbClr val="2C4E8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fld id="{64D9D4E5-1B6F-4DFF-9D25-EA7CC7D82374}" type="datetime3">
              <a:rPr lang="en-US" sz="1800" b="1" i="0" u="none" strike="noStrike" cap="none" smtClean="0">
                <a:solidFill>
                  <a:schemeClr val="lt1"/>
                </a:solidFill>
                <a:latin typeface="Calibri"/>
                <a:ea typeface="Calibri"/>
                <a:cs typeface="Calibri"/>
                <a:sym typeface="Calibri"/>
              </a:rPr>
              <a:t>29 July 2022</a:t>
            </a:fld>
            <a:r>
              <a:rPr lang="en-US" sz="1800" b="1" i="0" u="none" strike="noStrike" cap="none" dirty="0">
                <a:solidFill>
                  <a:schemeClr val="lt1"/>
                </a:solidFill>
                <a:latin typeface="Calibri"/>
                <a:ea typeface="Calibri"/>
                <a:cs typeface="Calibri"/>
                <a:sym typeface="Calibri"/>
              </a:rPr>
              <a:t>| U &amp; P U. Patel Department of Computer Engineering					</a:t>
            </a:r>
            <a:fld id="{D426EA77-E596-47E2-8859-8C29FFBDC651}" type="slidenum">
              <a:rPr lang="en-US" sz="1800" b="1" i="0" u="none" strike="noStrike" cap="none" smtClean="0">
                <a:solidFill>
                  <a:schemeClr val="lt1"/>
                </a:solidFill>
                <a:latin typeface="Calibri"/>
                <a:ea typeface="Calibri"/>
                <a:cs typeface="Calibri"/>
                <a:sym typeface="Calibri"/>
              </a:rPr>
              <a:t>‹#›</a:t>
            </a:fld>
            <a:endParaRPr sz="1800" b="1"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28"/>
        <p:cNvGrpSpPr/>
        <p:nvPr/>
      </p:nvGrpSpPr>
      <p:grpSpPr>
        <a:xfrm>
          <a:off x="0" y="0"/>
          <a:ext cx="0" cy="0"/>
          <a:chOff x="0" y="0"/>
          <a:chExt cx="0" cy="0"/>
        </a:xfrm>
      </p:grpSpPr>
      <p:sp>
        <p:nvSpPr>
          <p:cNvPr id="29" name="Google Shape;29;p25"/>
          <p:cNvSpPr txBox="1"/>
          <p:nvPr/>
        </p:nvSpPr>
        <p:spPr>
          <a:xfrm>
            <a:off x="64655" y="6343135"/>
            <a:ext cx="9005204" cy="403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30;p25"/>
          <p:cNvSpPr txBox="1"/>
          <p:nvPr/>
        </p:nvSpPr>
        <p:spPr>
          <a:xfrm>
            <a:off x="64654" y="6401098"/>
            <a:ext cx="11830783" cy="369291"/>
          </a:xfrm>
          <a:prstGeom prst="rect">
            <a:avLst/>
          </a:prstGeom>
          <a:solidFill>
            <a:srgbClr val="2C4E8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fld id="{4DD92B91-7AEE-4322-A576-65C23E13E646}" type="datetime3">
              <a:rPr lang="en-US" sz="1800" b="1" i="0" u="none" strike="noStrike" cap="none" smtClean="0">
                <a:solidFill>
                  <a:schemeClr val="lt1"/>
                </a:solidFill>
                <a:latin typeface="Calibri"/>
                <a:ea typeface="Calibri"/>
                <a:cs typeface="Calibri"/>
                <a:sym typeface="Calibri"/>
              </a:rPr>
              <a:t>29 July 2022</a:t>
            </a:fld>
            <a:r>
              <a:rPr lang="en-US" sz="1800" b="1" i="0" u="none" strike="noStrike" cap="none" dirty="0">
                <a:solidFill>
                  <a:schemeClr val="lt1"/>
                </a:solidFill>
                <a:latin typeface="Calibri"/>
                <a:ea typeface="Calibri"/>
                <a:cs typeface="Calibri"/>
                <a:sym typeface="Calibri"/>
              </a:rPr>
              <a:t>| U &amp; P U. Patel Department of Computer Engineering					</a:t>
            </a:r>
            <a:fld id="{D426EA77-E596-47E2-8859-8C29FFBDC651}" type="slidenum">
              <a:rPr lang="en-US" sz="1800" b="1" i="0" u="none" strike="noStrike" cap="none" smtClean="0">
                <a:solidFill>
                  <a:schemeClr val="lt1"/>
                </a:solidFill>
                <a:latin typeface="Calibri"/>
                <a:ea typeface="Calibri"/>
                <a:cs typeface="Calibri"/>
                <a:sym typeface="Calibri"/>
              </a:rPr>
              <a:t>‹#›</a:t>
            </a:fld>
            <a:endParaRPr sz="1800" b="1" i="0" u="none" strike="noStrike" cap="none" dirty="0">
              <a:solidFill>
                <a:schemeClr val="lt1"/>
              </a:solidFill>
              <a:latin typeface="Calibri"/>
              <a:ea typeface="Calibri"/>
              <a:cs typeface="Calibri"/>
              <a:sym typeface="Calibri"/>
            </a:endParaRPr>
          </a:p>
        </p:txBody>
      </p:sp>
      <p:sp>
        <p:nvSpPr>
          <p:cNvPr id="31" name="Google Shape;31;p25"/>
          <p:cNvSpPr txBox="1"/>
          <p:nvPr/>
        </p:nvSpPr>
        <p:spPr>
          <a:xfrm>
            <a:off x="64654" y="428831"/>
            <a:ext cx="11978640" cy="91440"/>
          </a:xfrm>
          <a:prstGeom prst="rect">
            <a:avLst/>
          </a:prstGeom>
          <a:gradFill>
            <a:gsLst>
              <a:gs pos="0">
                <a:srgbClr val="D7E0F2"/>
              </a:gs>
              <a:gs pos="100000">
                <a:srgbClr val="1F3864"/>
              </a:gs>
            </a:gsLst>
            <a:lin ang="1080000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1B1DB4-448B-4E2F-80E5-6B2D13876456}" type="datetime1">
              <a:rPr lang="en-US" smtClean="0"/>
              <a:t>7/29/2022</a:t>
            </a:fld>
            <a:endParaRPr/>
          </a:p>
        </p:txBody>
      </p:sp>
      <p:sp>
        <p:nvSpPr>
          <p:cNvPr id="36" name="Google Shape;3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A29F504-4D6C-4241-83EB-AF933892A8C4}" type="datetime1">
              <a:rPr lang="en-US" smtClean="0"/>
              <a:t>7/29/2022</a:t>
            </a:fld>
            <a:endParaRPr/>
          </a:p>
        </p:txBody>
      </p:sp>
      <p:sp>
        <p:nvSpPr>
          <p:cNvPr id="42" name="Google Shape;4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4"/>
        <p:cNvGrpSpPr/>
        <p:nvPr/>
      </p:nvGrpSpPr>
      <p:grpSpPr>
        <a:xfrm>
          <a:off x="0" y="0"/>
          <a:ext cx="0" cy="0"/>
          <a:chOff x="0" y="0"/>
          <a:chExt cx="0" cy="0"/>
        </a:xfrm>
      </p:grpSpPr>
      <p:sp>
        <p:nvSpPr>
          <p:cNvPr id="45" name="Google Shape;45;p28"/>
          <p:cNvSpPr txBox="1"/>
          <p:nvPr/>
        </p:nvSpPr>
        <p:spPr>
          <a:xfrm>
            <a:off x="64655" y="6343135"/>
            <a:ext cx="9005204" cy="403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28"/>
          <p:cNvSpPr txBox="1"/>
          <p:nvPr/>
        </p:nvSpPr>
        <p:spPr>
          <a:xfrm>
            <a:off x="64654" y="6401098"/>
            <a:ext cx="11830783" cy="276999"/>
          </a:xfrm>
          <a:prstGeom prst="rect">
            <a:avLst/>
          </a:prstGeom>
          <a:solidFill>
            <a:srgbClr val="2C4E8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fld id="{B4B17047-B918-4B64-94E0-92E0109C89C1}" type="datetime3">
              <a:rPr lang="en-US" sz="1200" b="1" i="0" u="none" strike="noStrike" cap="none" smtClean="0">
                <a:solidFill>
                  <a:schemeClr val="lt1"/>
                </a:solidFill>
                <a:latin typeface="Calibri"/>
                <a:ea typeface="Calibri"/>
                <a:cs typeface="Calibri"/>
                <a:sym typeface="Calibri"/>
              </a:rPr>
              <a:t>29 July 2022</a:t>
            </a:fld>
            <a:r>
              <a:rPr lang="en-US" sz="1200" b="1" i="0" u="none" strike="noStrike" cap="none" dirty="0">
                <a:solidFill>
                  <a:schemeClr val="lt1"/>
                </a:solidFill>
                <a:latin typeface="Calibri"/>
                <a:ea typeface="Calibri"/>
                <a:cs typeface="Calibri"/>
                <a:sym typeface="Calibri"/>
              </a:rPr>
              <a:t>| U &amp; P U. Patel Department of Computer Engineering</a:t>
            </a:r>
            <a:endParaRPr sz="1200" b="1" i="0" u="none" strike="noStrike" cap="none" dirty="0">
              <a:solidFill>
                <a:schemeClr val="lt1"/>
              </a:solidFill>
              <a:latin typeface="Calibri"/>
              <a:ea typeface="Calibri"/>
              <a:cs typeface="Calibri"/>
              <a:sym typeface="Calibri"/>
            </a:endParaRPr>
          </a:p>
        </p:txBody>
      </p:sp>
      <p:sp>
        <p:nvSpPr>
          <p:cNvPr id="47" name="Google Shape;47;p28"/>
          <p:cNvSpPr txBox="1"/>
          <p:nvPr/>
        </p:nvSpPr>
        <p:spPr>
          <a:xfrm>
            <a:off x="64654" y="428831"/>
            <a:ext cx="11978640" cy="91440"/>
          </a:xfrm>
          <a:prstGeom prst="rect">
            <a:avLst/>
          </a:prstGeom>
          <a:gradFill>
            <a:gsLst>
              <a:gs pos="0">
                <a:srgbClr val="D7E0F2"/>
              </a:gs>
              <a:gs pos="100000">
                <a:srgbClr val="1F3864"/>
              </a:gs>
            </a:gsLst>
            <a:lin ang="1080000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Calibri"/>
              <a:ea typeface="Calibri"/>
              <a:cs typeface="Calibri"/>
              <a:sym typeface="Calibri"/>
            </a:endParaRPr>
          </a:p>
        </p:txBody>
      </p:sp>
      <p:sp>
        <p:nvSpPr>
          <p:cNvPr id="48" name="Google Shape;48;p28"/>
          <p:cNvSpPr txBox="1"/>
          <p:nvPr/>
        </p:nvSpPr>
        <p:spPr>
          <a:xfrm>
            <a:off x="3184549" y="-12471"/>
            <a:ext cx="481214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A25E491-2779-4C32-B55C-C69FF5162043}" type="datetime1">
              <a:rPr lang="en-US" smtClean="0"/>
              <a:t>7/29/2022</a:t>
            </a:fld>
            <a:endParaRPr/>
          </a:p>
        </p:txBody>
      </p:sp>
      <p:sp>
        <p:nvSpPr>
          <p:cNvPr id="53" name="Google Shape;5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B6E2611-A048-4BD0-A704-8970AF6C3454}" type="datetime1">
              <a:rPr lang="en-US" smtClean="0"/>
              <a:t>7/29/2022</a:t>
            </a:fld>
            <a:endParaRPr/>
          </a:p>
        </p:txBody>
      </p:sp>
      <p:sp>
        <p:nvSpPr>
          <p:cNvPr id="60" name="Google Shape;6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59E5490-5A9E-4131-A620-F8EAABDBA79D}" type="datetime1">
              <a:rPr lang="en-US" smtClean="0"/>
              <a:t>7/29/2022</a:t>
            </a:fld>
            <a:endParaRPr/>
          </a:p>
        </p:txBody>
      </p:sp>
      <p:sp>
        <p:nvSpPr>
          <p:cNvPr id="69" name="Google Shape;6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50DA2EF-F49F-485B-9D11-7B1361F827E6}" type="datetime1">
              <a:rPr lang="en-US" smtClean="0"/>
              <a:t>7/29/2022</a:t>
            </a:fld>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title"/>
          </p:nvPr>
        </p:nvSpPr>
        <p:spPr>
          <a:xfrm>
            <a:off x="831850" y="1420587"/>
            <a:ext cx="10515600" cy="2008414"/>
          </a:xfrm>
          <a:prstGeom prst="rect">
            <a:avLst/>
          </a:prstGeom>
          <a:solidFill>
            <a:srgbClr val="2C4E86"/>
          </a:solidFill>
          <a:ln>
            <a:noFill/>
          </a:ln>
        </p:spPr>
        <p:txBody>
          <a:bodyPr spcFirstLastPara="1" wrap="square" lIns="91425" tIns="45700" rIns="91425" bIns="45700" anchor="b" anchorCtr="0">
            <a:noAutofit/>
          </a:bodyPr>
          <a:lstStyle/>
          <a:p>
            <a:r>
              <a:rPr lang="en-IN" sz="4400" b="1" cap="all" spc="500" dirty="0">
                <a:latin typeface="Times New Roman" panose="02020603050405020304" pitchFamily="18" charset="0"/>
                <a:cs typeface="Times New Roman" panose="02020603050405020304" pitchFamily="18" charset="0"/>
              </a:rPr>
              <a:t>Introduction to big Data Analytics</a:t>
            </a:r>
          </a:p>
        </p:txBody>
      </p:sp>
      <p:sp>
        <p:nvSpPr>
          <p:cNvPr id="111" name="Google Shape;111;p1"/>
          <p:cNvSpPr txBox="1"/>
          <p:nvPr/>
        </p:nvSpPr>
        <p:spPr>
          <a:xfrm>
            <a:off x="3886200" y="3429001"/>
            <a:ext cx="4816929" cy="1323399"/>
          </a:xfrm>
          <a:prstGeom prst="rect">
            <a:avLst/>
          </a:prstGeom>
          <a:solidFill>
            <a:schemeClr val="tx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Prepared By:</a:t>
            </a:r>
          </a:p>
          <a:p>
            <a:pPr marL="0" marR="0" lvl="0" indent="0" algn="ctr" rtl="0">
              <a:lnSpc>
                <a:spcPct val="100000"/>
              </a:lnSpc>
              <a:spcBef>
                <a:spcPts val="0"/>
              </a:spcBef>
              <a:spcAft>
                <a:spcPts val="0"/>
              </a:spcAft>
              <a:buClr>
                <a:srgbClr val="000000"/>
              </a:buClr>
              <a:buSzPts val="1800"/>
              <a:buFont typeface="Arial"/>
              <a:buNone/>
            </a:pPr>
            <a:r>
              <a:rPr lang="en-US"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Aayushi</a:t>
            </a: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Chaudhari</a:t>
            </a: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ctr" rtl="0">
              <a:lnSpc>
                <a:spcPct val="100000"/>
              </a:lnSpc>
              <a:spcBef>
                <a:spcPts val="0"/>
              </a:spcBef>
              <a:spcAft>
                <a:spcPts val="0"/>
              </a:spcAft>
              <a:buClr>
                <a:srgbClr val="000000"/>
              </a:buClr>
              <a:buSzPts val="18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Assistant Professor, CE, CSPIT, CHARUSAT</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EB6F-DAB3-E4E5-89A5-2DD60F708ED1}"/>
              </a:ext>
            </a:extLst>
          </p:cNvPr>
          <p:cNvSpPr>
            <a:spLocks noGrp="1"/>
          </p:cNvSpPr>
          <p:nvPr>
            <p:ph type="ctrTitle"/>
          </p:nvPr>
        </p:nvSpPr>
        <p:spPr/>
        <p:txBody>
          <a:bodyPr>
            <a:noAutofit/>
          </a:bodyPr>
          <a:lstStyle/>
          <a:p>
            <a:r>
              <a:rPr lang="en-US" sz="4800" dirty="0"/>
              <a:t>Descriptive Analytics - What happened?</a:t>
            </a:r>
          </a:p>
        </p:txBody>
      </p:sp>
      <p:sp>
        <p:nvSpPr>
          <p:cNvPr id="3" name="Subtitle 2">
            <a:extLst>
              <a:ext uri="{FF2B5EF4-FFF2-40B4-BE49-F238E27FC236}">
                <a16:creationId xmlns:a16="http://schemas.microsoft.com/office/drawing/2014/main" id="{ABB885CF-D320-82DF-6ED4-60DF6F7C6395}"/>
              </a:ext>
            </a:extLst>
          </p:cNvPr>
          <p:cNvSpPr>
            <a:spLocks noGrp="1"/>
          </p:cNvSpPr>
          <p:nvPr>
            <p:ph type="subTitle" idx="1"/>
          </p:nvPr>
        </p:nvSpPr>
        <p:spPr/>
        <p:txBody>
          <a:bodyPr>
            <a:normAutofit fontScale="92500" lnSpcReduction="10000"/>
          </a:bodyPr>
          <a:lstStyle/>
          <a:p>
            <a:pPr marL="508000" indent="-457200" algn="l" rtl="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Descriptive Analytics is considered as a </a:t>
            </a:r>
            <a:r>
              <a:rPr lang="en-US" sz="2800" b="1" i="0" dirty="0">
                <a:solidFill>
                  <a:srgbClr val="000000"/>
                </a:solidFill>
                <a:effectLst/>
                <a:latin typeface="Times New Roman" panose="02020603050405020304" pitchFamily="18" charset="0"/>
                <a:cs typeface="Times New Roman" panose="02020603050405020304" pitchFamily="18" charset="0"/>
              </a:rPr>
              <a:t>useful technique for uncovering patterns </a:t>
            </a:r>
            <a:r>
              <a:rPr lang="en-US" sz="2800" b="0" i="0" dirty="0">
                <a:solidFill>
                  <a:srgbClr val="000000"/>
                </a:solidFill>
                <a:effectLst/>
                <a:latin typeface="Times New Roman" panose="02020603050405020304" pitchFamily="18" charset="0"/>
                <a:cs typeface="Times New Roman" panose="02020603050405020304" pitchFamily="18" charset="0"/>
              </a:rPr>
              <a:t>within a certain segment of customers.</a:t>
            </a:r>
          </a:p>
          <a:p>
            <a:pPr marL="508000" indent="-457200" algn="l" rtl="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It simplifies </a:t>
            </a:r>
            <a:r>
              <a:rPr lang="en-US" sz="2800" b="1" i="0" dirty="0">
                <a:solidFill>
                  <a:srgbClr val="000000"/>
                </a:solidFill>
                <a:effectLst/>
                <a:latin typeface="Times New Roman" panose="02020603050405020304" pitchFamily="18" charset="0"/>
                <a:cs typeface="Times New Roman" panose="02020603050405020304" pitchFamily="18" charset="0"/>
              </a:rPr>
              <a:t>the data and summarizes past data into a readable form</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508000" indent="-457200" algn="l" rtl="0">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Descriptive analytics provide </a:t>
            </a:r>
            <a:r>
              <a:rPr lang="en-US" sz="2800" b="1" dirty="0">
                <a:solidFill>
                  <a:srgbClr val="000000"/>
                </a:solidFill>
                <a:latin typeface="Times New Roman" panose="02020603050405020304" pitchFamily="18" charset="0"/>
                <a:cs typeface="Times New Roman" panose="02020603050405020304" pitchFamily="18" charset="0"/>
              </a:rPr>
              <a:t>insights into what has occurred in the past </a:t>
            </a:r>
            <a:r>
              <a:rPr lang="en-US" sz="2800" dirty="0">
                <a:solidFill>
                  <a:srgbClr val="000000"/>
                </a:solidFill>
                <a:latin typeface="Times New Roman" panose="02020603050405020304" pitchFamily="18" charset="0"/>
                <a:cs typeface="Times New Roman" panose="02020603050405020304" pitchFamily="18" charset="0"/>
              </a:rPr>
              <a:t>and with the </a:t>
            </a:r>
            <a:r>
              <a:rPr lang="en-US" sz="2800" b="1" dirty="0">
                <a:solidFill>
                  <a:srgbClr val="000000"/>
                </a:solidFill>
                <a:latin typeface="Times New Roman" panose="02020603050405020304" pitchFamily="18" charset="0"/>
                <a:cs typeface="Times New Roman" panose="02020603050405020304" pitchFamily="18" charset="0"/>
              </a:rPr>
              <a:t>trends to dig into </a:t>
            </a:r>
            <a:r>
              <a:rPr lang="en-US" sz="2800" b="0" i="0" dirty="0">
                <a:solidFill>
                  <a:srgbClr val="000000"/>
                </a:solidFill>
                <a:effectLst/>
                <a:latin typeface="Times New Roman" panose="02020603050405020304" pitchFamily="18" charset="0"/>
                <a:cs typeface="Times New Roman" panose="02020603050405020304" pitchFamily="18" charset="0"/>
              </a:rPr>
              <a:t>for more detail. </a:t>
            </a:r>
          </a:p>
          <a:p>
            <a:pPr marL="508000" indent="-457200" algn="l" rtl="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This helps in creating reports like a </a:t>
            </a:r>
            <a:r>
              <a:rPr lang="en-US" sz="2800" b="1" i="0" dirty="0">
                <a:solidFill>
                  <a:srgbClr val="000000"/>
                </a:solidFill>
                <a:effectLst/>
                <a:latin typeface="Times New Roman" panose="02020603050405020304" pitchFamily="18" charset="0"/>
                <a:cs typeface="Times New Roman" panose="02020603050405020304" pitchFamily="18" charset="0"/>
              </a:rPr>
              <a:t>company’s revenue, profits, sales,</a:t>
            </a:r>
            <a:r>
              <a:rPr lang="en-US" sz="2800" b="0" i="0" dirty="0">
                <a:solidFill>
                  <a:srgbClr val="000000"/>
                </a:solidFill>
                <a:effectLst/>
                <a:latin typeface="Times New Roman" panose="02020603050405020304" pitchFamily="18" charset="0"/>
                <a:cs typeface="Times New Roman" panose="02020603050405020304" pitchFamily="18" charset="0"/>
              </a:rPr>
              <a:t> and so on. </a:t>
            </a:r>
          </a:p>
          <a:p>
            <a:pPr marL="508000" indent="-457200" algn="l">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Examples of descriptive analytics include </a:t>
            </a:r>
          </a:p>
          <a:p>
            <a:pPr algn="l">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Data Queries</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Reports</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Descriptive Statistics</a:t>
            </a:r>
          </a:p>
          <a:p>
            <a:pPr algn="l"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Data dashboard</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90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AF11-7FB5-45BF-042E-376DB98DADF1}"/>
              </a:ext>
            </a:extLst>
          </p:cNvPr>
          <p:cNvSpPr>
            <a:spLocks noGrp="1"/>
          </p:cNvSpPr>
          <p:nvPr>
            <p:ph type="ctrTitle"/>
          </p:nvPr>
        </p:nvSpPr>
        <p:spPr/>
        <p:txBody>
          <a:bodyPr>
            <a:noAutofit/>
          </a:bodyPr>
          <a:lstStyle/>
          <a:p>
            <a:r>
              <a:rPr lang="en-US" sz="4800" dirty="0"/>
              <a:t>Diagnostics Analysis - Why did this happen?</a:t>
            </a:r>
          </a:p>
        </p:txBody>
      </p:sp>
      <p:sp>
        <p:nvSpPr>
          <p:cNvPr id="3" name="Subtitle 2">
            <a:extLst>
              <a:ext uri="{FF2B5EF4-FFF2-40B4-BE49-F238E27FC236}">
                <a16:creationId xmlns:a16="http://schemas.microsoft.com/office/drawing/2014/main" id="{15149BBA-696F-789E-26CA-8C3C2603F8B0}"/>
              </a:ext>
            </a:extLst>
          </p:cNvPr>
          <p:cNvSpPr>
            <a:spLocks noGrp="1"/>
          </p:cNvSpPr>
          <p:nvPr>
            <p:ph type="subTitle" idx="1"/>
          </p:nvPr>
        </p:nvSpPr>
        <p:spPr/>
        <p:txBody>
          <a:bodyPr>
            <a:normAutofit/>
          </a:bodyPr>
          <a:lstStyle/>
          <a:p>
            <a:pPr marL="508000" indent="-45720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Diagnostic Analytics, as the name suggests, </a:t>
            </a:r>
            <a:r>
              <a:rPr lang="en-US" sz="2800" b="1" i="0" dirty="0">
                <a:solidFill>
                  <a:srgbClr val="000000"/>
                </a:solidFill>
                <a:effectLst/>
                <a:latin typeface="Times New Roman" panose="02020603050405020304" pitchFamily="18" charset="0"/>
                <a:cs typeface="Times New Roman" panose="02020603050405020304" pitchFamily="18" charset="0"/>
              </a:rPr>
              <a:t>gives a diagnosis to a problem</a:t>
            </a:r>
            <a:r>
              <a:rPr lang="en-US" sz="2800" b="0" i="0" dirty="0">
                <a:solidFill>
                  <a:srgbClr val="000000"/>
                </a:solidFill>
                <a:effectLst/>
                <a:latin typeface="Times New Roman" panose="02020603050405020304" pitchFamily="18" charset="0"/>
                <a:cs typeface="Times New Roman" panose="02020603050405020304" pitchFamily="18" charset="0"/>
              </a:rPr>
              <a:t>.</a:t>
            </a:r>
          </a:p>
          <a:p>
            <a:pPr marL="508000" indent="-45720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It gives a </a:t>
            </a:r>
            <a:r>
              <a:rPr lang="en-US" sz="2800" b="1" i="0" dirty="0">
                <a:solidFill>
                  <a:srgbClr val="000000"/>
                </a:solidFill>
                <a:effectLst/>
                <a:latin typeface="Times New Roman" panose="02020603050405020304" pitchFamily="18" charset="0"/>
                <a:cs typeface="Times New Roman" panose="02020603050405020304" pitchFamily="18" charset="0"/>
              </a:rPr>
              <a:t>detailed and in-depth insight into the root cause of a problem</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508000" indent="-45720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Data scientists turn to this </a:t>
            </a:r>
            <a:r>
              <a:rPr lang="en-US" sz="2800" i="0" dirty="0">
                <a:solidFill>
                  <a:srgbClr val="000000"/>
                </a:solidFill>
                <a:effectLst/>
                <a:latin typeface="Times New Roman" panose="02020603050405020304" pitchFamily="18" charset="0"/>
                <a:cs typeface="Times New Roman" panose="02020603050405020304" pitchFamily="18" charset="0"/>
              </a:rPr>
              <a:t>analytics craving for the </a:t>
            </a:r>
            <a:r>
              <a:rPr lang="en-US" sz="2800" b="1" i="0" dirty="0">
                <a:solidFill>
                  <a:srgbClr val="000000"/>
                </a:solidFill>
                <a:effectLst/>
                <a:latin typeface="Times New Roman" panose="02020603050405020304" pitchFamily="18" charset="0"/>
                <a:cs typeface="Times New Roman" panose="02020603050405020304" pitchFamily="18" charset="0"/>
              </a:rPr>
              <a:t>reason behind a particular happening. </a:t>
            </a:r>
          </a:p>
          <a:p>
            <a:pPr marL="508000" indent="-457200">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Techniques like </a:t>
            </a:r>
            <a:r>
              <a:rPr lang="en-US" sz="2800" b="1" i="0" dirty="0">
                <a:solidFill>
                  <a:srgbClr val="000000"/>
                </a:solidFill>
                <a:effectLst/>
                <a:latin typeface="Times New Roman" panose="02020603050405020304" pitchFamily="18" charset="0"/>
                <a:cs typeface="Times New Roman" panose="02020603050405020304" pitchFamily="18" charset="0"/>
              </a:rPr>
              <a:t>drill-down, data mining, and data recovery, churn reason analysis, and customer health score analysis </a:t>
            </a:r>
            <a:r>
              <a:rPr lang="en-US" sz="2800" b="0" i="0" dirty="0">
                <a:solidFill>
                  <a:srgbClr val="000000"/>
                </a:solidFill>
                <a:effectLst/>
                <a:latin typeface="Times New Roman" panose="02020603050405020304" pitchFamily="18" charset="0"/>
                <a:cs typeface="Times New Roman" panose="02020603050405020304" pitchFamily="18" charset="0"/>
              </a:rPr>
              <a:t>are all examples of diagnostic analytics.</a:t>
            </a:r>
            <a:endParaRPr lang="en-US"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02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6C5C-6A6E-5B15-2201-F127943028A3}"/>
              </a:ext>
            </a:extLst>
          </p:cNvPr>
          <p:cNvSpPr>
            <a:spLocks noGrp="1"/>
          </p:cNvSpPr>
          <p:nvPr>
            <p:ph type="ctrTitle"/>
          </p:nvPr>
        </p:nvSpPr>
        <p:spPr/>
        <p:txBody>
          <a:bodyPr>
            <a:noAutofit/>
          </a:bodyPr>
          <a:lstStyle/>
          <a:p>
            <a:r>
              <a:rPr lang="en-US" sz="3600" dirty="0"/>
              <a:t>Predictive Analytics - What might happen in the future? </a:t>
            </a:r>
          </a:p>
        </p:txBody>
      </p:sp>
      <p:sp>
        <p:nvSpPr>
          <p:cNvPr id="3" name="Subtitle 2">
            <a:extLst>
              <a:ext uri="{FF2B5EF4-FFF2-40B4-BE49-F238E27FC236}">
                <a16:creationId xmlns:a16="http://schemas.microsoft.com/office/drawing/2014/main" id="{EAC08036-0AB9-CE61-3191-7775B49E4181}"/>
              </a:ext>
            </a:extLst>
          </p:cNvPr>
          <p:cNvSpPr>
            <a:spLocks noGrp="1"/>
          </p:cNvSpPr>
          <p:nvPr>
            <p:ph type="subTitle" idx="1"/>
          </p:nvPr>
        </p:nvSpPr>
        <p:spPr/>
        <p:txBody>
          <a:bodyPr/>
          <a:lstStyle/>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Predictive Analytics, as can be discerned from the name itself, is </a:t>
            </a:r>
            <a:r>
              <a:rPr lang="en-US" b="1" i="0" dirty="0">
                <a:solidFill>
                  <a:srgbClr val="000000"/>
                </a:solidFill>
                <a:effectLst/>
                <a:latin typeface="Times New Roman" panose="02020603050405020304" pitchFamily="18" charset="0"/>
                <a:cs typeface="Times New Roman" panose="02020603050405020304" pitchFamily="18" charset="0"/>
              </a:rPr>
              <a:t>concerned with predicting future incidents</a:t>
            </a:r>
            <a:r>
              <a:rPr lang="en-US" b="0" i="0" dirty="0">
                <a:solidFill>
                  <a:srgbClr val="000000"/>
                </a:solidFill>
                <a:effectLst/>
                <a:latin typeface="Times New Roman" panose="02020603050405020304" pitchFamily="18" charset="0"/>
                <a:cs typeface="Times New Roman" panose="02020603050405020304" pitchFamily="18" charset="0"/>
              </a:rPr>
              <a:t>. These future incidents can be </a:t>
            </a:r>
            <a:r>
              <a:rPr lang="en-US" b="1" i="0" dirty="0">
                <a:solidFill>
                  <a:srgbClr val="000000"/>
                </a:solidFill>
                <a:effectLst/>
                <a:latin typeface="Times New Roman" panose="02020603050405020304" pitchFamily="18" charset="0"/>
                <a:cs typeface="Times New Roman" panose="02020603050405020304" pitchFamily="18" charset="0"/>
              </a:rPr>
              <a:t>market trends, consumer trends, and many such market-related events</a:t>
            </a:r>
            <a:r>
              <a:rPr lang="en-US" b="0" i="0" dirty="0">
                <a:solidFill>
                  <a:srgbClr val="000000"/>
                </a:solidFill>
                <a:effectLs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type of analytics </a:t>
            </a:r>
            <a:r>
              <a:rPr lang="en-US" b="1" i="0" dirty="0">
                <a:solidFill>
                  <a:srgbClr val="000000"/>
                </a:solidFill>
                <a:effectLst/>
                <a:latin typeface="Times New Roman" panose="02020603050405020304" pitchFamily="18" charset="0"/>
                <a:cs typeface="Times New Roman" panose="02020603050405020304" pitchFamily="18" charset="0"/>
              </a:rPr>
              <a:t>makes use of historical data and present data</a:t>
            </a:r>
            <a:r>
              <a:rPr lang="en-US" b="0" i="0" dirty="0">
                <a:solidFill>
                  <a:srgbClr val="000000"/>
                </a:solidFill>
                <a:effectLst/>
                <a:latin typeface="Times New Roman" panose="02020603050405020304" pitchFamily="18" charset="0"/>
                <a:cs typeface="Times New Roman" panose="02020603050405020304" pitchFamily="18" charset="0"/>
              </a:rPr>
              <a:t> to </a:t>
            </a:r>
            <a:r>
              <a:rPr lang="en-US" b="1" i="0" dirty="0">
                <a:solidFill>
                  <a:srgbClr val="000000"/>
                </a:solidFill>
                <a:effectLst/>
                <a:latin typeface="Times New Roman" panose="02020603050405020304" pitchFamily="18" charset="0"/>
                <a:cs typeface="Times New Roman" panose="02020603050405020304" pitchFamily="18" charset="0"/>
              </a:rPr>
              <a:t>predict future events</a:t>
            </a:r>
            <a:r>
              <a:rPr lang="en-US" b="0" i="0" dirty="0">
                <a:solidFill>
                  <a:srgbClr val="000000"/>
                </a:solidFill>
                <a:effectLst/>
                <a:latin typeface="Times New Roman" panose="02020603050405020304" pitchFamily="18" charset="0"/>
                <a:cs typeface="Times New Roman" panose="02020603050405020304" pitchFamily="18" charset="0"/>
              </a:rPr>
              <a:t>. This is the most </a:t>
            </a:r>
            <a:r>
              <a:rPr lang="en-US" b="1" i="0" dirty="0">
                <a:solidFill>
                  <a:srgbClr val="000000"/>
                </a:solidFill>
                <a:effectLst/>
                <a:latin typeface="Times New Roman" panose="02020603050405020304" pitchFamily="18" charset="0"/>
                <a:cs typeface="Times New Roman" panose="02020603050405020304" pitchFamily="18" charset="0"/>
              </a:rPr>
              <a:t>commonly used form of analytics</a:t>
            </a:r>
            <a:r>
              <a:rPr lang="en-US" b="0" i="0" dirty="0">
                <a:solidFill>
                  <a:srgbClr val="000000"/>
                </a:solidFill>
                <a:effectLst/>
                <a:latin typeface="Times New Roman" panose="02020603050405020304" pitchFamily="18" charset="0"/>
                <a:cs typeface="Times New Roman" panose="02020603050405020304" pitchFamily="18" charset="0"/>
              </a:rPr>
              <a:t> among businesses. </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Example: It uses all </a:t>
            </a:r>
            <a:r>
              <a:rPr lang="en-US" b="1" i="0" dirty="0">
                <a:solidFill>
                  <a:srgbClr val="000000"/>
                </a:solidFill>
                <a:effectLst/>
                <a:latin typeface="Times New Roman" panose="02020603050405020304" pitchFamily="18" charset="0"/>
                <a:cs typeface="Times New Roman" panose="02020603050405020304" pitchFamily="18" charset="0"/>
              </a:rPr>
              <a:t>past payment data and user behavior data</a:t>
            </a:r>
            <a:r>
              <a:rPr lang="en-US" b="0" i="0" dirty="0">
                <a:solidFill>
                  <a:srgbClr val="000000"/>
                </a:solidFill>
                <a:effectLst/>
                <a:latin typeface="Times New Roman" panose="02020603050405020304" pitchFamily="18" charset="0"/>
                <a:cs typeface="Times New Roman" panose="02020603050405020304" pitchFamily="18" charset="0"/>
              </a:rPr>
              <a:t> to </a:t>
            </a:r>
            <a:r>
              <a:rPr lang="en-US" b="1" i="0" dirty="0">
                <a:solidFill>
                  <a:srgbClr val="000000"/>
                </a:solidFill>
                <a:effectLst/>
                <a:latin typeface="Times New Roman" panose="02020603050405020304" pitchFamily="18" charset="0"/>
                <a:cs typeface="Times New Roman" panose="02020603050405020304" pitchFamily="18" charset="0"/>
              </a:rPr>
              <a:t>predict fraudulent activities</a:t>
            </a:r>
            <a:r>
              <a:rPr lang="en-US" b="0" i="0" dirty="0">
                <a:solidFill>
                  <a:srgbClr val="000000"/>
                </a:solidFill>
                <a:effectLs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One predictive analytics tool is regression analysis, which can determine the relationship between </a:t>
            </a:r>
            <a:r>
              <a:rPr lang="en-US" b="1" dirty="0">
                <a:solidFill>
                  <a:srgbClr val="000000"/>
                </a:solidFill>
                <a:latin typeface="Times New Roman" panose="02020603050405020304" pitchFamily="18" charset="0"/>
                <a:cs typeface="Times New Roman" panose="02020603050405020304" pitchFamily="18" charset="0"/>
              </a:rPr>
              <a:t>two variables (single linear regression) </a:t>
            </a:r>
            <a:r>
              <a:rPr lang="en-US" dirty="0">
                <a:solidFill>
                  <a:srgbClr val="000000"/>
                </a:solidFill>
                <a:latin typeface="Times New Roman" panose="02020603050405020304" pitchFamily="18" charset="0"/>
                <a:cs typeface="Times New Roman" panose="02020603050405020304" pitchFamily="18" charset="0"/>
              </a:rPr>
              <a:t>or </a:t>
            </a:r>
            <a:r>
              <a:rPr lang="en-US" b="1" dirty="0">
                <a:solidFill>
                  <a:srgbClr val="000000"/>
                </a:solidFill>
                <a:latin typeface="Times New Roman" panose="02020603050405020304" pitchFamily="18" charset="0"/>
                <a:cs typeface="Times New Roman" panose="02020603050405020304" pitchFamily="18" charset="0"/>
              </a:rPr>
              <a:t>three or more variables (multiple regression).</a:t>
            </a:r>
          </a:p>
        </p:txBody>
      </p:sp>
    </p:spTree>
    <p:extLst>
      <p:ext uri="{BB962C8B-B14F-4D97-AF65-F5344CB8AC3E}">
        <p14:creationId xmlns:p14="http://schemas.microsoft.com/office/powerpoint/2010/main" val="300301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6C5C-6A6E-5B15-2201-F127943028A3}"/>
              </a:ext>
            </a:extLst>
          </p:cNvPr>
          <p:cNvSpPr>
            <a:spLocks noGrp="1"/>
          </p:cNvSpPr>
          <p:nvPr>
            <p:ph type="ctrTitle"/>
          </p:nvPr>
        </p:nvSpPr>
        <p:spPr/>
        <p:txBody>
          <a:bodyPr>
            <a:noAutofit/>
          </a:bodyPr>
          <a:lstStyle/>
          <a:p>
            <a:r>
              <a:rPr lang="en-US" sz="4000" dirty="0"/>
              <a:t>Prescriptive Analytics - What should we do next?</a:t>
            </a:r>
          </a:p>
        </p:txBody>
      </p:sp>
      <p:sp>
        <p:nvSpPr>
          <p:cNvPr id="3" name="Subtitle 2">
            <a:extLst>
              <a:ext uri="{FF2B5EF4-FFF2-40B4-BE49-F238E27FC236}">
                <a16:creationId xmlns:a16="http://schemas.microsoft.com/office/drawing/2014/main" id="{EAC08036-0AB9-CE61-3191-7775B49E4181}"/>
              </a:ext>
            </a:extLst>
          </p:cNvPr>
          <p:cNvSpPr>
            <a:spLocks noGrp="1"/>
          </p:cNvSpPr>
          <p:nvPr>
            <p:ph type="subTitle" idx="1"/>
          </p:nvPr>
        </p:nvSpPr>
        <p:spPr>
          <a:xfrm>
            <a:off x="180609" y="1756344"/>
            <a:ext cx="11830782" cy="4769764"/>
          </a:xfrm>
        </p:spPr>
        <p:txBody>
          <a:bodyPr>
            <a:normAutofit lnSpcReduction="10000"/>
          </a:bodyPr>
          <a:lstStyle/>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Prescriptive analytics is the process of using data to determine an </a:t>
            </a:r>
            <a:r>
              <a:rPr lang="en-US" b="1" dirty="0">
                <a:solidFill>
                  <a:schemeClr val="tx1"/>
                </a:solidFill>
                <a:latin typeface="Times New Roman" panose="02020603050405020304" pitchFamily="18" charset="0"/>
                <a:cs typeface="Times New Roman" panose="02020603050405020304" pitchFamily="18" charset="0"/>
              </a:rPr>
              <a:t>optimal course of action</a:t>
            </a:r>
            <a:r>
              <a:rPr lang="en-US" dirty="0">
                <a:solidFill>
                  <a:schemeClr val="tx1"/>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This type of analysis goes </a:t>
            </a:r>
            <a:r>
              <a:rPr lang="en-US" b="1" dirty="0">
                <a:solidFill>
                  <a:schemeClr val="tx1"/>
                </a:solidFill>
                <a:latin typeface="Times New Roman" panose="02020603050405020304" pitchFamily="18" charset="0"/>
                <a:cs typeface="Times New Roman" panose="02020603050405020304" pitchFamily="18" charset="0"/>
              </a:rPr>
              <a:t>beyond explanations and predictions </a:t>
            </a:r>
            <a:r>
              <a:rPr lang="en-US" dirty="0">
                <a:solidFill>
                  <a:schemeClr val="tx1"/>
                </a:solidFill>
                <a:latin typeface="Times New Roman" panose="02020603050405020304" pitchFamily="18" charset="0"/>
                <a:cs typeface="Times New Roman" panose="02020603050405020304" pitchFamily="18" charset="0"/>
              </a:rPr>
              <a:t>to recommend the best course of action moving forward.</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prescriptive analytics is a </a:t>
            </a:r>
            <a:r>
              <a:rPr lang="en-US" b="1" dirty="0">
                <a:solidFill>
                  <a:schemeClr val="tx1"/>
                </a:solidFill>
                <a:latin typeface="Times New Roman" panose="02020603050405020304" pitchFamily="18" charset="0"/>
                <a:cs typeface="Times New Roman" panose="02020603050405020304" pitchFamily="18" charset="0"/>
              </a:rPr>
              <a:t>valuable tool for data-driven decision-making</a:t>
            </a:r>
            <a:r>
              <a:rPr lang="en-US" dirty="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Prescriptive analytics goes beyond predicting future outcomes by also </a:t>
            </a:r>
            <a:r>
              <a:rPr lang="en-US" b="1" dirty="0">
                <a:solidFill>
                  <a:schemeClr val="tx1"/>
                </a:solidFill>
                <a:latin typeface="Times New Roman" panose="02020603050405020304" pitchFamily="18" charset="0"/>
                <a:cs typeface="Times New Roman" panose="02020603050405020304" pitchFamily="18" charset="0"/>
              </a:rPr>
              <a:t>suggesting action benefit from the predictions</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and showing the decision maker the implication of each decision option.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Prescriptive Analytics not only anticipates what will happen and when to happen but also </a:t>
            </a:r>
            <a:r>
              <a:rPr lang="en-US" b="1" i="0" dirty="0">
                <a:solidFill>
                  <a:schemeClr val="tx1"/>
                </a:solidFill>
                <a:effectLst/>
                <a:latin typeface="Times New Roman" panose="02020603050405020304" pitchFamily="18" charset="0"/>
                <a:cs typeface="Times New Roman" panose="02020603050405020304" pitchFamily="18" charset="0"/>
              </a:rPr>
              <a:t>why it will happen</a:t>
            </a:r>
            <a:r>
              <a:rPr lang="en-US" b="0" i="0" dirty="0">
                <a:solidFill>
                  <a:schemeClr val="tx1"/>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Prescriptive Analytics can suggest decision options on how to take </a:t>
            </a:r>
            <a:r>
              <a:rPr lang="en-US" b="1" i="0" dirty="0">
                <a:solidFill>
                  <a:schemeClr val="tx1"/>
                </a:solidFill>
                <a:effectLst/>
                <a:latin typeface="Times New Roman" panose="02020603050405020304" pitchFamily="18" charset="0"/>
                <a:cs typeface="Times New Roman" panose="02020603050405020304" pitchFamily="18" charset="0"/>
              </a:rPr>
              <a:t>advantage of a future opportunity</a:t>
            </a:r>
            <a:r>
              <a:rPr lang="en-US" b="0" i="0" dirty="0">
                <a:solidFill>
                  <a:schemeClr val="tx1"/>
                </a:solidFill>
                <a:effectLst/>
                <a:latin typeface="Times New Roman" panose="02020603050405020304" pitchFamily="18" charset="0"/>
                <a:cs typeface="Times New Roman" panose="02020603050405020304" pitchFamily="18" charset="0"/>
              </a:rPr>
              <a:t> or </a:t>
            </a:r>
            <a:r>
              <a:rPr lang="en-US" b="1" i="0" dirty="0">
                <a:solidFill>
                  <a:schemeClr val="tx1"/>
                </a:solidFill>
                <a:effectLst/>
                <a:latin typeface="Times New Roman" panose="02020603050405020304" pitchFamily="18" charset="0"/>
                <a:cs typeface="Times New Roman" panose="02020603050405020304" pitchFamily="18" charset="0"/>
              </a:rPr>
              <a:t>mitigate a future risk </a:t>
            </a:r>
            <a:r>
              <a:rPr lang="en-US" b="0" i="0" dirty="0">
                <a:solidFill>
                  <a:schemeClr val="tx1"/>
                </a:solidFill>
                <a:effectLst/>
                <a:latin typeface="Times New Roman" panose="02020603050405020304" pitchFamily="18" charset="0"/>
                <a:cs typeface="Times New Roman" panose="02020603050405020304" pitchFamily="18" charset="0"/>
              </a:rPr>
              <a:t>and </a:t>
            </a:r>
            <a:r>
              <a:rPr lang="en-US" b="1" i="0" dirty="0">
                <a:solidFill>
                  <a:schemeClr val="tx1"/>
                </a:solidFill>
                <a:effectLst/>
                <a:latin typeface="Times New Roman" panose="02020603050405020304" pitchFamily="18" charset="0"/>
                <a:cs typeface="Times New Roman" panose="02020603050405020304" pitchFamily="18" charset="0"/>
              </a:rPr>
              <a:t>illustrate the implication of each decision option</a:t>
            </a:r>
            <a:r>
              <a:rPr lang="en-US" b="0" i="0" dirty="0">
                <a:solidFill>
                  <a:schemeClr val="tx1"/>
                </a:solidFill>
                <a:effectLst/>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312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664D-6F9B-A1D2-0454-1B1FC449F03D}"/>
              </a:ext>
            </a:extLst>
          </p:cNvPr>
          <p:cNvSpPr>
            <a:spLocks noGrp="1"/>
          </p:cNvSpPr>
          <p:nvPr>
            <p:ph type="ctrTitle"/>
          </p:nvPr>
        </p:nvSpPr>
        <p:spPr/>
        <p:txBody>
          <a:bodyPr>
            <a:normAutofit fontScale="90000"/>
          </a:bodyPr>
          <a:lstStyle/>
          <a:p>
            <a:r>
              <a:rPr lang="en-US" dirty="0"/>
              <a:t>Big data domains - Healthcare</a:t>
            </a:r>
            <a:endParaRPr lang="en-US" b="1" dirty="0"/>
          </a:p>
        </p:txBody>
      </p:sp>
      <p:sp>
        <p:nvSpPr>
          <p:cNvPr id="3" name="Subtitle 2">
            <a:extLst>
              <a:ext uri="{FF2B5EF4-FFF2-40B4-BE49-F238E27FC236}">
                <a16:creationId xmlns:a16="http://schemas.microsoft.com/office/drawing/2014/main" id="{B41F9747-70F5-CC08-1044-DF52B9578C3A}"/>
              </a:ext>
            </a:extLst>
          </p:cNvPr>
          <p:cNvSpPr>
            <a:spLocks noGrp="1"/>
          </p:cNvSpPr>
          <p:nvPr>
            <p:ph type="subTitle" idx="1"/>
          </p:nvPr>
        </p:nvSpPr>
        <p:spPr/>
        <p:txBody>
          <a:bodyPr/>
          <a:lstStyle/>
          <a:p>
            <a:endParaRPr lang="en-US" dirty="0"/>
          </a:p>
        </p:txBody>
      </p:sp>
      <p:pic>
        <p:nvPicPr>
          <p:cNvPr id="1026" name="Picture 2" descr="Big Data in Healthcare - Big Data Applications - Edureka">
            <a:extLst>
              <a:ext uri="{FF2B5EF4-FFF2-40B4-BE49-F238E27FC236}">
                <a16:creationId xmlns:a16="http://schemas.microsoft.com/office/drawing/2014/main" id="{1FC3FE03-1D24-C122-E4D5-4257A15AC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018" y="1899261"/>
            <a:ext cx="8016056" cy="429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E288-59F9-4343-310D-604F7E00E018}"/>
              </a:ext>
            </a:extLst>
          </p:cNvPr>
          <p:cNvSpPr>
            <a:spLocks noGrp="1"/>
          </p:cNvSpPr>
          <p:nvPr>
            <p:ph type="ctrTitle"/>
          </p:nvPr>
        </p:nvSpPr>
        <p:spPr/>
        <p:txBody>
          <a:bodyPr>
            <a:normAutofit fontScale="90000"/>
          </a:bodyPr>
          <a:lstStyle/>
          <a:p>
            <a:r>
              <a:rPr lang="en-US" dirty="0"/>
              <a:t>Manufacturing</a:t>
            </a:r>
          </a:p>
        </p:txBody>
      </p:sp>
      <p:sp>
        <p:nvSpPr>
          <p:cNvPr id="3" name="Subtitle 2">
            <a:extLst>
              <a:ext uri="{FF2B5EF4-FFF2-40B4-BE49-F238E27FC236}">
                <a16:creationId xmlns:a16="http://schemas.microsoft.com/office/drawing/2014/main" id="{C82EA400-0C6F-6D0B-1E31-295806D5AA52}"/>
              </a:ext>
            </a:extLst>
          </p:cNvPr>
          <p:cNvSpPr>
            <a:spLocks noGrp="1"/>
          </p:cNvSpPr>
          <p:nvPr>
            <p:ph type="subTitle" idx="1"/>
          </p:nvPr>
        </p:nvSpPr>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Major benefits of using Big Data applications in manufacturing industry are:</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Product quality and defects tracking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Supply planning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Manufacturing process defect tracking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Output forecasting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Increasing energy efficiency</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Testing and simulation of new manufacturing processes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Support for mass-customization of manufacturing</a:t>
            </a:r>
          </a:p>
        </p:txBody>
      </p:sp>
    </p:spTree>
    <p:extLst>
      <p:ext uri="{BB962C8B-B14F-4D97-AF65-F5344CB8AC3E}">
        <p14:creationId xmlns:p14="http://schemas.microsoft.com/office/powerpoint/2010/main" val="2621611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A734-06DF-264E-1F92-1A0A13F84597}"/>
              </a:ext>
            </a:extLst>
          </p:cNvPr>
          <p:cNvSpPr>
            <a:spLocks noGrp="1"/>
          </p:cNvSpPr>
          <p:nvPr>
            <p:ph type="ctrTitle"/>
          </p:nvPr>
        </p:nvSpPr>
        <p:spPr/>
        <p:txBody>
          <a:bodyPr>
            <a:normAutofit/>
          </a:bodyPr>
          <a:lstStyle/>
          <a:p>
            <a:r>
              <a:rPr lang="en-US" sz="5400" dirty="0"/>
              <a:t>Media &amp; Entertainment</a:t>
            </a:r>
          </a:p>
        </p:txBody>
      </p:sp>
      <p:sp>
        <p:nvSpPr>
          <p:cNvPr id="3" name="Subtitle 2">
            <a:extLst>
              <a:ext uri="{FF2B5EF4-FFF2-40B4-BE49-F238E27FC236}">
                <a16:creationId xmlns:a16="http://schemas.microsoft.com/office/drawing/2014/main" id="{5EF6B3D7-28C7-0DBE-F210-9BB958BE1538}"/>
              </a:ext>
            </a:extLst>
          </p:cNvPr>
          <p:cNvSpPr>
            <a:spLocks noGrp="1"/>
          </p:cNvSpPr>
          <p:nvPr>
            <p:ph type="subTitle" idx="1"/>
          </p:nvPr>
        </p:nvSpPr>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Big Data applications benefits media and entertainment industry by:</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Predicting what the audience wants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Scheduling optimization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Increasing acquisition and retention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 targeting</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Content monetization and new product development</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75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0C13-E87E-30EA-FD0C-BAD19FBED1B9}"/>
              </a:ext>
            </a:extLst>
          </p:cNvPr>
          <p:cNvSpPr>
            <a:spLocks noGrp="1"/>
          </p:cNvSpPr>
          <p:nvPr>
            <p:ph type="ctrTitle"/>
          </p:nvPr>
        </p:nvSpPr>
        <p:spPr/>
        <p:txBody>
          <a:bodyPr>
            <a:normAutofit fontScale="90000"/>
          </a:bodyPr>
          <a:lstStyle/>
          <a:p>
            <a:r>
              <a:rPr lang="en-US" dirty="0"/>
              <a:t>Use Cases of Big data analytics</a:t>
            </a:r>
          </a:p>
        </p:txBody>
      </p:sp>
      <p:sp>
        <p:nvSpPr>
          <p:cNvPr id="3" name="Subtitle 2">
            <a:extLst>
              <a:ext uri="{FF2B5EF4-FFF2-40B4-BE49-F238E27FC236}">
                <a16:creationId xmlns:a16="http://schemas.microsoft.com/office/drawing/2014/main" id="{792E53F7-38E8-8D25-88CF-0BD68816AE80}"/>
              </a:ext>
            </a:extLst>
          </p:cNvPr>
          <p:cNvSpPr>
            <a:spLocks noGrp="1"/>
          </p:cNvSpPr>
          <p:nvPr>
            <p:ph type="subTitle" idx="1"/>
          </p:nvPr>
        </p:nvSpPr>
        <p:spPr/>
        <p:txBody>
          <a:bodyPr/>
          <a:lstStyle/>
          <a:p>
            <a:pPr>
              <a:buFont typeface="Arial" panose="020B0604020202020204" pitchFamily="34" charset="0"/>
              <a:buChar char="•"/>
            </a:pPr>
            <a:r>
              <a:rPr lang="en-US" b="1" i="0" dirty="0">
                <a:solidFill>
                  <a:srgbClr val="000000"/>
                </a:solidFill>
                <a:effectLst/>
                <a:latin typeface="Graphik SemiBold"/>
              </a:rPr>
              <a:t>Log analytics</a:t>
            </a:r>
          </a:p>
          <a:p>
            <a:pPr marL="58738" indent="4763"/>
            <a:r>
              <a:rPr lang="en-US" b="0" i="0" dirty="0">
                <a:solidFill>
                  <a:srgbClr val="000000"/>
                </a:solidFill>
                <a:effectLst/>
                <a:latin typeface="Graphik Regular"/>
              </a:rPr>
              <a:t>Big data log analytics applications are now widely used for various business goals, from IT system security and network performance, to market trends and e-commerce personalization.</a:t>
            </a:r>
          </a:p>
          <a:p>
            <a:pPr>
              <a:buFont typeface="Arial" panose="020B0604020202020204" pitchFamily="34" charset="0"/>
              <a:buChar char="•"/>
            </a:pPr>
            <a:r>
              <a:rPr lang="en-US" b="1" i="0" dirty="0">
                <a:solidFill>
                  <a:srgbClr val="000000"/>
                </a:solidFill>
                <a:effectLst/>
                <a:latin typeface="Graphik SemiBold"/>
              </a:rPr>
              <a:t>E-commerce personalization</a:t>
            </a:r>
          </a:p>
          <a:p>
            <a:pPr marL="50800" indent="0"/>
            <a:r>
              <a:rPr lang="en-US" b="0" i="0" dirty="0">
                <a:solidFill>
                  <a:srgbClr val="000000"/>
                </a:solidFill>
                <a:effectLst/>
                <a:latin typeface="Graphik Regular"/>
              </a:rPr>
              <a:t>A powerful search and big data analytics platform allows e-commerce companies to (1) clean and enrich product data for a better search experience on both desktops and mobile devices; and (2) use predictive analytics and machine learning to predict user preferences through log data, then personalize products in a most-likely-to-buy order that maximizes conversion. </a:t>
            </a:r>
            <a:endParaRPr lang="en-US" b="1" i="0" dirty="0">
              <a:solidFill>
                <a:srgbClr val="000000"/>
              </a:solidFill>
              <a:effectLst/>
              <a:latin typeface="Graphik SemiBold"/>
            </a:endParaRPr>
          </a:p>
          <a:p>
            <a:endParaRPr lang="en-US" dirty="0"/>
          </a:p>
        </p:txBody>
      </p:sp>
    </p:spTree>
    <p:extLst>
      <p:ext uri="{BB962C8B-B14F-4D97-AF65-F5344CB8AC3E}">
        <p14:creationId xmlns:p14="http://schemas.microsoft.com/office/powerpoint/2010/main" val="95329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0C13-E87E-30EA-FD0C-BAD19FBED1B9}"/>
              </a:ext>
            </a:extLst>
          </p:cNvPr>
          <p:cNvSpPr>
            <a:spLocks noGrp="1"/>
          </p:cNvSpPr>
          <p:nvPr>
            <p:ph type="ctrTitle"/>
          </p:nvPr>
        </p:nvSpPr>
        <p:spPr/>
        <p:txBody>
          <a:bodyPr>
            <a:normAutofit fontScale="90000"/>
          </a:bodyPr>
          <a:lstStyle/>
          <a:p>
            <a:r>
              <a:rPr lang="en-US" dirty="0"/>
              <a:t>Use Cases of Big data analytics</a:t>
            </a:r>
          </a:p>
        </p:txBody>
      </p:sp>
      <p:sp>
        <p:nvSpPr>
          <p:cNvPr id="3" name="Subtitle 2">
            <a:extLst>
              <a:ext uri="{FF2B5EF4-FFF2-40B4-BE49-F238E27FC236}">
                <a16:creationId xmlns:a16="http://schemas.microsoft.com/office/drawing/2014/main" id="{792E53F7-38E8-8D25-88CF-0BD68816AE80}"/>
              </a:ext>
            </a:extLst>
          </p:cNvPr>
          <p:cNvSpPr>
            <a:spLocks noGrp="1"/>
          </p:cNvSpPr>
          <p:nvPr>
            <p:ph type="subTitle" idx="1"/>
          </p:nvPr>
        </p:nvSpPr>
        <p:spPr/>
        <p:txBody>
          <a:bodyPr/>
          <a:lstStyle/>
          <a:p>
            <a:pPr>
              <a:buFont typeface="Arial" panose="020B0604020202020204" pitchFamily="34" charset="0"/>
              <a:buChar char="•"/>
            </a:pPr>
            <a:r>
              <a:rPr lang="en-US" b="1" i="0" dirty="0">
                <a:solidFill>
                  <a:srgbClr val="000000"/>
                </a:solidFill>
                <a:effectLst/>
                <a:latin typeface="Graphik SemiBold"/>
              </a:rPr>
              <a:t>Recommendation engines</a:t>
            </a:r>
          </a:p>
          <a:p>
            <a:pPr marL="58738" indent="4763" algn="just"/>
            <a:r>
              <a:rPr lang="en-US" b="0" i="0" dirty="0">
                <a:solidFill>
                  <a:srgbClr val="000000"/>
                </a:solidFill>
                <a:effectLst/>
                <a:latin typeface="Graphik Regular"/>
              </a:rPr>
              <a:t>Big data, with its scalability and power to process massive amounts of both structured (</a:t>
            </a:r>
            <a:r>
              <a:rPr lang="en-US" b="0" i="0" dirty="0" err="1">
                <a:solidFill>
                  <a:srgbClr val="000000"/>
                </a:solidFill>
                <a:effectLst/>
                <a:latin typeface="Graphik Regular"/>
              </a:rPr>
              <a:t>eg.</a:t>
            </a:r>
            <a:r>
              <a:rPr lang="en-US" b="0" i="0" dirty="0">
                <a:solidFill>
                  <a:srgbClr val="000000"/>
                </a:solidFill>
                <a:effectLst/>
                <a:latin typeface="Graphik Regular"/>
              </a:rPr>
              <a:t> video titles users search for, music genre they prefer) and unstructured data (</a:t>
            </a:r>
            <a:r>
              <a:rPr lang="en-US" b="0" i="0" dirty="0" err="1">
                <a:solidFill>
                  <a:srgbClr val="000000"/>
                </a:solidFill>
                <a:effectLst/>
                <a:latin typeface="Graphik Regular"/>
              </a:rPr>
              <a:t>eg.</a:t>
            </a:r>
            <a:r>
              <a:rPr lang="en-US" b="0" i="0" dirty="0">
                <a:solidFill>
                  <a:srgbClr val="000000"/>
                </a:solidFill>
                <a:effectLst/>
                <a:latin typeface="Graphik Regular"/>
              </a:rPr>
              <a:t> user viewing/listening patterns), can enable companies to analyze billions of clicks and viewing data from you and other users like you for the best recommendations.</a:t>
            </a:r>
          </a:p>
          <a:p>
            <a:pPr>
              <a:buFont typeface="Arial" panose="020B0604020202020204" pitchFamily="34" charset="0"/>
              <a:buChar char="•"/>
            </a:pPr>
            <a:r>
              <a:rPr lang="en-US" b="1" i="0" dirty="0">
                <a:solidFill>
                  <a:srgbClr val="000000"/>
                </a:solidFill>
                <a:effectLst/>
                <a:latin typeface="Graphik SemiBold"/>
              </a:rPr>
              <a:t>Automated candidate placement in recruiting</a:t>
            </a:r>
          </a:p>
          <a:p>
            <a:pPr marL="58738" indent="4763" algn="just"/>
            <a:r>
              <a:rPr lang="en-US" b="0" i="0" dirty="0">
                <a:solidFill>
                  <a:srgbClr val="000000"/>
                </a:solidFill>
                <a:effectLst/>
                <a:latin typeface="Graphik Regular"/>
              </a:rPr>
              <a:t>A big data recruitment platform can mine from internal databases and provide a 360-degree view of a candidate, such as education, experience, skill sets, job titles, certifications, geography, and anything else recruiters can think of, then compare them to the company’s past hiring experience, salaries, previously successful candidates, etc. to identify the “best match.” </a:t>
            </a:r>
            <a:endParaRPr lang="en-US" dirty="0">
              <a:solidFill>
                <a:srgbClr val="000000"/>
              </a:solidFill>
              <a:latin typeface="Graphik Regular"/>
            </a:endParaRPr>
          </a:p>
        </p:txBody>
      </p:sp>
    </p:spTree>
    <p:extLst>
      <p:ext uri="{BB962C8B-B14F-4D97-AF65-F5344CB8AC3E}">
        <p14:creationId xmlns:p14="http://schemas.microsoft.com/office/powerpoint/2010/main" val="141322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0C13-E87E-30EA-FD0C-BAD19FBED1B9}"/>
              </a:ext>
            </a:extLst>
          </p:cNvPr>
          <p:cNvSpPr>
            <a:spLocks noGrp="1"/>
          </p:cNvSpPr>
          <p:nvPr>
            <p:ph type="ctrTitle"/>
          </p:nvPr>
        </p:nvSpPr>
        <p:spPr/>
        <p:txBody>
          <a:bodyPr>
            <a:normAutofit fontScale="90000"/>
          </a:bodyPr>
          <a:lstStyle/>
          <a:p>
            <a:r>
              <a:rPr lang="en-US" dirty="0"/>
              <a:t>Use Cases of Big data analytics</a:t>
            </a:r>
          </a:p>
        </p:txBody>
      </p:sp>
      <p:sp>
        <p:nvSpPr>
          <p:cNvPr id="5" name="Subtitle 4">
            <a:extLst>
              <a:ext uri="{FF2B5EF4-FFF2-40B4-BE49-F238E27FC236}">
                <a16:creationId xmlns:a16="http://schemas.microsoft.com/office/drawing/2014/main" id="{49D38298-7B8E-1A01-6560-314E40661D73}"/>
              </a:ext>
            </a:extLst>
          </p:cNvPr>
          <p:cNvSpPr>
            <a:spLocks noGrp="1"/>
          </p:cNvSpPr>
          <p:nvPr>
            <p:ph type="subTitle" idx="1"/>
          </p:nvPr>
        </p:nvSpPr>
        <p:spPr/>
        <p:txBody>
          <a:bodyPr/>
          <a:lstStyle/>
          <a:p>
            <a:endParaRPr lang="en-US"/>
          </a:p>
        </p:txBody>
      </p:sp>
      <p:pic>
        <p:nvPicPr>
          <p:cNvPr id="3074" name="Picture 2">
            <a:extLst>
              <a:ext uri="{FF2B5EF4-FFF2-40B4-BE49-F238E27FC236}">
                <a16:creationId xmlns:a16="http://schemas.microsoft.com/office/drawing/2014/main" id="{768DE356-C74A-B140-D946-A43B95705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63" y="1899261"/>
            <a:ext cx="4150462"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6A2753C6-DE45-FD85-5D84-A0E22D69C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312" y="1881126"/>
            <a:ext cx="4145280" cy="25493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63AA4FF-892D-1D0D-3D58-3E5034EAA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783" y="3956057"/>
            <a:ext cx="3937448" cy="238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7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ctrTitle"/>
          </p:nvPr>
        </p:nvSpPr>
        <p:spPr>
          <a:xfrm>
            <a:off x="1" y="884324"/>
            <a:ext cx="12192000" cy="87202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Agenda</a:t>
            </a:r>
            <a:endParaRPr dirty="0"/>
          </a:p>
        </p:txBody>
      </p:sp>
      <p:sp>
        <p:nvSpPr>
          <p:cNvPr id="117" name="Google Shape;117;p2"/>
          <p:cNvSpPr txBox="1">
            <a:spLocks noGrp="1"/>
          </p:cNvSpPr>
          <p:nvPr>
            <p:ph type="subTitle" idx="1"/>
          </p:nvPr>
        </p:nvSpPr>
        <p:spPr>
          <a:xfrm>
            <a:off x="64655" y="1899261"/>
            <a:ext cx="11830782" cy="4443874"/>
          </a:xfrm>
          <a:prstGeom prst="rect">
            <a:avLst/>
          </a:prstGeom>
          <a:noFill/>
          <a:ln>
            <a:noFill/>
          </a:ln>
        </p:spPr>
        <p:txBody>
          <a:bodyPr spcFirstLastPara="1" wrap="square" lIns="91425" tIns="45700" rIns="91425" bIns="45700" anchor="t" anchorCtr="0">
            <a:noAutofit/>
          </a:bodyPr>
          <a:lstStyle/>
          <a:p>
            <a:pPr marL="342900" lvl="0" indent="-228600">
              <a:spcBef>
                <a:spcPts val="0"/>
              </a:spcBef>
              <a:buSzPts val="2800"/>
              <a:buChar char="•"/>
            </a:pPr>
            <a:r>
              <a:rPr lang="en-US" dirty="0"/>
              <a:t>What is Big data?</a:t>
            </a:r>
          </a:p>
          <a:p>
            <a:pPr marL="342900" lvl="0" indent="-228600">
              <a:spcBef>
                <a:spcPts val="560"/>
              </a:spcBef>
              <a:buSzPts val="2800"/>
              <a:buChar char="•"/>
            </a:pPr>
            <a:r>
              <a:rPr lang="en-US" dirty="0"/>
              <a:t>What is Big Data Analytics</a:t>
            </a:r>
          </a:p>
          <a:p>
            <a:pPr marL="342900" lvl="0" indent="-228600">
              <a:spcBef>
                <a:spcPts val="560"/>
              </a:spcBef>
              <a:buSzPts val="2800"/>
              <a:buChar char="•"/>
            </a:pPr>
            <a:r>
              <a:rPr lang="en-US" dirty="0"/>
              <a:t>Big Data Characteristics</a:t>
            </a:r>
          </a:p>
          <a:p>
            <a:pPr marL="342900" lvl="0" indent="-228600">
              <a:spcBef>
                <a:spcPts val="560"/>
              </a:spcBef>
              <a:buSzPts val="2800"/>
              <a:buChar char="•"/>
            </a:pPr>
            <a:r>
              <a:rPr lang="en-US" dirty="0"/>
              <a:t>Types of Big Data</a:t>
            </a:r>
          </a:p>
          <a:p>
            <a:pPr marL="342900" lvl="0" indent="-228600">
              <a:spcBef>
                <a:spcPts val="560"/>
              </a:spcBef>
              <a:buSzPts val="2800"/>
              <a:buChar char="•"/>
            </a:pPr>
            <a:r>
              <a:rPr lang="en-US" dirty="0"/>
              <a:t>Big data domains</a:t>
            </a:r>
          </a:p>
          <a:p>
            <a:pPr marL="342900" lvl="0" indent="-228600">
              <a:spcBef>
                <a:spcPts val="560"/>
              </a:spcBef>
              <a:buSzPts val="2800"/>
              <a:buChar char="•"/>
            </a:pPr>
            <a:r>
              <a:rPr lang="en-US" dirty="0"/>
              <a:t>Use cases of big data</a:t>
            </a:r>
          </a:p>
          <a:p>
            <a:pPr marL="342900" lvl="0" indent="-228600">
              <a:spcBef>
                <a:spcPts val="560"/>
              </a:spcBef>
              <a:buSzPts val="2800"/>
              <a:buChar char="•"/>
            </a:pPr>
            <a:r>
              <a:rPr lang="en-US" dirty="0"/>
              <a:t>Traditional </a:t>
            </a:r>
            <a:r>
              <a:rPr lang="en-US" dirty="0" err="1"/>
              <a:t>vs</a:t>
            </a:r>
            <a:r>
              <a:rPr lang="en-US" dirty="0"/>
              <a:t> Big Data Approach</a:t>
            </a:r>
          </a:p>
          <a:p>
            <a:pPr marL="342900" lvl="0" indent="-228600">
              <a:spcBef>
                <a:spcPts val="560"/>
              </a:spcBef>
              <a:buSzPts val="2800"/>
              <a:buChar char="•"/>
            </a:pPr>
            <a:r>
              <a:rPr lang="en-US" dirty="0"/>
              <a:t>Big data analytics technologies</a:t>
            </a:r>
          </a:p>
          <a:p>
            <a:pPr marL="342900" lvl="0" indent="-228600">
              <a:spcBef>
                <a:spcPts val="560"/>
              </a:spcBef>
              <a:buSzPts val="2800"/>
              <a:buChar char="•"/>
            </a:pPr>
            <a:r>
              <a:rPr lang="en-US" dirty="0"/>
              <a:t>Infrastructure for Big Data</a:t>
            </a:r>
          </a:p>
          <a:p>
            <a:pPr marL="342900" lvl="0" indent="-228600">
              <a:spcBef>
                <a:spcPts val="560"/>
              </a:spcBef>
              <a:buSzPts val="2800"/>
              <a:buChar char="•"/>
            </a:pPr>
            <a:r>
              <a:rPr lang="en-US" dirty="0"/>
              <a:t>Use of Data Analytics</a:t>
            </a:r>
          </a:p>
          <a:p>
            <a:pPr marL="342900" lvl="0" indent="-228600">
              <a:spcBef>
                <a:spcPts val="560"/>
              </a:spcBef>
              <a:buSzPts val="2800"/>
              <a:buChar char="•"/>
            </a:pPr>
            <a:r>
              <a:rPr lang="en-US" dirty="0"/>
              <a:t>Big Data Challenges</a:t>
            </a:r>
          </a:p>
          <a:p>
            <a:pPr marL="342900" lvl="0" indent="-228600">
              <a:spcBef>
                <a:spcPts val="560"/>
              </a:spcBef>
              <a:buSzPts val="280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BE12-EEE0-9878-7B47-727D9CB45A7A}"/>
              </a:ext>
            </a:extLst>
          </p:cNvPr>
          <p:cNvSpPr>
            <a:spLocks noGrp="1"/>
          </p:cNvSpPr>
          <p:nvPr>
            <p:ph type="ctrTitle"/>
          </p:nvPr>
        </p:nvSpPr>
        <p:spPr/>
        <p:txBody>
          <a:bodyPr>
            <a:normAutofit fontScale="90000"/>
          </a:bodyPr>
          <a:lstStyle/>
          <a:p>
            <a:r>
              <a:rPr lang="en-US" dirty="0"/>
              <a:t>Big data Analytical Tools</a:t>
            </a:r>
          </a:p>
        </p:txBody>
      </p:sp>
      <p:sp>
        <p:nvSpPr>
          <p:cNvPr id="3" name="Subtitle 2">
            <a:extLst>
              <a:ext uri="{FF2B5EF4-FFF2-40B4-BE49-F238E27FC236}">
                <a16:creationId xmlns:a16="http://schemas.microsoft.com/office/drawing/2014/main" id="{5A1E1553-1F88-DD6B-D6DA-70AECE6CCDA4}"/>
              </a:ext>
            </a:extLst>
          </p:cNvPr>
          <p:cNvSpPr>
            <a:spLocks noGrp="1"/>
          </p:cNvSpPr>
          <p:nvPr>
            <p:ph type="subTitle" idx="1"/>
          </p:nvPr>
        </p:nvSpPr>
        <p:spPr/>
        <p:txBody>
          <a:bodyPr/>
          <a:lstStyle/>
          <a:p>
            <a:endParaRPr lang="en-US" dirty="0"/>
          </a:p>
        </p:txBody>
      </p:sp>
      <p:pic>
        <p:nvPicPr>
          <p:cNvPr id="4098" name="Picture 2" descr="5 Great Big Data Tools For The Future - From Hadoop To Cassandra - Seattle  Data Guy">
            <a:extLst>
              <a:ext uri="{FF2B5EF4-FFF2-40B4-BE49-F238E27FC236}">
                <a16:creationId xmlns:a16="http://schemas.microsoft.com/office/drawing/2014/main" id="{D597811E-2935-5112-CC4A-451369520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08" y="2106660"/>
            <a:ext cx="974407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13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10FB-8C43-C7BF-443B-227A23B965A2}"/>
              </a:ext>
            </a:extLst>
          </p:cNvPr>
          <p:cNvSpPr>
            <a:spLocks noGrp="1"/>
          </p:cNvSpPr>
          <p:nvPr>
            <p:ph type="ctrTitle"/>
          </p:nvPr>
        </p:nvSpPr>
        <p:spPr/>
        <p:txBody>
          <a:bodyPr>
            <a:normAutofit fontScale="90000"/>
          </a:bodyPr>
          <a:lstStyle/>
          <a:p>
            <a:r>
              <a:rPr lang="en-US" dirty="0"/>
              <a:t>Big Data Analytics Tools</a:t>
            </a:r>
          </a:p>
        </p:txBody>
      </p:sp>
      <p:sp>
        <p:nvSpPr>
          <p:cNvPr id="3" name="Subtitle 2">
            <a:extLst>
              <a:ext uri="{FF2B5EF4-FFF2-40B4-BE49-F238E27FC236}">
                <a16:creationId xmlns:a16="http://schemas.microsoft.com/office/drawing/2014/main" id="{6025E3C8-1203-FF58-6C61-A100ABE7DCF4}"/>
              </a:ext>
            </a:extLst>
          </p:cNvPr>
          <p:cNvSpPr>
            <a:spLocks noGrp="1"/>
          </p:cNvSpPr>
          <p:nvPr>
            <p:ph type="subTitle" idx="1"/>
          </p:nvPr>
        </p:nvSpPr>
        <p:spPr/>
        <p:txBody>
          <a:bodyPr>
            <a:normAutofit fontScale="92500" lnSpcReduction="10000"/>
          </a:bodyPr>
          <a:lstStyle/>
          <a:p>
            <a:pPr algn="l" fontAlgn="base"/>
            <a:r>
              <a:rPr lang="en-US" b="1" i="0" dirty="0">
                <a:solidFill>
                  <a:srgbClr val="444444"/>
                </a:solidFill>
                <a:effectLst/>
                <a:latin typeface="Times New Roman" panose="02020603050405020304" pitchFamily="18" charset="0"/>
                <a:cs typeface="Times New Roman" panose="02020603050405020304" pitchFamily="18" charset="0"/>
              </a:rPr>
              <a:t>Top 10 big data tools –</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Apache Hadoop</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Apache Spark</a:t>
            </a:r>
          </a:p>
          <a:p>
            <a:pPr algn="l" fontAlgn="base">
              <a:buFont typeface="Arial" panose="020B0604020202020204" pitchFamily="34" charset="0"/>
              <a:buChar char="•"/>
            </a:pPr>
            <a:r>
              <a:rPr lang="en-US" b="0" i="0" dirty="0" err="1">
                <a:solidFill>
                  <a:srgbClr val="444444"/>
                </a:solidFill>
                <a:effectLst/>
                <a:latin typeface="Times New Roman" panose="02020603050405020304" pitchFamily="18" charset="0"/>
                <a:cs typeface="Times New Roman" panose="02020603050405020304" pitchFamily="18" charset="0"/>
              </a:rPr>
              <a:t>Flink</a:t>
            </a:r>
            <a:endParaRPr lang="en-US" b="0"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Apache Storm</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Apache Cassandra</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MongoDB</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Kafka</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Tableau</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RapidMiner</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R Programming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82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ECEF-B9A1-CB51-2C6B-D5D095387468}"/>
              </a:ext>
            </a:extLst>
          </p:cNvPr>
          <p:cNvSpPr>
            <a:spLocks noGrp="1"/>
          </p:cNvSpPr>
          <p:nvPr>
            <p:ph type="ctrTitle"/>
          </p:nvPr>
        </p:nvSpPr>
        <p:spPr/>
        <p:txBody>
          <a:bodyPr>
            <a:normAutofit fontScale="90000"/>
          </a:bodyPr>
          <a:lstStyle/>
          <a:p>
            <a:r>
              <a:rPr lang="en-US" dirty="0"/>
              <a:t>Apache Hadoop </a:t>
            </a:r>
          </a:p>
        </p:txBody>
      </p:sp>
      <p:sp>
        <p:nvSpPr>
          <p:cNvPr id="3" name="Subtitle 2">
            <a:extLst>
              <a:ext uri="{FF2B5EF4-FFF2-40B4-BE49-F238E27FC236}">
                <a16:creationId xmlns:a16="http://schemas.microsoft.com/office/drawing/2014/main" id="{95DDDBDF-4C3C-27A5-1C6D-8E91E85419C0}"/>
              </a:ext>
            </a:extLst>
          </p:cNvPr>
          <p:cNvSpPr>
            <a:spLocks noGrp="1"/>
          </p:cNvSpPr>
          <p:nvPr>
            <p:ph type="subTitle" idx="1"/>
          </p:nvPr>
        </p:nvSpPr>
        <p:spPr>
          <a:xfrm>
            <a:off x="64655" y="1756344"/>
            <a:ext cx="11830782" cy="4586791"/>
          </a:xfrm>
        </p:spPr>
        <p:txBody>
          <a:bodyPr>
            <a:normAutofit lnSpcReduction="10000"/>
          </a:bodyPr>
          <a:lstStyle/>
          <a:p>
            <a:pPr algn="l" fontAlgn="base">
              <a:buFont typeface="Arial" panose="020B0604020202020204" pitchFamily="34" charset="0"/>
              <a:buChar char="•"/>
            </a:pPr>
            <a:r>
              <a:rPr lang="en-US" b="1" i="1" dirty="0">
                <a:solidFill>
                  <a:srgbClr val="444444"/>
                </a:solidFill>
                <a:effectLst/>
                <a:latin typeface="Times New Roman" panose="02020603050405020304" pitchFamily="18" charset="0"/>
                <a:cs typeface="Times New Roman" panose="02020603050405020304" pitchFamily="18" charset="0"/>
              </a:rPr>
              <a:t>Apache Hadoop</a:t>
            </a:r>
            <a:r>
              <a:rPr lang="en-US" b="0" i="0" dirty="0">
                <a:solidFill>
                  <a:srgbClr val="444444"/>
                </a:solidFill>
                <a:effectLst/>
                <a:latin typeface="Times New Roman" panose="02020603050405020304" pitchFamily="18" charset="0"/>
                <a:cs typeface="Times New Roman" panose="02020603050405020304" pitchFamily="18" charset="0"/>
              </a:rPr>
              <a:t> is one of the most popularly used tools in the Big Data industry.</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Hadoop is an </a:t>
            </a:r>
            <a:r>
              <a:rPr lang="en-US" b="1" i="0" dirty="0">
                <a:solidFill>
                  <a:srgbClr val="444444"/>
                </a:solidFill>
                <a:effectLst/>
                <a:latin typeface="Times New Roman" panose="02020603050405020304" pitchFamily="18" charset="0"/>
                <a:cs typeface="Times New Roman" panose="02020603050405020304" pitchFamily="18" charset="0"/>
              </a:rPr>
              <a:t>open-source framework from Apache </a:t>
            </a:r>
            <a:r>
              <a:rPr lang="en-US" b="0" i="0" dirty="0">
                <a:solidFill>
                  <a:srgbClr val="444444"/>
                </a:solidFill>
                <a:effectLst/>
                <a:latin typeface="Times New Roman" panose="02020603050405020304" pitchFamily="18" charset="0"/>
                <a:cs typeface="Times New Roman" panose="02020603050405020304" pitchFamily="18" charset="0"/>
              </a:rPr>
              <a:t>and runs on </a:t>
            </a:r>
            <a:r>
              <a:rPr lang="en-US" b="1" i="0" dirty="0">
                <a:solidFill>
                  <a:srgbClr val="444444"/>
                </a:solidFill>
                <a:effectLst/>
                <a:latin typeface="Times New Roman" panose="02020603050405020304" pitchFamily="18" charset="0"/>
                <a:cs typeface="Times New Roman" panose="02020603050405020304" pitchFamily="18" charset="0"/>
              </a:rPr>
              <a:t>commodity hardware</a:t>
            </a:r>
            <a:r>
              <a:rPr lang="en-US" b="0" i="0" dirty="0">
                <a:solidFill>
                  <a:srgbClr val="444444"/>
                </a:solidFill>
                <a:effectLst/>
                <a:latin typeface="Times New Roman" panose="02020603050405020304" pitchFamily="18" charset="0"/>
                <a:cs typeface="Times New Roman" panose="02020603050405020304" pitchFamily="18" charset="0"/>
              </a:rPr>
              <a:t>. It is used to </a:t>
            </a:r>
            <a:r>
              <a:rPr lang="en-US" b="1" i="0" dirty="0">
                <a:solidFill>
                  <a:srgbClr val="444444"/>
                </a:solidFill>
                <a:effectLst/>
                <a:latin typeface="Times New Roman" panose="02020603050405020304" pitchFamily="18" charset="0"/>
                <a:cs typeface="Times New Roman" panose="02020603050405020304" pitchFamily="18" charset="0"/>
              </a:rPr>
              <a:t>store, process and analyze Big Data</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Hadoop is written in </a:t>
            </a:r>
            <a:r>
              <a:rPr lang="en-US" b="1" i="0" dirty="0">
                <a:solidFill>
                  <a:srgbClr val="444444"/>
                </a:solidFill>
                <a:effectLst/>
                <a:latin typeface="Times New Roman" panose="02020603050405020304" pitchFamily="18" charset="0"/>
                <a:cs typeface="Times New Roman" panose="02020603050405020304" pitchFamily="18" charset="0"/>
              </a:rPr>
              <a:t>Java</a:t>
            </a:r>
            <a:r>
              <a:rPr lang="en-US" b="0" i="0" dirty="0">
                <a:solidFill>
                  <a:srgbClr val="444444"/>
                </a:solidFill>
                <a:effectLst/>
                <a:latin typeface="Times New Roman" panose="02020603050405020304" pitchFamily="18" charset="0"/>
                <a:cs typeface="Times New Roman" panose="02020603050405020304" pitchFamily="18" charset="0"/>
              </a:rPr>
              <a:t>. Apache Hadoop </a:t>
            </a:r>
            <a:r>
              <a:rPr lang="en-US" b="1" i="0" dirty="0">
                <a:solidFill>
                  <a:srgbClr val="444444"/>
                </a:solidFill>
                <a:effectLst/>
                <a:latin typeface="Times New Roman" panose="02020603050405020304" pitchFamily="18" charset="0"/>
                <a:cs typeface="Times New Roman" panose="02020603050405020304" pitchFamily="18" charset="0"/>
              </a:rPr>
              <a:t>enables parallel processing of data </a:t>
            </a:r>
            <a:r>
              <a:rPr lang="en-US" b="0" i="0" dirty="0">
                <a:solidFill>
                  <a:srgbClr val="444444"/>
                </a:solidFill>
                <a:effectLst/>
                <a:latin typeface="Times New Roman" panose="02020603050405020304" pitchFamily="18" charset="0"/>
                <a:cs typeface="Times New Roman" panose="02020603050405020304" pitchFamily="18" charset="0"/>
              </a:rPr>
              <a:t>as it works on </a:t>
            </a:r>
            <a:r>
              <a:rPr lang="en-US" b="1" i="0" dirty="0">
                <a:solidFill>
                  <a:srgbClr val="444444"/>
                </a:solidFill>
                <a:effectLst/>
                <a:latin typeface="Times New Roman" panose="02020603050405020304" pitchFamily="18" charset="0"/>
                <a:cs typeface="Times New Roman" panose="02020603050405020304" pitchFamily="18" charset="0"/>
              </a:rPr>
              <a:t>multiple machines simultaneously</a:t>
            </a:r>
            <a:r>
              <a:rPr lang="en-US" b="0" i="0" dirty="0">
                <a:solidFill>
                  <a:srgbClr val="444444"/>
                </a:solidFill>
                <a:effectLst/>
                <a:latin typeface="Times New Roman" panose="02020603050405020304" pitchFamily="18" charset="0"/>
                <a:cs typeface="Times New Roman" panose="02020603050405020304" pitchFamily="18" charset="0"/>
              </a:rPr>
              <a:t>. It uses </a:t>
            </a:r>
            <a:r>
              <a:rPr lang="en-US" b="1" i="0" dirty="0">
                <a:solidFill>
                  <a:srgbClr val="444444"/>
                </a:solidFill>
                <a:effectLst/>
                <a:latin typeface="Times New Roman" panose="02020603050405020304" pitchFamily="18" charset="0"/>
                <a:cs typeface="Times New Roman" panose="02020603050405020304" pitchFamily="18" charset="0"/>
              </a:rPr>
              <a:t>clustered architecture</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Hadoop </a:t>
            </a:r>
            <a:r>
              <a:rPr lang="en-US" b="1" i="0" dirty="0">
                <a:solidFill>
                  <a:srgbClr val="444444"/>
                </a:solidFill>
                <a:effectLst/>
                <a:latin typeface="Times New Roman" panose="02020603050405020304" pitchFamily="18" charset="0"/>
                <a:cs typeface="Times New Roman" panose="02020603050405020304" pitchFamily="18" charset="0"/>
              </a:rPr>
              <a:t>does not support real-time processing</a:t>
            </a:r>
            <a:r>
              <a:rPr lang="en-US" b="0" i="0" dirty="0">
                <a:solidFill>
                  <a:srgbClr val="444444"/>
                </a:solidFill>
                <a:effectLst/>
                <a:latin typeface="Times New Roman" panose="02020603050405020304" pitchFamily="18" charset="0"/>
                <a:cs typeface="Times New Roman" panose="02020603050405020304" pitchFamily="18" charset="0"/>
              </a:rPr>
              <a:t>. It only </a:t>
            </a:r>
            <a:r>
              <a:rPr lang="en-US" b="1" i="0" dirty="0">
                <a:solidFill>
                  <a:srgbClr val="444444"/>
                </a:solidFill>
                <a:effectLst/>
                <a:latin typeface="Times New Roman" panose="02020603050405020304" pitchFamily="18" charset="0"/>
                <a:cs typeface="Times New Roman" panose="02020603050405020304" pitchFamily="18" charset="0"/>
              </a:rPr>
              <a:t>supports batch processing</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Hadoop </a:t>
            </a:r>
            <a:r>
              <a:rPr lang="en-US" b="1" i="0" dirty="0">
                <a:solidFill>
                  <a:srgbClr val="444444"/>
                </a:solidFill>
                <a:effectLst/>
                <a:latin typeface="Times New Roman" panose="02020603050405020304" pitchFamily="18" charset="0"/>
                <a:cs typeface="Times New Roman" panose="02020603050405020304" pitchFamily="18" charset="0"/>
              </a:rPr>
              <a:t>cannot do in-memory calculations</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It consists of 3 parts-</a:t>
            </a:r>
          </a:p>
          <a:p>
            <a:pPr algn="l" fontAlgn="base">
              <a:buFont typeface="Arial" panose="020B0604020202020204" pitchFamily="34" charset="0"/>
              <a:buChar char="•"/>
            </a:pPr>
            <a:r>
              <a:rPr lang="en-US" b="1" i="0" dirty="0">
                <a:solidFill>
                  <a:srgbClr val="444444"/>
                </a:solidFill>
                <a:effectLst/>
                <a:latin typeface="Times New Roman" panose="02020603050405020304" pitchFamily="18" charset="0"/>
                <a:cs typeface="Times New Roman" panose="02020603050405020304" pitchFamily="18" charset="0"/>
              </a:rPr>
              <a:t>Hadoop Distributed File System (HDFS) –</a:t>
            </a:r>
            <a:r>
              <a:rPr lang="en-US" b="0" i="0" dirty="0">
                <a:solidFill>
                  <a:srgbClr val="444444"/>
                </a:solidFill>
                <a:effectLst/>
                <a:latin typeface="Times New Roman" panose="02020603050405020304" pitchFamily="18" charset="0"/>
                <a:cs typeface="Times New Roman" panose="02020603050405020304" pitchFamily="18" charset="0"/>
              </a:rPr>
              <a:t> It is the storage layer of Hadoop.</a:t>
            </a:r>
          </a:p>
          <a:p>
            <a:pPr algn="l" fontAlgn="base">
              <a:buFont typeface="Arial" panose="020B0604020202020204" pitchFamily="34" charset="0"/>
              <a:buChar char="•"/>
            </a:pPr>
            <a:r>
              <a:rPr lang="en-US" b="1" i="0" dirty="0">
                <a:solidFill>
                  <a:srgbClr val="444444"/>
                </a:solidFill>
                <a:effectLst/>
                <a:latin typeface="Times New Roman" panose="02020603050405020304" pitchFamily="18" charset="0"/>
                <a:cs typeface="Times New Roman" panose="02020603050405020304" pitchFamily="18" charset="0"/>
              </a:rPr>
              <a:t>Map-Reduce –</a:t>
            </a:r>
            <a:r>
              <a:rPr lang="en-US" b="0" i="0" dirty="0">
                <a:solidFill>
                  <a:srgbClr val="444444"/>
                </a:solidFill>
                <a:effectLst/>
                <a:latin typeface="Times New Roman" panose="02020603050405020304" pitchFamily="18" charset="0"/>
                <a:cs typeface="Times New Roman" panose="02020603050405020304" pitchFamily="18" charset="0"/>
              </a:rPr>
              <a:t> It is the data processing layer of Hadoop.</a:t>
            </a:r>
          </a:p>
          <a:p>
            <a:pPr algn="l" fontAlgn="base">
              <a:buFont typeface="Arial" panose="020B0604020202020204" pitchFamily="34" charset="0"/>
              <a:buChar char="•"/>
            </a:pPr>
            <a:r>
              <a:rPr lang="en-US" b="1" i="0" dirty="0">
                <a:solidFill>
                  <a:srgbClr val="444444"/>
                </a:solidFill>
                <a:effectLst/>
                <a:latin typeface="Times New Roman" panose="02020603050405020304" pitchFamily="18" charset="0"/>
                <a:cs typeface="Times New Roman" panose="02020603050405020304" pitchFamily="18" charset="0"/>
              </a:rPr>
              <a:t>YARN –</a:t>
            </a:r>
            <a:r>
              <a:rPr lang="en-US" b="0" i="0" dirty="0">
                <a:solidFill>
                  <a:srgbClr val="444444"/>
                </a:solidFill>
                <a:effectLst/>
                <a:latin typeface="Times New Roman" panose="02020603050405020304" pitchFamily="18" charset="0"/>
                <a:cs typeface="Times New Roman" panose="02020603050405020304" pitchFamily="18" charset="0"/>
              </a:rPr>
              <a:t> It is the resource management layer of Hadoop.</a:t>
            </a:r>
          </a:p>
        </p:txBody>
      </p:sp>
    </p:spTree>
    <p:extLst>
      <p:ext uri="{BB962C8B-B14F-4D97-AF65-F5344CB8AC3E}">
        <p14:creationId xmlns:p14="http://schemas.microsoft.com/office/powerpoint/2010/main" val="59448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F6C4-0942-A88D-2404-344D6E75DF74}"/>
              </a:ext>
            </a:extLst>
          </p:cNvPr>
          <p:cNvSpPr>
            <a:spLocks noGrp="1"/>
          </p:cNvSpPr>
          <p:nvPr>
            <p:ph type="ctrTitle"/>
          </p:nvPr>
        </p:nvSpPr>
        <p:spPr/>
        <p:txBody>
          <a:bodyPr>
            <a:normAutofit fontScale="90000"/>
          </a:bodyPr>
          <a:lstStyle/>
          <a:p>
            <a:r>
              <a:rPr lang="en-US" dirty="0"/>
              <a:t>Apache Spark</a:t>
            </a:r>
          </a:p>
        </p:txBody>
      </p:sp>
      <p:sp>
        <p:nvSpPr>
          <p:cNvPr id="3" name="Subtitle 2">
            <a:extLst>
              <a:ext uri="{FF2B5EF4-FFF2-40B4-BE49-F238E27FC236}">
                <a16:creationId xmlns:a16="http://schemas.microsoft.com/office/drawing/2014/main" id="{AF778EA5-C662-8874-384C-D34549724C9D}"/>
              </a:ext>
            </a:extLst>
          </p:cNvPr>
          <p:cNvSpPr>
            <a:spLocks noGrp="1"/>
          </p:cNvSpPr>
          <p:nvPr>
            <p:ph type="subTitle" idx="1"/>
          </p:nvPr>
        </p:nvSpPr>
        <p:spPr/>
        <p:txBody>
          <a:bodyPr/>
          <a:lstStyle/>
          <a:p>
            <a:r>
              <a:rPr lang="en-US" b="0" i="0" dirty="0">
                <a:solidFill>
                  <a:schemeClr val="tx1"/>
                </a:solidFill>
                <a:effectLst/>
                <a:latin typeface="Georgia" panose="02040502050405020303" pitchFamily="18" charset="0"/>
              </a:rPr>
              <a:t>Spark </a:t>
            </a:r>
            <a:r>
              <a:rPr lang="en-US" b="1" i="0" dirty="0">
                <a:solidFill>
                  <a:schemeClr val="tx1"/>
                </a:solidFill>
                <a:effectLst/>
                <a:latin typeface="Georgia" panose="02040502050405020303" pitchFamily="18" charset="0"/>
              </a:rPr>
              <a:t>supports both real-time as well as batch processing</a:t>
            </a:r>
            <a:r>
              <a:rPr lang="en-US" b="0" i="0" dirty="0">
                <a:solidFill>
                  <a:schemeClr val="tx1"/>
                </a:solidFill>
                <a:effectLst/>
                <a:latin typeface="Georgia" panose="02040502050405020303" pitchFamily="18" charset="0"/>
              </a:rPr>
              <a:t>. It is a </a:t>
            </a:r>
            <a:r>
              <a:rPr lang="en-US" b="1" i="0" dirty="0">
                <a:solidFill>
                  <a:schemeClr val="tx1"/>
                </a:solidFill>
                <a:effectLst/>
                <a:latin typeface="Georgia" panose="02040502050405020303" pitchFamily="18" charset="0"/>
              </a:rPr>
              <a:t>general-purpose clustering system</a:t>
            </a:r>
            <a:r>
              <a:rPr lang="en-US" b="0" i="0" dirty="0">
                <a:solidFill>
                  <a:schemeClr val="tx1"/>
                </a:solidFill>
                <a:effectLst/>
                <a:latin typeface="Georgia" panose="02040502050405020303" pitchFamily="18" charset="0"/>
              </a:rPr>
              <a:t>.</a:t>
            </a:r>
          </a:p>
          <a:p>
            <a:r>
              <a:rPr lang="en-US" b="0" i="0" dirty="0">
                <a:solidFill>
                  <a:schemeClr val="tx1"/>
                </a:solidFill>
                <a:effectLst/>
                <a:latin typeface="Georgia" panose="02040502050405020303" pitchFamily="18" charset="0"/>
              </a:rPr>
              <a:t>It also </a:t>
            </a:r>
            <a:r>
              <a:rPr lang="en-US" b="1" i="0" dirty="0">
                <a:solidFill>
                  <a:schemeClr val="tx1"/>
                </a:solidFill>
                <a:effectLst/>
                <a:latin typeface="Georgia" panose="02040502050405020303" pitchFamily="18" charset="0"/>
              </a:rPr>
              <a:t>supports in-memory calculations</a:t>
            </a:r>
            <a:r>
              <a:rPr lang="en-US" b="0" i="0" dirty="0">
                <a:solidFill>
                  <a:schemeClr val="tx1"/>
                </a:solidFill>
                <a:effectLst/>
                <a:latin typeface="Georgia" panose="02040502050405020303" pitchFamily="18" charset="0"/>
              </a:rPr>
              <a:t>, which makes it </a:t>
            </a:r>
            <a:r>
              <a:rPr lang="en-US" b="1" i="0" dirty="0">
                <a:solidFill>
                  <a:schemeClr val="tx1"/>
                </a:solidFill>
                <a:effectLst/>
                <a:latin typeface="Georgia" panose="02040502050405020303" pitchFamily="18" charset="0"/>
              </a:rPr>
              <a:t>100 times faster than Hadoop</a:t>
            </a:r>
            <a:r>
              <a:rPr lang="en-US" i="0" dirty="0">
                <a:solidFill>
                  <a:schemeClr val="tx1"/>
                </a:solidFill>
                <a:effectLst/>
                <a:latin typeface="Georgia" panose="02040502050405020303" pitchFamily="18" charset="0"/>
              </a:rPr>
              <a:t>.</a:t>
            </a:r>
            <a:r>
              <a:rPr lang="en-US" b="0" i="0" dirty="0">
                <a:solidFill>
                  <a:schemeClr val="tx1"/>
                </a:solidFill>
                <a:effectLst/>
                <a:latin typeface="Georgia" panose="02040502050405020303" pitchFamily="18" charset="0"/>
              </a:rPr>
              <a:t> This is made possible by </a:t>
            </a:r>
            <a:r>
              <a:rPr lang="en-US" b="1" i="0" dirty="0">
                <a:solidFill>
                  <a:schemeClr val="tx1"/>
                </a:solidFill>
                <a:effectLst/>
                <a:latin typeface="Georgia" panose="02040502050405020303" pitchFamily="18" charset="0"/>
              </a:rPr>
              <a:t>reducing the number of read/write operations</a:t>
            </a:r>
            <a:r>
              <a:rPr lang="en-US" b="0" i="0" dirty="0">
                <a:solidFill>
                  <a:schemeClr val="tx1"/>
                </a:solidFill>
                <a:effectLst/>
                <a:latin typeface="Georgia" panose="02040502050405020303" pitchFamily="18" charset="0"/>
              </a:rPr>
              <a:t> into the disk.</a:t>
            </a:r>
            <a:endParaRPr lang="en-US" dirty="0">
              <a:solidFill>
                <a:schemeClr val="tx1"/>
              </a:solidFill>
              <a:latin typeface="Georgia" panose="02040502050405020303" pitchFamily="18" charset="0"/>
            </a:endParaRPr>
          </a:p>
          <a:p>
            <a:r>
              <a:rPr lang="en-US" b="0" i="0" dirty="0">
                <a:solidFill>
                  <a:schemeClr val="tx1"/>
                </a:solidFill>
                <a:effectLst/>
                <a:latin typeface="Georgia" panose="02040502050405020303" pitchFamily="18" charset="0"/>
              </a:rPr>
              <a:t>It provides more </a:t>
            </a:r>
            <a:r>
              <a:rPr lang="en-US" b="1" i="0" dirty="0">
                <a:solidFill>
                  <a:schemeClr val="tx1"/>
                </a:solidFill>
                <a:effectLst/>
                <a:latin typeface="Georgia" panose="02040502050405020303" pitchFamily="18" charset="0"/>
              </a:rPr>
              <a:t>flexibility and versatility </a:t>
            </a:r>
            <a:r>
              <a:rPr lang="en-US" b="0" i="0" dirty="0">
                <a:solidFill>
                  <a:schemeClr val="tx1"/>
                </a:solidFill>
                <a:effectLst/>
                <a:latin typeface="Georgia" panose="02040502050405020303" pitchFamily="18" charset="0"/>
              </a:rPr>
              <a:t>as it works with different </a:t>
            </a:r>
            <a:r>
              <a:rPr lang="en-US" b="1" i="0" dirty="0">
                <a:solidFill>
                  <a:schemeClr val="tx1"/>
                </a:solidFill>
                <a:effectLst/>
                <a:latin typeface="Georgia" panose="02040502050405020303" pitchFamily="18" charset="0"/>
              </a:rPr>
              <a:t>data stores such as HDFS, OpenStack and Apache Cassandra</a:t>
            </a:r>
            <a:r>
              <a:rPr lang="en-US" b="0" i="0" dirty="0">
                <a:solidFill>
                  <a:schemeClr val="tx1"/>
                </a:solidFill>
                <a:effectLst/>
                <a:latin typeface="Georgia" panose="02040502050405020303" pitchFamily="18" charset="0"/>
              </a:rPr>
              <a:t>.</a:t>
            </a:r>
          </a:p>
          <a:p>
            <a:r>
              <a:rPr lang="en-US" b="0" i="0" dirty="0">
                <a:solidFill>
                  <a:schemeClr val="tx1"/>
                </a:solidFill>
                <a:effectLst/>
                <a:latin typeface="Georgia" panose="02040502050405020303" pitchFamily="18" charset="0"/>
              </a:rPr>
              <a:t>It offers </a:t>
            </a:r>
            <a:r>
              <a:rPr lang="en-US" b="1" i="0" dirty="0">
                <a:solidFill>
                  <a:schemeClr val="tx1"/>
                </a:solidFill>
                <a:effectLst/>
                <a:latin typeface="Georgia" panose="02040502050405020303" pitchFamily="18" charset="0"/>
              </a:rPr>
              <a:t>high-level APIs in Java, Python, Scala and R</a:t>
            </a:r>
            <a:r>
              <a:rPr lang="en-US" b="0" i="0" dirty="0">
                <a:solidFill>
                  <a:schemeClr val="tx1"/>
                </a:solidFill>
                <a:effectLst/>
                <a:latin typeface="Georgia" panose="02040502050405020303" pitchFamily="18" charset="0"/>
              </a:rPr>
              <a:t>.</a:t>
            </a:r>
            <a:endParaRPr lang="en-US" dirty="0">
              <a:solidFill>
                <a:schemeClr val="tx1"/>
              </a:solidFill>
              <a:latin typeface="Georgia" panose="02040502050405020303" pitchFamily="18" charset="0"/>
            </a:endParaRPr>
          </a:p>
          <a:p>
            <a:r>
              <a:rPr lang="en-US" b="0" i="0" dirty="0">
                <a:solidFill>
                  <a:schemeClr val="tx1"/>
                </a:solidFill>
                <a:effectLst/>
                <a:latin typeface="Georgia" panose="02040502050405020303" pitchFamily="18" charset="0"/>
              </a:rPr>
              <a:t>It also consists of </a:t>
            </a:r>
            <a:r>
              <a:rPr lang="en-US" b="1" i="0" dirty="0">
                <a:solidFill>
                  <a:schemeClr val="tx1"/>
                </a:solidFill>
                <a:effectLst/>
                <a:latin typeface="Georgia" panose="02040502050405020303" pitchFamily="18" charset="0"/>
              </a:rPr>
              <a:t>80 high-level operators for efficient query execution</a:t>
            </a:r>
            <a:r>
              <a:rPr lang="en-US" b="0" i="0" dirty="0">
                <a:solidFill>
                  <a:schemeClr val="tx1"/>
                </a:solidFill>
                <a:effectLst/>
                <a:latin typeface="Georgia" panose="02040502050405020303" pitchFamily="18" charset="0"/>
              </a:rPr>
              <a:t>.</a:t>
            </a:r>
            <a:endParaRPr lang="en-US" dirty="0">
              <a:solidFill>
                <a:schemeClr val="tx1"/>
              </a:solidFill>
            </a:endParaRPr>
          </a:p>
        </p:txBody>
      </p:sp>
    </p:spTree>
    <p:extLst>
      <p:ext uri="{BB962C8B-B14F-4D97-AF65-F5344CB8AC3E}">
        <p14:creationId xmlns:p14="http://schemas.microsoft.com/office/powerpoint/2010/main" val="351397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3E16-B275-F2B4-D894-69E33CF38E1E}"/>
              </a:ext>
            </a:extLst>
          </p:cNvPr>
          <p:cNvSpPr>
            <a:spLocks noGrp="1"/>
          </p:cNvSpPr>
          <p:nvPr>
            <p:ph type="ctrTitle"/>
          </p:nvPr>
        </p:nvSpPr>
        <p:spPr/>
        <p:txBody>
          <a:bodyPr>
            <a:normAutofit fontScale="90000"/>
          </a:bodyPr>
          <a:lstStyle/>
          <a:p>
            <a:r>
              <a:rPr lang="en-US" dirty="0"/>
              <a:t>Apache Storm</a:t>
            </a:r>
          </a:p>
        </p:txBody>
      </p:sp>
      <p:sp>
        <p:nvSpPr>
          <p:cNvPr id="3" name="Subtitle 2">
            <a:extLst>
              <a:ext uri="{FF2B5EF4-FFF2-40B4-BE49-F238E27FC236}">
                <a16:creationId xmlns:a16="http://schemas.microsoft.com/office/drawing/2014/main" id="{F5934E9B-5656-86E9-345D-9340BB5FDCA0}"/>
              </a:ext>
            </a:extLst>
          </p:cNvPr>
          <p:cNvSpPr>
            <a:spLocks noGrp="1"/>
          </p:cNvSpPr>
          <p:nvPr>
            <p:ph type="subTitle" idx="1"/>
          </p:nvPr>
        </p:nvSpPr>
        <p:spPr/>
        <p:txBody>
          <a:bodyPr/>
          <a:lstStyle/>
          <a:p>
            <a:pPr>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Apache Storm is an </a:t>
            </a:r>
            <a:r>
              <a:rPr lang="en-US" b="1" i="0" dirty="0">
                <a:solidFill>
                  <a:srgbClr val="444444"/>
                </a:solidFill>
                <a:effectLst/>
                <a:latin typeface="Times New Roman" panose="02020603050405020304" pitchFamily="18" charset="0"/>
                <a:cs typeface="Times New Roman" panose="02020603050405020304" pitchFamily="18" charset="0"/>
              </a:rPr>
              <a:t>open-source big data tool</a:t>
            </a:r>
            <a:r>
              <a:rPr lang="en-US" b="0" i="0" dirty="0">
                <a:solidFill>
                  <a:srgbClr val="444444"/>
                </a:solidFill>
                <a:effectLst/>
                <a:latin typeface="Times New Roman" panose="02020603050405020304" pitchFamily="18" charset="0"/>
                <a:cs typeface="Times New Roman" panose="02020603050405020304" pitchFamily="18" charset="0"/>
              </a:rPr>
              <a:t>, </a:t>
            </a:r>
            <a:r>
              <a:rPr lang="en-US" b="1" i="0" dirty="0">
                <a:solidFill>
                  <a:srgbClr val="444444"/>
                </a:solidFill>
                <a:effectLst/>
                <a:latin typeface="Times New Roman" panose="02020603050405020304" pitchFamily="18" charset="0"/>
                <a:cs typeface="Times New Roman" panose="02020603050405020304" pitchFamily="18" charset="0"/>
              </a:rPr>
              <a:t>distributed real-time and fault-tolerant processing system</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It efficiently </a:t>
            </a:r>
            <a:r>
              <a:rPr lang="en-US" b="1" i="0" dirty="0">
                <a:solidFill>
                  <a:srgbClr val="444444"/>
                </a:solidFill>
                <a:effectLst/>
                <a:latin typeface="Times New Roman" panose="02020603050405020304" pitchFamily="18" charset="0"/>
                <a:cs typeface="Times New Roman" panose="02020603050405020304" pitchFamily="18" charset="0"/>
              </a:rPr>
              <a:t>processes unbounded streams of data</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By unbounded streams, we refer to the </a:t>
            </a:r>
            <a:r>
              <a:rPr lang="en-US" b="1" i="0" dirty="0">
                <a:solidFill>
                  <a:srgbClr val="444444"/>
                </a:solidFill>
                <a:effectLst/>
                <a:latin typeface="Times New Roman" panose="02020603050405020304" pitchFamily="18" charset="0"/>
                <a:cs typeface="Times New Roman" panose="02020603050405020304" pitchFamily="18" charset="0"/>
              </a:rPr>
              <a:t>data that is ever-growing and has a beginning but no defined end.</a:t>
            </a:r>
          </a:p>
          <a:p>
            <a:pPr>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Apache Storm is used with </a:t>
            </a:r>
            <a:r>
              <a:rPr lang="en-US" b="1" i="0" dirty="0">
                <a:solidFill>
                  <a:srgbClr val="444444"/>
                </a:solidFill>
                <a:effectLst/>
                <a:latin typeface="Times New Roman" panose="02020603050405020304" pitchFamily="18" charset="0"/>
                <a:cs typeface="Times New Roman" panose="02020603050405020304" pitchFamily="18" charset="0"/>
              </a:rPr>
              <a:t>any of the programming languages</a:t>
            </a:r>
            <a:r>
              <a:rPr lang="en-US" b="0" i="0" dirty="0">
                <a:solidFill>
                  <a:srgbClr val="444444"/>
                </a:solidFill>
                <a:effectLst/>
                <a:latin typeface="Times New Roman" panose="02020603050405020304" pitchFamily="18" charset="0"/>
                <a:cs typeface="Times New Roman" panose="02020603050405020304" pitchFamily="18" charset="0"/>
              </a:rPr>
              <a:t> and it further </a:t>
            </a:r>
            <a:r>
              <a:rPr lang="en-US" b="1" i="0" dirty="0">
                <a:solidFill>
                  <a:srgbClr val="444444"/>
                </a:solidFill>
                <a:effectLst/>
                <a:latin typeface="Times New Roman" panose="02020603050405020304" pitchFamily="18" charset="0"/>
                <a:cs typeface="Times New Roman" panose="02020603050405020304" pitchFamily="18" charset="0"/>
              </a:rPr>
              <a:t>supports JSON based protocols.</a:t>
            </a:r>
          </a:p>
          <a:p>
            <a:pPr>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The </a:t>
            </a:r>
            <a:r>
              <a:rPr lang="en-US" b="1" i="0" dirty="0">
                <a:solidFill>
                  <a:srgbClr val="444444"/>
                </a:solidFill>
                <a:effectLst/>
                <a:latin typeface="Times New Roman" panose="02020603050405020304" pitchFamily="18" charset="0"/>
                <a:cs typeface="Times New Roman" panose="02020603050405020304" pitchFamily="18" charset="0"/>
              </a:rPr>
              <a:t>processing speed </a:t>
            </a:r>
            <a:r>
              <a:rPr lang="en-US" b="0" i="0" dirty="0">
                <a:solidFill>
                  <a:srgbClr val="444444"/>
                </a:solidFill>
                <a:effectLst/>
                <a:latin typeface="Times New Roman" panose="02020603050405020304" pitchFamily="18" charset="0"/>
                <a:cs typeface="Times New Roman" panose="02020603050405020304" pitchFamily="18" charset="0"/>
              </a:rPr>
              <a:t>of Storm is </a:t>
            </a:r>
            <a:r>
              <a:rPr lang="en-US" b="1" i="0" dirty="0">
                <a:solidFill>
                  <a:srgbClr val="444444"/>
                </a:solidFill>
                <a:effectLst/>
                <a:latin typeface="Times New Roman" panose="02020603050405020304" pitchFamily="18" charset="0"/>
                <a:cs typeface="Times New Roman" panose="02020603050405020304" pitchFamily="18" charset="0"/>
              </a:rPr>
              <a:t>very high</a:t>
            </a:r>
            <a:r>
              <a:rPr lang="en-US" dirty="0">
                <a:solidFill>
                  <a:srgbClr val="444444"/>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It is </a:t>
            </a:r>
            <a:r>
              <a:rPr lang="en-US" b="1" i="0" dirty="0">
                <a:solidFill>
                  <a:srgbClr val="444444"/>
                </a:solidFill>
                <a:effectLst/>
                <a:latin typeface="Times New Roman" panose="02020603050405020304" pitchFamily="18" charset="0"/>
                <a:cs typeface="Times New Roman" panose="02020603050405020304" pitchFamily="18" charset="0"/>
              </a:rPr>
              <a:t>easily scalable and also fault-tolerant</a:t>
            </a:r>
            <a:r>
              <a:rPr lang="en-US" b="0" i="0" dirty="0">
                <a:solidFill>
                  <a:srgbClr val="444444"/>
                </a:solidFill>
                <a:effectLs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It is much </a:t>
            </a:r>
            <a:r>
              <a:rPr lang="en-US" b="1" i="0" dirty="0">
                <a:solidFill>
                  <a:srgbClr val="444444"/>
                </a:solidFill>
                <a:effectLst/>
                <a:latin typeface="Times New Roman" panose="02020603050405020304" pitchFamily="18" charset="0"/>
                <a:cs typeface="Times New Roman" panose="02020603050405020304" pitchFamily="18" charset="0"/>
              </a:rPr>
              <a:t>easier to use</a:t>
            </a:r>
            <a:r>
              <a:rPr lang="en-US" b="0" i="0" dirty="0">
                <a:solidFill>
                  <a:srgbClr val="444444"/>
                </a:solidFill>
                <a:effectLst/>
                <a:latin typeface="Times New Roman" panose="02020603050405020304" pitchFamily="18" charset="0"/>
                <a:cs typeface="Times New Roman" panose="02020603050405020304" pitchFamily="18" charset="0"/>
              </a:rPr>
              <a:t>. </a:t>
            </a:r>
            <a:r>
              <a:rPr lang="en-US" dirty="0">
                <a:solidFill>
                  <a:srgbClr val="444444"/>
                </a:solidFill>
                <a:latin typeface="Times New Roman" panose="02020603050405020304" pitchFamily="18" charset="0"/>
                <a:cs typeface="Times New Roman" panose="02020603050405020304" pitchFamily="18" charset="0"/>
              </a:rPr>
              <a:t>I</a:t>
            </a:r>
            <a:r>
              <a:rPr lang="en-US" b="0" i="0" dirty="0">
                <a:solidFill>
                  <a:srgbClr val="444444"/>
                </a:solidFill>
                <a:effectLst/>
                <a:latin typeface="Times New Roman" panose="02020603050405020304" pitchFamily="18" charset="0"/>
                <a:cs typeface="Times New Roman" panose="02020603050405020304" pitchFamily="18" charset="0"/>
              </a:rPr>
              <a:t>t </a:t>
            </a:r>
            <a:r>
              <a:rPr lang="en-US" b="1" i="0" dirty="0">
                <a:solidFill>
                  <a:srgbClr val="444444"/>
                </a:solidFill>
                <a:effectLst/>
                <a:latin typeface="Times New Roman" panose="02020603050405020304" pitchFamily="18" charset="0"/>
                <a:cs typeface="Times New Roman" panose="02020603050405020304" pitchFamily="18" charset="0"/>
              </a:rPr>
              <a:t>guarantees the processing of each data set</a:t>
            </a:r>
            <a:r>
              <a:rPr lang="en-US" b="0" i="0" dirty="0">
                <a:solidFill>
                  <a:srgbClr val="444444"/>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688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4DCD-1457-D15F-38A8-EF624CFA0FE2}"/>
              </a:ext>
            </a:extLst>
          </p:cNvPr>
          <p:cNvSpPr>
            <a:spLocks noGrp="1"/>
          </p:cNvSpPr>
          <p:nvPr>
            <p:ph type="ctrTitle"/>
          </p:nvPr>
        </p:nvSpPr>
        <p:spPr/>
        <p:txBody>
          <a:bodyPr>
            <a:normAutofit fontScale="90000"/>
          </a:bodyPr>
          <a:lstStyle/>
          <a:p>
            <a:r>
              <a:rPr lang="en-US" dirty="0"/>
              <a:t>Apache Cassandra</a:t>
            </a:r>
          </a:p>
        </p:txBody>
      </p:sp>
      <p:sp>
        <p:nvSpPr>
          <p:cNvPr id="3" name="Subtitle 2">
            <a:extLst>
              <a:ext uri="{FF2B5EF4-FFF2-40B4-BE49-F238E27FC236}">
                <a16:creationId xmlns:a16="http://schemas.microsoft.com/office/drawing/2014/main" id="{E2C36CD4-E675-D005-8E8D-BC6F58129BB1}"/>
              </a:ext>
            </a:extLst>
          </p:cNvPr>
          <p:cNvSpPr>
            <a:spLocks noGrp="1"/>
          </p:cNvSpPr>
          <p:nvPr>
            <p:ph type="subTitle" idx="1"/>
          </p:nvPr>
        </p:nvSpPr>
        <p:spPr/>
        <p:txBody>
          <a:bodyPr>
            <a:normAutofit/>
          </a:bodyPr>
          <a:lstStyle/>
          <a:p>
            <a:pPr marL="508000" indent="-457200">
              <a:buFont typeface="Arial" panose="020B0604020202020204" pitchFamily="34" charset="0"/>
              <a:buChar char="•"/>
            </a:pPr>
            <a:r>
              <a:rPr lang="en-US" sz="2800" b="1" i="1" dirty="0">
                <a:solidFill>
                  <a:srgbClr val="444444"/>
                </a:solidFill>
                <a:effectLst/>
                <a:latin typeface="Times New Roman" panose="02020603050405020304" pitchFamily="18" charset="0"/>
                <a:cs typeface="Times New Roman" panose="02020603050405020304" pitchFamily="18" charset="0"/>
              </a:rPr>
              <a:t>Apache Cassandra</a:t>
            </a:r>
            <a:r>
              <a:rPr lang="en-US" sz="2800" b="0" i="0" dirty="0">
                <a:solidFill>
                  <a:srgbClr val="444444"/>
                </a:solidFill>
                <a:effectLst/>
                <a:latin typeface="Times New Roman" panose="02020603050405020304" pitchFamily="18" charset="0"/>
                <a:cs typeface="Times New Roman" panose="02020603050405020304" pitchFamily="18" charset="0"/>
              </a:rPr>
              <a:t> is a </a:t>
            </a:r>
            <a:r>
              <a:rPr lang="en-US" sz="2800" b="1" i="0" dirty="0">
                <a:solidFill>
                  <a:srgbClr val="444444"/>
                </a:solidFill>
                <a:effectLst/>
                <a:latin typeface="Times New Roman" panose="02020603050405020304" pitchFamily="18" charset="0"/>
                <a:cs typeface="Times New Roman" panose="02020603050405020304" pitchFamily="18" charset="0"/>
              </a:rPr>
              <a:t>distributed database</a:t>
            </a:r>
            <a:r>
              <a:rPr lang="en-US" sz="2800" b="0" i="0" dirty="0">
                <a:solidFill>
                  <a:srgbClr val="444444"/>
                </a:solidFill>
                <a:effectLst/>
                <a:latin typeface="Times New Roman" panose="02020603050405020304" pitchFamily="18" charset="0"/>
                <a:cs typeface="Times New Roman" panose="02020603050405020304" pitchFamily="18" charset="0"/>
              </a:rPr>
              <a:t> that </a:t>
            </a:r>
            <a:r>
              <a:rPr lang="en-US" sz="2800" b="1" i="0" dirty="0">
                <a:solidFill>
                  <a:srgbClr val="444444"/>
                </a:solidFill>
                <a:effectLst/>
                <a:latin typeface="Times New Roman" panose="02020603050405020304" pitchFamily="18" charset="0"/>
                <a:cs typeface="Times New Roman" panose="02020603050405020304" pitchFamily="18" charset="0"/>
              </a:rPr>
              <a:t>provides high availability and scalability without compromising performance efficiency</a:t>
            </a:r>
            <a:r>
              <a:rPr lang="en-US" sz="2800" b="0" i="0" dirty="0">
                <a:solidFill>
                  <a:srgbClr val="444444"/>
                </a:solidFill>
                <a:effectLst/>
                <a:latin typeface="Times New Roman" panose="02020603050405020304" pitchFamily="18" charset="0"/>
                <a:cs typeface="Times New Roman" panose="02020603050405020304" pitchFamily="18" charset="0"/>
              </a:rPr>
              <a:t>.</a:t>
            </a:r>
          </a:p>
          <a:p>
            <a:pPr marL="508000" indent="-457200">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It is one of the best big data tools that can accommodate all types of data sets namely </a:t>
            </a:r>
            <a:r>
              <a:rPr lang="en-US" sz="2800" b="1" i="0" dirty="0">
                <a:solidFill>
                  <a:srgbClr val="444444"/>
                </a:solidFill>
                <a:effectLst/>
                <a:latin typeface="Times New Roman" panose="02020603050405020304" pitchFamily="18" charset="0"/>
                <a:cs typeface="Times New Roman" panose="02020603050405020304" pitchFamily="18" charset="0"/>
              </a:rPr>
              <a:t>structured, semi-structured, and unstructured</a:t>
            </a:r>
            <a:r>
              <a:rPr lang="en-US" sz="2800" b="0" i="0" dirty="0">
                <a:solidFill>
                  <a:srgbClr val="444444"/>
                </a:solidFill>
                <a:effectLst/>
                <a:latin typeface="Times New Roman" panose="02020603050405020304" pitchFamily="18" charset="0"/>
                <a:cs typeface="Times New Roman" panose="02020603050405020304" pitchFamily="18" charset="0"/>
              </a:rPr>
              <a:t>.</a:t>
            </a:r>
          </a:p>
          <a:p>
            <a:pPr marL="508000" indent="-457200">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It is the </a:t>
            </a:r>
            <a:r>
              <a:rPr lang="en-US" sz="2800" b="1" i="0" dirty="0">
                <a:solidFill>
                  <a:srgbClr val="444444"/>
                </a:solidFill>
                <a:effectLst/>
                <a:latin typeface="Times New Roman" panose="02020603050405020304" pitchFamily="18" charset="0"/>
                <a:cs typeface="Times New Roman" panose="02020603050405020304" pitchFamily="18" charset="0"/>
              </a:rPr>
              <a:t>perfect platform for mission-critical data </a:t>
            </a:r>
            <a:r>
              <a:rPr lang="en-US" sz="2800" b="0" i="0" dirty="0">
                <a:solidFill>
                  <a:srgbClr val="444444"/>
                </a:solidFill>
                <a:effectLst/>
                <a:latin typeface="Times New Roman" panose="02020603050405020304" pitchFamily="18" charset="0"/>
                <a:cs typeface="Times New Roman" panose="02020603050405020304" pitchFamily="18" charset="0"/>
              </a:rPr>
              <a:t>with no single point of failure and </a:t>
            </a:r>
            <a:r>
              <a:rPr lang="en-US" sz="2800" b="1" i="0" dirty="0">
                <a:solidFill>
                  <a:srgbClr val="444444"/>
                </a:solidFill>
                <a:effectLst/>
                <a:latin typeface="Times New Roman" panose="02020603050405020304" pitchFamily="18" charset="0"/>
                <a:cs typeface="Times New Roman" panose="02020603050405020304" pitchFamily="18" charset="0"/>
              </a:rPr>
              <a:t>provides fault tolerance on both commodity hardware and cloud infrastructure.</a:t>
            </a:r>
            <a:endParaRPr lang="en-US" sz="2800" b="1" dirty="0">
              <a:solidFill>
                <a:srgbClr val="444444"/>
              </a:solidFill>
              <a:latin typeface="Times New Roman" panose="02020603050405020304" pitchFamily="18" charset="0"/>
              <a:cs typeface="Times New Roman" panose="02020603050405020304" pitchFamily="18" charset="0"/>
            </a:endParaRPr>
          </a:p>
          <a:p>
            <a:pPr marL="508000" indent="-457200">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Cassandra </a:t>
            </a:r>
            <a:r>
              <a:rPr lang="en-US" sz="2800" b="1" i="0" dirty="0">
                <a:solidFill>
                  <a:srgbClr val="444444"/>
                </a:solidFill>
                <a:effectLst/>
                <a:latin typeface="Times New Roman" panose="02020603050405020304" pitchFamily="18" charset="0"/>
                <a:cs typeface="Times New Roman" panose="02020603050405020304" pitchFamily="18" charset="0"/>
              </a:rPr>
              <a:t>works quite efficiently under heavy loads.</a:t>
            </a:r>
            <a:r>
              <a:rPr lang="en-US" sz="2800" b="0" i="0" dirty="0">
                <a:solidFill>
                  <a:srgbClr val="444444"/>
                </a:solidFill>
                <a:effectLst/>
                <a:latin typeface="Times New Roman" panose="02020603050405020304" pitchFamily="18" charset="0"/>
                <a:cs typeface="Times New Roman" panose="02020603050405020304" pitchFamily="18" charset="0"/>
              </a:rPr>
              <a:t> Apache Cassandra supports the </a:t>
            </a:r>
            <a:r>
              <a:rPr lang="en-US" sz="2800" b="1" i="0" dirty="0">
                <a:solidFill>
                  <a:srgbClr val="444444"/>
                </a:solidFill>
                <a:effectLst/>
                <a:latin typeface="Times New Roman" panose="02020603050405020304" pitchFamily="18" charset="0"/>
                <a:cs typeface="Times New Roman" panose="02020603050405020304" pitchFamily="18" charset="0"/>
              </a:rPr>
              <a:t>ACID (Atomicity, Consistency, Isolation, and Durability) </a:t>
            </a:r>
            <a:r>
              <a:rPr lang="en-US" sz="2800" b="0" i="0" dirty="0">
                <a:solidFill>
                  <a:srgbClr val="444444"/>
                </a:solidFill>
                <a:effectLst/>
                <a:latin typeface="Times New Roman" panose="02020603050405020304" pitchFamily="18" charset="0"/>
                <a:cs typeface="Times New Roman" panose="02020603050405020304" pitchFamily="18" charset="0"/>
              </a:rPr>
              <a:t>properties.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18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698-51AC-597B-C4F2-B2B7A74A7288}"/>
              </a:ext>
            </a:extLst>
          </p:cNvPr>
          <p:cNvSpPr>
            <a:spLocks noGrp="1"/>
          </p:cNvSpPr>
          <p:nvPr>
            <p:ph type="ctrTitle"/>
          </p:nvPr>
        </p:nvSpPr>
        <p:spPr/>
        <p:txBody>
          <a:bodyPr>
            <a:normAutofit fontScale="90000"/>
          </a:bodyPr>
          <a:lstStyle/>
          <a:p>
            <a:r>
              <a:rPr lang="en-US" dirty="0"/>
              <a:t>MongoDB</a:t>
            </a:r>
          </a:p>
        </p:txBody>
      </p:sp>
      <p:sp>
        <p:nvSpPr>
          <p:cNvPr id="3" name="Subtitle 2">
            <a:extLst>
              <a:ext uri="{FF2B5EF4-FFF2-40B4-BE49-F238E27FC236}">
                <a16:creationId xmlns:a16="http://schemas.microsoft.com/office/drawing/2014/main" id="{0C911642-8FAA-EBBE-FD7F-CC0FF1DB848B}"/>
              </a:ext>
            </a:extLst>
          </p:cNvPr>
          <p:cNvSpPr>
            <a:spLocks noGrp="1"/>
          </p:cNvSpPr>
          <p:nvPr>
            <p:ph type="subTitle" idx="1"/>
          </p:nvPr>
        </p:nvSpPr>
        <p:spPr/>
        <p:txBody>
          <a:bodyPr>
            <a:normAutofit fontScale="92500" lnSpcReduction="10000"/>
          </a:bodyPr>
          <a:lstStyle/>
          <a:p>
            <a:pPr marL="508000" indent="-457200" algn="l" fontAlgn="base">
              <a:buFont typeface="Arial" panose="020B0604020202020204" pitchFamily="34" charset="0"/>
              <a:buChar char="•"/>
            </a:pPr>
            <a:r>
              <a:rPr lang="en-US" sz="2800" b="1" i="1" dirty="0">
                <a:solidFill>
                  <a:srgbClr val="444444"/>
                </a:solidFill>
                <a:effectLst/>
                <a:latin typeface="Times New Roman" panose="02020603050405020304" pitchFamily="18" charset="0"/>
                <a:cs typeface="Times New Roman" panose="02020603050405020304" pitchFamily="18" charset="0"/>
              </a:rPr>
              <a:t>MongoDB</a:t>
            </a:r>
            <a:r>
              <a:rPr lang="en-US" sz="2800" b="0" i="1" dirty="0">
                <a:solidFill>
                  <a:srgbClr val="444444"/>
                </a:solidFill>
                <a:effectLst/>
                <a:latin typeface="Times New Roman" panose="02020603050405020304" pitchFamily="18" charset="0"/>
                <a:cs typeface="Times New Roman" panose="02020603050405020304" pitchFamily="18" charset="0"/>
              </a:rPr>
              <a:t> </a:t>
            </a:r>
            <a:r>
              <a:rPr lang="en-US" sz="2800" b="0" i="0" dirty="0">
                <a:solidFill>
                  <a:srgbClr val="444444"/>
                </a:solidFill>
                <a:effectLst/>
                <a:latin typeface="Times New Roman" panose="02020603050405020304" pitchFamily="18" charset="0"/>
                <a:cs typeface="Times New Roman" panose="02020603050405020304" pitchFamily="18" charset="0"/>
              </a:rPr>
              <a:t>is an </a:t>
            </a:r>
            <a:r>
              <a:rPr lang="en-US" sz="2800" b="1" i="0" dirty="0">
                <a:solidFill>
                  <a:srgbClr val="444444"/>
                </a:solidFill>
                <a:effectLst/>
                <a:latin typeface="Times New Roman" panose="02020603050405020304" pitchFamily="18" charset="0"/>
                <a:cs typeface="Times New Roman" panose="02020603050405020304" pitchFamily="18" charset="0"/>
              </a:rPr>
              <a:t>open-source data analytics tool</a:t>
            </a:r>
            <a:r>
              <a:rPr lang="en-US" sz="2800" b="0" i="0" dirty="0">
                <a:solidFill>
                  <a:srgbClr val="444444"/>
                </a:solidFill>
                <a:effectLst/>
                <a:latin typeface="Times New Roman" panose="02020603050405020304" pitchFamily="18" charset="0"/>
                <a:cs typeface="Times New Roman" panose="02020603050405020304" pitchFamily="18" charset="0"/>
              </a:rPr>
              <a:t>, </a:t>
            </a:r>
            <a:r>
              <a:rPr lang="en-US" sz="2800" b="1" i="0" dirty="0">
                <a:solidFill>
                  <a:srgbClr val="444444"/>
                </a:solidFill>
                <a:effectLst/>
                <a:latin typeface="Times New Roman" panose="02020603050405020304" pitchFamily="18" charset="0"/>
                <a:cs typeface="Times New Roman" panose="02020603050405020304" pitchFamily="18" charset="0"/>
              </a:rPr>
              <a:t>NoSQL database </a:t>
            </a:r>
            <a:r>
              <a:rPr lang="en-US" sz="2800" b="0" i="0" dirty="0">
                <a:solidFill>
                  <a:srgbClr val="444444"/>
                </a:solidFill>
                <a:effectLst/>
                <a:latin typeface="Times New Roman" panose="02020603050405020304" pitchFamily="18" charset="0"/>
                <a:cs typeface="Times New Roman" panose="02020603050405020304" pitchFamily="18" charset="0"/>
              </a:rPr>
              <a:t>that provides </a:t>
            </a:r>
            <a:r>
              <a:rPr lang="en-US" sz="2800" b="1" i="0" dirty="0">
                <a:solidFill>
                  <a:srgbClr val="444444"/>
                </a:solidFill>
                <a:effectLst/>
                <a:latin typeface="Times New Roman" panose="02020603050405020304" pitchFamily="18" charset="0"/>
                <a:cs typeface="Times New Roman" panose="02020603050405020304" pitchFamily="18" charset="0"/>
              </a:rPr>
              <a:t>cross-platform capabilities</a:t>
            </a:r>
            <a:r>
              <a:rPr lang="en-US" sz="2800" b="0" i="0" dirty="0">
                <a:solidFill>
                  <a:srgbClr val="444444"/>
                </a:solidFill>
                <a:effectLst/>
                <a:latin typeface="Times New Roman" panose="02020603050405020304" pitchFamily="18" charset="0"/>
                <a:cs typeface="Times New Roman" panose="02020603050405020304" pitchFamily="18" charset="0"/>
              </a:rPr>
              <a:t>. It is exemplary for a </a:t>
            </a:r>
            <a:r>
              <a:rPr lang="en-US" sz="2800" b="1" i="0" dirty="0">
                <a:solidFill>
                  <a:srgbClr val="444444"/>
                </a:solidFill>
                <a:effectLst/>
                <a:latin typeface="Times New Roman" panose="02020603050405020304" pitchFamily="18" charset="0"/>
                <a:cs typeface="Times New Roman" panose="02020603050405020304" pitchFamily="18" charset="0"/>
              </a:rPr>
              <a:t>business that needs fast-moving and real-time data for taking decisions</a:t>
            </a:r>
            <a:r>
              <a:rPr lang="en-US" sz="2800" b="0" i="0" dirty="0">
                <a:solidFill>
                  <a:srgbClr val="444444"/>
                </a:solidFill>
                <a:effectLst/>
                <a:latin typeface="Times New Roman" panose="02020603050405020304" pitchFamily="18" charset="0"/>
                <a:cs typeface="Times New Roman" panose="02020603050405020304" pitchFamily="18" charset="0"/>
              </a:rPr>
              <a:t>.</a:t>
            </a:r>
          </a:p>
          <a:p>
            <a:pPr marL="508000" indent="-457200"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MongoDB is </a:t>
            </a:r>
            <a:r>
              <a:rPr lang="en-US" sz="2800" b="1" i="0" dirty="0">
                <a:solidFill>
                  <a:srgbClr val="444444"/>
                </a:solidFill>
                <a:effectLst/>
                <a:latin typeface="Times New Roman" panose="02020603050405020304" pitchFamily="18" charset="0"/>
                <a:cs typeface="Times New Roman" panose="02020603050405020304" pitchFamily="18" charset="0"/>
              </a:rPr>
              <a:t>perfect for those who want data-driven solutions</a:t>
            </a:r>
            <a:r>
              <a:rPr lang="en-US" sz="2800" b="0" i="0" dirty="0">
                <a:solidFill>
                  <a:srgbClr val="444444"/>
                </a:solidFill>
                <a:effectLst/>
                <a:latin typeface="Times New Roman" panose="02020603050405020304" pitchFamily="18" charset="0"/>
                <a:cs typeface="Times New Roman" panose="02020603050405020304" pitchFamily="18" charset="0"/>
              </a:rPr>
              <a:t>. It is </a:t>
            </a:r>
            <a:r>
              <a:rPr lang="en-US" sz="2800" b="1" i="0" dirty="0">
                <a:solidFill>
                  <a:srgbClr val="444444"/>
                </a:solidFill>
                <a:effectLst/>
                <a:latin typeface="Times New Roman" panose="02020603050405020304" pitchFamily="18" charset="0"/>
                <a:cs typeface="Times New Roman" panose="02020603050405020304" pitchFamily="18" charset="0"/>
              </a:rPr>
              <a:t>user-friendly</a:t>
            </a:r>
            <a:r>
              <a:rPr lang="en-US" sz="2800" b="0" i="0" dirty="0">
                <a:solidFill>
                  <a:srgbClr val="444444"/>
                </a:solidFill>
                <a:effectLst/>
                <a:latin typeface="Times New Roman" panose="02020603050405020304" pitchFamily="18" charset="0"/>
                <a:cs typeface="Times New Roman" panose="02020603050405020304" pitchFamily="18" charset="0"/>
              </a:rPr>
              <a:t> as it offers </a:t>
            </a:r>
            <a:r>
              <a:rPr lang="en-US" sz="2800" b="1" i="0" dirty="0">
                <a:solidFill>
                  <a:srgbClr val="444444"/>
                </a:solidFill>
                <a:effectLst/>
                <a:latin typeface="Times New Roman" panose="02020603050405020304" pitchFamily="18" charset="0"/>
                <a:cs typeface="Times New Roman" panose="02020603050405020304" pitchFamily="18" charset="0"/>
              </a:rPr>
              <a:t>easier installation and maintenance</a:t>
            </a:r>
            <a:r>
              <a:rPr lang="en-US" sz="2800" b="0" i="0" dirty="0">
                <a:solidFill>
                  <a:srgbClr val="444444"/>
                </a:solidFill>
                <a:effectLst/>
                <a:latin typeface="Times New Roman" panose="02020603050405020304" pitchFamily="18" charset="0"/>
                <a:cs typeface="Times New Roman" panose="02020603050405020304" pitchFamily="18" charset="0"/>
              </a:rPr>
              <a:t>. MongoDB is </a:t>
            </a:r>
            <a:r>
              <a:rPr lang="en-US" sz="2800" b="1" i="0" dirty="0">
                <a:solidFill>
                  <a:srgbClr val="444444"/>
                </a:solidFill>
                <a:effectLst/>
                <a:latin typeface="Times New Roman" panose="02020603050405020304" pitchFamily="18" charset="0"/>
                <a:cs typeface="Times New Roman" panose="02020603050405020304" pitchFamily="18" charset="0"/>
              </a:rPr>
              <a:t>reliable as well as cost-effective</a:t>
            </a:r>
            <a:r>
              <a:rPr lang="en-US" sz="2800" b="0" i="0" dirty="0">
                <a:solidFill>
                  <a:srgbClr val="444444"/>
                </a:solidFill>
                <a:effectLst/>
                <a:latin typeface="Times New Roman" panose="02020603050405020304" pitchFamily="18" charset="0"/>
                <a:cs typeface="Times New Roman" panose="02020603050405020304" pitchFamily="18" charset="0"/>
              </a:rPr>
              <a:t>.</a:t>
            </a:r>
          </a:p>
          <a:p>
            <a:pPr marL="508000" indent="-457200"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It is written in </a:t>
            </a:r>
            <a:r>
              <a:rPr lang="en-US" sz="2800" b="1" i="0" dirty="0">
                <a:solidFill>
                  <a:srgbClr val="444444"/>
                </a:solidFill>
                <a:effectLst/>
                <a:latin typeface="Times New Roman" panose="02020603050405020304" pitchFamily="18" charset="0"/>
                <a:cs typeface="Times New Roman" panose="02020603050405020304" pitchFamily="18" charset="0"/>
              </a:rPr>
              <a:t>C, C++, and JavaScript</a:t>
            </a:r>
            <a:r>
              <a:rPr lang="en-US" sz="2800" b="0" i="0" dirty="0">
                <a:solidFill>
                  <a:srgbClr val="444444"/>
                </a:solidFill>
                <a:effectLst/>
                <a:latin typeface="Times New Roman" panose="02020603050405020304" pitchFamily="18" charset="0"/>
                <a:cs typeface="Times New Roman" panose="02020603050405020304" pitchFamily="18" charset="0"/>
              </a:rPr>
              <a:t>. It is one of the most popular databases for Big Data as it </a:t>
            </a:r>
            <a:r>
              <a:rPr lang="en-US" sz="2800" b="1" i="0" dirty="0">
                <a:solidFill>
                  <a:srgbClr val="444444"/>
                </a:solidFill>
                <a:effectLst/>
                <a:latin typeface="Times New Roman" panose="02020603050405020304" pitchFamily="18" charset="0"/>
                <a:cs typeface="Times New Roman" panose="02020603050405020304" pitchFamily="18" charset="0"/>
              </a:rPr>
              <a:t>facilitates the management of unstructured data or the data that changes frequently.</a:t>
            </a:r>
          </a:p>
          <a:p>
            <a:pPr marL="508000" indent="-457200"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MongoDB uses </a:t>
            </a:r>
            <a:r>
              <a:rPr lang="en-US" sz="2800" b="1" i="0" dirty="0">
                <a:solidFill>
                  <a:srgbClr val="444444"/>
                </a:solidFill>
                <a:effectLst/>
                <a:latin typeface="Times New Roman" panose="02020603050405020304" pitchFamily="18" charset="0"/>
                <a:cs typeface="Times New Roman" panose="02020603050405020304" pitchFamily="18" charset="0"/>
              </a:rPr>
              <a:t>dynamic schemas</a:t>
            </a:r>
            <a:r>
              <a:rPr lang="en-US" sz="2800" b="0" i="0" dirty="0">
                <a:solidFill>
                  <a:srgbClr val="444444"/>
                </a:solidFill>
                <a:effectLst/>
                <a:latin typeface="Times New Roman" panose="02020603050405020304" pitchFamily="18" charset="0"/>
                <a:cs typeface="Times New Roman" panose="02020603050405020304" pitchFamily="18" charset="0"/>
              </a:rPr>
              <a:t>. Hence, </a:t>
            </a:r>
            <a:r>
              <a:rPr lang="en-US" sz="2800" b="1" i="0" dirty="0">
                <a:solidFill>
                  <a:srgbClr val="444444"/>
                </a:solidFill>
                <a:effectLst/>
                <a:latin typeface="Times New Roman" panose="02020603050405020304" pitchFamily="18" charset="0"/>
                <a:cs typeface="Times New Roman" panose="02020603050405020304" pitchFamily="18" charset="0"/>
              </a:rPr>
              <a:t>you can prepare data quickly</a:t>
            </a:r>
            <a:r>
              <a:rPr lang="en-US" sz="2800" b="0" i="0" dirty="0">
                <a:solidFill>
                  <a:srgbClr val="444444"/>
                </a:solidFill>
                <a:effectLst/>
                <a:latin typeface="Times New Roman" panose="02020603050405020304" pitchFamily="18" charset="0"/>
                <a:cs typeface="Times New Roman" panose="02020603050405020304" pitchFamily="18" charset="0"/>
              </a:rPr>
              <a:t>. This </a:t>
            </a:r>
            <a:r>
              <a:rPr lang="en-US" sz="2800" b="1" i="0" dirty="0">
                <a:solidFill>
                  <a:srgbClr val="444444"/>
                </a:solidFill>
                <a:effectLst/>
                <a:latin typeface="Times New Roman" panose="02020603050405020304" pitchFamily="18" charset="0"/>
                <a:cs typeface="Times New Roman" panose="02020603050405020304" pitchFamily="18" charset="0"/>
              </a:rPr>
              <a:t>allows in reducing the overall cost</a:t>
            </a:r>
            <a:r>
              <a:rPr lang="en-US" sz="2800" b="0" i="0" dirty="0">
                <a:solidFill>
                  <a:srgbClr val="444444"/>
                </a:solidFill>
                <a:effectLst/>
                <a:latin typeface="Times New Roman" panose="02020603050405020304" pitchFamily="18" charset="0"/>
                <a:cs typeface="Times New Roman" panose="02020603050405020304" pitchFamily="18" charset="0"/>
              </a:rPr>
              <a:t>. It executes on </a:t>
            </a:r>
            <a:r>
              <a:rPr lang="en-US" sz="2800" b="1" i="0" dirty="0">
                <a:solidFill>
                  <a:srgbClr val="444444"/>
                </a:solidFill>
                <a:effectLst/>
                <a:latin typeface="Times New Roman" panose="02020603050405020304" pitchFamily="18" charset="0"/>
                <a:cs typeface="Times New Roman" panose="02020603050405020304" pitchFamily="18" charset="0"/>
              </a:rPr>
              <a:t>MEAN software stack, NET applications and, Java platform</a:t>
            </a:r>
            <a:r>
              <a:rPr lang="en-US" sz="2800" b="0" i="0" dirty="0">
                <a:solidFill>
                  <a:srgbClr val="444444"/>
                </a:solidFill>
                <a:effectLst/>
                <a:latin typeface="Times New Roman" panose="02020603050405020304" pitchFamily="18" charset="0"/>
                <a:cs typeface="Times New Roman" panose="02020603050405020304" pitchFamily="18" charset="0"/>
              </a:rPr>
              <a:t>. It is also </a:t>
            </a:r>
            <a:r>
              <a:rPr lang="en-US" sz="2800" b="1" i="0" dirty="0">
                <a:solidFill>
                  <a:srgbClr val="444444"/>
                </a:solidFill>
                <a:effectLst/>
                <a:latin typeface="Times New Roman" panose="02020603050405020304" pitchFamily="18" charset="0"/>
                <a:cs typeface="Times New Roman" panose="02020603050405020304" pitchFamily="18" charset="0"/>
              </a:rPr>
              <a:t>flexible in cloud infrastructure</a:t>
            </a:r>
            <a:r>
              <a:rPr lang="en-US" sz="2800" b="0" i="0" dirty="0">
                <a:solidFill>
                  <a:srgbClr val="44444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0915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99BD-DFCA-3CC9-4B88-23E3CABFB07E}"/>
              </a:ext>
            </a:extLst>
          </p:cNvPr>
          <p:cNvSpPr>
            <a:spLocks noGrp="1"/>
          </p:cNvSpPr>
          <p:nvPr>
            <p:ph type="ctrTitle"/>
          </p:nvPr>
        </p:nvSpPr>
        <p:spPr/>
        <p:txBody>
          <a:bodyPr>
            <a:normAutofit fontScale="90000"/>
          </a:bodyPr>
          <a:lstStyle/>
          <a:p>
            <a:r>
              <a:rPr lang="en-US" dirty="0"/>
              <a:t>Apache </a:t>
            </a:r>
            <a:r>
              <a:rPr lang="en-US" dirty="0" err="1"/>
              <a:t>Flink</a:t>
            </a:r>
            <a:endParaRPr lang="en-US" dirty="0"/>
          </a:p>
        </p:txBody>
      </p:sp>
      <p:sp>
        <p:nvSpPr>
          <p:cNvPr id="3" name="Subtitle 2">
            <a:extLst>
              <a:ext uri="{FF2B5EF4-FFF2-40B4-BE49-F238E27FC236}">
                <a16:creationId xmlns:a16="http://schemas.microsoft.com/office/drawing/2014/main" id="{09528661-F8C3-BE53-AA49-B365ED31BF5C}"/>
              </a:ext>
            </a:extLst>
          </p:cNvPr>
          <p:cNvSpPr>
            <a:spLocks noGrp="1"/>
          </p:cNvSpPr>
          <p:nvPr>
            <p:ph type="subTitle" idx="1"/>
          </p:nvPr>
        </p:nvSpPr>
        <p:spPr/>
        <p:txBody>
          <a:bodyPr>
            <a:normAutofit fontScale="92500" lnSpcReduction="20000"/>
          </a:bodyPr>
          <a:lstStyle/>
          <a:p>
            <a:pPr algn="l" fontAlgn="base">
              <a:buFont typeface="Arial" panose="020B0604020202020204" pitchFamily="34" charset="0"/>
              <a:buChar char="•"/>
            </a:pPr>
            <a:r>
              <a:rPr lang="en-US" sz="3600" b="1" i="1" dirty="0">
                <a:solidFill>
                  <a:srgbClr val="444444"/>
                </a:solidFill>
                <a:effectLst/>
                <a:latin typeface="Times New Roman" panose="02020603050405020304" pitchFamily="18" charset="0"/>
                <a:cs typeface="Times New Roman" panose="02020603050405020304" pitchFamily="18" charset="0"/>
              </a:rPr>
              <a:t>Apache </a:t>
            </a:r>
            <a:r>
              <a:rPr lang="en-US" sz="3600" b="1" i="1" dirty="0" err="1">
                <a:solidFill>
                  <a:srgbClr val="444444"/>
                </a:solidFill>
                <a:effectLst/>
                <a:latin typeface="Times New Roman" panose="02020603050405020304" pitchFamily="18" charset="0"/>
                <a:cs typeface="Times New Roman" panose="02020603050405020304" pitchFamily="18" charset="0"/>
              </a:rPr>
              <a:t>Flink</a:t>
            </a:r>
            <a:r>
              <a:rPr lang="en-US" sz="3600" b="0" i="0" dirty="0">
                <a:solidFill>
                  <a:srgbClr val="444444"/>
                </a:solidFill>
                <a:effectLst/>
                <a:latin typeface="Times New Roman" panose="02020603050405020304" pitchFamily="18" charset="0"/>
                <a:cs typeface="Times New Roman" panose="02020603050405020304" pitchFamily="18" charset="0"/>
              </a:rPr>
              <a:t> is an </a:t>
            </a:r>
            <a:r>
              <a:rPr lang="en-US" sz="3600" b="1" i="0" dirty="0">
                <a:solidFill>
                  <a:srgbClr val="444444"/>
                </a:solidFill>
                <a:effectLst/>
                <a:latin typeface="Times New Roman" panose="02020603050405020304" pitchFamily="18" charset="0"/>
                <a:cs typeface="Times New Roman" panose="02020603050405020304" pitchFamily="18" charset="0"/>
              </a:rPr>
              <a:t>Open-source distributed processing framework data analytics tool </a:t>
            </a:r>
            <a:r>
              <a:rPr lang="en-US" sz="3600" b="0" i="0" dirty="0">
                <a:solidFill>
                  <a:srgbClr val="444444"/>
                </a:solidFill>
                <a:effectLst/>
                <a:latin typeface="Times New Roman" panose="02020603050405020304" pitchFamily="18" charset="0"/>
                <a:cs typeface="Times New Roman" panose="02020603050405020304" pitchFamily="18" charset="0"/>
              </a:rPr>
              <a:t>for </a:t>
            </a:r>
            <a:r>
              <a:rPr lang="en-US" sz="3600" b="1" i="0" dirty="0">
                <a:solidFill>
                  <a:srgbClr val="444444"/>
                </a:solidFill>
                <a:effectLst/>
                <a:latin typeface="Times New Roman" panose="02020603050405020304" pitchFamily="18" charset="0"/>
                <a:cs typeface="Times New Roman" panose="02020603050405020304" pitchFamily="18" charset="0"/>
              </a:rPr>
              <a:t>bounded and unbounded data streams</a:t>
            </a:r>
            <a:r>
              <a:rPr lang="en-US" sz="3600" b="0" i="0" dirty="0">
                <a:solidFill>
                  <a:srgbClr val="444444"/>
                </a:solidFill>
                <a:effectLst/>
                <a:latin typeface="Times New Roman" panose="02020603050405020304" pitchFamily="18" charset="0"/>
                <a:cs typeface="Times New Roman" panose="02020603050405020304" pitchFamily="18" charset="0"/>
              </a:rPr>
              <a:t>. </a:t>
            </a:r>
          </a:p>
          <a:p>
            <a:pPr algn="l" fontAlgn="base">
              <a:buFont typeface="Arial" panose="020B0604020202020204" pitchFamily="34" charset="0"/>
              <a:buChar char="•"/>
            </a:pPr>
            <a:r>
              <a:rPr lang="en-US" sz="3600" b="0" i="0" dirty="0">
                <a:solidFill>
                  <a:srgbClr val="444444"/>
                </a:solidFill>
                <a:effectLst/>
                <a:latin typeface="Times New Roman" panose="02020603050405020304" pitchFamily="18" charset="0"/>
                <a:cs typeface="Times New Roman" panose="02020603050405020304" pitchFamily="18" charset="0"/>
              </a:rPr>
              <a:t>It is written in </a:t>
            </a:r>
            <a:r>
              <a:rPr lang="en-US" sz="3600" b="1" i="0" dirty="0">
                <a:solidFill>
                  <a:srgbClr val="444444"/>
                </a:solidFill>
                <a:effectLst/>
                <a:latin typeface="Times New Roman" panose="02020603050405020304" pitchFamily="18" charset="0"/>
                <a:cs typeface="Times New Roman" panose="02020603050405020304" pitchFamily="18" charset="0"/>
              </a:rPr>
              <a:t>Java and Scala</a:t>
            </a:r>
            <a:r>
              <a:rPr lang="en-US" sz="3600" b="0" i="0" dirty="0">
                <a:solidFill>
                  <a:srgbClr val="444444"/>
                </a:solidFill>
                <a:effectLst/>
                <a:latin typeface="Times New Roman" panose="02020603050405020304" pitchFamily="18" charset="0"/>
                <a:cs typeface="Times New Roman" panose="02020603050405020304" pitchFamily="18" charset="0"/>
              </a:rPr>
              <a:t>. It provides </a:t>
            </a:r>
            <a:r>
              <a:rPr lang="en-US" sz="3600" b="1" i="0" dirty="0">
                <a:solidFill>
                  <a:srgbClr val="444444"/>
                </a:solidFill>
                <a:effectLst/>
                <a:latin typeface="Times New Roman" panose="02020603050405020304" pitchFamily="18" charset="0"/>
                <a:cs typeface="Times New Roman" panose="02020603050405020304" pitchFamily="18" charset="0"/>
              </a:rPr>
              <a:t>high accuracy results even for late-arriving data</a:t>
            </a:r>
            <a:r>
              <a:rPr lang="en-US" sz="3600" b="0" i="0" dirty="0">
                <a:solidFill>
                  <a:srgbClr val="444444"/>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3600" b="0" i="0" dirty="0" err="1">
                <a:solidFill>
                  <a:srgbClr val="444444"/>
                </a:solidFill>
                <a:effectLst/>
                <a:latin typeface="Times New Roman" panose="02020603050405020304" pitchFamily="18" charset="0"/>
                <a:cs typeface="Times New Roman" panose="02020603050405020304" pitchFamily="18" charset="0"/>
              </a:rPr>
              <a:t>Flink</a:t>
            </a:r>
            <a:r>
              <a:rPr lang="en-US" sz="3600" b="0" i="0" dirty="0">
                <a:solidFill>
                  <a:srgbClr val="444444"/>
                </a:solidFill>
                <a:effectLst/>
                <a:latin typeface="Times New Roman" panose="02020603050405020304" pitchFamily="18" charset="0"/>
                <a:cs typeface="Times New Roman" panose="02020603050405020304" pitchFamily="18" charset="0"/>
              </a:rPr>
              <a:t> is a </a:t>
            </a:r>
            <a:r>
              <a:rPr lang="en-US" sz="3600" b="1" i="0" dirty="0">
                <a:solidFill>
                  <a:srgbClr val="444444"/>
                </a:solidFill>
                <a:effectLst/>
                <a:latin typeface="Times New Roman" panose="02020603050405020304" pitchFamily="18" charset="0"/>
                <a:cs typeface="Times New Roman" panose="02020603050405020304" pitchFamily="18" charset="0"/>
              </a:rPr>
              <a:t>stateful and fault-tolerant </a:t>
            </a:r>
            <a:r>
              <a:rPr lang="en-US" sz="3600" b="0" i="0" dirty="0">
                <a:solidFill>
                  <a:srgbClr val="444444"/>
                </a:solidFill>
                <a:effectLst/>
                <a:latin typeface="Times New Roman" panose="02020603050405020304" pitchFamily="18" charset="0"/>
                <a:cs typeface="Times New Roman" panose="02020603050405020304" pitchFamily="18" charset="0"/>
              </a:rPr>
              <a:t>i.e. it has the ability to recover from faults easily. It provides </a:t>
            </a:r>
            <a:r>
              <a:rPr lang="en-US" sz="3600" b="1" i="0" dirty="0">
                <a:solidFill>
                  <a:srgbClr val="444444"/>
                </a:solidFill>
                <a:effectLst/>
                <a:latin typeface="Times New Roman" panose="02020603050405020304" pitchFamily="18" charset="0"/>
                <a:cs typeface="Times New Roman" panose="02020603050405020304" pitchFamily="18" charset="0"/>
              </a:rPr>
              <a:t>high-performance efficiency </a:t>
            </a:r>
            <a:r>
              <a:rPr lang="en-US" sz="3600" b="0" i="0" dirty="0">
                <a:solidFill>
                  <a:srgbClr val="444444"/>
                </a:solidFill>
                <a:effectLst/>
                <a:latin typeface="Times New Roman" panose="02020603050405020304" pitchFamily="18" charset="0"/>
                <a:cs typeface="Times New Roman" panose="02020603050405020304" pitchFamily="18" charset="0"/>
              </a:rPr>
              <a:t>at a </a:t>
            </a:r>
            <a:r>
              <a:rPr lang="en-US" sz="3600" b="1" i="0" dirty="0">
                <a:solidFill>
                  <a:srgbClr val="444444"/>
                </a:solidFill>
                <a:effectLst/>
                <a:latin typeface="Times New Roman" panose="02020603050405020304" pitchFamily="18" charset="0"/>
                <a:cs typeface="Times New Roman" panose="02020603050405020304" pitchFamily="18" charset="0"/>
              </a:rPr>
              <a:t>large scale, performing on thousands of nodes</a:t>
            </a:r>
            <a:r>
              <a:rPr lang="en-US" sz="3600" b="0" i="0" dirty="0">
                <a:solidFill>
                  <a:srgbClr val="444444"/>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600" b="0" i="0" dirty="0">
                <a:solidFill>
                  <a:srgbClr val="444444"/>
                </a:solidFill>
                <a:effectLst/>
                <a:latin typeface="Times New Roman" panose="02020603050405020304" pitchFamily="18" charset="0"/>
                <a:cs typeface="Times New Roman" panose="02020603050405020304" pitchFamily="18" charset="0"/>
              </a:rPr>
              <a:t>It gives a </a:t>
            </a:r>
            <a:r>
              <a:rPr lang="en-US" sz="3600" b="1" i="0" dirty="0">
                <a:solidFill>
                  <a:srgbClr val="444444"/>
                </a:solidFill>
                <a:effectLst/>
                <a:latin typeface="Times New Roman" panose="02020603050405020304" pitchFamily="18" charset="0"/>
                <a:cs typeface="Times New Roman" panose="02020603050405020304" pitchFamily="18" charset="0"/>
              </a:rPr>
              <a:t>low-latency, high throughput streaming engine </a:t>
            </a:r>
            <a:r>
              <a:rPr lang="en-US" sz="3600" b="0" i="0" dirty="0">
                <a:solidFill>
                  <a:srgbClr val="444444"/>
                </a:solidFill>
                <a:effectLst/>
                <a:latin typeface="Times New Roman" panose="02020603050405020304" pitchFamily="18" charset="0"/>
                <a:cs typeface="Times New Roman" panose="02020603050405020304" pitchFamily="18" charset="0"/>
              </a:rPr>
              <a:t>and </a:t>
            </a:r>
            <a:r>
              <a:rPr lang="en-US" sz="3600" b="1" i="0" dirty="0">
                <a:solidFill>
                  <a:srgbClr val="444444"/>
                </a:solidFill>
                <a:effectLst/>
                <a:latin typeface="Times New Roman" panose="02020603050405020304" pitchFamily="18" charset="0"/>
                <a:cs typeface="Times New Roman" panose="02020603050405020304" pitchFamily="18" charset="0"/>
              </a:rPr>
              <a:t>supports</a:t>
            </a:r>
            <a:r>
              <a:rPr lang="en-US" sz="3600" b="0" i="0" dirty="0">
                <a:solidFill>
                  <a:srgbClr val="444444"/>
                </a:solidFill>
                <a:effectLst/>
                <a:latin typeface="Times New Roman" panose="02020603050405020304" pitchFamily="18" charset="0"/>
                <a:cs typeface="Times New Roman" panose="02020603050405020304" pitchFamily="18" charset="0"/>
              </a:rPr>
              <a:t> </a:t>
            </a:r>
            <a:r>
              <a:rPr lang="en-US" sz="3600" b="1" i="0" dirty="0">
                <a:solidFill>
                  <a:srgbClr val="444444"/>
                </a:solidFill>
                <a:effectLst/>
                <a:latin typeface="Times New Roman" panose="02020603050405020304" pitchFamily="18" charset="0"/>
                <a:cs typeface="Times New Roman" panose="02020603050405020304" pitchFamily="18" charset="0"/>
              </a:rPr>
              <a:t>event time and state management</a:t>
            </a:r>
            <a:r>
              <a:rPr lang="en-US" sz="3600" b="0" i="0" dirty="0">
                <a:solidFill>
                  <a:srgbClr val="444444"/>
                </a:solidFill>
                <a:effectLst/>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917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DDA-1C26-415B-5AC7-4877028C9C00}"/>
              </a:ext>
            </a:extLst>
          </p:cNvPr>
          <p:cNvSpPr>
            <a:spLocks noGrp="1"/>
          </p:cNvSpPr>
          <p:nvPr>
            <p:ph type="ctrTitle"/>
          </p:nvPr>
        </p:nvSpPr>
        <p:spPr/>
        <p:txBody>
          <a:bodyPr>
            <a:normAutofit fontScale="90000"/>
          </a:bodyPr>
          <a:lstStyle/>
          <a:p>
            <a:r>
              <a:rPr lang="en-US" dirty="0"/>
              <a:t>Kafka</a:t>
            </a:r>
          </a:p>
        </p:txBody>
      </p:sp>
      <p:sp>
        <p:nvSpPr>
          <p:cNvPr id="3" name="Subtitle 2">
            <a:extLst>
              <a:ext uri="{FF2B5EF4-FFF2-40B4-BE49-F238E27FC236}">
                <a16:creationId xmlns:a16="http://schemas.microsoft.com/office/drawing/2014/main" id="{5B3CD349-0CD4-03B5-95BC-036476AFD7C8}"/>
              </a:ext>
            </a:extLst>
          </p:cNvPr>
          <p:cNvSpPr>
            <a:spLocks noGrp="1"/>
          </p:cNvSpPr>
          <p:nvPr>
            <p:ph type="subTitle" idx="1"/>
          </p:nvPr>
        </p:nvSpPr>
        <p:spPr/>
        <p:txBody>
          <a:bodyPr>
            <a:normAutofit fontScale="92500"/>
          </a:bodyPr>
          <a:lstStyle/>
          <a:p>
            <a:pPr marL="508000" indent="-457200" algn="l" fontAlgn="base">
              <a:buFont typeface="Arial" panose="020B0604020202020204" pitchFamily="34" charset="0"/>
              <a:buChar char="•"/>
            </a:pPr>
            <a:r>
              <a:rPr lang="en-US" sz="2800" b="1" i="1" dirty="0">
                <a:solidFill>
                  <a:srgbClr val="444444"/>
                </a:solidFill>
                <a:effectLst/>
                <a:latin typeface="Times New Roman" panose="02020603050405020304" pitchFamily="18" charset="0"/>
                <a:cs typeface="Times New Roman" panose="02020603050405020304" pitchFamily="18" charset="0"/>
              </a:rPr>
              <a:t>Apache Kafka</a:t>
            </a:r>
            <a:r>
              <a:rPr lang="en-US" sz="2800" b="0" i="0" dirty="0">
                <a:solidFill>
                  <a:srgbClr val="444444"/>
                </a:solidFill>
                <a:effectLst/>
                <a:latin typeface="Times New Roman" panose="02020603050405020304" pitchFamily="18" charset="0"/>
                <a:cs typeface="Times New Roman" panose="02020603050405020304" pitchFamily="18" charset="0"/>
              </a:rPr>
              <a:t> is an </a:t>
            </a:r>
            <a:r>
              <a:rPr lang="en-US" sz="2800" b="1" i="0" dirty="0">
                <a:solidFill>
                  <a:srgbClr val="444444"/>
                </a:solidFill>
                <a:effectLst/>
                <a:latin typeface="Times New Roman" panose="02020603050405020304" pitchFamily="18" charset="0"/>
                <a:cs typeface="Times New Roman" panose="02020603050405020304" pitchFamily="18" charset="0"/>
              </a:rPr>
              <a:t>open-source platform </a:t>
            </a:r>
            <a:r>
              <a:rPr lang="en-US" sz="2800" b="0" i="0" dirty="0">
                <a:solidFill>
                  <a:srgbClr val="444444"/>
                </a:solidFill>
                <a:effectLst/>
                <a:latin typeface="Times New Roman" panose="02020603050405020304" pitchFamily="18" charset="0"/>
                <a:cs typeface="Times New Roman" panose="02020603050405020304" pitchFamily="18" charset="0"/>
              </a:rPr>
              <a:t>that was </a:t>
            </a:r>
            <a:r>
              <a:rPr lang="en-US" sz="2800" b="1" i="0" dirty="0">
                <a:solidFill>
                  <a:srgbClr val="444444"/>
                </a:solidFill>
                <a:effectLst/>
                <a:latin typeface="Times New Roman" panose="02020603050405020304" pitchFamily="18" charset="0"/>
                <a:cs typeface="Times New Roman" panose="02020603050405020304" pitchFamily="18" charset="0"/>
              </a:rPr>
              <a:t>created by LinkedIn </a:t>
            </a:r>
            <a:r>
              <a:rPr lang="en-US" sz="2800" b="0" i="0" dirty="0">
                <a:solidFill>
                  <a:srgbClr val="444444"/>
                </a:solidFill>
                <a:effectLst/>
                <a:latin typeface="Times New Roman" panose="02020603050405020304" pitchFamily="18" charset="0"/>
                <a:cs typeface="Times New Roman" panose="02020603050405020304" pitchFamily="18" charset="0"/>
              </a:rPr>
              <a:t>in the year 2011.</a:t>
            </a:r>
          </a:p>
          <a:p>
            <a:pPr marL="508000" indent="-457200"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Apache Kafka is a </a:t>
            </a:r>
            <a:r>
              <a:rPr lang="en-US" sz="2800" b="1" i="0" dirty="0">
                <a:solidFill>
                  <a:srgbClr val="444444"/>
                </a:solidFill>
                <a:effectLst/>
                <a:latin typeface="Times New Roman" panose="02020603050405020304" pitchFamily="18" charset="0"/>
                <a:cs typeface="Times New Roman" panose="02020603050405020304" pitchFamily="18" charset="0"/>
              </a:rPr>
              <a:t>distributed event processing or streaming platform </a:t>
            </a:r>
            <a:r>
              <a:rPr lang="en-US" sz="2800" b="0" i="0" dirty="0">
                <a:solidFill>
                  <a:srgbClr val="444444"/>
                </a:solidFill>
                <a:effectLst/>
                <a:latin typeface="Times New Roman" panose="02020603050405020304" pitchFamily="18" charset="0"/>
                <a:cs typeface="Times New Roman" panose="02020603050405020304" pitchFamily="18" charset="0"/>
              </a:rPr>
              <a:t>which </a:t>
            </a:r>
            <a:r>
              <a:rPr lang="en-US" sz="2800" b="1" i="0" dirty="0">
                <a:solidFill>
                  <a:srgbClr val="444444"/>
                </a:solidFill>
                <a:effectLst/>
                <a:latin typeface="Times New Roman" panose="02020603050405020304" pitchFamily="18" charset="0"/>
                <a:cs typeface="Times New Roman" panose="02020603050405020304" pitchFamily="18" charset="0"/>
              </a:rPr>
              <a:t>provides high throughput </a:t>
            </a:r>
            <a:r>
              <a:rPr lang="en-US" sz="2800" b="0" i="0" dirty="0">
                <a:solidFill>
                  <a:srgbClr val="444444"/>
                </a:solidFill>
                <a:effectLst/>
                <a:latin typeface="Times New Roman" panose="02020603050405020304" pitchFamily="18" charset="0"/>
                <a:cs typeface="Times New Roman" panose="02020603050405020304" pitchFamily="18" charset="0"/>
              </a:rPr>
              <a:t>to the systems. It is </a:t>
            </a:r>
            <a:r>
              <a:rPr lang="en-US" sz="2800" b="1" i="0" dirty="0">
                <a:solidFill>
                  <a:srgbClr val="444444"/>
                </a:solidFill>
                <a:effectLst/>
                <a:latin typeface="Times New Roman" panose="02020603050405020304" pitchFamily="18" charset="0"/>
                <a:cs typeface="Times New Roman" panose="02020603050405020304" pitchFamily="18" charset="0"/>
              </a:rPr>
              <a:t>efficient enough to handle trillions of events </a:t>
            </a:r>
            <a:r>
              <a:rPr lang="en-US" sz="2800" b="0" i="0" dirty="0">
                <a:solidFill>
                  <a:srgbClr val="444444"/>
                </a:solidFill>
                <a:effectLst/>
                <a:latin typeface="Times New Roman" panose="02020603050405020304" pitchFamily="18" charset="0"/>
                <a:cs typeface="Times New Roman" panose="02020603050405020304" pitchFamily="18" charset="0"/>
              </a:rPr>
              <a:t>a day. It is a </a:t>
            </a:r>
            <a:r>
              <a:rPr lang="en-US" sz="2800" b="1" i="0" dirty="0">
                <a:solidFill>
                  <a:srgbClr val="444444"/>
                </a:solidFill>
                <a:effectLst/>
                <a:latin typeface="Times New Roman" panose="02020603050405020304" pitchFamily="18" charset="0"/>
                <a:cs typeface="Times New Roman" panose="02020603050405020304" pitchFamily="18" charset="0"/>
              </a:rPr>
              <a:t>streaming platform that is highly scalable and also provides great fault tolerance</a:t>
            </a:r>
            <a:r>
              <a:rPr lang="en-US" sz="2800" b="0" i="0" dirty="0">
                <a:solidFill>
                  <a:srgbClr val="444444"/>
                </a:solidFill>
                <a:effectLst/>
                <a:latin typeface="Times New Roman" panose="02020603050405020304" pitchFamily="18" charset="0"/>
                <a:cs typeface="Times New Roman" panose="02020603050405020304" pitchFamily="18" charset="0"/>
              </a:rPr>
              <a:t>.</a:t>
            </a:r>
          </a:p>
          <a:p>
            <a:pPr marL="508000" indent="-457200"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The streaming process includes </a:t>
            </a:r>
            <a:r>
              <a:rPr lang="en-US" sz="2800" b="1" i="0" dirty="0">
                <a:solidFill>
                  <a:srgbClr val="444444"/>
                </a:solidFill>
                <a:effectLst/>
                <a:latin typeface="Times New Roman" panose="02020603050405020304" pitchFamily="18" charset="0"/>
                <a:cs typeface="Times New Roman" panose="02020603050405020304" pitchFamily="18" charset="0"/>
              </a:rPr>
              <a:t>publishing and subscribing to streams of records alike to the messaging systems, storing these records durably, and then processing these records. </a:t>
            </a:r>
            <a:r>
              <a:rPr lang="en-US" sz="2800" b="0" i="0" dirty="0">
                <a:solidFill>
                  <a:srgbClr val="444444"/>
                </a:solidFill>
                <a:effectLst/>
                <a:latin typeface="Times New Roman" panose="02020603050405020304" pitchFamily="18" charset="0"/>
                <a:cs typeface="Times New Roman" panose="02020603050405020304" pitchFamily="18" charset="0"/>
              </a:rPr>
              <a:t>These </a:t>
            </a:r>
            <a:r>
              <a:rPr lang="en-US" sz="2800" b="1" i="0" dirty="0">
                <a:solidFill>
                  <a:srgbClr val="444444"/>
                </a:solidFill>
                <a:effectLst/>
                <a:latin typeface="Times New Roman" panose="02020603050405020304" pitchFamily="18" charset="0"/>
                <a:cs typeface="Times New Roman" panose="02020603050405020304" pitchFamily="18" charset="0"/>
              </a:rPr>
              <a:t>records are stored in groups called topics.</a:t>
            </a:r>
          </a:p>
          <a:p>
            <a:pPr marL="508000" indent="-457200"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Apache Kafka </a:t>
            </a:r>
            <a:r>
              <a:rPr lang="en-US" sz="2800" b="1" i="0" dirty="0">
                <a:solidFill>
                  <a:srgbClr val="444444"/>
                </a:solidFill>
                <a:effectLst/>
                <a:latin typeface="Times New Roman" panose="02020603050405020304" pitchFamily="18" charset="0"/>
                <a:cs typeface="Times New Roman" panose="02020603050405020304" pitchFamily="18" charset="0"/>
              </a:rPr>
              <a:t>offers high-speed streaming and guarantees zero downtime</a:t>
            </a:r>
            <a:r>
              <a:rPr lang="en-US" sz="2800" b="0" i="0" dirty="0">
                <a:solidFill>
                  <a:srgbClr val="44444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98490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06A5-8E78-A044-68D9-E6AF2B7C10CE}"/>
              </a:ext>
            </a:extLst>
          </p:cNvPr>
          <p:cNvSpPr>
            <a:spLocks noGrp="1"/>
          </p:cNvSpPr>
          <p:nvPr>
            <p:ph type="ctrTitle"/>
          </p:nvPr>
        </p:nvSpPr>
        <p:spPr/>
        <p:txBody>
          <a:bodyPr>
            <a:normAutofit fontScale="90000"/>
          </a:bodyPr>
          <a:lstStyle/>
          <a:p>
            <a:r>
              <a:rPr lang="en-US" dirty="0"/>
              <a:t>Tableau</a:t>
            </a:r>
          </a:p>
        </p:txBody>
      </p:sp>
      <p:sp>
        <p:nvSpPr>
          <p:cNvPr id="3" name="Subtitle 2">
            <a:extLst>
              <a:ext uri="{FF2B5EF4-FFF2-40B4-BE49-F238E27FC236}">
                <a16:creationId xmlns:a16="http://schemas.microsoft.com/office/drawing/2014/main" id="{7BC00C0F-6491-67B9-22F5-F40E87DE1F49}"/>
              </a:ext>
            </a:extLst>
          </p:cNvPr>
          <p:cNvSpPr>
            <a:spLocks noGrp="1"/>
          </p:cNvSpPr>
          <p:nvPr>
            <p:ph type="subTitle" idx="1"/>
          </p:nvPr>
        </p:nvSpPr>
        <p:spPr/>
        <p:txBody>
          <a:bodyPr>
            <a:normAutofit lnSpcReduction="10000"/>
          </a:bodyPr>
          <a:lstStyle/>
          <a:p>
            <a:pPr algn="l" fontAlgn="base"/>
            <a:r>
              <a:rPr lang="en-US" b="1" i="1" dirty="0">
                <a:solidFill>
                  <a:srgbClr val="444444"/>
                </a:solidFill>
                <a:effectLst/>
                <a:latin typeface="Times New Roman" panose="02020603050405020304" pitchFamily="18" charset="0"/>
                <a:cs typeface="Times New Roman" panose="02020603050405020304" pitchFamily="18" charset="0"/>
              </a:rPr>
              <a:t>Tableau</a:t>
            </a:r>
            <a:r>
              <a:rPr lang="en-US" b="0" i="0" dirty="0">
                <a:solidFill>
                  <a:srgbClr val="444444"/>
                </a:solidFill>
                <a:effectLst/>
                <a:latin typeface="Times New Roman" panose="02020603050405020304" pitchFamily="18" charset="0"/>
                <a:cs typeface="Times New Roman" panose="02020603050405020304" pitchFamily="18" charset="0"/>
              </a:rPr>
              <a:t> is one of the </a:t>
            </a:r>
            <a:r>
              <a:rPr lang="en-US" b="1" i="0" dirty="0">
                <a:solidFill>
                  <a:srgbClr val="444444"/>
                </a:solidFill>
                <a:effectLst/>
                <a:latin typeface="Times New Roman" panose="02020603050405020304" pitchFamily="18" charset="0"/>
                <a:cs typeface="Times New Roman" panose="02020603050405020304" pitchFamily="18" charset="0"/>
              </a:rPr>
              <a:t>best data visualization </a:t>
            </a:r>
            <a:r>
              <a:rPr lang="en-US" b="0" i="0" dirty="0">
                <a:solidFill>
                  <a:srgbClr val="444444"/>
                </a:solidFill>
                <a:effectLst/>
                <a:latin typeface="Times New Roman" panose="02020603050405020304" pitchFamily="18" charset="0"/>
                <a:cs typeface="Times New Roman" panose="02020603050405020304" pitchFamily="18" charset="0"/>
              </a:rPr>
              <a:t>and </a:t>
            </a:r>
            <a:r>
              <a:rPr lang="en-US" b="1" i="0" dirty="0">
                <a:solidFill>
                  <a:srgbClr val="444444"/>
                </a:solidFill>
                <a:effectLst/>
                <a:latin typeface="Times New Roman" panose="02020603050405020304" pitchFamily="18" charset="0"/>
                <a:cs typeface="Times New Roman" panose="02020603050405020304" pitchFamily="18" charset="0"/>
              </a:rPr>
              <a:t>software solution tools in the Business Intelligence industry</a:t>
            </a:r>
            <a:r>
              <a:rPr lang="en-US" b="0" i="0" dirty="0">
                <a:solidFill>
                  <a:srgbClr val="444444"/>
                </a:solidFill>
                <a:effectLst/>
                <a:latin typeface="Times New Roman" panose="02020603050405020304" pitchFamily="18" charset="0"/>
                <a:cs typeface="Times New Roman" panose="02020603050405020304" pitchFamily="18" charset="0"/>
              </a:rPr>
              <a:t>. It’s a </a:t>
            </a:r>
            <a:r>
              <a:rPr lang="en-US" b="1" i="0" dirty="0">
                <a:solidFill>
                  <a:srgbClr val="444444"/>
                </a:solidFill>
                <a:effectLst/>
                <a:latin typeface="Times New Roman" panose="02020603050405020304" pitchFamily="18" charset="0"/>
                <a:cs typeface="Times New Roman" panose="02020603050405020304" pitchFamily="18" charset="0"/>
              </a:rPr>
              <a:t>tool that unleashes the power of your data</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It </a:t>
            </a:r>
            <a:r>
              <a:rPr lang="en-US" b="1" i="0" dirty="0">
                <a:solidFill>
                  <a:srgbClr val="444444"/>
                </a:solidFill>
                <a:effectLst/>
                <a:latin typeface="Times New Roman" panose="02020603050405020304" pitchFamily="18" charset="0"/>
                <a:cs typeface="Times New Roman" panose="02020603050405020304" pitchFamily="18" charset="0"/>
              </a:rPr>
              <a:t>turns your raw data into valuable insights </a:t>
            </a:r>
            <a:r>
              <a:rPr lang="en-US" b="0" i="0" dirty="0">
                <a:solidFill>
                  <a:srgbClr val="444444"/>
                </a:solidFill>
                <a:effectLst/>
                <a:latin typeface="Times New Roman" panose="02020603050405020304" pitchFamily="18" charset="0"/>
                <a:cs typeface="Times New Roman" panose="02020603050405020304" pitchFamily="18" charset="0"/>
              </a:rPr>
              <a:t>and </a:t>
            </a:r>
            <a:r>
              <a:rPr lang="en-US" b="1" i="0" dirty="0">
                <a:solidFill>
                  <a:srgbClr val="444444"/>
                </a:solidFill>
                <a:effectLst/>
                <a:latin typeface="Times New Roman" panose="02020603050405020304" pitchFamily="18" charset="0"/>
                <a:cs typeface="Times New Roman" panose="02020603050405020304" pitchFamily="18" charset="0"/>
              </a:rPr>
              <a:t>enhancing the decision-making process of the businesses.</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Tableau offers </a:t>
            </a:r>
            <a:r>
              <a:rPr lang="en-US" b="1" i="0" dirty="0">
                <a:solidFill>
                  <a:srgbClr val="444444"/>
                </a:solidFill>
                <a:effectLst/>
                <a:latin typeface="Times New Roman" panose="02020603050405020304" pitchFamily="18" charset="0"/>
                <a:cs typeface="Times New Roman" panose="02020603050405020304" pitchFamily="18" charset="0"/>
              </a:rPr>
              <a:t>a rapid data analysis process </a:t>
            </a:r>
            <a:r>
              <a:rPr lang="en-US" b="0" i="0" dirty="0">
                <a:solidFill>
                  <a:srgbClr val="444444"/>
                </a:solidFill>
                <a:effectLst/>
                <a:latin typeface="Times New Roman" panose="02020603050405020304" pitchFamily="18" charset="0"/>
                <a:cs typeface="Times New Roman" panose="02020603050405020304" pitchFamily="18" charset="0"/>
              </a:rPr>
              <a:t>which further </a:t>
            </a:r>
            <a:r>
              <a:rPr lang="en-US" b="1" i="0" dirty="0">
                <a:solidFill>
                  <a:srgbClr val="444444"/>
                </a:solidFill>
                <a:effectLst/>
                <a:latin typeface="Times New Roman" panose="02020603050405020304" pitchFamily="18" charset="0"/>
                <a:cs typeface="Times New Roman" panose="02020603050405020304" pitchFamily="18" charset="0"/>
              </a:rPr>
              <a:t>results in visualizations </a:t>
            </a:r>
            <a:r>
              <a:rPr lang="en-US" b="0" i="0" dirty="0">
                <a:solidFill>
                  <a:srgbClr val="444444"/>
                </a:solidFill>
                <a:effectLst/>
                <a:latin typeface="Times New Roman" panose="02020603050405020304" pitchFamily="18" charset="0"/>
                <a:cs typeface="Times New Roman" panose="02020603050405020304" pitchFamily="18" charset="0"/>
              </a:rPr>
              <a:t>as an </a:t>
            </a:r>
            <a:r>
              <a:rPr lang="en-US" b="1" i="0" dirty="0">
                <a:solidFill>
                  <a:srgbClr val="444444"/>
                </a:solidFill>
                <a:effectLst/>
                <a:latin typeface="Times New Roman" panose="02020603050405020304" pitchFamily="18" charset="0"/>
                <a:cs typeface="Times New Roman" panose="02020603050405020304" pitchFamily="18" charset="0"/>
              </a:rPr>
              <a:t>interactive dashboards and worksheets</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It works in </a:t>
            </a:r>
            <a:r>
              <a:rPr lang="en-US" b="1" i="0" dirty="0">
                <a:solidFill>
                  <a:srgbClr val="444444"/>
                </a:solidFill>
                <a:effectLst/>
                <a:latin typeface="Times New Roman" panose="02020603050405020304" pitchFamily="18" charset="0"/>
                <a:cs typeface="Times New Roman" panose="02020603050405020304" pitchFamily="18" charset="0"/>
              </a:rPr>
              <a:t>synchronization with other Big Data tools such as Hadoop</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r>
              <a:rPr lang="en-US" b="1" i="0" dirty="0">
                <a:solidFill>
                  <a:srgbClr val="444444"/>
                </a:solidFill>
                <a:effectLst/>
                <a:latin typeface="Times New Roman" panose="02020603050405020304" pitchFamily="18" charset="0"/>
                <a:cs typeface="Times New Roman" panose="02020603050405020304" pitchFamily="18" charset="0"/>
              </a:rPr>
              <a:t>Tableau</a:t>
            </a:r>
            <a:r>
              <a:rPr lang="en-US" b="0" i="0" dirty="0">
                <a:solidFill>
                  <a:srgbClr val="444444"/>
                </a:solidFill>
                <a:effectLst/>
                <a:latin typeface="Times New Roman" panose="02020603050405020304" pitchFamily="18" charset="0"/>
                <a:cs typeface="Times New Roman" panose="02020603050405020304" pitchFamily="18" charset="0"/>
              </a:rPr>
              <a:t> offered </a:t>
            </a:r>
            <a:r>
              <a:rPr lang="en-US" b="1" i="0" dirty="0">
                <a:solidFill>
                  <a:srgbClr val="444444"/>
                </a:solidFill>
                <a:effectLst/>
                <a:latin typeface="Times New Roman" panose="02020603050405020304" pitchFamily="18" charset="0"/>
                <a:cs typeface="Times New Roman" panose="02020603050405020304" pitchFamily="18" charset="0"/>
              </a:rPr>
              <a:t>the capabilities of data blending </a:t>
            </a:r>
            <a:r>
              <a:rPr lang="en-US" b="0" i="0" dirty="0">
                <a:solidFill>
                  <a:srgbClr val="444444"/>
                </a:solidFill>
                <a:effectLst/>
                <a:latin typeface="Times New Roman" panose="02020603050405020304" pitchFamily="18" charset="0"/>
                <a:cs typeface="Times New Roman" panose="02020603050405020304" pitchFamily="18" charset="0"/>
              </a:rPr>
              <a:t>are best in the market. It </a:t>
            </a:r>
            <a:r>
              <a:rPr lang="en-US" b="1" i="0" dirty="0">
                <a:solidFill>
                  <a:srgbClr val="444444"/>
                </a:solidFill>
                <a:effectLst/>
                <a:latin typeface="Times New Roman" panose="02020603050405020304" pitchFamily="18" charset="0"/>
                <a:cs typeface="Times New Roman" panose="02020603050405020304" pitchFamily="18" charset="0"/>
              </a:rPr>
              <a:t>provides an efficient real-time analysis.</a:t>
            </a:r>
          </a:p>
          <a:p>
            <a:pPr algn="l" fontAlgn="base"/>
            <a:r>
              <a:rPr lang="en-US" b="1" i="0" dirty="0">
                <a:solidFill>
                  <a:srgbClr val="444444"/>
                </a:solidFill>
                <a:effectLst/>
                <a:latin typeface="Times New Roman" panose="02020603050405020304" pitchFamily="18" charset="0"/>
                <a:cs typeface="Times New Roman" panose="02020603050405020304" pitchFamily="18" charset="0"/>
              </a:rPr>
              <a:t>Tableau</a:t>
            </a:r>
            <a:r>
              <a:rPr lang="en-US" b="0" i="0" dirty="0">
                <a:solidFill>
                  <a:srgbClr val="444444"/>
                </a:solidFill>
                <a:effectLst/>
                <a:latin typeface="Times New Roman" panose="02020603050405020304" pitchFamily="18" charset="0"/>
                <a:cs typeface="Times New Roman" panose="02020603050405020304" pitchFamily="18" charset="0"/>
              </a:rPr>
              <a:t> is </a:t>
            </a:r>
            <a:r>
              <a:rPr lang="en-US" b="1" i="0" dirty="0">
                <a:solidFill>
                  <a:srgbClr val="444444"/>
                </a:solidFill>
                <a:effectLst/>
                <a:latin typeface="Times New Roman" panose="02020603050405020304" pitchFamily="18" charset="0"/>
                <a:cs typeface="Times New Roman" panose="02020603050405020304" pitchFamily="18" charset="0"/>
              </a:rPr>
              <a:t>not only bound to the technology industry </a:t>
            </a:r>
            <a:r>
              <a:rPr lang="en-US" b="0" i="0" dirty="0">
                <a:solidFill>
                  <a:srgbClr val="444444"/>
                </a:solidFill>
                <a:effectLst/>
                <a:latin typeface="Times New Roman" panose="02020603050405020304" pitchFamily="18" charset="0"/>
                <a:cs typeface="Times New Roman" panose="02020603050405020304" pitchFamily="18" charset="0"/>
              </a:rPr>
              <a:t>but is a </a:t>
            </a:r>
            <a:r>
              <a:rPr lang="en-US" b="1" i="0" dirty="0">
                <a:solidFill>
                  <a:srgbClr val="444444"/>
                </a:solidFill>
                <a:effectLst/>
                <a:latin typeface="Times New Roman" panose="02020603050405020304" pitchFamily="18" charset="0"/>
                <a:cs typeface="Times New Roman" panose="02020603050405020304" pitchFamily="18" charset="0"/>
              </a:rPr>
              <a:t>crucial part of some other industries as well</a:t>
            </a:r>
            <a:r>
              <a:rPr lang="en-US" b="0" i="0" dirty="0">
                <a:solidFill>
                  <a:srgbClr val="444444"/>
                </a:solidFill>
                <a:effectLst/>
                <a:latin typeface="Times New Roman" panose="02020603050405020304" pitchFamily="18" charset="0"/>
                <a:cs typeface="Times New Roman" panose="02020603050405020304" pitchFamily="18" charset="0"/>
              </a:rPr>
              <a:t>. This software </a:t>
            </a:r>
            <a:r>
              <a:rPr lang="en-US" b="1" i="0" dirty="0">
                <a:solidFill>
                  <a:srgbClr val="444444"/>
                </a:solidFill>
                <a:effectLst/>
                <a:latin typeface="Times New Roman" panose="02020603050405020304" pitchFamily="18" charset="0"/>
                <a:cs typeface="Times New Roman" panose="02020603050405020304" pitchFamily="18" charset="0"/>
              </a:rPr>
              <a:t>doesn’t require any technical </a:t>
            </a:r>
            <a:r>
              <a:rPr lang="en-US" b="0" i="0" dirty="0">
                <a:solidFill>
                  <a:srgbClr val="444444"/>
                </a:solidFill>
                <a:effectLst/>
                <a:latin typeface="Times New Roman" panose="02020603050405020304" pitchFamily="18" charset="0"/>
                <a:cs typeface="Times New Roman" panose="02020603050405020304" pitchFamily="18" charset="0"/>
              </a:rPr>
              <a:t>or </a:t>
            </a:r>
            <a:r>
              <a:rPr lang="en-US" b="1" i="0" dirty="0">
                <a:solidFill>
                  <a:srgbClr val="444444"/>
                </a:solidFill>
                <a:effectLst/>
                <a:latin typeface="Times New Roman" panose="02020603050405020304" pitchFamily="18" charset="0"/>
                <a:cs typeface="Times New Roman" panose="02020603050405020304" pitchFamily="18" charset="0"/>
              </a:rPr>
              <a:t>programming skills </a:t>
            </a:r>
            <a:r>
              <a:rPr lang="en-US" b="0" i="0" dirty="0">
                <a:solidFill>
                  <a:srgbClr val="444444"/>
                </a:solidFill>
                <a:effectLst/>
                <a:latin typeface="Times New Roman" panose="02020603050405020304" pitchFamily="18" charset="0"/>
                <a:cs typeface="Times New Roman" panose="02020603050405020304" pitchFamily="18" charset="0"/>
              </a:rPr>
              <a:t>to operate.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3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342900" lvl="0" indent="-342900"/>
            <a:r>
              <a:rPr lang="en-US" dirty="0"/>
              <a:t>Introduction to Big Data</a:t>
            </a:r>
          </a:p>
        </p:txBody>
      </p:sp>
    </p:spTree>
    <p:extLst>
      <p:ext uri="{BB962C8B-B14F-4D97-AF65-F5344CB8AC3E}">
        <p14:creationId xmlns:p14="http://schemas.microsoft.com/office/powerpoint/2010/main" val="262940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E29B-75F0-6F8F-5B12-EF4DEFDE7ED3}"/>
              </a:ext>
            </a:extLst>
          </p:cNvPr>
          <p:cNvSpPr>
            <a:spLocks noGrp="1"/>
          </p:cNvSpPr>
          <p:nvPr>
            <p:ph type="ctrTitle"/>
          </p:nvPr>
        </p:nvSpPr>
        <p:spPr/>
        <p:txBody>
          <a:bodyPr>
            <a:normAutofit fontScale="90000"/>
          </a:bodyPr>
          <a:lstStyle/>
          <a:p>
            <a:r>
              <a:rPr lang="en-US" dirty="0"/>
              <a:t>RapidMiner</a:t>
            </a:r>
          </a:p>
        </p:txBody>
      </p:sp>
      <p:sp>
        <p:nvSpPr>
          <p:cNvPr id="3" name="Subtitle 2">
            <a:extLst>
              <a:ext uri="{FF2B5EF4-FFF2-40B4-BE49-F238E27FC236}">
                <a16:creationId xmlns:a16="http://schemas.microsoft.com/office/drawing/2014/main" id="{6A0E6A55-059B-AEF7-D04C-5F11B185678F}"/>
              </a:ext>
            </a:extLst>
          </p:cNvPr>
          <p:cNvSpPr>
            <a:spLocks noGrp="1"/>
          </p:cNvSpPr>
          <p:nvPr>
            <p:ph type="subTitle" idx="1"/>
          </p:nvPr>
        </p:nvSpPr>
        <p:spPr/>
        <p:txBody>
          <a:bodyPr>
            <a:normAutofit/>
          </a:bodyPr>
          <a:lstStyle/>
          <a:p>
            <a:pPr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RapidMiner is a </a:t>
            </a:r>
            <a:r>
              <a:rPr lang="en-US" sz="2800" b="1" i="0" dirty="0">
                <a:solidFill>
                  <a:srgbClr val="444444"/>
                </a:solidFill>
                <a:effectLst/>
                <a:latin typeface="Times New Roman" panose="02020603050405020304" pitchFamily="18" charset="0"/>
                <a:cs typeface="Times New Roman" panose="02020603050405020304" pitchFamily="18" charset="0"/>
              </a:rPr>
              <a:t>cross-platform tool </a:t>
            </a:r>
            <a:r>
              <a:rPr lang="en-US" sz="2800" b="0" i="0" dirty="0">
                <a:solidFill>
                  <a:srgbClr val="444444"/>
                </a:solidFill>
                <a:effectLst/>
                <a:latin typeface="Times New Roman" panose="02020603050405020304" pitchFamily="18" charset="0"/>
                <a:cs typeface="Times New Roman" panose="02020603050405020304" pitchFamily="18" charset="0"/>
              </a:rPr>
              <a:t>that provides a </a:t>
            </a:r>
            <a:r>
              <a:rPr lang="en-US" sz="2800" b="1" i="0" dirty="0">
                <a:solidFill>
                  <a:srgbClr val="444444"/>
                </a:solidFill>
                <a:effectLst/>
                <a:latin typeface="Times New Roman" panose="02020603050405020304" pitchFamily="18" charset="0"/>
                <a:cs typeface="Times New Roman" panose="02020603050405020304" pitchFamily="18" charset="0"/>
              </a:rPr>
              <a:t>robust environment for Data Science, Machine Learning and Data Analytics procedures. </a:t>
            </a:r>
            <a:r>
              <a:rPr lang="en-US" sz="2800" b="0" i="0" dirty="0">
                <a:solidFill>
                  <a:srgbClr val="444444"/>
                </a:solidFill>
                <a:effectLst/>
                <a:latin typeface="Times New Roman" panose="02020603050405020304" pitchFamily="18" charset="0"/>
                <a:cs typeface="Times New Roman" panose="02020603050405020304" pitchFamily="18" charset="0"/>
              </a:rPr>
              <a:t>It is an integrated platform for the </a:t>
            </a:r>
            <a:r>
              <a:rPr lang="en-US" sz="2800" b="1" i="0" dirty="0">
                <a:solidFill>
                  <a:srgbClr val="444444"/>
                </a:solidFill>
                <a:effectLst/>
                <a:latin typeface="Times New Roman" panose="02020603050405020304" pitchFamily="18" charset="0"/>
                <a:cs typeface="Times New Roman" panose="02020603050405020304" pitchFamily="18" charset="0"/>
              </a:rPr>
              <a:t>complete Data Science lifecycle starting from data prep to machine learning to predictive model deployment.</a:t>
            </a:r>
          </a:p>
          <a:p>
            <a:pPr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RapidMiner is an </a:t>
            </a:r>
            <a:r>
              <a:rPr lang="en-US" sz="2800" b="1" i="0" dirty="0">
                <a:solidFill>
                  <a:srgbClr val="444444"/>
                </a:solidFill>
                <a:effectLst/>
                <a:latin typeface="Times New Roman" panose="02020603050405020304" pitchFamily="18" charset="0"/>
                <a:cs typeface="Times New Roman" panose="02020603050405020304" pitchFamily="18" charset="0"/>
              </a:rPr>
              <a:t>open-source tool that is written in java</a:t>
            </a:r>
            <a:r>
              <a:rPr lang="en-US" sz="2800" b="0" i="0" dirty="0">
                <a:solidFill>
                  <a:srgbClr val="444444"/>
                </a:solidFill>
                <a:effectLst/>
                <a:latin typeface="Times New Roman" panose="02020603050405020304" pitchFamily="18" charset="0"/>
                <a:cs typeface="Times New Roman" panose="02020603050405020304" pitchFamily="18" charset="0"/>
              </a:rPr>
              <a:t>. </a:t>
            </a:r>
          </a:p>
          <a:p>
            <a:pPr algn="l" fontAlgn="base">
              <a:buFont typeface="Arial" panose="020B0604020202020204" pitchFamily="34" charset="0"/>
              <a:buChar char="•"/>
            </a:pPr>
            <a:r>
              <a:rPr lang="en-US" sz="2800" b="0" i="0" dirty="0">
                <a:solidFill>
                  <a:srgbClr val="444444"/>
                </a:solidFill>
                <a:effectLst/>
                <a:latin typeface="Times New Roman" panose="02020603050405020304" pitchFamily="18" charset="0"/>
                <a:cs typeface="Times New Roman" panose="02020603050405020304" pitchFamily="18" charset="0"/>
              </a:rPr>
              <a:t>RapidMiner </a:t>
            </a:r>
            <a:r>
              <a:rPr lang="en-US" sz="2800" b="1" i="0" dirty="0">
                <a:solidFill>
                  <a:srgbClr val="444444"/>
                </a:solidFill>
                <a:effectLst/>
                <a:latin typeface="Times New Roman" panose="02020603050405020304" pitchFamily="18" charset="0"/>
                <a:cs typeface="Times New Roman" panose="02020603050405020304" pitchFamily="18" charset="0"/>
              </a:rPr>
              <a:t>offers high efficiency even when integrated with APIs </a:t>
            </a:r>
            <a:r>
              <a:rPr lang="en-US" sz="2800" b="0" i="0" dirty="0">
                <a:solidFill>
                  <a:srgbClr val="444444"/>
                </a:solidFill>
                <a:effectLst/>
                <a:latin typeface="Times New Roman" panose="02020603050405020304" pitchFamily="18" charset="0"/>
                <a:cs typeface="Times New Roman" panose="02020603050405020304" pitchFamily="18" charset="0"/>
              </a:rPr>
              <a:t>and </a:t>
            </a:r>
            <a:r>
              <a:rPr lang="en-US" sz="2800" b="1" i="0" dirty="0">
                <a:solidFill>
                  <a:srgbClr val="444444"/>
                </a:solidFill>
                <a:effectLst/>
                <a:latin typeface="Times New Roman" panose="02020603050405020304" pitchFamily="18" charset="0"/>
                <a:cs typeface="Times New Roman" panose="02020603050405020304" pitchFamily="18" charset="0"/>
              </a:rPr>
              <a:t>cloud services</a:t>
            </a:r>
            <a:r>
              <a:rPr lang="en-US" sz="2800" b="0" i="0" dirty="0">
                <a:solidFill>
                  <a:srgbClr val="444444"/>
                </a:solidFill>
                <a:effectLst/>
                <a:latin typeface="Times New Roman" panose="02020603050405020304" pitchFamily="18" charset="0"/>
                <a:cs typeface="Times New Roman" panose="02020603050405020304" pitchFamily="18" charset="0"/>
              </a:rPr>
              <a:t>. It provides some </a:t>
            </a:r>
            <a:r>
              <a:rPr lang="en-US" sz="2800" b="1" i="0" dirty="0">
                <a:solidFill>
                  <a:srgbClr val="444444"/>
                </a:solidFill>
                <a:effectLst/>
                <a:latin typeface="Times New Roman" panose="02020603050405020304" pitchFamily="18" charset="0"/>
                <a:cs typeface="Times New Roman" panose="02020603050405020304" pitchFamily="18" charset="0"/>
              </a:rPr>
              <a:t>robust Data Science tools and algorithms</a:t>
            </a:r>
            <a:r>
              <a:rPr lang="en-US" sz="2800" b="0" i="0" dirty="0">
                <a:solidFill>
                  <a:srgbClr val="444444"/>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870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36F8-1CE8-EC55-F0DE-AE566EB29F64}"/>
              </a:ext>
            </a:extLst>
          </p:cNvPr>
          <p:cNvSpPr>
            <a:spLocks noGrp="1"/>
          </p:cNvSpPr>
          <p:nvPr>
            <p:ph type="ctrTitle"/>
          </p:nvPr>
        </p:nvSpPr>
        <p:spPr/>
        <p:txBody>
          <a:bodyPr>
            <a:normAutofit fontScale="90000"/>
          </a:bodyPr>
          <a:lstStyle/>
          <a:p>
            <a:r>
              <a:rPr lang="en-US" dirty="0"/>
              <a:t>R Programming</a:t>
            </a:r>
          </a:p>
        </p:txBody>
      </p:sp>
      <p:sp>
        <p:nvSpPr>
          <p:cNvPr id="3" name="Subtitle 2">
            <a:extLst>
              <a:ext uri="{FF2B5EF4-FFF2-40B4-BE49-F238E27FC236}">
                <a16:creationId xmlns:a16="http://schemas.microsoft.com/office/drawing/2014/main" id="{244E98CA-49E1-754F-C296-1FB8166D5514}"/>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R is an </a:t>
            </a:r>
            <a:r>
              <a:rPr lang="en-US" b="1" dirty="0">
                <a:latin typeface="Times New Roman" panose="02020603050405020304" pitchFamily="18" charset="0"/>
                <a:cs typeface="Times New Roman" panose="02020603050405020304" pitchFamily="18" charset="0"/>
              </a:rPr>
              <a:t>open-source programming language </a:t>
            </a:r>
            <a:r>
              <a:rPr lang="en-US" dirty="0">
                <a:latin typeface="Times New Roman" panose="02020603050405020304" pitchFamily="18" charset="0"/>
                <a:cs typeface="Times New Roman" panose="02020603050405020304" pitchFamily="18" charset="0"/>
              </a:rPr>
              <a:t>and is one of the </a:t>
            </a:r>
            <a:r>
              <a:rPr lang="en-US" b="1" dirty="0">
                <a:latin typeface="Times New Roman" panose="02020603050405020304" pitchFamily="18" charset="0"/>
                <a:cs typeface="Times New Roman" panose="02020603050405020304" pitchFamily="18" charset="0"/>
              </a:rPr>
              <a:t>most comprehensive statistical analysis languages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is a </a:t>
            </a:r>
            <a:r>
              <a:rPr lang="en-US" b="1" dirty="0">
                <a:latin typeface="Times New Roman" panose="02020603050405020304" pitchFamily="18" charset="0"/>
                <a:cs typeface="Times New Roman" panose="02020603050405020304" pitchFamily="18" charset="0"/>
              </a:rPr>
              <a:t>multi-paradigm programming language that offers a dynamic development environment. </a:t>
            </a:r>
            <a:r>
              <a:rPr lang="en-US" dirty="0">
                <a:latin typeface="Times New Roman" panose="02020603050405020304" pitchFamily="18" charset="0"/>
                <a:cs typeface="Times New Roman" panose="02020603050405020304" pitchFamily="18" charset="0"/>
              </a:rPr>
              <a:t>As it is an </a:t>
            </a:r>
            <a:r>
              <a:rPr lang="en-US" b="1" dirty="0">
                <a:latin typeface="Times New Roman" panose="02020603050405020304" pitchFamily="18" charset="0"/>
                <a:cs typeface="Times New Roman" panose="02020603050405020304" pitchFamily="18" charset="0"/>
              </a:rPr>
              <a:t>open-source project and thousands of people</a:t>
            </a:r>
            <a:r>
              <a:rPr lang="en-US" dirty="0">
                <a:latin typeface="Times New Roman" panose="02020603050405020304" pitchFamily="18" charset="0"/>
                <a:cs typeface="Times New Roman" panose="02020603050405020304" pitchFamily="18" charset="0"/>
              </a:rPr>
              <a:t> have contributed to the development of the R.</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R is written in </a:t>
            </a:r>
            <a:r>
              <a:rPr lang="en-US" b="1" i="0" dirty="0">
                <a:solidFill>
                  <a:srgbClr val="444444"/>
                </a:solidFill>
                <a:effectLst/>
                <a:latin typeface="Times New Roman" panose="02020603050405020304" pitchFamily="18" charset="0"/>
                <a:cs typeface="Times New Roman" panose="02020603050405020304" pitchFamily="18" charset="0"/>
              </a:rPr>
              <a:t>C and Fortran</a:t>
            </a:r>
            <a:r>
              <a:rPr lang="en-US" b="0" i="0" dirty="0">
                <a:solidFill>
                  <a:srgbClr val="444444"/>
                </a:solidFill>
                <a:effectLst/>
                <a:latin typeface="Times New Roman" panose="02020603050405020304" pitchFamily="18" charset="0"/>
                <a:cs typeface="Times New Roman" panose="02020603050405020304" pitchFamily="18" charset="0"/>
              </a:rPr>
              <a:t>. It is one of the most widely used </a:t>
            </a:r>
            <a:r>
              <a:rPr lang="en-US" b="1" i="0" dirty="0">
                <a:solidFill>
                  <a:srgbClr val="444444"/>
                </a:solidFill>
                <a:effectLst/>
                <a:latin typeface="Times New Roman" panose="02020603050405020304" pitchFamily="18" charset="0"/>
                <a:cs typeface="Times New Roman" panose="02020603050405020304" pitchFamily="18" charset="0"/>
              </a:rPr>
              <a:t>statistical analysis tools</a:t>
            </a:r>
            <a:r>
              <a:rPr lang="en-US" b="0" i="0" dirty="0">
                <a:solidFill>
                  <a:srgbClr val="444444"/>
                </a:solidFill>
                <a:effectLst/>
                <a:latin typeface="Times New Roman" panose="02020603050405020304" pitchFamily="18" charset="0"/>
                <a:cs typeface="Times New Roman" panose="02020603050405020304" pitchFamily="18" charset="0"/>
              </a:rPr>
              <a:t> as it provides </a:t>
            </a:r>
            <a:r>
              <a:rPr lang="en-US" b="1" i="0" dirty="0">
                <a:solidFill>
                  <a:srgbClr val="444444"/>
                </a:solidFill>
                <a:effectLst/>
                <a:latin typeface="Times New Roman" panose="02020603050405020304" pitchFamily="18" charset="0"/>
                <a:cs typeface="Times New Roman" panose="02020603050405020304" pitchFamily="18" charset="0"/>
              </a:rPr>
              <a:t>a vast package ecosystem</a:t>
            </a:r>
            <a:r>
              <a:rPr lang="en-US" b="0" i="0" dirty="0">
                <a:solidFill>
                  <a:srgbClr val="444444"/>
                </a:solidFill>
                <a:effectLst/>
                <a:latin typeface="Times New Roman" panose="02020603050405020304" pitchFamily="18" charset="0"/>
                <a:cs typeface="Times New Roman" panose="02020603050405020304" pitchFamily="18" charset="0"/>
              </a:rPr>
              <a:t>.</a:t>
            </a:r>
          </a:p>
          <a:p>
            <a:pPr algn="l" fontAlgn="base"/>
            <a:r>
              <a:rPr lang="en-US" b="0" i="0" dirty="0">
                <a:solidFill>
                  <a:srgbClr val="444444"/>
                </a:solidFill>
                <a:effectLst/>
                <a:latin typeface="Times New Roman" panose="02020603050405020304" pitchFamily="18" charset="0"/>
                <a:cs typeface="Times New Roman" panose="02020603050405020304" pitchFamily="18" charset="0"/>
              </a:rPr>
              <a:t>It facilitates the </a:t>
            </a:r>
            <a:r>
              <a:rPr lang="en-US" b="1" i="0" dirty="0">
                <a:solidFill>
                  <a:srgbClr val="444444"/>
                </a:solidFill>
                <a:effectLst/>
                <a:latin typeface="Times New Roman" panose="02020603050405020304" pitchFamily="18" charset="0"/>
                <a:cs typeface="Times New Roman" panose="02020603050405020304" pitchFamily="18" charset="0"/>
              </a:rPr>
              <a:t>efficient performance of different statistical operations </a:t>
            </a:r>
            <a:r>
              <a:rPr lang="en-US" b="0" i="0" dirty="0">
                <a:solidFill>
                  <a:srgbClr val="444444"/>
                </a:solidFill>
                <a:effectLst/>
                <a:latin typeface="Times New Roman" panose="02020603050405020304" pitchFamily="18" charset="0"/>
                <a:cs typeface="Times New Roman" panose="02020603050405020304" pitchFamily="18" charset="0"/>
              </a:rPr>
              <a:t>and helps in </a:t>
            </a:r>
            <a:r>
              <a:rPr lang="en-US" b="1" i="0" dirty="0">
                <a:solidFill>
                  <a:srgbClr val="444444"/>
                </a:solidFill>
                <a:effectLst/>
                <a:latin typeface="Times New Roman" panose="02020603050405020304" pitchFamily="18" charset="0"/>
                <a:cs typeface="Times New Roman" panose="02020603050405020304" pitchFamily="18" charset="0"/>
              </a:rPr>
              <a:t>generating the results of data analysis in graphical as well as text format</a:t>
            </a:r>
            <a:r>
              <a:rPr lang="en-US" b="0" i="0" dirty="0">
                <a:solidFill>
                  <a:srgbClr val="444444"/>
                </a:solidFill>
                <a:effectLst/>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639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p:nvPr/>
        </p:nvSpPr>
        <p:spPr>
          <a:xfrm>
            <a:off x="2031023" y="2233246"/>
            <a:ext cx="7631723"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Big Data?</a:t>
            </a:r>
          </a:p>
        </p:txBody>
      </p:sp>
      <p:sp>
        <p:nvSpPr>
          <p:cNvPr id="3" name="Subtitle 2"/>
          <p:cNvSpPr>
            <a:spLocks noGrp="1"/>
          </p:cNvSpPr>
          <p:nvPr>
            <p:ph type="subTitle" idx="1"/>
          </p:nvPr>
        </p:nvSpPr>
        <p:spPr/>
        <p:txBody>
          <a:bodyPr>
            <a:normAutofit fontScale="92500" lnSpcReduction="20000"/>
          </a:bodyPr>
          <a:lstStyle/>
          <a:p>
            <a:pPr marL="342900" lvl="0" indent="-228600">
              <a:spcBef>
                <a:spcPts val="0"/>
              </a:spcBef>
              <a:buSzPts val="2800"/>
              <a:buChar char="•"/>
            </a:pPr>
            <a:r>
              <a:rPr lang="en-US" sz="3600" dirty="0"/>
              <a:t>Massive amount of data which cannot be stored, processed and analyzed using traditional tools is known as big data.</a:t>
            </a:r>
          </a:p>
          <a:p>
            <a:pPr marL="342900" lvl="0" indent="-228600">
              <a:spcBef>
                <a:spcPts val="0"/>
              </a:spcBef>
              <a:buSzPts val="2800"/>
              <a:buChar char="•"/>
            </a:pPr>
            <a:r>
              <a:rPr lang="en-US" sz="3600" dirty="0"/>
              <a:t>Big data is lot of data in </a:t>
            </a:r>
            <a:r>
              <a:rPr lang="en-US" sz="3600" b="1" dirty="0"/>
              <a:t>terabyte or petabyte</a:t>
            </a:r>
            <a:r>
              <a:rPr lang="en-US" sz="3600" dirty="0"/>
              <a:t>.</a:t>
            </a:r>
          </a:p>
          <a:p>
            <a:pPr marL="342900" lvl="0" indent="-228600">
              <a:spcBef>
                <a:spcPts val="560"/>
              </a:spcBef>
              <a:buSzPts val="2800"/>
              <a:buChar char="•"/>
            </a:pPr>
            <a:r>
              <a:rPr lang="en-US" sz="3600" dirty="0"/>
              <a:t>It includes collection of </a:t>
            </a:r>
            <a:r>
              <a:rPr lang="en-US" sz="3600" b="1" dirty="0"/>
              <a:t>large and complex data sets</a:t>
            </a:r>
            <a:r>
              <a:rPr lang="en-US" sz="3600" dirty="0"/>
              <a:t>, that it becomes </a:t>
            </a:r>
            <a:r>
              <a:rPr lang="en-US" sz="3600" b="1" dirty="0"/>
              <a:t>difficult to process </a:t>
            </a:r>
            <a:r>
              <a:rPr lang="en-US" sz="3600" dirty="0"/>
              <a:t>using traditional data processing tools and applications.</a:t>
            </a:r>
          </a:p>
          <a:p>
            <a:pPr marL="342900" lvl="0" indent="-228600">
              <a:spcBef>
                <a:spcPts val="560"/>
              </a:spcBef>
              <a:buSzPts val="2800"/>
              <a:buChar char="•"/>
            </a:pPr>
            <a:r>
              <a:rPr lang="en-US" sz="3600" dirty="0"/>
              <a:t>Complex data does not mean just few tables or columns, it would contain various type of data in it, such as </a:t>
            </a:r>
            <a:r>
              <a:rPr lang="en-US" sz="3600" b="1" dirty="0"/>
              <a:t>Structured, Unstructured, Semi- structured.</a:t>
            </a:r>
            <a:endParaRPr lang="en-US" sz="3600" dirty="0"/>
          </a:p>
          <a:p>
            <a:pPr marL="342900" lvl="0" indent="-228600">
              <a:spcBef>
                <a:spcPts val="560"/>
              </a:spcBef>
              <a:buSzPts val="2800"/>
              <a:buChar char="•"/>
            </a:pPr>
            <a:r>
              <a:rPr lang="en-US" sz="3600" dirty="0" err="1"/>
              <a:t>Eg</a:t>
            </a:r>
            <a:r>
              <a:rPr lang="en-US" sz="3600" dirty="0"/>
              <a:t>: </a:t>
            </a:r>
            <a:r>
              <a:rPr lang="en-US" sz="3600" b="1" dirty="0"/>
              <a:t>Facebook data (500+ TB/day)</a:t>
            </a:r>
            <a:endParaRPr lang="en-US" sz="3600" dirty="0"/>
          </a:p>
          <a:p>
            <a:pPr marL="342900" lvl="0" indent="-228600">
              <a:spcBef>
                <a:spcPts val="560"/>
              </a:spcBef>
              <a:buSzPts val="2800"/>
              <a:buChar char="•"/>
            </a:pPr>
            <a:r>
              <a:rPr lang="en-US" sz="3600" dirty="0"/>
              <a:t>Data coming with </a:t>
            </a:r>
            <a:r>
              <a:rPr lang="en-US" sz="3600" b="1" dirty="0"/>
              <a:t>huge velocity</a:t>
            </a:r>
            <a:r>
              <a:rPr lang="en-US" sz="3600" dirty="0"/>
              <a:t>.</a:t>
            </a:r>
          </a:p>
        </p:txBody>
      </p:sp>
    </p:spTree>
    <p:extLst>
      <p:ext uri="{BB962C8B-B14F-4D97-AF65-F5344CB8AC3E}">
        <p14:creationId xmlns:p14="http://schemas.microsoft.com/office/powerpoint/2010/main" val="183053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Big Data?</a:t>
            </a:r>
          </a:p>
        </p:txBody>
      </p:sp>
      <p:sp>
        <p:nvSpPr>
          <p:cNvPr id="3" name="Subtitle 2"/>
          <p:cNvSpPr>
            <a:spLocks noGrp="1"/>
          </p:cNvSpPr>
          <p:nvPr>
            <p:ph type="subTitle" idx="1"/>
          </p:nvPr>
        </p:nvSpPr>
        <p:spPr/>
        <p:txBody>
          <a:bodyPr>
            <a:normAutofit lnSpcReduction="10000"/>
          </a:bodyPr>
          <a:lstStyle/>
          <a:p>
            <a:pPr marL="342900" lvl="0" indent="-228600">
              <a:spcBef>
                <a:spcPts val="0"/>
              </a:spcBef>
              <a:buSzPts val="2800"/>
              <a:buChar char="•"/>
            </a:pPr>
            <a:r>
              <a:rPr lang="en-US" sz="3600" dirty="0"/>
              <a:t>Too much of data  will be generated using </a:t>
            </a:r>
            <a:r>
              <a:rPr lang="en-US" sz="3600" b="1" dirty="0"/>
              <a:t>smart devices </a:t>
            </a:r>
            <a:r>
              <a:rPr lang="en-US" sz="3600" dirty="0"/>
              <a:t>within </a:t>
            </a:r>
            <a:r>
              <a:rPr lang="en-US" sz="3600" b="1" dirty="0"/>
              <a:t>next 5 years.</a:t>
            </a:r>
            <a:endParaRPr lang="en-US" sz="3600" dirty="0"/>
          </a:p>
          <a:p>
            <a:pPr marL="342900" lvl="0" indent="-228600">
              <a:spcBef>
                <a:spcPts val="560"/>
              </a:spcBef>
              <a:buSzPts val="2800"/>
              <a:buChar char="•"/>
            </a:pPr>
            <a:r>
              <a:rPr lang="en-US" sz="3600" dirty="0"/>
              <a:t>Around </a:t>
            </a:r>
            <a:r>
              <a:rPr lang="en-US" sz="3600" b="1" dirty="0"/>
              <a:t>50 billion smart devices </a:t>
            </a:r>
            <a:r>
              <a:rPr lang="en-US" sz="3600" dirty="0"/>
              <a:t>will be function in that era.</a:t>
            </a:r>
          </a:p>
          <a:p>
            <a:pPr marL="342900" lvl="0" indent="-228600">
              <a:spcBef>
                <a:spcPts val="560"/>
              </a:spcBef>
              <a:buSzPts val="2800"/>
              <a:buChar char="•"/>
            </a:pPr>
            <a:r>
              <a:rPr lang="en-US" sz="3600" dirty="0"/>
              <a:t>Even today </a:t>
            </a:r>
            <a:r>
              <a:rPr lang="en-US" sz="3600" b="1" dirty="0"/>
              <a:t>2.5 Quintillion bytes </a:t>
            </a:r>
            <a:r>
              <a:rPr lang="en-US" sz="3600" dirty="0"/>
              <a:t>of data is generated everyday. </a:t>
            </a:r>
          </a:p>
          <a:p>
            <a:pPr marL="342900" lvl="0" indent="-228600">
              <a:spcBef>
                <a:spcPts val="560"/>
              </a:spcBef>
              <a:buSzPts val="2800"/>
              <a:buChar char="•"/>
            </a:pPr>
            <a:r>
              <a:rPr lang="en-US" sz="3600" dirty="0"/>
              <a:t>There are around </a:t>
            </a:r>
            <a:r>
              <a:rPr lang="en-US" sz="3600" b="1" dirty="0"/>
              <a:t>6.1 billions of smart phone </a:t>
            </a:r>
            <a:r>
              <a:rPr lang="en-US" sz="3600" dirty="0"/>
              <a:t>users, that is 4 to 6 times larger than now.</a:t>
            </a:r>
          </a:p>
          <a:p>
            <a:pPr marL="342900" lvl="0" indent="-228600">
              <a:spcBef>
                <a:spcPts val="560"/>
              </a:spcBef>
              <a:buSzPts val="2800"/>
              <a:buChar char="•"/>
            </a:pPr>
            <a:r>
              <a:rPr lang="en-US" sz="3600" dirty="0"/>
              <a:t>As of now, several companies are using big data tools i.e. 35%. </a:t>
            </a:r>
          </a:p>
        </p:txBody>
      </p:sp>
    </p:spTree>
    <p:extLst>
      <p:ext uri="{BB962C8B-B14F-4D97-AF65-F5344CB8AC3E}">
        <p14:creationId xmlns:p14="http://schemas.microsoft.com/office/powerpoint/2010/main" val="401625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big data analytics?</a:t>
            </a:r>
          </a:p>
        </p:txBody>
      </p:sp>
      <p:sp>
        <p:nvSpPr>
          <p:cNvPr id="3" name="Subtitle 2"/>
          <p:cNvSpPr>
            <a:spLocks noGrp="1"/>
          </p:cNvSpPr>
          <p:nvPr>
            <p:ph type="subTitle" idx="1"/>
          </p:nvPr>
        </p:nvSpPr>
        <p:spPr/>
        <p:txBody>
          <a:bodyPr/>
          <a:lstStyle/>
          <a:p>
            <a:r>
              <a:rPr lang="en-US" dirty="0"/>
              <a:t>It is a process of extracting meaningful information from big data such as hidden patterns, unknown correlations, market trends and customer preferences.</a:t>
            </a:r>
          </a:p>
          <a:p>
            <a:r>
              <a:rPr lang="en-US" dirty="0"/>
              <a:t>It is useful for lowering the risk in banking systems. </a:t>
            </a:r>
          </a:p>
          <a:p>
            <a:endParaRPr lang="en-US" dirty="0"/>
          </a:p>
          <a:p>
            <a:r>
              <a:rPr lang="en-US" dirty="0"/>
              <a:t>It is used for product development and innovations. </a:t>
            </a:r>
          </a:p>
          <a:p>
            <a:endParaRPr lang="en-US" dirty="0"/>
          </a:p>
          <a:p>
            <a:r>
              <a:rPr lang="en-US" dirty="0"/>
              <a:t>It helps in quicker and better decision making in organizations. </a:t>
            </a:r>
          </a:p>
          <a:p>
            <a:endParaRPr lang="en-US" dirty="0"/>
          </a:p>
          <a:p>
            <a:r>
              <a:rPr lang="en-US" dirty="0"/>
              <a:t>Helps improve the customer experience. </a:t>
            </a:r>
          </a:p>
        </p:txBody>
      </p:sp>
      <p:pic>
        <p:nvPicPr>
          <p:cNvPr id="5" name="Picture 4"/>
          <p:cNvPicPr>
            <a:picLocks noChangeAspect="1"/>
          </p:cNvPicPr>
          <p:nvPr/>
        </p:nvPicPr>
        <p:blipFill rotWithShape="1">
          <a:blip r:embed="rId2"/>
          <a:srcRect l="14308" t="31539" r="16462" b="26922"/>
          <a:stretch/>
        </p:blipFill>
        <p:spPr>
          <a:xfrm>
            <a:off x="6840415" y="2795954"/>
            <a:ext cx="1318846" cy="791307"/>
          </a:xfrm>
          <a:prstGeom prst="rect">
            <a:avLst/>
          </a:prstGeom>
        </p:spPr>
      </p:pic>
      <p:pic>
        <p:nvPicPr>
          <p:cNvPr id="1028" name="Picture 4" descr="Rolls-Royce axing 9,000 workers, mostly from civil aero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758" y="2985977"/>
            <a:ext cx="1804301" cy="12025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arbucks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199" y="4121198"/>
            <a:ext cx="1271302" cy="1287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n Auto Industry Help Delta Air Lines Clean Up Its Act? | WardsAuto"/>
          <p:cNvPicPr>
            <a:picLocks noChangeAspect="1" noChangeArrowheads="1"/>
          </p:cNvPicPr>
          <p:nvPr/>
        </p:nvPicPr>
        <p:blipFill rotWithShape="1">
          <a:blip r:embed="rId5">
            <a:extLst>
              <a:ext uri="{28A0092B-C50C-407E-A947-70E740481C1C}">
                <a14:useLocalDpi xmlns:a14="http://schemas.microsoft.com/office/drawing/2010/main" val="0"/>
              </a:ext>
            </a:extLst>
          </a:blip>
          <a:srcRect b="35823"/>
          <a:stretch/>
        </p:blipFill>
        <p:spPr bwMode="auto">
          <a:xfrm>
            <a:off x="5201143" y="5242779"/>
            <a:ext cx="3048109" cy="110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8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Lifecycle of big data analytics</a:t>
            </a:r>
          </a:p>
        </p:txBody>
      </p:sp>
      <p:sp>
        <p:nvSpPr>
          <p:cNvPr id="3" name="Subtitle 2"/>
          <p:cNvSpPr>
            <a:spLocks noGrp="1"/>
          </p:cNvSpPr>
          <p:nvPr>
            <p:ph type="subTitle" idx="1"/>
          </p:nvPr>
        </p:nvSpPr>
        <p:spPr/>
        <p:txBody>
          <a:bodyPr>
            <a:normAutofit fontScale="92500" lnSpcReduction="10000"/>
          </a:bodyPr>
          <a:lstStyle/>
          <a:p>
            <a:r>
              <a:rPr lang="en-US" dirty="0"/>
              <a:t>Stage 1: Motive behind the analysis is finalized(How and what).</a:t>
            </a:r>
          </a:p>
          <a:p>
            <a:r>
              <a:rPr lang="en-US" dirty="0"/>
              <a:t>Stage 2: Identify the sources of gathering the data.</a:t>
            </a:r>
          </a:p>
          <a:p>
            <a:r>
              <a:rPr lang="en-US" dirty="0"/>
              <a:t>Stage 3: Remove the unwanted corrupt data using filtering process.</a:t>
            </a:r>
          </a:p>
          <a:p>
            <a:r>
              <a:rPr lang="en-US" dirty="0"/>
              <a:t>Stage 4: Make the data compatible for analytics tool by extracting </a:t>
            </a:r>
          </a:p>
          <a:p>
            <a:r>
              <a:rPr lang="en-US" dirty="0"/>
              <a:t>and transforming it to compatible form.</a:t>
            </a:r>
          </a:p>
          <a:p>
            <a:r>
              <a:rPr lang="en-US" dirty="0"/>
              <a:t>Stage 5: Used for data validation and cleaning.</a:t>
            </a:r>
          </a:p>
          <a:p>
            <a:r>
              <a:rPr lang="en-US" dirty="0"/>
              <a:t>Stage 6: Data with same fields will be integrated.</a:t>
            </a:r>
          </a:p>
          <a:p>
            <a:r>
              <a:rPr lang="en-US" dirty="0"/>
              <a:t>Stage 7: Analytical and statistical tools are used to get the meaningful</a:t>
            </a:r>
          </a:p>
          <a:p>
            <a:r>
              <a:rPr lang="en-US" dirty="0"/>
              <a:t>information from the data.</a:t>
            </a:r>
          </a:p>
          <a:p>
            <a:r>
              <a:rPr lang="en-US" dirty="0"/>
              <a:t>Stage 8: Results of stage 6 are visualized graphically.</a:t>
            </a:r>
          </a:p>
          <a:p>
            <a:r>
              <a:rPr lang="en-US" dirty="0"/>
              <a:t>Stage 9: Decision making  by organizations.</a:t>
            </a:r>
          </a:p>
        </p:txBody>
      </p:sp>
      <p:pic>
        <p:nvPicPr>
          <p:cNvPr id="2050" name="Picture 2" descr="Big Data Analytics Lifecycle | Big Data Adoption and Planning  Considerations | Infor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4578" y="884324"/>
            <a:ext cx="2820859" cy="545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98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Big Data Characteristics</a:t>
            </a:r>
          </a:p>
        </p:txBody>
      </p:sp>
      <p:sp>
        <p:nvSpPr>
          <p:cNvPr id="3" name="Subtitle 2"/>
          <p:cNvSpPr>
            <a:spLocks noGrp="1"/>
          </p:cNvSpPr>
          <p:nvPr>
            <p:ph type="subTitle" idx="1"/>
          </p:nvPr>
        </p:nvSpPr>
        <p:spPr>
          <a:xfrm>
            <a:off x="64654" y="1899261"/>
            <a:ext cx="8235283" cy="4443874"/>
          </a:xfrm>
        </p:spPr>
        <p:txBody>
          <a:bodyPr/>
          <a:lstStyle/>
          <a:p>
            <a:r>
              <a:rPr lang="en-US" b="1" dirty="0"/>
              <a:t>Volume: </a:t>
            </a:r>
            <a:r>
              <a:rPr lang="en-US" dirty="0"/>
              <a:t>the size and amounts of big data that companies manage and analyze.</a:t>
            </a:r>
          </a:p>
          <a:p>
            <a:r>
              <a:rPr lang="en-US" b="1" dirty="0"/>
              <a:t>Value: </a:t>
            </a:r>
            <a:r>
              <a:rPr lang="en-US" dirty="0"/>
              <a:t>the most important “V” from the perspective of the business, the value of big data usually comes from insight discovery and pattern recognition.</a:t>
            </a:r>
          </a:p>
          <a:p>
            <a:r>
              <a:rPr lang="en-US" b="1" dirty="0"/>
              <a:t>Variety: </a:t>
            </a:r>
            <a:r>
              <a:rPr lang="en-US" dirty="0"/>
              <a:t>the diversity and range of different data types, including unstructured data, semi-structured data and raw data.</a:t>
            </a:r>
          </a:p>
          <a:p>
            <a:r>
              <a:rPr lang="en-US" b="1" dirty="0"/>
              <a:t>Velocity: </a:t>
            </a:r>
            <a:r>
              <a:rPr lang="en-US" dirty="0"/>
              <a:t>the speed at which companies receive, store and manage data.</a:t>
            </a:r>
          </a:p>
          <a:p>
            <a:r>
              <a:rPr lang="en-US" b="1" dirty="0"/>
              <a:t>Veracity: </a:t>
            </a:r>
            <a:r>
              <a:rPr lang="en-US" dirty="0"/>
              <a:t>the “truth” or accuracy of data and information assets, which often determines executive-level confidence.</a:t>
            </a:r>
          </a:p>
          <a:p>
            <a:endParaRPr lang="en-US" dirty="0"/>
          </a:p>
          <a:p>
            <a:endParaRPr lang="en-US" dirty="0"/>
          </a:p>
        </p:txBody>
      </p:sp>
      <p:pic>
        <p:nvPicPr>
          <p:cNvPr id="3074" name="Picture 2" descr="Big Data Characteristic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985" y="2111423"/>
            <a:ext cx="47625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0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Types of big data analytics</a:t>
            </a:r>
          </a:p>
        </p:txBody>
      </p:sp>
      <p:sp>
        <p:nvSpPr>
          <p:cNvPr id="3" name="Subtitle 2"/>
          <p:cNvSpPr>
            <a:spLocks noGrp="1"/>
          </p:cNvSpPr>
          <p:nvPr>
            <p:ph type="subTitle" idx="1"/>
          </p:nvPr>
        </p:nvSpPr>
        <p:spPr/>
        <p:txBody>
          <a:bodyPr/>
          <a:lstStyle/>
          <a:p>
            <a:r>
              <a:rPr lang="en-US" b="0" i="0" dirty="0">
                <a:solidFill>
                  <a:srgbClr val="121416"/>
                </a:solidFill>
                <a:effectLst/>
                <a:latin typeface="-apple-system"/>
              </a:rPr>
              <a:t>There are four main types of big data analytics: diagnostic, descriptive, prescriptive, and predictive analytics.</a:t>
            </a:r>
          </a:p>
          <a:p>
            <a:endParaRPr lang="en-US" dirty="0"/>
          </a:p>
        </p:txBody>
      </p:sp>
      <p:pic>
        <p:nvPicPr>
          <p:cNvPr id="4" name="Picture 3">
            <a:extLst>
              <a:ext uri="{FF2B5EF4-FFF2-40B4-BE49-F238E27FC236}">
                <a16:creationId xmlns:a16="http://schemas.microsoft.com/office/drawing/2014/main" id="{F7078A42-769E-FC43-F205-003E044BB157}"/>
              </a:ext>
            </a:extLst>
          </p:cNvPr>
          <p:cNvPicPr>
            <a:picLocks noChangeAspect="1"/>
          </p:cNvPicPr>
          <p:nvPr/>
        </p:nvPicPr>
        <p:blipFill>
          <a:blip r:embed="rId2"/>
          <a:stretch>
            <a:fillRect/>
          </a:stretch>
        </p:blipFill>
        <p:spPr>
          <a:xfrm>
            <a:off x="2360151" y="2756720"/>
            <a:ext cx="7471698" cy="3586415"/>
          </a:xfrm>
          <a:prstGeom prst="rect">
            <a:avLst/>
          </a:prstGeom>
        </p:spPr>
      </p:pic>
    </p:spTree>
    <p:extLst>
      <p:ext uri="{BB962C8B-B14F-4D97-AF65-F5344CB8AC3E}">
        <p14:creationId xmlns:p14="http://schemas.microsoft.com/office/powerpoint/2010/main" val="40244124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906B0C-B584-49CD-BC79-C6C37CBD0D0A}"/>
</file>

<file path=customXml/itemProps2.xml><?xml version="1.0" encoding="utf-8"?>
<ds:datastoreItem xmlns:ds="http://schemas.openxmlformats.org/officeDocument/2006/customXml" ds:itemID="{389141AB-87D1-4361-BCC1-824AB0485B08}"/>
</file>

<file path=customXml/itemProps3.xml><?xml version="1.0" encoding="utf-8"?>
<ds:datastoreItem xmlns:ds="http://schemas.openxmlformats.org/officeDocument/2006/customXml" ds:itemID="{190299F2-5065-490D-A2C5-B3DAA395D9F5}"/>
</file>

<file path=docProps/app.xml><?xml version="1.0" encoding="utf-8"?>
<Properties xmlns="http://schemas.openxmlformats.org/officeDocument/2006/extended-properties" xmlns:vt="http://schemas.openxmlformats.org/officeDocument/2006/docPropsVTypes">
  <TotalTime>10972</TotalTime>
  <Words>2518</Words>
  <Application>Microsoft Office PowerPoint</Application>
  <PresentationFormat>Widescreen</PresentationFormat>
  <Paragraphs>195</Paragraphs>
  <Slides>32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Georgia</vt:lpstr>
      <vt:lpstr>Graphik Regular</vt:lpstr>
      <vt:lpstr>Graphik SemiBold</vt:lpstr>
      <vt:lpstr>Times New Roman</vt:lpstr>
      <vt:lpstr>Office Theme</vt:lpstr>
      <vt:lpstr>Introduction to big Data Analytics</vt:lpstr>
      <vt:lpstr>Agenda</vt:lpstr>
      <vt:lpstr>Introduction to Big Data</vt:lpstr>
      <vt:lpstr>What is Big Data?</vt:lpstr>
      <vt:lpstr>What is Big Data?</vt:lpstr>
      <vt:lpstr>What is big data analytics?</vt:lpstr>
      <vt:lpstr>Lifecycle of big data analytics</vt:lpstr>
      <vt:lpstr>Big Data Characteristics</vt:lpstr>
      <vt:lpstr>Types of big data analytics</vt:lpstr>
      <vt:lpstr>Descriptive Analytics - What happened?</vt:lpstr>
      <vt:lpstr>Diagnostics Analysis - Why did this happen?</vt:lpstr>
      <vt:lpstr>Predictive Analytics - What might happen in the future? </vt:lpstr>
      <vt:lpstr>Prescriptive Analytics - What should we do next?</vt:lpstr>
      <vt:lpstr>Big data domains - Healthcare</vt:lpstr>
      <vt:lpstr>Manufacturing</vt:lpstr>
      <vt:lpstr>Media &amp; Entertainment</vt:lpstr>
      <vt:lpstr>Use Cases of Big data analytics</vt:lpstr>
      <vt:lpstr>Use Cases of Big data analytics</vt:lpstr>
      <vt:lpstr>Use Cases of Big data analytics</vt:lpstr>
      <vt:lpstr>Big data Analytical Tools</vt:lpstr>
      <vt:lpstr>Big Data Analytics Tools</vt:lpstr>
      <vt:lpstr>Apache Hadoop </vt:lpstr>
      <vt:lpstr>Apache Spark</vt:lpstr>
      <vt:lpstr>Apache Storm</vt:lpstr>
      <vt:lpstr>Apache Cassandra</vt:lpstr>
      <vt:lpstr>MongoDB</vt:lpstr>
      <vt:lpstr>Apache Flink</vt:lpstr>
      <vt:lpstr>Kafka</vt:lpstr>
      <vt:lpstr>Tableau</vt:lpstr>
      <vt:lpstr>RapidMiner</vt:lpstr>
      <vt:lpstr>R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  Principles of Object Oriented Programming</dc:title>
  <dc:creator>resources</dc:creator>
  <cp:lastModifiedBy>RAJENDRAKUMAR CHAUHAN</cp:lastModifiedBy>
  <cp:revision>691</cp:revision>
  <dcterms:created xsi:type="dcterms:W3CDTF">2020-11-28T05:03:08Z</dcterms:created>
  <dcterms:modified xsi:type="dcterms:W3CDTF">2022-07-29T08:41:33Z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