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5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F8B5-6054-4E79-B91B-3242B123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5334A-813C-43BD-A946-AC1AD931D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0225-ED79-4608-ACF7-BBEE2521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EC-6736-44F9-96EE-9A41CE0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B3D3-8FBF-4ED1-8973-90895304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281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B48-7AF5-4028-81FE-1E79C18E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5613-72AF-41B8-B24B-3CC5CCA5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C219-B6D2-40B8-BBB9-993C246B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EAA-78CD-4FD9-A94B-C1E4FDD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9EB5-D240-455D-8746-D1E28517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930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09251-B634-4EFD-AE65-A7A2473F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43DFC-DA8E-4439-8E6F-16D59007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C4C6-83CB-4FF5-8293-C6181A8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1F49-EFCE-44D0-BA24-F634462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BC64-0AA2-4082-BC84-ED4E783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31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207C-529A-4AA7-BA7C-F6024D3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7C23-E8CA-4145-B3E2-85B128E4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1F0-4852-477D-9998-02C399B8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1F3A-9B26-4B9D-A006-D0B78E8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8F93-119B-40F2-98F5-6CC4CE67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410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B8BF-9688-4149-B701-9948B0D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1BE7-3B99-4AA3-9F66-86AEDB88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978C-533F-461B-B698-720CDDEA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C182-7781-4B9C-9567-116308B8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ACA4-072D-4D11-A20A-8C757541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461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EF3-10C8-4D1D-9947-13804A33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C952-F0B1-4810-BB7B-C546787F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0EB3-E084-4767-AD04-F1C44A3B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AEB4-3DC2-490A-9A12-EFF1607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4E172-7695-4243-97C3-EDA74E76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DAE9-01C0-428B-B712-24EAA189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554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89DE-F70A-4205-BFA9-AEDBC0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8B82-891F-44CA-AE38-603C78CE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344F-49C5-4BD8-A2C8-E4D7B09A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49EA8-FB74-4907-8DE7-0D888852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F44C2-12FF-41E3-8F7A-498D3D156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5B1BF-97C3-4C2F-B92A-50E36D68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94EE8-1FD0-4E25-A090-C0FBFB20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F755-30A5-43F4-8E32-2F18305F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10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DBC5-7EC8-4450-BDAF-F05CB32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96A4-81F2-4DB7-9019-6A7E5560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26F74-44E6-4562-8E7B-CB3476E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B37D0-9118-4DCD-B995-A47A63FF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0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F4F7-8BE2-4784-B8F6-B46512E5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A18B6-6EF0-4EF8-8AD3-5ABC91F9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FCCF-BF39-498F-951D-DD50C7A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5056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6488-E826-4A47-9F3A-C1F2F1B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8DB-4C5E-49EB-BE66-692B802B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0A2DB-37A1-4E89-BBF8-F369167C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9DDA-9F94-49CF-8A7C-B17885B9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BB72-FBF5-4723-B1B5-6BE2A47E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2664-926E-41F0-B3F0-DE53CAD8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400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689-07FA-47AD-B7EE-FA033AB2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1967-DF0E-41E0-A50C-4E5B203D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D8377-2F5A-4F16-9A54-657658EB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4E49-EA30-467A-A6D7-6E2C07A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E5F3-36B2-4ECB-9E00-843955FA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6472-BB6A-4EBB-95A7-87EE1464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552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9C16C-F54E-43FD-B217-7BD07203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C801-1319-4685-9199-318E6EFF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35EE-EEB3-49DC-A943-BDB0BD36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9EDF-1F9A-4F55-AAFC-735ED8D5B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D7A8-9416-4FC1-9920-9A5F9F6A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5170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00200" y="5475687"/>
            <a:ext cx="7777162" cy="305990"/>
          </a:xfrm>
          <a:noFill/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itchFamily="18" charset="0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50" dirty="0">
                <a:latin typeface="Cambria" pitchFamily="18" charset="0"/>
              </a:rPr>
              <a:t>Devang Patel Institute of Advance Technology and Research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75675"/>
            <a:ext cx="685800" cy="5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0" y="990600"/>
            <a:ext cx="4352925" cy="8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81000" y="1990725"/>
            <a:ext cx="876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350" dirty="0">
                <a:latin typeface="Cambria" pitchFamily="18" charset="0"/>
              </a:rPr>
              <a:t>A.Y 2020-2021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368427" y="2975373"/>
            <a:ext cx="632777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800" dirty="0">
              <a:latin typeface="Cambria" pitchFamily="18" charset="0"/>
            </a:endParaRPr>
          </a:p>
          <a:p>
            <a:pPr algn="ctr"/>
            <a:r>
              <a:rPr lang="en-US" altLang="en-US" sz="3300" dirty="0">
                <a:solidFill>
                  <a:srgbClr val="C00000"/>
                </a:solidFill>
                <a:latin typeface="Cambria" pitchFamily="18" charset="0"/>
                <a:cs typeface="Times New Roman" panose="02020603050405020304" pitchFamily="18" charset="0"/>
              </a:rPr>
              <a:t>Email Security</a:t>
            </a:r>
            <a:endParaRPr lang="en-US" altLang="en-US" sz="3300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854" y="324738"/>
            <a:ext cx="58921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Ways </a:t>
            </a:r>
            <a:r>
              <a:rPr spc="-5" dirty="0"/>
              <a:t>to </a:t>
            </a:r>
            <a:r>
              <a:rPr spc="-10" dirty="0"/>
              <a:t>spot </a:t>
            </a:r>
            <a:r>
              <a:rPr spc="-5" dirty="0"/>
              <a:t>phishing</a:t>
            </a:r>
            <a:r>
              <a:rPr spc="90" dirty="0"/>
              <a:t> </a:t>
            </a:r>
            <a:r>
              <a:rPr spc="-10" dirty="0"/>
              <a:t>E-mails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1104" y="1075944"/>
            <a:ext cx="8241792" cy="527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813" y="542289"/>
            <a:ext cx="65303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Maintaining </a:t>
            </a:r>
            <a:r>
              <a:rPr spc="-5" dirty="0"/>
              <a:t>a Secure Mail</a:t>
            </a:r>
            <a:r>
              <a:rPr dirty="0"/>
              <a:t> </a:t>
            </a:r>
            <a:r>
              <a:rPr spc="-2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439113"/>
            <a:ext cx="7732395" cy="3524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9235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Maintaining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mail system security is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continuous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process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that requires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constant 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effort,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resources,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800" spc="-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vigilance</a:t>
            </a:r>
            <a:endParaRPr sz="28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620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Some 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actions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taken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 as</a:t>
            </a:r>
            <a:r>
              <a:rPr sz="2800" spc="-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follows,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991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Configure,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Protect,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Analyze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Log</a:t>
            </a:r>
            <a:r>
              <a:rPr sz="2800" spc="-2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6991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Back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up Data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Frequently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991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Protect against</a:t>
            </a:r>
            <a:r>
              <a:rPr sz="2800" spc="-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Malware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6991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Perform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Periodic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1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069847"/>
            <a:ext cx="8625840" cy="523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813" y="313131"/>
            <a:ext cx="653160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Maintaining </a:t>
            </a:r>
            <a:r>
              <a:rPr spc="-5" dirty="0"/>
              <a:t>a Secure Mail</a:t>
            </a:r>
            <a:r>
              <a:rPr spc="15" dirty="0"/>
              <a:t> </a:t>
            </a:r>
            <a:r>
              <a:rPr spc="-2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907" y="469519"/>
            <a:ext cx="58064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E-mail </a:t>
            </a:r>
            <a:r>
              <a:rPr spc="-15" dirty="0"/>
              <a:t>Encryption</a:t>
            </a:r>
            <a:r>
              <a:rPr spc="5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9280" y="1261948"/>
            <a:ext cx="7971790" cy="21189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8255" indent="-228600" algn="just">
              <a:lnSpc>
                <a:spcPct val="9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refers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technique of encrypting e-mail  messages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ensure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confidentiality 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 recipients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There are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two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types 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encryption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types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  e-mail 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security.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They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497" y="3375101"/>
            <a:ext cx="25431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056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Asymmetric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480" y="3375101"/>
            <a:ext cx="4657725" cy="12865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  <a:tab pos="1551940" algn="l"/>
                <a:tab pos="250317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Publi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	Ke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ptograp</a:t>
            </a:r>
            <a:r>
              <a:rPr sz="2800" spc="20" dirty="0">
                <a:solidFill>
                  <a:srgbClr val="CC0066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y  Cryptography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End-to-End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Encryption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347" y="462787"/>
            <a:ext cx="4862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Public </a:t>
            </a:r>
            <a:r>
              <a:rPr spc="-10" dirty="0"/>
              <a:t>Key</a:t>
            </a:r>
            <a:r>
              <a:rPr spc="-15" dirty="0"/>
              <a:t> Cryptography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59497" y="1118057"/>
            <a:ext cx="16344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public-key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295" y="1118057"/>
            <a:ext cx="642239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  <a:tab pos="1530985" algn="l"/>
                <a:tab pos="3454400" algn="l"/>
                <a:tab pos="3990975" algn="l"/>
                <a:tab pos="5241290" algn="l"/>
                <a:tab pos="591502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ail	encr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ption	is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ba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o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  cryptography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295" y="2014550"/>
            <a:ext cx="8305800" cy="1734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  <a:tab pos="1140460" algn="l"/>
                <a:tab pos="2619375" algn="l"/>
                <a:tab pos="3774440" algn="l"/>
                <a:tab pos="4631690" algn="l"/>
                <a:tab pos="5357495" algn="l"/>
                <a:tab pos="6256655" algn="l"/>
                <a:tab pos="6781165" algn="l"/>
                <a:tab pos="7561580" algn="l"/>
              </a:tabLst>
            </a:pP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his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fun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	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orks	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help	of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k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  namely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public-key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for encrypting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message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private-key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used for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decrypting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4207" y="3837432"/>
            <a:ext cx="5943600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54" y="436244"/>
            <a:ext cx="44316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End-to-End</a:t>
            </a:r>
            <a:r>
              <a:rPr spc="-15" dirty="0"/>
              <a:t> Encryption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231849"/>
            <a:ext cx="7733665" cy="2503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9525" indent="-229235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encrypts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decrypts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messages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at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end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0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help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end-to-end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encryption,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 source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destination recipient’s messages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 encrypted and they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cannot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read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by e- 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mail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service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providers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1088136"/>
            <a:ext cx="8506968" cy="526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1261" y="436244"/>
            <a:ext cx="62217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End-to-End </a:t>
            </a:r>
            <a:r>
              <a:rPr spc="-15" dirty="0"/>
              <a:t>Encryption</a:t>
            </a:r>
            <a:r>
              <a:rPr spc="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792" y="551129"/>
            <a:ext cx="6923405" cy="9518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30145" marR="5080" indent="-241808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Protocols </a:t>
            </a:r>
            <a:r>
              <a:rPr spc="-5" dirty="0"/>
              <a:t>used in </a:t>
            </a:r>
            <a:r>
              <a:rPr spc="-10" dirty="0"/>
              <a:t>end-to-end </a:t>
            </a:r>
            <a:r>
              <a:rPr spc="-5" dirty="0"/>
              <a:t>e-mail  </a:t>
            </a:r>
            <a:r>
              <a:rPr spc="-15" dirty="0"/>
              <a:t>encryption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66800" y="3285490"/>
            <a:ext cx="2679191" cy="875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64609" y="2173097"/>
            <a:ext cx="2478405" cy="631190"/>
            <a:chOff x="4364609" y="2173097"/>
            <a:chExt cx="2478405" cy="631190"/>
          </a:xfrm>
        </p:grpSpPr>
        <p:sp>
          <p:nvSpPr>
            <p:cNvPr id="5" name="object 5"/>
            <p:cNvSpPr/>
            <p:nvPr/>
          </p:nvSpPr>
          <p:spPr>
            <a:xfrm>
              <a:off x="4367784" y="2176272"/>
              <a:ext cx="2471927" cy="624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7784" y="2176272"/>
              <a:ext cx="2472055" cy="624840"/>
            </a:xfrm>
            <a:custGeom>
              <a:avLst/>
              <a:gdLst/>
              <a:ahLst/>
              <a:cxnLst/>
              <a:rect l="l" t="t" r="r" b="b"/>
              <a:pathLst>
                <a:path w="2472054" h="624839">
                  <a:moveTo>
                    <a:pt x="0" y="0"/>
                  </a:moveTo>
                  <a:lnTo>
                    <a:pt x="2471927" y="0"/>
                  </a:lnTo>
                  <a:lnTo>
                    <a:pt x="2471927" y="624839"/>
                  </a:lnTo>
                  <a:lnTo>
                    <a:pt x="0" y="624839"/>
                  </a:lnTo>
                  <a:lnTo>
                    <a:pt x="0" y="0"/>
                  </a:lnTo>
                  <a:close/>
                </a:path>
                <a:path w="2472054" h="624839">
                  <a:moveTo>
                    <a:pt x="0" y="0"/>
                  </a:moveTo>
                  <a:lnTo>
                    <a:pt x="78104" y="78104"/>
                  </a:lnTo>
                </a:path>
                <a:path w="2472054" h="624839">
                  <a:moveTo>
                    <a:pt x="0" y="624839"/>
                  </a:moveTo>
                  <a:lnTo>
                    <a:pt x="78104" y="546735"/>
                  </a:lnTo>
                </a:path>
                <a:path w="2472054" h="624839">
                  <a:moveTo>
                    <a:pt x="2471927" y="0"/>
                  </a:moveTo>
                  <a:lnTo>
                    <a:pt x="2393822" y="78104"/>
                  </a:lnTo>
                </a:path>
                <a:path w="2472054" h="624839">
                  <a:moveTo>
                    <a:pt x="2471927" y="624839"/>
                  </a:moveTo>
                  <a:lnTo>
                    <a:pt x="2393822" y="546735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64609" y="2971673"/>
            <a:ext cx="3231515" cy="631190"/>
            <a:chOff x="4364609" y="2971673"/>
            <a:chExt cx="3231515" cy="631190"/>
          </a:xfrm>
        </p:grpSpPr>
        <p:sp>
          <p:nvSpPr>
            <p:cNvPr id="8" name="object 8"/>
            <p:cNvSpPr/>
            <p:nvPr/>
          </p:nvSpPr>
          <p:spPr>
            <a:xfrm>
              <a:off x="4367784" y="2974848"/>
              <a:ext cx="3224784" cy="624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7784" y="2974848"/>
              <a:ext cx="3225165" cy="624840"/>
            </a:xfrm>
            <a:custGeom>
              <a:avLst/>
              <a:gdLst/>
              <a:ahLst/>
              <a:cxnLst/>
              <a:rect l="l" t="t" r="r" b="b"/>
              <a:pathLst>
                <a:path w="3225165" h="624839">
                  <a:moveTo>
                    <a:pt x="0" y="0"/>
                  </a:moveTo>
                  <a:lnTo>
                    <a:pt x="3224784" y="0"/>
                  </a:lnTo>
                  <a:lnTo>
                    <a:pt x="3224784" y="624839"/>
                  </a:lnTo>
                  <a:lnTo>
                    <a:pt x="0" y="624839"/>
                  </a:lnTo>
                  <a:lnTo>
                    <a:pt x="0" y="0"/>
                  </a:lnTo>
                  <a:close/>
                </a:path>
                <a:path w="3225165" h="624839">
                  <a:moveTo>
                    <a:pt x="0" y="0"/>
                  </a:moveTo>
                  <a:lnTo>
                    <a:pt x="78104" y="78104"/>
                  </a:lnTo>
                </a:path>
                <a:path w="3225165" h="624839">
                  <a:moveTo>
                    <a:pt x="0" y="624839"/>
                  </a:moveTo>
                  <a:lnTo>
                    <a:pt x="78104" y="546735"/>
                  </a:lnTo>
                </a:path>
                <a:path w="3225165" h="624839">
                  <a:moveTo>
                    <a:pt x="3224784" y="0"/>
                  </a:moveTo>
                  <a:lnTo>
                    <a:pt x="3146679" y="78104"/>
                  </a:lnTo>
                </a:path>
                <a:path w="3225165" h="624839">
                  <a:moveTo>
                    <a:pt x="3224784" y="624839"/>
                  </a:moveTo>
                  <a:lnTo>
                    <a:pt x="3146679" y="546735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79848" y="4513960"/>
            <a:ext cx="3700779" cy="805180"/>
            <a:chOff x="4379848" y="4513960"/>
            <a:chExt cx="3700779" cy="805180"/>
          </a:xfrm>
        </p:grpSpPr>
        <p:sp>
          <p:nvSpPr>
            <p:cNvPr id="11" name="object 11"/>
            <p:cNvSpPr/>
            <p:nvPr/>
          </p:nvSpPr>
          <p:spPr>
            <a:xfrm>
              <a:off x="4383023" y="4517135"/>
              <a:ext cx="3694176" cy="798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3023" y="4517135"/>
              <a:ext cx="3694429" cy="798830"/>
            </a:xfrm>
            <a:custGeom>
              <a:avLst/>
              <a:gdLst/>
              <a:ahLst/>
              <a:cxnLst/>
              <a:rect l="l" t="t" r="r" b="b"/>
              <a:pathLst>
                <a:path w="3694429" h="798829">
                  <a:moveTo>
                    <a:pt x="0" y="0"/>
                  </a:moveTo>
                  <a:lnTo>
                    <a:pt x="3694176" y="0"/>
                  </a:lnTo>
                  <a:lnTo>
                    <a:pt x="3694176" y="798576"/>
                  </a:lnTo>
                  <a:lnTo>
                    <a:pt x="0" y="798576"/>
                  </a:lnTo>
                  <a:lnTo>
                    <a:pt x="0" y="0"/>
                  </a:lnTo>
                  <a:close/>
                </a:path>
                <a:path w="3694429" h="798829">
                  <a:moveTo>
                    <a:pt x="0" y="0"/>
                  </a:moveTo>
                  <a:lnTo>
                    <a:pt x="99822" y="99821"/>
                  </a:lnTo>
                </a:path>
                <a:path w="3694429" h="798829">
                  <a:moveTo>
                    <a:pt x="0" y="798576"/>
                  </a:moveTo>
                  <a:lnTo>
                    <a:pt x="99822" y="698753"/>
                  </a:lnTo>
                </a:path>
                <a:path w="3694429" h="798829">
                  <a:moveTo>
                    <a:pt x="3694176" y="0"/>
                  </a:moveTo>
                  <a:lnTo>
                    <a:pt x="3594354" y="99821"/>
                  </a:lnTo>
                </a:path>
                <a:path w="3694429" h="798829">
                  <a:moveTo>
                    <a:pt x="3694176" y="798576"/>
                  </a:moveTo>
                  <a:lnTo>
                    <a:pt x="3594354" y="698753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79848" y="3742816"/>
            <a:ext cx="3441700" cy="631190"/>
            <a:chOff x="4379848" y="3742816"/>
            <a:chExt cx="3441700" cy="631190"/>
          </a:xfrm>
        </p:grpSpPr>
        <p:sp>
          <p:nvSpPr>
            <p:cNvPr id="14" name="object 14"/>
            <p:cNvSpPr/>
            <p:nvPr/>
          </p:nvSpPr>
          <p:spPr>
            <a:xfrm>
              <a:off x="4383023" y="3745991"/>
              <a:ext cx="3435096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3023" y="3745991"/>
              <a:ext cx="3435350" cy="624840"/>
            </a:xfrm>
            <a:custGeom>
              <a:avLst/>
              <a:gdLst/>
              <a:ahLst/>
              <a:cxnLst/>
              <a:rect l="l" t="t" r="r" b="b"/>
              <a:pathLst>
                <a:path w="3435350" h="624839">
                  <a:moveTo>
                    <a:pt x="0" y="0"/>
                  </a:moveTo>
                  <a:lnTo>
                    <a:pt x="3435096" y="0"/>
                  </a:lnTo>
                  <a:lnTo>
                    <a:pt x="3435096" y="624839"/>
                  </a:lnTo>
                  <a:lnTo>
                    <a:pt x="0" y="624839"/>
                  </a:lnTo>
                  <a:lnTo>
                    <a:pt x="0" y="0"/>
                  </a:lnTo>
                  <a:close/>
                </a:path>
                <a:path w="3435350" h="624839">
                  <a:moveTo>
                    <a:pt x="0" y="0"/>
                  </a:moveTo>
                  <a:lnTo>
                    <a:pt x="78104" y="78104"/>
                  </a:lnTo>
                </a:path>
                <a:path w="3435350" h="624839">
                  <a:moveTo>
                    <a:pt x="0" y="624839"/>
                  </a:moveTo>
                  <a:lnTo>
                    <a:pt x="78104" y="546734"/>
                  </a:lnTo>
                </a:path>
                <a:path w="3435350" h="624839">
                  <a:moveTo>
                    <a:pt x="3435096" y="0"/>
                  </a:moveTo>
                  <a:lnTo>
                    <a:pt x="3356991" y="78104"/>
                  </a:lnTo>
                </a:path>
                <a:path w="3435350" h="624839">
                  <a:moveTo>
                    <a:pt x="3435096" y="624839"/>
                  </a:moveTo>
                  <a:lnTo>
                    <a:pt x="3356991" y="546734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57655" y="2377439"/>
          <a:ext cx="2697480" cy="2740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3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4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End-to-end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Encryption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6350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4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8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445889" y="2254376"/>
            <a:ext cx="2315845" cy="4686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latin typeface="Arial"/>
                <a:cs typeface="Arial"/>
              </a:rPr>
              <a:t>Bit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5889" y="3052952"/>
            <a:ext cx="3068955" cy="4686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725"/>
              </a:spcBef>
            </a:pPr>
            <a:r>
              <a:rPr sz="1800" spc="-5" dirty="0">
                <a:latin typeface="Arial"/>
                <a:cs typeface="Arial"/>
              </a:rPr>
              <a:t>GNU </a:t>
            </a:r>
            <a:r>
              <a:rPr sz="1800" dirty="0">
                <a:latin typeface="Arial"/>
                <a:cs typeface="Arial"/>
              </a:rPr>
              <a:t>Privacy </a:t>
            </a:r>
            <a:r>
              <a:rPr sz="1800" spc="-5" dirty="0">
                <a:latin typeface="Arial"/>
                <a:cs typeface="Arial"/>
              </a:rPr>
              <a:t>Guard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(GPG)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2846" y="4616958"/>
            <a:ext cx="3495040" cy="59944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36245" marR="274320" indent="-158750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Arial"/>
                <a:cs typeface="Arial"/>
              </a:rPr>
              <a:t>Secure/Multipurpose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Internet  </a:t>
            </a:r>
            <a:r>
              <a:rPr sz="1800" spc="-10" dirty="0">
                <a:latin typeface="Arial"/>
                <a:cs typeface="Arial"/>
              </a:rPr>
              <a:t>Mail </a:t>
            </a:r>
            <a:r>
              <a:rPr sz="1800" spc="-5" dirty="0">
                <a:latin typeface="Arial"/>
                <a:cs typeface="Arial"/>
              </a:rPr>
              <a:t>Extensions</a:t>
            </a:r>
            <a:r>
              <a:rPr sz="1800" spc="-10" dirty="0">
                <a:latin typeface="Arial"/>
                <a:cs typeface="Arial"/>
              </a:rPr>
              <a:t> (S/MIME)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1128" y="3824096"/>
            <a:ext cx="3279140" cy="4686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Arial"/>
                <a:cs typeface="Arial"/>
              </a:rPr>
              <a:t>Pretty Good Privacy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(PGP)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52088" y="2339339"/>
            <a:ext cx="631190" cy="76200"/>
          </a:xfrm>
          <a:custGeom>
            <a:avLst/>
            <a:gdLst/>
            <a:ahLst/>
            <a:cxnLst/>
            <a:rect l="l" t="t" r="r" b="b"/>
            <a:pathLst>
              <a:path w="631189" h="76200">
                <a:moveTo>
                  <a:pt x="554989" y="0"/>
                </a:moveTo>
                <a:lnTo>
                  <a:pt x="554989" y="76200"/>
                </a:lnTo>
                <a:lnTo>
                  <a:pt x="612901" y="47244"/>
                </a:lnTo>
                <a:lnTo>
                  <a:pt x="567689" y="47244"/>
                </a:lnTo>
                <a:lnTo>
                  <a:pt x="567689" y="28956"/>
                </a:lnTo>
                <a:lnTo>
                  <a:pt x="612902" y="28956"/>
                </a:lnTo>
                <a:lnTo>
                  <a:pt x="554989" y="0"/>
                </a:lnTo>
                <a:close/>
              </a:path>
              <a:path w="631189" h="76200">
                <a:moveTo>
                  <a:pt x="554989" y="28956"/>
                </a:moveTo>
                <a:lnTo>
                  <a:pt x="0" y="28956"/>
                </a:lnTo>
                <a:lnTo>
                  <a:pt x="0" y="47244"/>
                </a:lnTo>
                <a:lnTo>
                  <a:pt x="554989" y="47244"/>
                </a:lnTo>
                <a:lnTo>
                  <a:pt x="554989" y="28956"/>
                </a:lnTo>
                <a:close/>
              </a:path>
              <a:path w="631189" h="76200">
                <a:moveTo>
                  <a:pt x="612902" y="28956"/>
                </a:moveTo>
                <a:lnTo>
                  <a:pt x="567689" y="28956"/>
                </a:lnTo>
                <a:lnTo>
                  <a:pt x="567689" y="47244"/>
                </a:lnTo>
                <a:lnTo>
                  <a:pt x="612901" y="47244"/>
                </a:lnTo>
                <a:lnTo>
                  <a:pt x="631189" y="38100"/>
                </a:lnTo>
                <a:lnTo>
                  <a:pt x="61290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2088" y="3247643"/>
            <a:ext cx="643890" cy="850900"/>
          </a:xfrm>
          <a:custGeom>
            <a:avLst/>
            <a:gdLst/>
            <a:ahLst/>
            <a:cxnLst/>
            <a:rect l="l" t="t" r="r" b="b"/>
            <a:pathLst>
              <a:path w="643889" h="850900">
                <a:moveTo>
                  <a:pt x="631190" y="38100"/>
                </a:moveTo>
                <a:lnTo>
                  <a:pt x="612889" y="28956"/>
                </a:lnTo>
                <a:lnTo>
                  <a:pt x="554990" y="0"/>
                </a:lnTo>
                <a:lnTo>
                  <a:pt x="554990" y="28956"/>
                </a:lnTo>
                <a:lnTo>
                  <a:pt x="0" y="28956"/>
                </a:lnTo>
                <a:lnTo>
                  <a:pt x="0" y="47244"/>
                </a:lnTo>
                <a:lnTo>
                  <a:pt x="554990" y="47244"/>
                </a:lnTo>
                <a:lnTo>
                  <a:pt x="554990" y="76200"/>
                </a:lnTo>
                <a:lnTo>
                  <a:pt x="612902" y="47244"/>
                </a:lnTo>
                <a:lnTo>
                  <a:pt x="631190" y="38100"/>
                </a:lnTo>
                <a:close/>
              </a:path>
              <a:path w="643889" h="850900">
                <a:moveTo>
                  <a:pt x="643382" y="812292"/>
                </a:moveTo>
                <a:lnTo>
                  <a:pt x="625094" y="803148"/>
                </a:lnTo>
                <a:lnTo>
                  <a:pt x="567182" y="774192"/>
                </a:lnTo>
                <a:lnTo>
                  <a:pt x="567182" y="803148"/>
                </a:lnTo>
                <a:lnTo>
                  <a:pt x="12192" y="803148"/>
                </a:lnTo>
                <a:lnTo>
                  <a:pt x="12192" y="821436"/>
                </a:lnTo>
                <a:lnTo>
                  <a:pt x="567182" y="821436"/>
                </a:lnTo>
                <a:lnTo>
                  <a:pt x="567182" y="850392"/>
                </a:lnTo>
                <a:lnTo>
                  <a:pt x="625094" y="821436"/>
                </a:lnTo>
                <a:lnTo>
                  <a:pt x="643382" y="812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58184" y="5061203"/>
            <a:ext cx="631190" cy="76200"/>
          </a:xfrm>
          <a:custGeom>
            <a:avLst/>
            <a:gdLst/>
            <a:ahLst/>
            <a:cxnLst/>
            <a:rect l="l" t="t" r="r" b="b"/>
            <a:pathLst>
              <a:path w="631189" h="76200">
                <a:moveTo>
                  <a:pt x="554989" y="0"/>
                </a:moveTo>
                <a:lnTo>
                  <a:pt x="554989" y="76200"/>
                </a:lnTo>
                <a:lnTo>
                  <a:pt x="612901" y="47244"/>
                </a:lnTo>
                <a:lnTo>
                  <a:pt x="567689" y="47244"/>
                </a:lnTo>
                <a:lnTo>
                  <a:pt x="567689" y="28956"/>
                </a:lnTo>
                <a:lnTo>
                  <a:pt x="612901" y="28956"/>
                </a:lnTo>
                <a:lnTo>
                  <a:pt x="554989" y="0"/>
                </a:lnTo>
                <a:close/>
              </a:path>
              <a:path w="631189" h="76200">
                <a:moveTo>
                  <a:pt x="554989" y="28956"/>
                </a:moveTo>
                <a:lnTo>
                  <a:pt x="0" y="28956"/>
                </a:lnTo>
                <a:lnTo>
                  <a:pt x="0" y="47244"/>
                </a:lnTo>
                <a:lnTo>
                  <a:pt x="554989" y="47244"/>
                </a:lnTo>
                <a:lnTo>
                  <a:pt x="554989" y="28956"/>
                </a:lnTo>
                <a:close/>
              </a:path>
              <a:path w="631189" h="76200">
                <a:moveTo>
                  <a:pt x="612901" y="28956"/>
                </a:moveTo>
                <a:lnTo>
                  <a:pt x="567689" y="28956"/>
                </a:lnTo>
                <a:lnTo>
                  <a:pt x="567689" y="47244"/>
                </a:lnTo>
                <a:lnTo>
                  <a:pt x="612901" y="47244"/>
                </a:lnTo>
                <a:lnTo>
                  <a:pt x="631189" y="38100"/>
                </a:lnTo>
                <a:lnTo>
                  <a:pt x="612901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195" y="475564"/>
            <a:ext cx="4250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Open </a:t>
            </a:r>
            <a:r>
              <a:rPr spc="-5" dirty="0"/>
              <a:t>PGP</a:t>
            </a:r>
            <a:r>
              <a:rPr spc="-100" dirty="0"/>
              <a:t> </a:t>
            </a:r>
            <a:r>
              <a:rPr spc="-10" dirty="0"/>
              <a:t>Encryption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1848" y="1359484"/>
            <a:ext cx="8086090" cy="3909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6350" indent="-228600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OpenPGP is an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encryption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standard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 end-  to-end e-mail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encryption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enables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store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sensitive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 and 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to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transmit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across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insecure  networks</a:t>
            </a:r>
            <a:endParaRPr sz="2800">
              <a:latin typeface="Arial"/>
              <a:cs typeface="Arial"/>
            </a:endParaRPr>
          </a:p>
          <a:p>
            <a:pPr marL="241300" marR="10160" indent="-228600" algn="just">
              <a:lnSpc>
                <a:spcPts val="3030"/>
              </a:lnSpc>
              <a:spcBef>
                <a:spcPts val="995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puts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limitation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end-to-end encryption  affecting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usability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spc="-1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241300" marR="6985" indent="-228600" algn="just">
              <a:lnSpc>
                <a:spcPts val="3030"/>
              </a:lnSpc>
              <a:spcBef>
                <a:spcPts val="97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This method protects only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contents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still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metadata prone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untrusted</a:t>
            </a:r>
            <a:r>
              <a:rPr sz="2800" spc="-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parties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723" y="449021"/>
            <a:ext cx="57035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 </a:t>
            </a:r>
            <a:r>
              <a:rPr spc="-5" dirty="0"/>
              <a:t>to get started </a:t>
            </a:r>
            <a:r>
              <a:rPr spc="15" dirty="0"/>
              <a:t>with</a:t>
            </a:r>
            <a:r>
              <a:rPr spc="-140" dirty="0"/>
              <a:t> </a:t>
            </a:r>
            <a:r>
              <a:rPr spc="-5" dirty="0"/>
              <a:t>PGP?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396999"/>
            <a:ext cx="34626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OpenPGP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Key</a:t>
            </a:r>
            <a:r>
              <a:rPr sz="2800" spc="-1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Vault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87" y="2246376"/>
            <a:ext cx="7888223" cy="340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242" y="449021"/>
            <a:ext cx="5768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 </a:t>
            </a:r>
            <a:r>
              <a:rPr spc="-5" dirty="0"/>
              <a:t>to E-mail</a:t>
            </a:r>
            <a:r>
              <a:rPr spc="25" dirty="0"/>
              <a:t> </a:t>
            </a:r>
            <a:r>
              <a:rPr spc="-15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354074"/>
            <a:ext cx="7735570" cy="21183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40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is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popular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form 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sending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exchanging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information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between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two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 many  parties</a:t>
            </a:r>
            <a:endParaRPr sz="2800">
              <a:latin typeface="Arial"/>
              <a:cs typeface="Arial"/>
            </a:endParaRPr>
          </a:p>
          <a:p>
            <a:pPr marL="241300" marR="10160" indent="-229235" algn="just">
              <a:lnSpc>
                <a:spcPts val="3030"/>
              </a:lnSpc>
              <a:spcBef>
                <a:spcPts val="1050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Despite being 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popular,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malware,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spam and  phishing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attacks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</a:t>
            </a:r>
            <a:r>
              <a:rPr sz="28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executed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651" y="3531235"/>
            <a:ext cx="273431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16205" marR="5080" indent="-104139">
              <a:lnSpc>
                <a:spcPts val="3020"/>
              </a:lnSpc>
              <a:spcBef>
                <a:spcPts val="490"/>
              </a:spcBef>
              <a:tabLst>
                <a:tab pos="676910" algn="l"/>
                <a:tab pos="820419" algn="l"/>
                <a:tab pos="1612900" algn="l"/>
                <a:tab pos="192405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		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entry		point  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gain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545" y="3531235"/>
            <a:ext cx="127889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27305">
              <a:lnSpc>
                <a:spcPts val="3020"/>
              </a:lnSpc>
              <a:spcBef>
                <a:spcPts val="490"/>
              </a:spcBef>
              <a:tabLst>
                <a:tab pos="570230" algn="l"/>
                <a:tab pos="76835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	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  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531235"/>
            <a:ext cx="3350895" cy="12217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40"/>
              </a:spcBef>
              <a:buChar char="•"/>
              <a:tabLst>
                <a:tab pos="241935" algn="l"/>
                <a:tab pos="1564640" algn="l"/>
                <a:tab pos="2091689" algn="l"/>
                <a:tab pos="253365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	also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acts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enterpri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net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ork 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valuable</a:t>
            </a:r>
            <a:r>
              <a:rPr sz="2800" spc="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91" y="442975"/>
            <a:ext cx="5149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Step-1 </a:t>
            </a:r>
            <a:r>
              <a:rPr dirty="0"/>
              <a:t>Download</a:t>
            </a:r>
            <a:r>
              <a:rPr spc="-65" dirty="0"/>
              <a:t> </a:t>
            </a:r>
            <a:r>
              <a:rPr dirty="0"/>
              <a:t>Gpg4win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392936"/>
            <a:ext cx="7888223" cy="496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563" y="482295"/>
            <a:ext cx="4455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Step-2 </a:t>
            </a:r>
            <a:r>
              <a:rPr spc="-5" dirty="0"/>
              <a:t>Set up</a:t>
            </a:r>
            <a:r>
              <a:rPr spc="-25" dirty="0"/>
              <a:t> </a:t>
            </a:r>
            <a:r>
              <a:rPr spc="5" dirty="0"/>
              <a:t>Gpg4win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33272" y="1310639"/>
            <a:ext cx="7077456" cy="470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82344" marR="5080" indent="-97028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Step-3 </a:t>
            </a:r>
            <a:r>
              <a:rPr spc="-5" dirty="0"/>
              <a:t>and 4 Find </a:t>
            </a:r>
            <a:r>
              <a:rPr spc="-10" dirty="0"/>
              <a:t>Kleopatra Program </a:t>
            </a:r>
            <a:r>
              <a:rPr spc="-5" dirty="0"/>
              <a:t>and  Create New Key Pair</a:t>
            </a:r>
            <a:r>
              <a:rPr spc="5" dirty="0"/>
              <a:t> </a:t>
            </a:r>
            <a:r>
              <a:rPr spc="-5" dirty="0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1791" y="1496567"/>
            <a:ext cx="7885176" cy="474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24579" marR="5080" indent="-3409315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Step-5 </a:t>
            </a:r>
            <a:r>
              <a:rPr spc="-5" dirty="0"/>
              <a:t>Create a Personal </a:t>
            </a:r>
            <a:r>
              <a:rPr spc="-10" dirty="0"/>
              <a:t>OpenPGP </a:t>
            </a:r>
            <a:r>
              <a:rPr spc="-5" dirty="0"/>
              <a:t>key  pair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1208" y="1563624"/>
            <a:ext cx="8101583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67610" marR="5080" indent="-145796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Step-6 </a:t>
            </a:r>
            <a:r>
              <a:rPr spc="-5" dirty="0"/>
              <a:t>Enter details in </a:t>
            </a:r>
            <a:r>
              <a:rPr spc="-10" dirty="0"/>
              <a:t>Key </a:t>
            </a:r>
            <a:r>
              <a:rPr spc="-5" dirty="0"/>
              <a:t>Pair  Creation</a:t>
            </a:r>
            <a:r>
              <a:rPr dirty="0"/>
              <a:t> </a:t>
            </a:r>
            <a:r>
              <a:rPr spc="-10" dirty="0"/>
              <a:t>Wizard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456943"/>
            <a:ext cx="7888223" cy="4898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472" y="482295"/>
            <a:ext cx="74676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Step-7 </a:t>
            </a:r>
            <a:r>
              <a:rPr spc="-20" dirty="0"/>
              <a:t>Advanced </a:t>
            </a:r>
            <a:r>
              <a:rPr spc="-10" dirty="0"/>
              <a:t>Settings </a:t>
            </a:r>
            <a:r>
              <a:rPr spc="-5" dirty="0"/>
              <a:t>in</a:t>
            </a:r>
            <a:r>
              <a:rPr spc="45" dirty="0"/>
              <a:t> </a:t>
            </a:r>
            <a:r>
              <a:rPr spc="-10" dirty="0"/>
              <a:t>Kleopatra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362455"/>
            <a:ext cx="7888223" cy="499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793" y="462787"/>
            <a:ext cx="735075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Step-8 </a:t>
            </a:r>
            <a:r>
              <a:rPr spc="-5" dirty="0"/>
              <a:t>Set up </a:t>
            </a:r>
            <a:r>
              <a:rPr spc="-10" dirty="0"/>
              <a:t>Passphrase for </a:t>
            </a:r>
            <a:r>
              <a:rPr spc="-5" dirty="0"/>
              <a:t>new</a:t>
            </a:r>
            <a:r>
              <a:rPr spc="40" dirty="0"/>
              <a:t> </a:t>
            </a:r>
            <a:r>
              <a:rPr spc="-5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69976" y="1517903"/>
            <a:ext cx="8004048" cy="468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642" y="508838"/>
            <a:ext cx="54597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Step-9 </a:t>
            </a:r>
            <a:r>
              <a:rPr spc="-5" dirty="0"/>
              <a:t>Creation of Key</a:t>
            </a:r>
            <a:r>
              <a:rPr spc="-15" dirty="0"/>
              <a:t> </a:t>
            </a:r>
            <a:r>
              <a:rPr spc="-5" dirty="0"/>
              <a:t>pairs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380744"/>
            <a:ext cx="7888223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714" y="489331"/>
            <a:ext cx="50755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Step-10 </a:t>
            </a:r>
            <a:r>
              <a:rPr spc="-5" dirty="0"/>
              <a:t>Export Public</a:t>
            </a:r>
            <a:r>
              <a:rPr spc="-10" dirty="0"/>
              <a:t> 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383791"/>
            <a:ext cx="7888223" cy="497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28825" marR="5080" indent="-1320800">
              <a:lnSpc>
                <a:spcPts val="3460"/>
              </a:lnSpc>
              <a:spcBef>
                <a:spcPts val="525"/>
              </a:spcBef>
            </a:pPr>
            <a:r>
              <a:rPr spc="-35" dirty="0"/>
              <a:t>Step-11 </a:t>
            </a:r>
            <a:r>
              <a:rPr spc="-5" dirty="0"/>
              <a:t>and 12 </a:t>
            </a:r>
            <a:r>
              <a:rPr spc="-20" dirty="0"/>
              <a:t>Save </a:t>
            </a:r>
            <a:r>
              <a:rPr spc="-5" dirty="0"/>
              <a:t>and </a:t>
            </a:r>
            <a:r>
              <a:rPr spc="-10" dirty="0"/>
              <a:t>Open the  </a:t>
            </a:r>
            <a:r>
              <a:rPr spc="-20" dirty="0"/>
              <a:t>saved </a:t>
            </a:r>
            <a:r>
              <a:rPr spc="-5" dirty="0"/>
              <a:t>Public key</a:t>
            </a:r>
            <a:r>
              <a:rPr spc="55" dirty="0"/>
              <a:t> </a:t>
            </a:r>
            <a:r>
              <a:rPr spc="-5" dirty="0"/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575816"/>
            <a:ext cx="7888223" cy="477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3" y="475564"/>
            <a:ext cx="2958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E-mail</a:t>
            </a:r>
            <a:r>
              <a:rPr spc="-5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433575"/>
            <a:ext cx="7733030" cy="30149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90"/>
              </a:spcBef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deals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different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techniques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secure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sent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through</a:t>
            </a:r>
            <a:r>
              <a:rPr sz="2800" spc="-8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marL="241300" marR="6985" indent="-229235" algn="just">
              <a:lnSpc>
                <a:spcPts val="3020"/>
              </a:lnSpc>
              <a:spcBef>
                <a:spcPts val="1019"/>
              </a:spcBef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accounts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prevented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from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unauthorized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access, loss,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</a:t>
            </a:r>
            <a:r>
              <a:rPr sz="2800" spc="-1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compromise</a:t>
            </a:r>
            <a:endParaRPr sz="2800">
              <a:latin typeface="Arial"/>
              <a:cs typeface="Arial"/>
            </a:endParaRPr>
          </a:p>
          <a:p>
            <a:pPr marL="241300" marR="8255" indent="-229235" algn="just">
              <a:lnSpc>
                <a:spcPts val="303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important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provide e-mail security 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as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individuals and business organizations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expand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extensive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communication through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00" y="338404"/>
            <a:ext cx="75539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 user e-mail security best</a:t>
            </a:r>
            <a:r>
              <a:rPr spc="-50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7650" marR="8890" indent="-229235">
              <a:lnSpc>
                <a:spcPts val="3030"/>
              </a:lnSpc>
              <a:spcBef>
                <a:spcPts val="484"/>
              </a:spcBef>
              <a:buChar char="•"/>
              <a:tabLst>
                <a:tab pos="248285" algn="l"/>
                <a:tab pos="2058670" algn="l"/>
                <a:tab pos="4058920" algn="l"/>
                <a:tab pos="5223510" algn="l"/>
                <a:tab pos="6266180" algn="l"/>
                <a:tab pos="7988934" algn="l"/>
              </a:tabLst>
            </a:pPr>
            <a:r>
              <a:rPr spc="-50" dirty="0"/>
              <a:t>A</a:t>
            </a:r>
            <a:r>
              <a:rPr spc="-35" dirty="0"/>
              <a:t>v</a:t>
            </a:r>
            <a:r>
              <a:rPr dirty="0"/>
              <a:t>oiding	</a:t>
            </a:r>
            <a:r>
              <a:rPr spc="5" dirty="0"/>
              <a:t>u</a:t>
            </a:r>
            <a:r>
              <a:rPr spc="20" dirty="0"/>
              <a:t>n</a:t>
            </a:r>
            <a:r>
              <a:rPr spc="-35" dirty="0"/>
              <a:t>w</a:t>
            </a:r>
            <a:r>
              <a:rPr dirty="0"/>
              <a:t>anted	lin</a:t>
            </a:r>
            <a:r>
              <a:rPr spc="-20" dirty="0"/>
              <a:t>k</a:t>
            </a:r>
            <a:r>
              <a:rPr spc="5" dirty="0"/>
              <a:t>s</a:t>
            </a:r>
            <a:r>
              <a:rPr dirty="0"/>
              <a:t>	an</a:t>
            </a:r>
            <a:r>
              <a:rPr spc="5" dirty="0"/>
              <a:t>d</a:t>
            </a:r>
            <a:r>
              <a:rPr dirty="0"/>
              <a:t>	opening	</a:t>
            </a:r>
            <a:r>
              <a:rPr spc="-5" dirty="0"/>
              <a:t>of  </a:t>
            </a:r>
            <a:r>
              <a:rPr dirty="0"/>
              <a:t>attachments </a:t>
            </a:r>
            <a:r>
              <a:rPr spc="5" dirty="0"/>
              <a:t>from </a:t>
            </a:r>
            <a:r>
              <a:rPr spc="-5" dirty="0"/>
              <a:t>unknown </a:t>
            </a:r>
            <a:r>
              <a:rPr dirty="0"/>
              <a:t>email</a:t>
            </a:r>
            <a:r>
              <a:rPr spc="-20" dirty="0"/>
              <a:t> </a:t>
            </a:r>
            <a:r>
              <a:rPr dirty="0"/>
              <a:t>recipients</a:t>
            </a:r>
          </a:p>
          <a:p>
            <a:pPr marL="247650" marR="8255" indent="-229235">
              <a:lnSpc>
                <a:spcPts val="3020"/>
              </a:lnSpc>
              <a:spcBef>
                <a:spcPts val="1010"/>
              </a:spcBef>
              <a:buChar char="•"/>
              <a:tabLst>
                <a:tab pos="248285" algn="l"/>
              </a:tabLst>
            </a:pPr>
            <a:r>
              <a:rPr dirty="0"/>
              <a:t>Creating </a:t>
            </a:r>
            <a:r>
              <a:rPr spc="5" dirty="0"/>
              <a:t>strong </a:t>
            </a:r>
            <a:r>
              <a:rPr spc="-5" dirty="0"/>
              <a:t>passwords </a:t>
            </a:r>
            <a:r>
              <a:rPr dirty="0"/>
              <a:t>and changing </a:t>
            </a:r>
            <a:r>
              <a:rPr spc="5" dirty="0"/>
              <a:t>them </a:t>
            </a:r>
            <a:r>
              <a:rPr spc="-5" dirty="0"/>
              <a:t>on 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basis</a:t>
            </a:r>
          </a:p>
          <a:p>
            <a:pPr marL="247650" indent="-229235">
              <a:lnSpc>
                <a:spcPct val="100000"/>
              </a:lnSpc>
              <a:spcBef>
                <a:spcPts val="635"/>
              </a:spcBef>
              <a:buChar char="•"/>
              <a:tabLst>
                <a:tab pos="248285" algn="l"/>
              </a:tabLst>
            </a:pPr>
            <a:r>
              <a:rPr spc="-5" dirty="0"/>
              <a:t>Not </a:t>
            </a:r>
            <a:r>
              <a:rPr spc="5" dirty="0"/>
              <a:t>disclosing </a:t>
            </a:r>
            <a:r>
              <a:rPr dirty="0"/>
              <a:t>passwords </a:t>
            </a:r>
            <a:r>
              <a:rPr spc="-5" dirty="0"/>
              <a:t>even with</a:t>
            </a:r>
            <a:r>
              <a:rPr spc="5" dirty="0"/>
              <a:t> </a:t>
            </a:r>
            <a:r>
              <a:rPr dirty="0"/>
              <a:t>colleagues</a:t>
            </a:r>
          </a:p>
          <a:p>
            <a:pPr marL="247650" marR="5080" indent="-229235">
              <a:lnSpc>
                <a:spcPts val="3030"/>
              </a:lnSpc>
              <a:spcBef>
                <a:spcPts val="1019"/>
              </a:spcBef>
              <a:buChar char="•"/>
              <a:tabLst>
                <a:tab pos="248285" algn="l"/>
              </a:tabLst>
            </a:pPr>
            <a:r>
              <a:rPr spc="-15" dirty="0"/>
              <a:t>Verification </a:t>
            </a:r>
            <a:r>
              <a:rPr dirty="0"/>
              <a:t>of </a:t>
            </a:r>
            <a:r>
              <a:rPr spc="-5" dirty="0"/>
              <a:t>sensitive </a:t>
            </a:r>
            <a:r>
              <a:rPr dirty="0"/>
              <a:t>information during transfer  </a:t>
            </a:r>
            <a:r>
              <a:rPr spc="-10" dirty="0"/>
              <a:t>with </a:t>
            </a:r>
            <a:r>
              <a:rPr spc="5" dirty="0"/>
              <a:t>the </a:t>
            </a:r>
            <a:r>
              <a:rPr dirty="0"/>
              <a:t>help of </a:t>
            </a:r>
            <a:r>
              <a:rPr spc="5" dirty="0"/>
              <a:t>spam</a:t>
            </a:r>
            <a:r>
              <a:rPr spc="-20" dirty="0"/>
              <a:t> </a:t>
            </a:r>
            <a:r>
              <a:rPr dirty="0"/>
              <a:t>filters</a:t>
            </a:r>
          </a:p>
          <a:p>
            <a:pPr marL="247650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248285" algn="l"/>
              </a:tabLst>
            </a:pPr>
            <a:r>
              <a:rPr dirty="0"/>
              <a:t>Using </a:t>
            </a:r>
            <a:r>
              <a:rPr spc="-5" dirty="0"/>
              <a:t>anti-virus </a:t>
            </a:r>
            <a:r>
              <a:rPr dirty="0"/>
              <a:t>software </a:t>
            </a:r>
            <a:r>
              <a:rPr spc="5" dirty="0"/>
              <a:t>to </a:t>
            </a:r>
            <a:r>
              <a:rPr dirty="0"/>
              <a:t>block</a:t>
            </a:r>
            <a:r>
              <a:rPr spc="-25" dirty="0"/>
              <a:t> </a:t>
            </a:r>
            <a:r>
              <a:rPr dirty="0"/>
              <a:t>vulnerabilities</a:t>
            </a:r>
          </a:p>
          <a:p>
            <a:pPr marL="247650" marR="12065" indent="-229235">
              <a:lnSpc>
                <a:spcPts val="3030"/>
              </a:lnSpc>
              <a:spcBef>
                <a:spcPts val="1050"/>
              </a:spcBef>
              <a:buChar char="•"/>
              <a:tabLst>
                <a:tab pos="248285" algn="l"/>
                <a:tab pos="1327150" algn="l"/>
                <a:tab pos="2561590" algn="l"/>
                <a:tab pos="4070985" algn="l"/>
                <a:tab pos="4991735" algn="l"/>
                <a:tab pos="5531485" algn="l"/>
                <a:tab pos="6677659" algn="l"/>
                <a:tab pos="7992109" algn="l"/>
              </a:tabLst>
            </a:pPr>
            <a:r>
              <a:rPr spc="-10" dirty="0"/>
              <a:t>U</a:t>
            </a:r>
            <a:r>
              <a:rPr spc="10" dirty="0"/>
              <a:t>s</a:t>
            </a:r>
            <a:r>
              <a:rPr dirty="0"/>
              <a:t>ing	pri</a:t>
            </a:r>
            <a:r>
              <a:rPr spc="-40" dirty="0"/>
              <a:t>v</a:t>
            </a:r>
            <a:r>
              <a:rPr dirty="0"/>
              <a:t>ate	</a:t>
            </a:r>
            <a:r>
              <a:rPr spc="10" dirty="0"/>
              <a:t>s</a:t>
            </a:r>
            <a:r>
              <a:rPr spc="-25" dirty="0"/>
              <a:t>o</a:t>
            </a:r>
            <a:r>
              <a:rPr spc="-15" dirty="0"/>
              <a:t>ft</a:t>
            </a:r>
            <a:r>
              <a:rPr spc="-30" dirty="0"/>
              <a:t>w</a:t>
            </a:r>
            <a:r>
              <a:rPr spc="20" dirty="0"/>
              <a:t>a</a:t>
            </a:r>
            <a:r>
              <a:rPr dirty="0"/>
              <a:t>re	</a:t>
            </a:r>
            <a:r>
              <a:rPr spc="10" dirty="0"/>
              <a:t>s</a:t>
            </a:r>
            <a:r>
              <a:rPr spc="5" dirty="0"/>
              <a:t>uch</a:t>
            </a:r>
            <a:r>
              <a:rPr dirty="0"/>
              <a:t>	</a:t>
            </a:r>
            <a:r>
              <a:rPr spc="-25" dirty="0"/>
              <a:t>a</a:t>
            </a:r>
            <a:r>
              <a:rPr spc="5" dirty="0"/>
              <a:t>s</a:t>
            </a:r>
            <a:r>
              <a:rPr dirty="0"/>
              <a:t>	</a:t>
            </a:r>
            <a:r>
              <a:rPr spc="-25" dirty="0"/>
              <a:t>VP</a:t>
            </a:r>
            <a:r>
              <a:rPr spc="-10" dirty="0"/>
              <a:t>N</a:t>
            </a:r>
            <a:r>
              <a:rPr spc="-50" dirty="0"/>
              <a:t>’</a:t>
            </a:r>
            <a:r>
              <a:rPr spc="5" dirty="0"/>
              <a:t>s</a:t>
            </a:r>
            <a:r>
              <a:rPr dirty="0"/>
              <a:t>	i</a:t>
            </a:r>
            <a:r>
              <a:rPr spc="-25" dirty="0"/>
              <a:t>n</a:t>
            </a:r>
            <a:r>
              <a:rPr spc="10" dirty="0"/>
              <a:t>s</a:t>
            </a:r>
            <a:r>
              <a:rPr spc="5" dirty="0"/>
              <a:t>tead</a:t>
            </a:r>
            <a:r>
              <a:rPr dirty="0"/>
              <a:t>	</a:t>
            </a:r>
            <a:r>
              <a:rPr spc="-25" dirty="0"/>
              <a:t>of  </a:t>
            </a:r>
            <a:r>
              <a:rPr dirty="0"/>
              <a:t>public </a:t>
            </a:r>
            <a:r>
              <a:rPr spc="5" dirty="0"/>
              <a:t>Wi-Fi</a:t>
            </a:r>
            <a:r>
              <a:rPr spc="-40" dirty="0"/>
              <a:t> </a:t>
            </a:r>
            <a:r>
              <a:rPr spc="5" dirty="0"/>
              <a:t>connections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83" y="9220"/>
            <a:ext cx="68497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Securing enterprise </a:t>
            </a:r>
            <a:r>
              <a:rPr spc="-10" dirty="0"/>
              <a:t>e-mail</a:t>
            </a:r>
            <a:r>
              <a:rPr spc="20" dirty="0"/>
              <a:t> </a:t>
            </a:r>
            <a:r>
              <a:rPr spc="-2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810" y="576529"/>
            <a:ext cx="8780145" cy="53174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715" indent="-228600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Educating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employees by engaging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them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on real-time  e-mail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risks</a:t>
            </a:r>
            <a:endParaRPr sz="2800">
              <a:latin typeface="Arial"/>
              <a:cs typeface="Arial"/>
            </a:endParaRPr>
          </a:p>
          <a:p>
            <a:pPr marL="241300" marR="5715" indent="-228600">
              <a:lnSpc>
                <a:spcPts val="3030"/>
              </a:lnSpc>
              <a:spcBef>
                <a:spcPts val="1000"/>
              </a:spcBef>
              <a:buChar char="•"/>
              <a:tabLst>
                <a:tab pos="241300" algn="l"/>
                <a:tab pos="1795780" algn="l"/>
                <a:tab pos="2299335" algn="l"/>
                <a:tab pos="3497579" algn="l"/>
                <a:tab pos="5408930" algn="l"/>
                <a:tab pos="6586220" algn="l"/>
                <a:tab pos="7189470" algn="l"/>
                <a:tab pos="8171815" algn="l"/>
              </a:tabLst>
            </a:pP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rea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	of	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rong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pas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ords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based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o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rules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mandatorily changing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them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month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strictly</a:t>
            </a:r>
            <a:endParaRPr sz="2800">
              <a:latin typeface="Arial"/>
              <a:cs typeface="Arial"/>
            </a:endParaRPr>
          </a:p>
          <a:p>
            <a:pPr marL="241300" marR="9525" indent="-2286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  <a:tab pos="2372360" algn="l"/>
                <a:tab pos="3869054" algn="l"/>
                <a:tab pos="5741670" algn="l"/>
                <a:tab pos="711962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ing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-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ail	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	u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g	en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Char char="•"/>
              <a:tabLst>
                <a:tab pos="241300" algn="l"/>
                <a:tab pos="1329690" algn="l"/>
                <a:tab pos="2512695" algn="l"/>
                <a:tab pos="3917950" algn="l"/>
                <a:tab pos="4393565" algn="l"/>
                <a:tab pos="5677535" algn="l"/>
                <a:tab pos="6826884" algn="l"/>
                <a:tab pos="740029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U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ing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ri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y	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	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cc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	e-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ail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n	per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on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l  devices</a:t>
            </a:r>
            <a:endParaRPr sz="2800">
              <a:latin typeface="Arial"/>
              <a:cs typeface="Arial"/>
            </a:endParaRPr>
          </a:p>
          <a:p>
            <a:pPr marL="241300" marR="8255" indent="-228600">
              <a:lnSpc>
                <a:spcPts val="30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Using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login using encryption methods on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web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mail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241300" marR="5715" indent="-228600">
              <a:lnSpc>
                <a:spcPts val="3030"/>
              </a:lnSpc>
              <a:spcBef>
                <a:spcPts val="1000"/>
              </a:spcBef>
              <a:buChar char="•"/>
              <a:tabLst>
                <a:tab pos="241300" algn="l"/>
                <a:tab pos="1991360" algn="l"/>
                <a:tab pos="3503295" algn="l"/>
                <a:tab pos="5116830" algn="l"/>
                <a:tab pos="5872480" algn="l"/>
                <a:tab pos="6790690" algn="l"/>
                <a:tab pos="7253605" algn="l"/>
                <a:tab pos="8171815" algn="l"/>
              </a:tabLst>
            </a:pP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epl</a:t>
            </a:r>
            <a:r>
              <a:rPr sz="2800" spc="20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ing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l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ann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rs	an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ools	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an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and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block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e-mails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malicious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contents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10" y="5949797"/>
            <a:ext cx="7319009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  <a:tab pos="1259205" algn="l"/>
                <a:tab pos="3089275" algn="l"/>
                <a:tab pos="4759325" algn="l"/>
                <a:tab pos="5323840" algn="l"/>
                <a:tab pos="6711315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	pro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	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olu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ions	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	ident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if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y	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sensitive data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over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</a:t>
            </a:r>
            <a:r>
              <a:rPr sz="2800" spc="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transmissions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3570" y="5817136"/>
            <a:ext cx="1216025" cy="8261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ent</a:t>
            </a:r>
            <a:endParaRPr sz="2800">
              <a:latin typeface="Arial"/>
              <a:cs typeface="Arial"/>
            </a:endParaRPr>
          </a:p>
          <a:p>
            <a:pPr marR="12065" algn="ctr">
              <a:lnSpc>
                <a:spcPct val="100000"/>
              </a:lnSpc>
              <a:spcBef>
                <a:spcPts val="45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354074"/>
            <a:ext cx="7733665" cy="2502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90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Users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must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definitely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understand 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security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threats faced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by e-mail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969"/>
              </a:spcBef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important features 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of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systems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encryption techniques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that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used to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protect sensitive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  are shared in this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717" y="420750"/>
            <a:ext cx="22313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2712796"/>
            <a:ext cx="279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990099"/>
                </a:solidFill>
                <a:latin typeface="Arial"/>
                <a:cs typeface="Arial"/>
              </a:rPr>
              <a:t>Thank</a:t>
            </a:r>
            <a:r>
              <a:rPr sz="4400" b="0" spc="-5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990099"/>
                </a:solidFill>
                <a:latin typeface="Arial"/>
                <a:cs typeface="Arial"/>
              </a:rPr>
              <a:t>you!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408" y="1365503"/>
            <a:ext cx="7918704" cy="498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8673" y="475564"/>
            <a:ext cx="2958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E-mail</a:t>
            </a:r>
            <a:r>
              <a:rPr spc="-5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363" y="1325118"/>
            <a:ext cx="8153400" cy="378332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organisation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must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employ e-mail  administrators responsible in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providing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security 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to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241300" marR="10795" indent="-228600" algn="just">
              <a:lnSpc>
                <a:spcPts val="303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important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 security as  individuals and business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organizations expand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extensive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communications through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5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Hence E-mail messages must be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secured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they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delivered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received across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untrusted  networks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7547" y="475564"/>
            <a:ext cx="47174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Need </a:t>
            </a:r>
            <a:r>
              <a:rPr spc="-10" dirty="0"/>
              <a:t>for </a:t>
            </a:r>
            <a:r>
              <a:rPr spc="-5" dirty="0"/>
              <a:t>E-mail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27" y="1369822"/>
            <a:ext cx="8115300" cy="3524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7620" indent="-229235">
              <a:lnSpc>
                <a:spcPts val="3020"/>
              </a:lnSpc>
              <a:spcBef>
                <a:spcPts val="490"/>
              </a:spcBef>
              <a:buChar char="•"/>
              <a:tabLst>
                <a:tab pos="241935" algn="l"/>
                <a:tab pos="780415" algn="l"/>
                <a:tab pos="2466975" algn="l"/>
                <a:tab pos="4030979" algn="l"/>
                <a:tab pos="5064760" algn="l"/>
                <a:tab pos="6674484" algn="l"/>
              </a:tabLst>
            </a:pP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	pro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ides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y	o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er	e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x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ernal	ne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k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 i.e., outside the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organization’s</a:t>
            </a:r>
            <a:r>
              <a:rPr sz="2800" spc="-1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boundary</a:t>
            </a:r>
            <a:endParaRPr sz="2800">
              <a:latin typeface="Arial"/>
              <a:cs typeface="Arial"/>
            </a:endParaRPr>
          </a:p>
          <a:p>
            <a:pPr marL="241300" marR="5715" indent="-229235">
              <a:lnSpc>
                <a:spcPts val="3020"/>
              </a:lnSpc>
              <a:spcBef>
                <a:spcPts val="1019"/>
              </a:spcBef>
              <a:buChar char="•"/>
              <a:tabLst>
                <a:tab pos="241935" algn="l"/>
                <a:tab pos="655955" algn="l"/>
                <a:tab pos="2393950" algn="l"/>
                <a:tab pos="3104515" algn="l"/>
                <a:tab pos="3890645" algn="l"/>
                <a:tab pos="4399915" algn="l"/>
                <a:tab pos="6376035" algn="l"/>
              </a:tabLst>
            </a:pP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	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	i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or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ion	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ran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erred  through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e-mail</a:t>
            </a:r>
            <a:endParaRPr sz="2800">
              <a:latin typeface="Arial"/>
              <a:cs typeface="Arial"/>
            </a:endParaRPr>
          </a:p>
          <a:p>
            <a:pPr marL="241300" marR="6985" indent="-229235">
              <a:lnSpc>
                <a:spcPts val="303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provides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implementation 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good management  system planning by continuous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monitoring</a:t>
            </a:r>
            <a:endParaRPr sz="2800">
              <a:latin typeface="Arial"/>
              <a:cs typeface="Arial"/>
            </a:endParaRPr>
          </a:p>
          <a:p>
            <a:pPr marL="241300" marR="5080" indent="-229235">
              <a:lnSpc>
                <a:spcPts val="3030"/>
              </a:lnSpc>
              <a:spcBef>
                <a:spcPts val="975"/>
              </a:spcBef>
              <a:buChar char="•"/>
              <a:tabLst>
                <a:tab pos="241935" algn="l"/>
                <a:tab pos="607060" algn="l"/>
                <a:tab pos="1424305" algn="l"/>
                <a:tab pos="3113405" algn="l"/>
                <a:tab pos="3775075" algn="l"/>
                <a:tab pos="6012815" algn="l"/>
                <a:tab pos="6470650" algn="l"/>
                <a:tab pos="7131684" algn="l"/>
              </a:tabLst>
            </a:pP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aintai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he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v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eness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-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ail  system and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800" spc="-8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infrastructure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9386" y="391413"/>
            <a:ext cx="57537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Importance </a:t>
            </a:r>
            <a:r>
              <a:rPr spc="-5" dirty="0"/>
              <a:t>of E-mail</a:t>
            </a:r>
            <a:r>
              <a:rPr spc="1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04" y="515874"/>
            <a:ext cx="6814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Common </a:t>
            </a:r>
            <a:r>
              <a:rPr spc="-10" dirty="0"/>
              <a:t>Threats </a:t>
            </a:r>
            <a:r>
              <a:rPr spc="-5" dirty="0"/>
              <a:t>to e-mail</a:t>
            </a:r>
            <a:r>
              <a:rPr spc="8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194304" y="2941320"/>
            <a:ext cx="2356104" cy="162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2576" y="1463039"/>
            <a:ext cx="1075944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8520" y="5303520"/>
            <a:ext cx="1075944" cy="105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5455" y="4261103"/>
            <a:ext cx="1185672" cy="81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7752" y="2642616"/>
            <a:ext cx="1106424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5775" y="2913888"/>
            <a:ext cx="1152144" cy="847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4711" y="4447032"/>
            <a:ext cx="1673352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0" y="1475232"/>
            <a:ext cx="1075943" cy="908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4604" y="2262377"/>
            <a:ext cx="8216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Malwares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2990" y="2357119"/>
            <a:ext cx="506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p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456" y="3548633"/>
            <a:ext cx="767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Phishing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6119" y="4423028"/>
            <a:ext cx="3852545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0" marR="2394585" indent="-375285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Threats </a:t>
            </a:r>
            <a:r>
              <a:rPr sz="1400" b="1" spc="-10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E-mail  </a:t>
            </a:r>
            <a:r>
              <a:rPr sz="1400" b="1" spc="-1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227203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Social </a:t>
            </a:r>
            <a:r>
              <a:rPr sz="1400" b="1" spc="-15" dirty="0"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6044" y="5571235"/>
            <a:ext cx="192786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5805" marR="5080" indent="-71374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Entities with </a:t>
            </a:r>
            <a:r>
              <a:rPr sz="1400" b="1" spc="-15" dirty="0">
                <a:latin typeface="Arial"/>
                <a:cs typeface="Arial"/>
              </a:rPr>
              <a:t>malicious  intent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858" y="5622747"/>
            <a:ext cx="15563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Unintentional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558" y="3792727"/>
            <a:ext cx="6216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Ba</a:t>
            </a:r>
            <a:r>
              <a:rPr sz="1400" b="1" spc="-15" dirty="0">
                <a:latin typeface="Arial"/>
                <a:cs typeface="Arial"/>
              </a:rPr>
              <a:t>it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359" y="1304544"/>
            <a:ext cx="7733665" cy="5121910"/>
            <a:chOff x="594359" y="1304544"/>
            <a:chExt cx="7733665" cy="5121910"/>
          </a:xfrm>
        </p:grpSpPr>
        <p:sp>
          <p:nvSpPr>
            <p:cNvPr id="19" name="object 19"/>
            <p:cNvSpPr/>
            <p:nvPr/>
          </p:nvSpPr>
          <p:spPr>
            <a:xfrm>
              <a:off x="2522220" y="2534411"/>
              <a:ext cx="3499485" cy="2849880"/>
            </a:xfrm>
            <a:custGeom>
              <a:avLst/>
              <a:gdLst/>
              <a:ahLst/>
              <a:cxnLst/>
              <a:rect l="l" t="t" r="r" b="b"/>
              <a:pathLst>
                <a:path w="3499485" h="2849879">
                  <a:moveTo>
                    <a:pt x="2066544" y="541401"/>
                  </a:moveTo>
                  <a:lnTo>
                    <a:pt x="2294635" y="0"/>
                  </a:lnTo>
                </a:path>
                <a:path w="3499485" h="2849879">
                  <a:moveTo>
                    <a:pt x="2602992" y="839215"/>
                  </a:moveTo>
                  <a:lnTo>
                    <a:pt x="3499484" y="579120"/>
                  </a:lnTo>
                </a:path>
                <a:path w="3499485" h="2849879">
                  <a:moveTo>
                    <a:pt x="2602992" y="1706880"/>
                  </a:moveTo>
                  <a:lnTo>
                    <a:pt x="3426587" y="2047239"/>
                  </a:lnTo>
                </a:path>
                <a:path w="3499485" h="2849879">
                  <a:moveTo>
                    <a:pt x="2085085" y="2221992"/>
                  </a:moveTo>
                  <a:lnTo>
                    <a:pt x="1752600" y="2849626"/>
                  </a:lnTo>
                </a:path>
                <a:path w="3499485" h="2849879">
                  <a:moveTo>
                    <a:pt x="1017396" y="1978152"/>
                  </a:moveTo>
                  <a:lnTo>
                    <a:pt x="329184" y="2365502"/>
                  </a:lnTo>
                </a:path>
                <a:path w="3499485" h="2849879">
                  <a:moveTo>
                    <a:pt x="846835" y="1106296"/>
                  </a:moveTo>
                  <a:lnTo>
                    <a:pt x="0" y="917448"/>
                  </a:lnTo>
                </a:path>
                <a:path w="3499485" h="2849879">
                  <a:moveTo>
                    <a:pt x="1255268" y="568071"/>
                  </a:moveTo>
                  <a:lnTo>
                    <a:pt x="877824" y="97536"/>
                  </a:lnTo>
                </a:path>
              </a:pathLst>
            </a:custGeom>
            <a:ln w="9144">
              <a:solidFill>
                <a:srgbClr val="6FAC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59" y="1304544"/>
              <a:ext cx="7733538" cy="51214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887" y="1338072"/>
              <a:ext cx="7614284" cy="5001895"/>
            </a:xfrm>
            <a:custGeom>
              <a:avLst/>
              <a:gdLst/>
              <a:ahLst/>
              <a:cxnLst/>
              <a:rect l="l" t="t" r="r" b="b"/>
              <a:pathLst>
                <a:path w="7614284" h="5001895">
                  <a:moveTo>
                    <a:pt x="0" y="5001768"/>
                  </a:moveTo>
                  <a:lnTo>
                    <a:pt x="7613904" y="5001768"/>
                  </a:lnTo>
                  <a:lnTo>
                    <a:pt x="7613904" y="0"/>
                  </a:lnTo>
                  <a:lnTo>
                    <a:pt x="0" y="0"/>
                  </a:lnTo>
                  <a:lnTo>
                    <a:pt x="0" y="5001768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555193"/>
            <a:ext cx="67138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Malwares </a:t>
            </a:r>
            <a:r>
              <a:rPr spc="-10" dirty="0"/>
              <a:t>infecting </a:t>
            </a:r>
            <a:r>
              <a:rPr spc="-5" dirty="0"/>
              <a:t>E-mail</a:t>
            </a:r>
            <a:r>
              <a:rPr spc="-25" dirty="0"/>
              <a:t> </a:t>
            </a:r>
            <a:r>
              <a:rPr spc="-2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45463" y="1588007"/>
            <a:ext cx="7053580" cy="4270375"/>
            <a:chOff x="1045463" y="1588007"/>
            <a:chExt cx="7053580" cy="4270375"/>
          </a:xfrm>
        </p:grpSpPr>
        <p:sp>
          <p:nvSpPr>
            <p:cNvPr id="4" name="object 4"/>
            <p:cNvSpPr/>
            <p:nvPr/>
          </p:nvSpPr>
          <p:spPr>
            <a:xfrm>
              <a:off x="1045463" y="1588007"/>
              <a:ext cx="7053071" cy="427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5831" y="2916936"/>
              <a:ext cx="3992879" cy="25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366" y="738073"/>
            <a:ext cx="60852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Cycle </a:t>
            </a:r>
            <a:r>
              <a:rPr spc="-5" dirty="0"/>
              <a:t>of spam in </a:t>
            </a:r>
            <a:r>
              <a:rPr spc="-10" dirty="0"/>
              <a:t>E-mail</a:t>
            </a:r>
            <a:r>
              <a:rPr spc="105" dirty="0"/>
              <a:t> </a:t>
            </a:r>
            <a:r>
              <a:rPr spc="-2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19911" y="1691640"/>
            <a:ext cx="7504176" cy="447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584</Words>
  <Application>Microsoft Office PowerPoint</Application>
  <PresentationFormat>On-screen Show (4:3)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Introduction to E-mail System</vt:lpstr>
      <vt:lpstr>E-mail Security</vt:lpstr>
      <vt:lpstr>E-mail Security</vt:lpstr>
      <vt:lpstr>Need for E-mail Security</vt:lpstr>
      <vt:lpstr>Importance of E-mail Security</vt:lpstr>
      <vt:lpstr>Common Threats to e-mail security</vt:lpstr>
      <vt:lpstr>Malwares infecting E-mail systems</vt:lpstr>
      <vt:lpstr>Cycle of spam in E-mail system</vt:lpstr>
      <vt:lpstr>Ways to spot phishing E-mails</vt:lpstr>
      <vt:lpstr>Maintaining a Secure Mail System</vt:lpstr>
      <vt:lpstr>Maintaining a Secure Mail System</vt:lpstr>
      <vt:lpstr>E-mail Encryption Techniques</vt:lpstr>
      <vt:lpstr>Public Key Cryptography</vt:lpstr>
      <vt:lpstr>End-to-End Encryption</vt:lpstr>
      <vt:lpstr>End-to-End Encryption Example</vt:lpstr>
      <vt:lpstr>Protocols used in end-to-end e-mail  encryption</vt:lpstr>
      <vt:lpstr>Open PGP Encryption</vt:lpstr>
      <vt:lpstr>How to get started with PGP?</vt:lpstr>
      <vt:lpstr>Step-1 Download Gpg4win</vt:lpstr>
      <vt:lpstr>Step-2 Set up Gpg4win</vt:lpstr>
      <vt:lpstr>Step-3 and 4 Find Kleopatra Program and  Create New Key Pair Certificate</vt:lpstr>
      <vt:lpstr>Step-5 Create a Personal OpenPGP key  pair</vt:lpstr>
      <vt:lpstr>Step-6 Enter details in Key Pair  Creation Wizard</vt:lpstr>
      <vt:lpstr>Step-7 Advanced Settings in Kleopatra</vt:lpstr>
      <vt:lpstr>Step-8 Set up Passphrase for new key</vt:lpstr>
      <vt:lpstr>Step-9 Creation of Key pairs</vt:lpstr>
      <vt:lpstr>Step-10 Export Public Key</vt:lpstr>
      <vt:lpstr>Step-11 and 12 Save and Open the  saved Public key file</vt:lpstr>
      <vt:lpstr>End user e-mail security best practices</vt:lpstr>
      <vt:lpstr>Securing enterprise e-mail systems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Ramkumar Jothimani</dc:creator>
  <cp:lastModifiedBy>Administrator</cp:lastModifiedBy>
  <cp:revision>5</cp:revision>
  <dcterms:created xsi:type="dcterms:W3CDTF">2020-09-15T05:32:27Z</dcterms:created>
  <dcterms:modified xsi:type="dcterms:W3CDTF">2020-10-05T04:45:48Z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2020-09-15T00:00:00Z</vt:filetime>
  </property>
</Properties>
</file>