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sldIdLst>
    <p:sldId id="352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8158D-CB2D-42D1-BE6A-F46C04C034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1E4D0B-3572-42F1-A84B-43FE7A85B4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77755F-05FC-4275-8CF1-62A81DFC4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1C4199-E1C6-440C-9BB2-F0D5BF900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3A4960-6FDA-48BB-87D7-6DE759077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2049094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0AE33-F9A9-4F4A-856C-DF89A0919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6A0B5F-B99B-4D62-8ACE-32390F5A18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F0687B-8E4F-41FB-938C-445AE6E1E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7BBFF9-883C-4665-A3E8-AE23AA473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47607-21E3-419D-8338-559855C31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1740406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C8B3E2-E1C7-4BDC-9203-4018557BF7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758DB8-A2AE-435C-960B-53F34408AC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FA25FF-983F-41EA-A094-831D2D56B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7E1DF4-B447-4734-88E4-DF85152D7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3E69AC-3599-41C4-A4DF-8C5B7D0EA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1098911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76057-FAF6-4CEE-A94C-4B6E4800E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A7150-0828-46EA-8419-B020E9C5ED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EEBA8F-964A-4DED-9B45-57FE365F0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C8256C-7107-47A9-88D2-AEE2682FB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922CF-114E-42C9-A632-928CB3422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4004960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D1152-D3B7-4E6C-80CA-6639A7FC5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276440-3A2A-46A4-936B-444DF80501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015AD6-F9E2-42A3-890F-D734C1207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276EBE-3FFD-4DAC-A81A-E2B4E76EC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8E9B7F-5176-45B8-B350-115E11DED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3328133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9531B-560D-46CD-A118-E17DB8D66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EC662-DB6C-4E62-954D-B696FBE331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AFA9F1-C871-415B-8AA8-3B2A423EF6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67DB7A-0D95-444C-B099-C2906563C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D2ECE7-6F02-4A5D-AB94-5A4E74636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F65B79-AA5C-45F6-9B8C-02B92A206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844113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1D4D6-1438-4B2D-A696-6E72E12DC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7F5BE5-DD74-4861-A01B-330715DC8D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E928C6-9DB4-4A99-9B22-CF8C2D5F9B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9BCDE4-1EC9-402D-8EC9-6124B77230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52A59F-37A5-4BC9-B63F-93E7DF6088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4DDA5B-CB90-440E-90B1-ED3FAA7F4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7C030F-0B06-49B0-9A0B-8BA5EE90D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A10F49-43DE-4433-B7D4-73D9F66AF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272052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F3142-3677-4C7C-B186-ECEB2F966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825E5A-B0BB-446A-AA66-64F38037B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0580E4-CEED-4C39-BE48-9C64939CB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FE71D8-5CA5-4C50-BE25-FA60A08DB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166374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C07E5F-8F82-4B5C-9FA4-7A7E80D5F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AEA044-D80C-4FEE-9177-F5BA8F9AC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522B71-2C3A-497C-BF2A-A7066A53F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2095572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75643-24E8-41AE-A202-5BAEEE7A3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4A7B13-824D-43F5-956F-7E557FBF34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788F0B-4D12-4D9E-AD72-90C0A56898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634100-FF46-40DF-BB56-157773F4C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41CD2C-6533-48F0-860E-B30F18C1F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71301E-2028-4A29-A977-EF3FE1BAE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1644989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E8970-7135-4B14-B8CA-DFC9990A3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D11FD6-1142-45B3-8BFF-0FDD19353D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49002E-672D-41EE-AB64-B47C5F468F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BAC216-20BE-4F8E-9603-2038AA914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0BFCA0-6909-4312-99B5-E87A360D9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9D0ECD-5304-4CE6-8E4A-BD1EC6A4C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3467336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86B894-BAB1-4145-A28C-F298C4FA8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EFD9B6-EBF4-462D-8D22-0B1FF7AE06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49E7B2-1581-464E-A706-5CFA3A507B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4295F8-9ED1-4098-AE6B-21E520A026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F93B18-E356-4070-8BED-63ECB4FB70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3239992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jpg"/><Relationship Id="rId3" Type="http://schemas.openxmlformats.org/officeDocument/2006/relationships/image" Target="../media/image27.png"/><Relationship Id="rId7" Type="http://schemas.openxmlformats.org/officeDocument/2006/relationships/image" Target="../media/image31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jpg"/><Relationship Id="rId5" Type="http://schemas.openxmlformats.org/officeDocument/2006/relationships/image" Target="../media/image29.png"/><Relationship Id="rId4" Type="http://schemas.openxmlformats.org/officeDocument/2006/relationships/image" Target="../media/image28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1600200" y="5475687"/>
            <a:ext cx="7777162" cy="305990"/>
          </a:xfrm>
          <a:noFill/>
        </p:spPr>
        <p:txBody>
          <a:bodyPr/>
          <a:lstStyle>
            <a:lvl1pPr>
              <a:defRPr sz="1800" b="1">
                <a:solidFill>
                  <a:schemeClr val="tx1"/>
                </a:solidFill>
                <a:latin typeface="Times New Roman" pitchFamily="18" charset="0"/>
              </a:defRPr>
            </a:lvl1pPr>
            <a:lvl2pPr marL="557213" indent="-214313">
              <a:defRPr sz="1800" b="1">
                <a:solidFill>
                  <a:schemeClr val="tx1"/>
                </a:solidFill>
                <a:latin typeface="Times New Roman" pitchFamily="18" charset="0"/>
              </a:defRPr>
            </a:lvl2pPr>
            <a:lvl3pPr marL="857250" indent="-171450">
              <a:defRPr sz="1800" b="1">
                <a:solidFill>
                  <a:schemeClr val="tx1"/>
                </a:solidFill>
                <a:latin typeface="Times New Roman" pitchFamily="18" charset="0"/>
              </a:defRPr>
            </a:lvl3pPr>
            <a:lvl4pPr marL="1200150" indent="-171450">
              <a:defRPr sz="1800" b="1">
                <a:solidFill>
                  <a:schemeClr val="tx1"/>
                </a:solidFill>
                <a:latin typeface="Times New Roman" pitchFamily="18" charset="0"/>
              </a:defRPr>
            </a:lvl4pPr>
            <a:lvl5pPr marL="1543050" indent="-171450">
              <a:defRPr sz="1800" b="1">
                <a:solidFill>
                  <a:schemeClr val="tx1"/>
                </a:solidFill>
                <a:latin typeface="Times New Roman" pitchFamily="18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800" b="1">
                <a:solidFill>
                  <a:schemeClr val="tx1"/>
                </a:solidFill>
                <a:latin typeface="Times New Roman" pitchFamily="18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800" b="1">
                <a:solidFill>
                  <a:schemeClr val="tx1"/>
                </a:solidFill>
                <a:latin typeface="Times New Roman" pitchFamily="18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800" b="1">
                <a:solidFill>
                  <a:schemeClr val="tx1"/>
                </a:solidFill>
                <a:latin typeface="Times New Roman" pitchFamily="18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8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650" dirty="0">
                <a:latin typeface="Cambria" pitchFamily="18" charset="0"/>
              </a:rPr>
              <a:t>Devang Patel Institute of Advance Technology and Research</a:t>
            </a:r>
          </a:p>
        </p:txBody>
      </p:sp>
      <p:pic>
        <p:nvPicPr>
          <p:cNvPr id="6147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5375675"/>
            <a:ext cx="685800" cy="506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7290" y="990600"/>
            <a:ext cx="4352925" cy="816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9" name="TextBox 5"/>
          <p:cNvSpPr txBox="1">
            <a:spLocks noChangeArrowheads="1"/>
          </p:cNvSpPr>
          <p:nvPr/>
        </p:nvSpPr>
        <p:spPr bwMode="auto">
          <a:xfrm>
            <a:off x="381000" y="1990725"/>
            <a:ext cx="8763000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1350" dirty="0">
                <a:latin typeface="Cambria" pitchFamily="18" charset="0"/>
              </a:rPr>
              <a:t>A.Y 2020-2021</a:t>
            </a:r>
          </a:p>
        </p:txBody>
      </p:sp>
      <p:sp>
        <p:nvSpPr>
          <p:cNvPr id="6150" name="TextBox 6"/>
          <p:cNvSpPr txBox="1">
            <a:spLocks noChangeArrowheads="1"/>
          </p:cNvSpPr>
          <p:nvPr/>
        </p:nvSpPr>
        <p:spPr bwMode="auto">
          <a:xfrm>
            <a:off x="1368427" y="2975373"/>
            <a:ext cx="63277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1800" dirty="0">
                <a:latin typeface="Cambria" pitchFamily="18" charset="0"/>
              </a:rPr>
              <a:t>Mobile and Cloud Security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2646045" marR="5080" indent="-2409190">
              <a:lnSpc>
                <a:spcPts val="3460"/>
              </a:lnSpc>
              <a:spcBef>
                <a:spcPts val="525"/>
              </a:spcBef>
            </a:pPr>
            <a:r>
              <a:rPr spc="-10" dirty="0"/>
              <a:t>Common </a:t>
            </a:r>
            <a:r>
              <a:rPr spc="-5" dirty="0"/>
              <a:t>Mobile </a:t>
            </a:r>
            <a:r>
              <a:rPr spc="-20" dirty="0"/>
              <a:t>Device </a:t>
            </a:r>
            <a:r>
              <a:rPr spc="-5" dirty="0"/>
              <a:t>Security  </a:t>
            </a:r>
            <a:r>
              <a:rPr spc="-10" dirty="0"/>
              <a:t>Threats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10</a:t>
            </a:fld>
            <a:endParaRPr spc="-5" dirty="0"/>
          </a:p>
        </p:txBody>
      </p:sp>
      <p:sp>
        <p:nvSpPr>
          <p:cNvPr id="3" name="object 3"/>
          <p:cNvSpPr/>
          <p:nvPr/>
        </p:nvSpPr>
        <p:spPr>
          <a:xfrm>
            <a:off x="1716023" y="1411224"/>
            <a:ext cx="5711952" cy="53461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834129" y="3922903"/>
            <a:ext cx="1616710" cy="48133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2700" marR="5080" indent="118745">
              <a:lnSpc>
                <a:spcPts val="1660"/>
              </a:lnSpc>
              <a:spcBef>
                <a:spcPts val="380"/>
              </a:spcBef>
            </a:pPr>
            <a:r>
              <a:rPr sz="1600" b="1" spc="10" dirty="0">
                <a:latin typeface="Arial"/>
                <a:cs typeface="Arial"/>
              </a:rPr>
              <a:t>Mobile </a:t>
            </a:r>
            <a:r>
              <a:rPr sz="1600" b="1" spc="-5" dirty="0">
                <a:latin typeface="Arial"/>
                <a:cs typeface="Arial"/>
              </a:rPr>
              <a:t>Device  </a:t>
            </a:r>
            <a:r>
              <a:rPr sz="1600" b="1" dirty="0">
                <a:latin typeface="Arial"/>
                <a:cs typeface="Arial"/>
              </a:rPr>
              <a:t>Security</a:t>
            </a:r>
            <a:r>
              <a:rPr sz="1600" b="1" spc="-10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Threats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23384" y="1982469"/>
            <a:ext cx="840105" cy="48133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2700" marR="5080" indent="188595">
              <a:lnSpc>
                <a:spcPts val="1660"/>
              </a:lnSpc>
              <a:spcBef>
                <a:spcPts val="380"/>
              </a:spcBef>
            </a:pPr>
            <a:r>
              <a:rPr sz="1600" b="1" spc="-5" dirty="0">
                <a:latin typeface="Arial"/>
                <a:cs typeface="Arial"/>
              </a:rPr>
              <a:t>Data  </a:t>
            </a:r>
            <a:r>
              <a:rPr sz="1600" b="1" dirty="0">
                <a:latin typeface="Arial"/>
                <a:cs typeface="Arial"/>
              </a:rPr>
              <a:t>Le</a:t>
            </a:r>
            <a:r>
              <a:rPr sz="1600" b="1" spc="-15" dirty="0">
                <a:latin typeface="Arial"/>
                <a:cs typeface="Arial"/>
              </a:rPr>
              <a:t>a</a:t>
            </a:r>
            <a:r>
              <a:rPr sz="1600" b="1" spc="-10" dirty="0">
                <a:latin typeface="Arial"/>
                <a:cs typeface="Arial"/>
              </a:rPr>
              <a:t>ka</a:t>
            </a:r>
            <a:r>
              <a:rPr sz="1600" b="1" dirty="0">
                <a:latin typeface="Arial"/>
                <a:cs typeface="Arial"/>
              </a:rPr>
              <a:t>ge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21528" y="2713100"/>
            <a:ext cx="1076960" cy="48133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287020" marR="5080" indent="-274320">
              <a:lnSpc>
                <a:spcPts val="1660"/>
              </a:lnSpc>
              <a:spcBef>
                <a:spcPts val="380"/>
              </a:spcBef>
            </a:pPr>
            <a:r>
              <a:rPr sz="1600" b="1" spc="-5" dirty="0">
                <a:latin typeface="Arial"/>
                <a:cs typeface="Arial"/>
              </a:rPr>
              <a:t>U</a:t>
            </a:r>
            <a:r>
              <a:rPr sz="1600" b="1" dirty="0">
                <a:latin typeface="Arial"/>
                <a:cs typeface="Arial"/>
              </a:rPr>
              <a:t>ns</a:t>
            </a:r>
            <a:r>
              <a:rPr sz="1600" b="1" spc="-15" dirty="0">
                <a:latin typeface="Arial"/>
                <a:cs typeface="Arial"/>
              </a:rPr>
              <a:t>e</a:t>
            </a:r>
            <a:r>
              <a:rPr sz="1600" b="1" spc="-10" dirty="0">
                <a:latin typeface="Arial"/>
                <a:cs typeface="Arial"/>
              </a:rPr>
              <a:t>c</a:t>
            </a:r>
            <a:r>
              <a:rPr sz="1600" b="1" dirty="0">
                <a:latin typeface="Arial"/>
                <a:cs typeface="Arial"/>
              </a:rPr>
              <a:t>ur</a:t>
            </a:r>
            <a:r>
              <a:rPr sz="1600" b="1" spc="-10" dirty="0">
                <a:latin typeface="Arial"/>
                <a:cs typeface="Arial"/>
              </a:rPr>
              <a:t>e</a:t>
            </a:r>
            <a:r>
              <a:rPr sz="1600" b="1" dirty="0">
                <a:latin typeface="Arial"/>
                <a:cs typeface="Arial"/>
              </a:rPr>
              <a:t>d  </a:t>
            </a:r>
            <a:r>
              <a:rPr sz="1600" b="1" spc="5" dirty="0">
                <a:latin typeface="Arial"/>
                <a:cs typeface="Arial"/>
              </a:rPr>
              <a:t>Wi-Fi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78473" y="4354829"/>
            <a:ext cx="911860" cy="48133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2700" marR="5080" indent="42545">
              <a:lnSpc>
                <a:spcPts val="1660"/>
              </a:lnSpc>
              <a:spcBef>
                <a:spcPts val="380"/>
              </a:spcBef>
            </a:pPr>
            <a:r>
              <a:rPr sz="1600" b="1" dirty="0">
                <a:latin typeface="Arial"/>
                <a:cs typeface="Arial"/>
              </a:rPr>
              <a:t>Network  </a:t>
            </a:r>
            <a:r>
              <a:rPr sz="1600" b="1" spc="10" dirty="0">
                <a:latin typeface="Arial"/>
                <a:cs typeface="Arial"/>
              </a:rPr>
              <a:t>S</a:t>
            </a:r>
            <a:r>
              <a:rPr sz="1600" b="1" dirty="0">
                <a:latin typeface="Arial"/>
                <a:cs typeface="Arial"/>
              </a:rPr>
              <a:t>poofing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40884" y="5671210"/>
            <a:ext cx="890269" cy="48133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82550" marR="5080" indent="-70485">
              <a:lnSpc>
                <a:spcPts val="1660"/>
              </a:lnSpc>
              <a:spcBef>
                <a:spcPts val="380"/>
              </a:spcBef>
            </a:pPr>
            <a:r>
              <a:rPr sz="1600" b="1" spc="10" dirty="0">
                <a:latin typeface="Arial"/>
                <a:cs typeface="Arial"/>
              </a:rPr>
              <a:t>P</a:t>
            </a:r>
            <a:r>
              <a:rPr sz="1600" b="1" spc="5" dirty="0">
                <a:latin typeface="Arial"/>
                <a:cs typeface="Arial"/>
              </a:rPr>
              <a:t>hi</a:t>
            </a:r>
            <a:r>
              <a:rPr sz="1600" b="1" spc="-10" dirty="0">
                <a:latin typeface="Arial"/>
                <a:cs typeface="Arial"/>
              </a:rPr>
              <a:t>s</a:t>
            </a:r>
            <a:r>
              <a:rPr sz="1600" b="1" spc="5" dirty="0">
                <a:latin typeface="Arial"/>
                <a:cs typeface="Arial"/>
              </a:rPr>
              <a:t>hi</a:t>
            </a:r>
            <a:r>
              <a:rPr sz="1600" b="1" dirty="0">
                <a:latin typeface="Arial"/>
                <a:cs typeface="Arial"/>
              </a:rPr>
              <a:t>ng  </a:t>
            </a:r>
            <a:r>
              <a:rPr sz="1600" b="1" spc="-20" dirty="0">
                <a:latin typeface="Arial"/>
                <a:cs typeface="Arial"/>
              </a:rPr>
              <a:t>Attacks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372358" y="5776366"/>
            <a:ext cx="858519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spc="-10" dirty="0">
                <a:latin typeface="Arial"/>
                <a:cs typeface="Arial"/>
              </a:rPr>
              <a:t>Spyware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082164" y="4354829"/>
            <a:ext cx="1352550" cy="48133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2700" marR="5080" indent="307340">
              <a:lnSpc>
                <a:spcPts val="1660"/>
              </a:lnSpc>
              <a:spcBef>
                <a:spcPts val="380"/>
              </a:spcBef>
            </a:pPr>
            <a:r>
              <a:rPr sz="1600" b="1" spc="-5" dirty="0">
                <a:latin typeface="Arial"/>
                <a:cs typeface="Arial"/>
              </a:rPr>
              <a:t>Broken  C</a:t>
            </a:r>
            <a:r>
              <a:rPr sz="1600" b="1" dirty="0">
                <a:latin typeface="Arial"/>
                <a:cs typeface="Arial"/>
              </a:rPr>
              <a:t>r</a:t>
            </a:r>
            <a:r>
              <a:rPr sz="1600" b="1" spc="-80" dirty="0">
                <a:latin typeface="Arial"/>
                <a:cs typeface="Arial"/>
              </a:rPr>
              <a:t>y</a:t>
            </a:r>
            <a:r>
              <a:rPr sz="1600" b="1" spc="5" dirty="0">
                <a:latin typeface="Arial"/>
                <a:cs typeface="Arial"/>
              </a:rPr>
              <a:t>p</a:t>
            </a:r>
            <a:r>
              <a:rPr sz="1600" b="1" spc="-10" dirty="0">
                <a:latin typeface="Arial"/>
                <a:cs typeface="Arial"/>
              </a:rPr>
              <a:t>t</a:t>
            </a:r>
            <a:r>
              <a:rPr sz="1600" b="1" dirty="0">
                <a:latin typeface="Arial"/>
                <a:cs typeface="Arial"/>
              </a:rPr>
              <a:t>ography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669794" y="2607386"/>
            <a:ext cx="912494" cy="69215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8415" marR="5080" indent="-6350" algn="just">
              <a:lnSpc>
                <a:spcPts val="1660"/>
              </a:lnSpc>
              <a:spcBef>
                <a:spcPts val="380"/>
              </a:spcBef>
            </a:pPr>
            <a:r>
              <a:rPr sz="1600" b="1" spc="5" dirty="0">
                <a:latin typeface="Arial"/>
                <a:cs typeface="Arial"/>
              </a:rPr>
              <a:t>I</a:t>
            </a:r>
            <a:r>
              <a:rPr sz="1600" b="1" spc="10" dirty="0">
                <a:latin typeface="Arial"/>
                <a:cs typeface="Arial"/>
              </a:rPr>
              <a:t>m</a:t>
            </a:r>
            <a:r>
              <a:rPr sz="1600" b="1" spc="5" dirty="0">
                <a:latin typeface="Arial"/>
                <a:cs typeface="Arial"/>
              </a:rPr>
              <a:t>prop</a:t>
            </a:r>
            <a:r>
              <a:rPr sz="1600" b="1" spc="-5" dirty="0">
                <a:latin typeface="Arial"/>
                <a:cs typeface="Arial"/>
              </a:rPr>
              <a:t>e</a:t>
            </a:r>
            <a:r>
              <a:rPr sz="1600" b="1" dirty="0">
                <a:latin typeface="Arial"/>
                <a:cs typeface="Arial"/>
              </a:rPr>
              <a:t>r  Session  </a:t>
            </a:r>
            <a:r>
              <a:rPr sz="1600" b="1" spc="-10" dirty="0">
                <a:latin typeface="Arial"/>
                <a:cs typeface="Arial"/>
              </a:rPr>
              <a:t>Ha</a:t>
            </a:r>
            <a:r>
              <a:rPr sz="1600" b="1" spc="5" dirty="0">
                <a:latin typeface="Arial"/>
                <a:cs typeface="Arial"/>
              </a:rPr>
              <a:t>ndling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94205" y="522477"/>
            <a:ext cx="635317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0" dirty="0"/>
              <a:t>Common </a:t>
            </a:r>
            <a:r>
              <a:rPr spc="-5" dirty="0"/>
              <a:t>risks in </a:t>
            </a:r>
            <a:r>
              <a:rPr spc="-10" dirty="0"/>
              <a:t>Mobile</a:t>
            </a:r>
            <a:r>
              <a:rPr spc="10" dirty="0"/>
              <a:t> </a:t>
            </a:r>
            <a:r>
              <a:rPr spc="-15" dirty="0"/>
              <a:t>Devices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11</a:t>
            </a:fld>
            <a:endParaRPr spc="-5" dirty="0"/>
          </a:p>
        </p:txBody>
      </p:sp>
      <p:sp>
        <p:nvSpPr>
          <p:cNvPr id="3" name="object 3"/>
          <p:cNvSpPr/>
          <p:nvPr/>
        </p:nvSpPr>
        <p:spPr>
          <a:xfrm>
            <a:off x="2130551" y="1249680"/>
            <a:ext cx="5065776" cy="51968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674745" y="3722065"/>
            <a:ext cx="1978025" cy="2711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600" b="1" spc="10" dirty="0">
                <a:latin typeface="Arial"/>
                <a:cs typeface="Arial"/>
              </a:rPr>
              <a:t>Mobile </a:t>
            </a:r>
            <a:r>
              <a:rPr sz="1600" b="1" spc="-5" dirty="0">
                <a:latin typeface="Arial"/>
                <a:cs typeface="Arial"/>
              </a:rPr>
              <a:t>Device</a:t>
            </a:r>
            <a:r>
              <a:rPr sz="1600" b="1" spc="-15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Risks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98441" y="1758187"/>
            <a:ext cx="732790" cy="4210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1560"/>
              </a:lnSpc>
              <a:spcBef>
                <a:spcPts val="90"/>
              </a:spcBef>
            </a:pPr>
            <a:r>
              <a:rPr sz="1400" b="1" spc="-20" dirty="0">
                <a:latin typeface="Arial"/>
                <a:cs typeface="Arial"/>
              </a:rPr>
              <a:t>Physical</a:t>
            </a:r>
            <a:endParaRPr sz="1400">
              <a:latin typeface="Arial"/>
              <a:cs typeface="Arial"/>
            </a:endParaRPr>
          </a:p>
          <a:p>
            <a:pPr marL="33655">
              <a:lnSpc>
                <a:spcPts val="1560"/>
              </a:lnSpc>
            </a:pPr>
            <a:r>
              <a:rPr sz="1400" b="1" spc="-10" dirty="0">
                <a:latin typeface="Arial"/>
                <a:cs typeface="Arial"/>
              </a:rPr>
              <a:t>security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31282" y="2027300"/>
            <a:ext cx="690880" cy="607060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 algn="ctr">
              <a:lnSpc>
                <a:spcPct val="86500"/>
              </a:lnSpc>
              <a:spcBef>
                <a:spcPts val="315"/>
              </a:spcBef>
            </a:pPr>
            <a:r>
              <a:rPr sz="1400" b="1" spc="5" dirty="0">
                <a:latin typeface="Arial"/>
                <a:cs typeface="Arial"/>
              </a:rPr>
              <a:t>M</a:t>
            </a:r>
            <a:r>
              <a:rPr sz="1400" b="1" spc="-20" dirty="0">
                <a:latin typeface="Arial"/>
                <a:cs typeface="Arial"/>
              </a:rPr>
              <a:t>u</a:t>
            </a:r>
            <a:r>
              <a:rPr sz="1400" b="1" spc="-5" dirty="0">
                <a:latin typeface="Arial"/>
                <a:cs typeface="Arial"/>
              </a:rPr>
              <a:t>l</a:t>
            </a:r>
            <a:r>
              <a:rPr sz="1400" b="1" spc="-20" dirty="0">
                <a:latin typeface="Arial"/>
                <a:cs typeface="Arial"/>
              </a:rPr>
              <a:t>t</a:t>
            </a:r>
            <a:r>
              <a:rPr sz="1400" b="1" spc="-5" dirty="0">
                <a:latin typeface="Arial"/>
                <a:cs typeface="Arial"/>
              </a:rPr>
              <a:t>i</a:t>
            </a:r>
            <a:r>
              <a:rPr sz="1400" b="1" spc="-20" dirty="0">
                <a:latin typeface="Arial"/>
                <a:cs typeface="Arial"/>
              </a:rPr>
              <a:t>p</a:t>
            </a:r>
            <a:r>
              <a:rPr sz="1400" b="1" spc="-5" dirty="0">
                <a:latin typeface="Arial"/>
                <a:cs typeface="Arial"/>
              </a:rPr>
              <a:t>le  </a:t>
            </a:r>
            <a:r>
              <a:rPr sz="1400" b="1" spc="-15" dirty="0">
                <a:latin typeface="Arial"/>
                <a:cs typeface="Arial"/>
              </a:rPr>
              <a:t>user  logging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133591" y="2973069"/>
            <a:ext cx="660400" cy="606425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12700" marR="5080" indent="2540" algn="ctr">
              <a:lnSpc>
                <a:spcPct val="86400"/>
              </a:lnSpc>
              <a:spcBef>
                <a:spcPts val="320"/>
              </a:spcBef>
            </a:pPr>
            <a:r>
              <a:rPr sz="1400" b="1" spc="-10" dirty="0">
                <a:latin typeface="Arial"/>
                <a:cs typeface="Arial"/>
              </a:rPr>
              <a:t>Secure  </a:t>
            </a:r>
            <a:r>
              <a:rPr sz="1400" b="1" spc="-15" dirty="0">
                <a:latin typeface="Arial"/>
                <a:cs typeface="Arial"/>
              </a:rPr>
              <a:t>data  st</a:t>
            </a:r>
            <a:r>
              <a:rPr sz="1400" b="1" spc="-20" dirty="0">
                <a:latin typeface="Arial"/>
                <a:cs typeface="Arial"/>
              </a:rPr>
              <a:t>o</a:t>
            </a:r>
            <a:r>
              <a:rPr sz="1400" b="1" dirty="0">
                <a:latin typeface="Arial"/>
                <a:cs typeface="Arial"/>
              </a:rPr>
              <a:t>r</a:t>
            </a:r>
            <a:r>
              <a:rPr sz="1400" b="1" spc="-15" dirty="0">
                <a:latin typeface="Arial"/>
                <a:cs typeface="Arial"/>
              </a:rPr>
              <a:t>a</a:t>
            </a:r>
            <a:r>
              <a:rPr sz="1400" b="1" spc="-20" dirty="0">
                <a:latin typeface="Arial"/>
                <a:cs typeface="Arial"/>
              </a:rPr>
              <a:t>g</a:t>
            </a:r>
            <a:r>
              <a:rPr sz="1400" b="1" spc="-5" dirty="0">
                <a:latin typeface="Arial"/>
                <a:cs typeface="Arial"/>
              </a:rPr>
              <a:t>e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060440" y="4234052"/>
            <a:ext cx="807085" cy="4210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905" algn="ctr">
              <a:lnSpc>
                <a:spcPts val="1560"/>
              </a:lnSpc>
              <a:spcBef>
                <a:spcPts val="90"/>
              </a:spcBef>
            </a:pPr>
            <a:r>
              <a:rPr sz="1400" b="1" spc="-10" dirty="0">
                <a:latin typeface="Arial"/>
                <a:cs typeface="Arial"/>
              </a:rPr>
              <a:t>Mobile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ts val="1560"/>
              </a:lnSpc>
            </a:pPr>
            <a:r>
              <a:rPr sz="1400" b="1" spc="-15" dirty="0">
                <a:latin typeface="Arial"/>
                <a:cs typeface="Arial"/>
              </a:rPr>
              <a:t>browsing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288026" y="5179821"/>
            <a:ext cx="981075" cy="421005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8270" marR="5080" indent="-116205">
              <a:lnSpc>
                <a:spcPts val="1440"/>
              </a:lnSpc>
              <a:spcBef>
                <a:spcPts val="340"/>
              </a:spcBef>
            </a:pPr>
            <a:r>
              <a:rPr sz="1400" b="1" spc="-35" dirty="0">
                <a:latin typeface="Arial"/>
                <a:cs typeface="Arial"/>
              </a:rPr>
              <a:t>A</a:t>
            </a:r>
            <a:r>
              <a:rPr sz="1400" b="1" spc="-20" dirty="0">
                <a:latin typeface="Arial"/>
                <a:cs typeface="Arial"/>
              </a:rPr>
              <a:t>pp</a:t>
            </a:r>
            <a:r>
              <a:rPr sz="1400" b="1" spc="-5" dirty="0">
                <a:latin typeface="Arial"/>
                <a:cs typeface="Arial"/>
              </a:rPr>
              <a:t>l</a:t>
            </a:r>
            <a:r>
              <a:rPr sz="1400" b="1" spc="-15" dirty="0">
                <a:latin typeface="Arial"/>
                <a:cs typeface="Arial"/>
              </a:rPr>
              <a:t>icat</a:t>
            </a:r>
            <a:r>
              <a:rPr sz="1400" b="1" spc="-5" dirty="0">
                <a:latin typeface="Arial"/>
                <a:cs typeface="Arial"/>
              </a:rPr>
              <a:t>i</a:t>
            </a:r>
            <a:r>
              <a:rPr sz="1400" b="1" dirty="0">
                <a:latin typeface="Arial"/>
                <a:cs typeface="Arial"/>
              </a:rPr>
              <a:t>o</a:t>
            </a:r>
            <a:r>
              <a:rPr sz="1400" b="1" spc="-5" dirty="0">
                <a:latin typeface="Arial"/>
                <a:cs typeface="Arial"/>
              </a:rPr>
              <a:t>n  </a:t>
            </a:r>
            <a:r>
              <a:rPr sz="1400" b="1" spc="-15" dirty="0">
                <a:latin typeface="Arial"/>
                <a:cs typeface="Arial"/>
              </a:rPr>
              <a:t>isolation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317619" y="5541060"/>
            <a:ext cx="697230" cy="4210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6830">
              <a:lnSpc>
                <a:spcPts val="1560"/>
              </a:lnSpc>
              <a:spcBef>
                <a:spcPts val="90"/>
              </a:spcBef>
            </a:pPr>
            <a:r>
              <a:rPr sz="1400" b="1" spc="-20" dirty="0">
                <a:latin typeface="Arial"/>
                <a:cs typeface="Arial"/>
              </a:rPr>
              <a:t>System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ts val="1560"/>
              </a:lnSpc>
            </a:pPr>
            <a:r>
              <a:rPr sz="1400" b="1" spc="-20" dirty="0">
                <a:latin typeface="Arial"/>
                <a:cs typeface="Arial"/>
              </a:rPr>
              <a:t>upd</a:t>
            </a:r>
            <a:r>
              <a:rPr sz="1400" b="1" spc="-15" dirty="0">
                <a:latin typeface="Arial"/>
                <a:cs typeface="Arial"/>
              </a:rPr>
              <a:t>ate</a:t>
            </a:r>
            <a:r>
              <a:rPr sz="1400" b="1" spc="-5" dirty="0">
                <a:latin typeface="Arial"/>
                <a:cs typeface="Arial"/>
              </a:rPr>
              <a:t>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253866" y="4995798"/>
            <a:ext cx="600075" cy="789940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12700" marR="5080" indent="8890" algn="just">
              <a:lnSpc>
                <a:spcPct val="86200"/>
              </a:lnSpc>
              <a:spcBef>
                <a:spcPts val="320"/>
              </a:spcBef>
            </a:pPr>
            <a:r>
              <a:rPr sz="1400" b="1" spc="5" dirty="0">
                <a:latin typeface="Arial"/>
                <a:cs typeface="Arial"/>
              </a:rPr>
              <a:t>M</a:t>
            </a:r>
            <a:r>
              <a:rPr sz="1400" b="1" spc="-20" dirty="0">
                <a:latin typeface="Arial"/>
                <a:cs typeface="Arial"/>
              </a:rPr>
              <a:t>ob</a:t>
            </a:r>
            <a:r>
              <a:rPr sz="1400" b="1" spc="-5" dirty="0">
                <a:latin typeface="Arial"/>
                <a:cs typeface="Arial"/>
              </a:rPr>
              <a:t>i</a:t>
            </a:r>
            <a:r>
              <a:rPr sz="1400" b="1" spc="-15" dirty="0">
                <a:latin typeface="Arial"/>
                <a:cs typeface="Arial"/>
              </a:rPr>
              <a:t>l</a:t>
            </a:r>
            <a:r>
              <a:rPr sz="1400" b="1" spc="-5" dirty="0">
                <a:latin typeface="Arial"/>
                <a:cs typeface="Arial"/>
              </a:rPr>
              <a:t>e  </a:t>
            </a:r>
            <a:r>
              <a:rPr sz="1400" b="1" spc="-20" dirty="0">
                <a:latin typeface="Arial"/>
                <a:cs typeface="Arial"/>
              </a:rPr>
              <a:t>device  </a:t>
            </a:r>
            <a:r>
              <a:rPr sz="1400" b="1" spc="-15" dirty="0">
                <a:latin typeface="Arial"/>
                <a:cs typeface="Arial"/>
              </a:rPr>
              <a:t>c</a:t>
            </a:r>
            <a:r>
              <a:rPr sz="1400" b="1" spc="-20" dirty="0">
                <a:latin typeface="Arial"/>
                <a:cs typeface="Arial"/>
              </a:rPr>
              <a:t>od</a:t>
            </a:r>
            <a:r>
              <a:rPr sz="1400" b="1" spc="-5" dirty="0">
                <a:latin typeface="Arial"/>
                <a:cs typeface="Arial"/>
              </a:rPr>
              <a:t>i</a:t>
            </a:r>
            <a:r>
              <a:rPr sz="1400" b="1" spc="-25" dirty="0">
                <a:latin typeface="Arial"/>
                <a:cs typeface="Arial"/>
              </a:rPr>
              <a:t>n</a:t>
            </a:r>
            <a:r>
              <a:rPr sz="1400" b="1" spc="-5" dirty="0">
                <a:latin typeface="Arial"/>
                <a:cs typeface="Arial"/>
              </a:rPr>
              <a:t>g  </a:t>
            </a:r>
            <a:r>
              <a:rPr sz="1400" b="1" spc="-15" dirty="0">
                <a:latin typeface="Arial"/>
                <a:cs typeface="Arial"/>
              </a:rPr>
              <a:t>issues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444623" y="4234052"/>
            <a:ext cx="845819" cy="4210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algn="ctr">
              <a:lnSpc>
                <a:spcPts val="1560"/>
              </a:lnSpc>
              <a:spcBef>
                <a:spcPts val="90"/>
              </a:spcBef>
            </a:pPr>
            <a:r>
              <a:rPr sz="1400" b="1" spc="-15" dirty="0">
                <a:latin typeface="Arial"/>
                <a:cs typeface="Arial"/>
              </a:rPr>
              <a:t>Bluetooth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ts val="1560"/>
              </a:lnSpc>
            </a:pPr>
            <a:r>
              <a:rPr sz="1400" b="1" spc="-15" dirty="0">
                <a:latin typeface="Arial"/>
                <a:cs typeface="Arial"/>
              </a:rPr>
              <a:t>attacks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371470" y="3065144"/>
            <a:ext cx="990600" cy="421005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339090" marR="5080" indent="-326390">
              <a:lnSpc>
                <a:spcPts val="1440"/>
              </a:lnSpc>
              <a:spcBef>
                <a:spcPts val="340"/>
              </a:spcBef>
            </a:pPr>
            <a:r>
              <a:rPr sz="1400" b="1" spc="-5" dirty="0">
                <a:latin typeface="Arial"/>
                <a:cs typeface="Arial"/>
              </a:rPr>
              <a:t>Malware</a:t>
            </a:r>
            <a:r>
              <a:rPr sz="1400" b="1" spc="-75" dirty="0">
                <a:latin typeface="Arial"/>
                <a:cs typeface="Arial"/>
              </a:rPr>
              <a:t> </a:t>
            </a:r>
            <a:r>
              <a:rPr sz="1400" b="1" spc="-15" dirty="0">
                <a:latin typeface="Arial"/>
                <a:cs typeface="Arial"/>
              </a:rPr>
              <a:t>on  </a:t>
            </a:r>
            <a:r>
              <a:rPr sz="1400" b="1" spc="-5" dirty="0">
                <a:latin typeface="Arial"/>
                <a:cs typeface="Arial"/>
              </a:rPr>
              <a:t>rise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141091" y="1935225"/>
            <a:ext cx="826135" cy="789940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12065" marR="5080" indent="-1905" algn="ctr">
              <a:lnSpc>
                <a:spcPct val="86300"/>
              </a:lnSpc>
              <a:spcBef>
                <a:spcPts val="320"/>
              </a:spcBef>
            </a:pPr>
            <a:r>
              <a:rPr sz="1400" b="1" spc="-10" dirty="0">
                <a:latin typeface="Arial"/>
                <a:cs typeface="Arial"/>
              </a:rPr>
              <a:t>Serious  threats</a:t>
            </a:r>
            <a:r>
              <a:rPr sz="1400" b="1" spc="-3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in  </a:t>
            </a:r>
            <a:r>
              <a:rPr sz="1400" b="1" spc="-15" dirty="0">
                <a:latin typeface="Arial"/>
                <a:cs typeface="Arial"/>
              </a:rPr>
              <a:t>new  features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5576" y="286638"/>
            <a:ext cx="793750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Steps </a:t>
            </a:r>
            <a:r>
              <a:rPr spc="-10" dirty="0"/>
              <a:t>to maintain </a:t>
            </a:r>
            <a:r>
              <a:rPr spc="-5" dirty="0"/>
              <a:t>Mobile </a:t>
            </a:r>
            <a:r>
              <a:rPr spc="-20" dirty="0"/>
              <a:t>Device</a:t>
            </a:r>
            <a:r>
              <a:rPr spc="95" dirty="0"/>
              <a:t> </a:t>
            </a:r>
            <a:r>
              <a:rPr spc="-5" dirty="0"/>
              <a:t>Security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12</a:t>
            </a:fld>
            <a:endParaRPr spc="-5" dirty="0"/>
          </a:p>
        </p:txBody>
      </p:sp>
      <p:grpSp>
        <p:nvGrpSpPr>
          <p:cNvPr id="3" name="object 3"/>
          <p:cNvGrpSpPr/>
          <p:nvPr/>
        </p:nvGrpSpPr>
        <p:grpSpPr>
          <a:xfrm>
            <a:off x="1673098" y="975360"/>
            <a:ext cx="6544309" cy="5434965"/>
            <a:chOff x="1673098" y="975360"/>
            <a:chExt cx="6544309" cy="5434965"/>
          </a:xfrm>
        </p:grpSpPr>
        <p:sp>
          <p:nvSpPr>
            <p:cNvPr id="4" name="object 4"/>
            <p:cNvSpPr/>
            <p:nvPr/>
          </p:nvSpPr>
          <p:spPr>
            <a:xfrm>
              <a:off x="1679448" y="1331976"/>
              <a:ext cx="5949950" cy="4828540"/>
            </a:xfrm>
            <a:custGeom>
              <a:avLst/>
              <a:gdLst/>
              <a:ahLst/>
              <a:cxnLst/>
              <a:rect l="l" t="t" r="r" b="b"/>
              <a:pathLst>
                <a:path w="5949950" h="4828540">
                  <a:moveTo>
                    <a:pt x="0" y="2414016"/>
                  </a:moveTo>
                  <a:lnTo>
                    <a:pt x="470" y="2370631"/>
                  </a:lnTo>
                  <a:lnTo>
                    <a:pt x="1877" y="2327431"/>
                  </a:lnTo>
                  <a:lnTo>
                    <a:pt x="4213" y="2284423"/>
                  </a:lnTo>
                  <a:lnTo>
                    <a:pt x="7469" y="2241614"/>
                  </a:lnTo>
                  <a:lnTo>
                    <a:pt x="11637" y="2199009"/>
                  </a:lnTo>
                  <a:lnTo>
                    <a:pt x="16711" y="2156614"/>
                  </a:lnTo>
                  <a:lnTo>
                    <a:pt x="22681" y="2114437"/>
                  </a:lnTo>
                  <a:lnTo>
                    <a:pt x="29540" y="2072484"/>
                  </a:lnTo>
                  <a:lnTo>
                    <a:pt x="37281" y="2030761"/>
                  </a:lnTo>
                  <a:lnTo>
                    <a:pt x="45895" y="1989274"/>
                  </a:lnTo>
                  <a:lnTo>
                    <a:pt x="55375" y="1948030"/>
                  </a:lnTo>
                  <a:lnTo>
                    <a:pt x="65712" y="1907035"/>
                  </a:lnTo>
                  <a:lnTo>
                    <a:pt x="76898" y="1866296"/>
                  </a:lnTo>
                  <a:lnTo>
                    <a:pt x="88927" y="1825818"/>
                  </a:lnTo>
                  <a:lnTo>
                    <a:pt x="101790" y="1785609"/>
                  </a:lnTo>
                  <a:lnTo>
                    <a:pt x="115479" y="1745675"/>
                  </a:lnTo>
                  <a:lnTo>
                    <a:pt x="129986" y="1706022"/>
                  </a:lnTo>
                  <a:lnTo>
                    <a:pt x="145304" y="1666656"/>
                  </a:lnTo>
                  <a:lnTo>
                    <a:pt x="161424" y="1627584"/>
                  </a:lnTo>
                  <a:lnTo>
                    <a:pt x="178339" y="1588812"/>
                  </a:lnTo>
                  <a:lnTo>
                    <a:pt x="196040" y="1550347"/>
                  </a:lnTo>
                  <a:lnTo>
                    <a:pt x="214521" y="1512195"/>
                  </a:lnTo>
                  <a:lnTo>
                    <a:pt x="233773" y="1474362"/>
                  </a:lnTo>
                  <a:lnTo>
                    <a:pt x="253788" y="1436855"/>
                  </a:lnTo>
                  <a:lnTo>
                    <a:pt x="274558" y="1399681"/>
                  </a:lnTo>
                  <a:lnTo>
                    <a:pt x="296076" y="1362844"/>
                  </a:lnTo>
                  <a:lnTo>
                    <a:pt x="318334" y="1326353"/>
                  </a:lnTo>
                  <a:lnTo>
                    <a:pt x="341323" y="1290213"/>
                  </a:lnTo>
                  <a:lnTo>
                    <a:pt x="365036" y="1254431"/>
                  </a:lnTo>
                  <a:lnTo>
                    <a:pt x="389465" y="1219012"/>
                  </a:lnTo>
                  <a:lnTo>
                    <a:pt x="414603" y="1183965"/>
                  </a:lnTo>
                  <a:lnTo>
                    <a:pt x="440441" y="1149294"/>
                  </a:lnTo>
                  <a:lnTo>
                    <a:pt x="466971" y="1115006"/>
                  </a:lnTo>
                  <a:lnTo>
                    <a:pt x="494186" y="1081108"/>
                  </a:lnTo>
                  <a:lnTo>
                    <a:pt x="522077" y="1047605"/>
                  </a:lnTo>
                  <a:lnTo>
                    <a:pt x="550638" y="1014506"/>
                  </a:lnTo>
                  <a:lnTo>
                    <a:pt x="579859" y="981814"/>
                  </a:lnTo>
                  <a:lnTo>
                    <a:pt x="609734" y="949538"/>
                  </a:lnTo>
                  <a:lnTo>
                    <a:pt x="640253" y="917684"/>
                  </a:lnTo>
                  <a:lnTo>
                    <a:pt x="671411" y="886257"/>
                  </a:lnTo>
                  <a:lnTo>
                    <a:pt x="703197" y="855265"/>
                  </a:lnTo>
                  <a:lnTo>
                    <a:pt x="735606" y="824713"/>
                  </a:lnTo>
                  <a:lnTo>
                    <a:pt x="768628" y="794608"/>
                  </a:lnTo>
                  <a:lnTo>
                    <a:pt x="802256" y="764957"/>
                  </a:lnTo>
                  <a:lnTo>
                    <a:pt x="836482" y="735766"/>
                  </a:lnTo>
                  <a:lnTo>
                    <a:pt x="871299" y="707040"/>
                  </a:lnTo>
                  <a:lnTo>
                    <a:pt x="906698" y="678787"/>
                  </a:lnTo>
                  <a:lnTo>
                    <a:pt x="942671" y="651014"/>
                  </a:lnTo>
                  <a:lnTo>
                    <a:pt x="979211" y="623725"/>
                  </a:lnTo>
                  <a:lnTo>
                    <a:pt x="1016310" y="596928"/>
                  </a:lnTo>
                  <a:lnTo>
                    <a:pt x="1053959" y="570630"/>
                  </a:lnTo>
                  <a:lnTo>
                    <a:pt x="1092152" y="544835"/>
                  </a:lnTo>
                  <a:lnTo>
                    <a:pt x="1130879" y="519552"/>
                  </a:lnTo>
                  <a:lnTo>
                    <a:pt x="1170134" y="494786"/>
                  </a:lnTo>
                  <a:lnTo>
                    <a:pt x="1209909" y="470543"/>
                  </a:lnTo>
                  <a:lnTo>
                    <a:pt x="1250195" y="446831"/>
                  </a:lnTo>
                  <a:lnTo>
                    <a:pt x="1290985" y="423655"/>
                  </a:lnTo>
                  <a:lnTo>
                    <a:pt x="1332270" y="401021"/>
                  </a:lnTo>
                  <a:lnTo>
                    <a:pt x="1374044" y="378937"/>
                  </a:lnTo>
                  <a:lnTo>
                    <a:pt x="1416297" y="357408"/>
                  </a:lnTo>
                  <a:lnTo>
                    <a:pt x="1459023" y="336442"/>
                  </a:lnTo>
                  <a:lnTo>
                    <a:pt x="1502214" y="316043"/>
                  </a:lnTo>
                  <a:lnTo>
                    <a:pt x="1545860" y="296219"/>
                  </a:lnTo>
                  <a:lnTo>
                    <a:pt x="1589956" y="276976"/>
                  </a:lnTo>
                  <a:lnTo>
                    <a:pt x="1634492" y="258321"/>
                  </a:lnTo>
                  <a:lnTo>
                    <a:pt x="1679461" y="240260"/>
                  </a:lnTo>
                  <a:lnTo>
                    <a:pt x="1724855" y="222798"/>
                  </a:lnTo>
                  <a:lnTo>
                    <a:pt x="1770667" y="205944"/>
                  </a:lnTo>
                  <a:lnTo>
                    <a:pt x="1816887" y="189702"/>
                  </a:lnTo>
                  <a:lnTo>
                    <a:pt x="1863509" y="174079"/>
                  </a:lnTo>
                  <a:lnTo>
                    <a:pt x="1910525" y="159083"/>
                  </a:lnTo>
                  <a:lnTo>
                    <a:pt x="1957927" y="144718"/>
                  </a:lnTo>
                  <a:lnTo>
                    <a:pt x="2005706" y="130992"/>
                  </a:lnTo>
                  <a:lnTo>
                    <a:pt x="2053855" y="117911"/>
                  </a:lnTo>
                  <a:lnTo>
                    <a:pt x="2102367" y="105481"/>
                  </a:lnTo>
                  <a:lnTo>
                    <a:pt x="2151233" y="93709"/>
                  </a:lnTo>
                  <a:lnTo>
                    <a:pt x="2200445" y="82600"/>
                  </a:lnTo>
                  <a:lnTo>
                    <a:pt x="2249995" y="72163"/>
                  </a:lnTo>
                  <a:lnTo>
                    <a:pt x="2299877" y="62401"/>
                  </a:lnTo>
                  <a:lnTo>
                    <a:pt x="2350081" y="53324"/>
                  </a:lnTo>
                  <a:lnTo>
                    <a:pt x="2400600" y="44935"/>
                  </a:lnTo>
                  <a:lnTo>
                    <a:pt x="2451426" y="37243"/>
                  </a:lnTo>
                  <a:lnTo>
                    <a:pt x="2502552" y="30253"/>
                  </a:lnTo>
                  <a:lnTo>
                    <a:pt x="2553968" y="23971"/>
                  </a:lnTo>
                  <a:lnTo>
                    <a:pt x="2605669" y="18405"/>
                  </a:lnTo>
                  <a:lnTo>
                    <a:pt x="2657645" y="13560"/>
                  </a:lnTo>
                  <a:lnTo>
                    <a:pt x="2709888" y="9443"/>
                  </a:lnTo>
                  <a:lnTo>
                    <a:pt x="2762392" y="6061"/>
                  </a:lnTo>
                  <a:lnTo>
                    <a:pt x="2815147" y="3418"/>
                  </a:lnTo>
                  <a:lnTo>
                    <a:pt x="2868147" y="1523"/>
                  </a:lnTo>
                  <a:lnTo>
                    <a:pt x="2921383" y="382"/>
                  </a:lnTo>
                  <a:lnTo>
                    <a:pt x="2974848" y="0"/>
                  </a:lnTo>
                  <a:lnTo>
                    <a:pt x="3028312" y="382"/>
                  </a:lnTo>
                  <a:lnTo>
                    <a:pt x="3081548" y="1523"/>
                  </a:lnTo>
                  <a:lnTo>
                    <a:pt x="3134548" y="3418"/>
                  </a:lnTo>
                  <a:lnTo>
                    <a:pt x="3187303" y="6061"/>
                  </a:lnTo>
                  <a:lnTo>
                    <a:pt x="3239807" y="9443"/>
                  </a:lnTo>
                  <a:lnTo>
                    <a:pt x="3292050" y="13560"/>
                  </a:lnTo>
                  <a:lnTo>
                    <a:pt x="3344026" y="18405"/>
                  </a:lnTo>
                  <a:lnTo>
                    <a:pt x="3395727" y="23971"/>
                  </a:lnTo>
                  <a:lnTo>
                    <a:pt x="3447143" y="30253"/>
                  </a:lnTo>
                  <a:lnTo>
                    <a:pt x="3498269" y="37243"/>
                  </a:lnTo>
                  <a:lnTo>
                    <a:pt x="3549095" y="44935"/>
                  </a:lnTo>
                  <a:lnTo>
                    <a:pt x="3599614" y="53324"/>
                  </a:lnTo>
                  <a:lnTo>
                    <a:pt x="3649818" y="62401"/>
                  </a:lnTo>
                  <a:lnTo>
                    <a:pt x="3699700" y="72163"/>
                  </a:lnTo>
                  <a:lnTo>
                    <a:pt x="3749250" y="82600"/>
                  </a:lnTo>
                  <a:lnTo>
                    <a:pt x="3798462" y="93709"/>
                  </a:lnTo>
                  <a:lnTo>
                    <a:pt x="3847328" y="105481"/>
                  </a:lnTo>
                  <a:lnTo>
                    <a:pt x="3895840" y="117911"/>
                  </a:lnTo>
                  <a:lnTo>
                    <a:pt x="3943989" y="130992"/>
                  </a:lnTo>
                  <a:lnTo>
                    <a:pt x="3991768" y="144718"/>
                  </a:lnTo>
                  <a:lnTo>
                    <a:pt x="4039170" y="159083"/>
                  </a:lnTo>
                  <a:lnTo>
                    <a:pt x="4086186" y="174079"/>
                  </a:lnTo>
                  <a:lnTo>
                    <a:pt x="4132808" y="189702"/>
                  </a:lnTo>
                  <a:lnTo>
                    <a:pt x="4179028" y="205944"/>
                  </a:lnTo>
                  <a:lnTo>
                    <a:pt x="4224840" y="222798"/>
                  </a:lnTo>
                  <a:lnTo>
                    <a:pt x="4270234" y="240260"/>
                  </a:lnTo>
                  <a:lnTo>
                    <a:pt x="4315203" y="258321"/>
                  </a:lnTo>
                  <a:lnTo>
                    <a:pt x="4359739" y="276976"/>
                  </a:lnTo>
                  <a:lnTo>
                    <a:pt x="4403835" y="296219"/>
                  </a:lnTo>
                  <a:lnTo>
                    <a:pt x="4447481" y="316043"/>
                  </a:lnTo>
                  <a:lnTo>
                    <a:pt x="4490672" y="336442"/>
                  </a:lnTo>
                  <a:lnTo>
                    <a:pt x="4533398" y="357408"/>
                  </a:lnTo>
                  <a:lnTo>
                    <a:pt x="4575651" y="378937"/>
                  </a:lnTo>
                  <a:lnTo>
                    <a:pt x="4617425" y="401021"/>
                  </a:lnTo>
                  <a:lnTo>
                    <a:pt x="4658710" y="423655"/>
                  </a:lnTo>
                  <a:lnTo>
                    <a:pt x="4699500" y="446831"/>
                  </a:lnTo>
                  <a:lnTo>
                    <a:pt x="4739786" y="470543"/>
                  </a:lnTo>
                  <a:lnTo>
                    <a:pt x="4779561" y="494786"/>
                  </a:lnTo>
                  <a:lnTo>
                    <a:pt x="4818816" y="519552"/>
                  </a:lnTo>
                  <a:lnTo>
                    <a:pt x="4857543" y="544835"/>
                  </a:lnTo>
                  <a:lnTo>
                    <a:pt x="4895736" y="570630"/>
                  </a:lnTo>
                  <a:lnTo>
                    <a:pt x="4933385" y="596928"/>
                  </a:lnTo>
                  <a:lnTo>
                    <a:pt x="4970484" y="623725"/>
                  </a:lnTo>
                  <a:lnTo>
                    <a:pt x="5007024" y="651014"/>
                  </a:lnTo>
                  <a:lnTo>
                    <a:pt x="5042997" y="678787"/>
                  </a:lnTo>
                  <a:lnTo>
                    <a:pt x="5078396" y="707040"/>
                  </a:lnTo>
                  <a:lnTo>
                    <a:pt x="5113213" y="735766"/>
                  </a:lnTo>
                  <a:lnTo>
                    <a:pt x="5147439" y="764957"/>
                  </a:lnTo>
                  <a:lnTo>
                    <a:pt x="5181067" y="794608"/>
                  </a:lnTo>
                  <a:lnTo>
                    <a:pt x="5214089" y="824713"/>
                  </a:lnTo>
                  <a:lnTo>
                    <a:pt x="5246498" y="855265"/>
                  </a:lnTo>
                  <a:lnTo>
                    <a:pt x="5278284" y="886257"/>
                  </a:lnTo>
                  <a:lnTo>
                    <a:pt x="5309442" y="917684"/>
                  </a:lnTo>
                  <a:lnTo>
                    <a:pt x="5339961" y="949538"/>
                  </a:lnTo>
                  <a:lnTo>
                    <a:pt x="5369836" y="981814"/>
                  </a:lnTo>
                  <a:lnTo>
                    <a:pt x="5399057" y="1014506"/>
                  </a:lnTo>
                  <a:lnTo>
                    <a:pt x="5427618" y="1047605"/>
                  </a:lnTo>
                  <a:lnTo>
                    <a:pt x="5455509" y="1081108"/>
                  </a:lnTo>
                  <a:lnTo>
                    <a:pt x="5482724" y="1115006"/>
                  </a:lnTo>
                  <a:lnTo>
                    <a:pt x="5509254" y="1149294"/>
                  </a:lnTo>
                  <a:lnTo>
                    <a:pt x="5535092" y="1183965"/>
                  </a:lnTo>
                  <a:lnTo>
                    <a:pt x="5560230" y="1219012"/>
                  </a:lnTo>
                  <a:lnTo>
                    <a:pt x="5584659" y="1254431"/>
                  </a:lnTo>
                  <a:lnTo>
                    <a:pt x="5608372" y="1290213"/>
                  </a:lnTo>
                  <a:lnTo>
                    <a:pt x="5631361" y="1326353"/>
                  </a:lnTo>
                  <a:lnTo>
                    <a:pt x="5653619" y="1362844"/>
                  </a:lnTo>
                  <a:lnTo>
                    <a:pt x="5675137" y="1399681"/>
                  </a:lnTo>
                  <a:lnTo>
                    <a:pt x="5695907" y="1436855"/>
                  </a:lnTo>
                  <a:lnTo>
                    <a:pt x="5715922" y="1474362"/>
                  </a:lnTo>
                  <a:lnTo>
                    <a:pt x="5735174" y="1512195"/>
                  </a:lnTo>
                  <a:lnTo>
                    <a:pt x="5753655" y="1550347"/>
                  </a:lnTo>
                  <a:lnTo>
                    <a:pt x="5771356" y="1588812"/>
                  </a:lnTo>
                  <a:lnTo>
                    <a:pt x="5788271" y="1627584"/>
                  </a:lnTo>
                  <a:lnTo>
                    <a:pt x="5804391" y="1666656"/>
                  </a:lnTo>
                  <a:lnTo>
                    <a:pt x="5819709" y="1706022"/>
                  </a:lnTo>
                  <a:lnTo>
                    <a:pt x="5834216" y="1745675"/>
                  </a:lnTo>
                  <a:lnTo>
                    <a:pt x="5847905" y="1785609"/>
                  </a:lnTo>
                  <a:lnTo>
                    <a:pt x="5860768" y="1825818"/>
                  </a:lnTo>
                  <a:lnTo>
                    <a:pt x="5872797" y="1866296"/>
                  </a:lnTo>
                  <a:lnTo>
                    <a:pt x="5883983" y="1907035"/>
                  </a:lnTo>
                  <a:lnTo>
                    <a:pt x="5894320" y="1948030"/>
                  </a:lnTo>
                  <a:lnTo>
                    <a:pt x="5903800" y="1989274"/>
                  </a:lnTo>
                  <a:lnTo>
                    <a:pt x="5912414" y="2030761"/>
                  </a:lnTo>
                  <a:lnTo>
                    <a:pt x="5920155" y="2072484"/>
                  </a:lnTo>
                  <a:lnTo>
                    <a:pt x="5927014" y="2114437"/>
                  </a:lnTo>
                  <a:lnTo>
                    <a:pt x="5932984" y="2156614"/>
                  </a:lnTo>
                  <a:lnTo>
                    <a:pt x="5938058" y="2199009"/>
                  </a:lnTo>
                  <a:lnTo>
                    <a:pt x="5942226" y="2241614"/>
                  </a:lnTo>
                  <a:lnTo>
                    <a:pt x="5945482" y="2284423"/>
                  </a:lnTo>
                  <a:lnTo>
                    <a:pt x="5947818" y="2327431"/>
                  </a:lnTo>
                  <a:lnTo>
                    <a:pt x="5949225" y="2370631"/>
                  </a:lnTo>
                  <a:lnTo>
                    <a:pt x="5949696" y="2414016"/>
                  </a:lnTo>
                  <a:lnTo>
                    <a:pt x="5949225" y="2457400"/>
                  </a:lnTo>
                  <a:lnTo>
                    <a:pt x="5947818" y="2500600"/>
                  </a:lnTo>
                  <a:lnTo>
                    <a:pt x="5945482" y="2543608"/>
                  </a:lnTo>
                  <a:lnTo>
                    <a:pt x="5942226" y="2586417"/>
                  </a:lnTo>
                  <a:lnTo>
                    <a:pt x="5938058" y="2629022"/>
                  </a:lnTo>
                  <a:lnTo>
                    <a:pt x="5932984" y="2671417"/>
                  </a:lnTo>
                  <a:lnTo>
                    <a:pt x="5927014" y="2713594"/>
                  </a:lnTo>
                  <a:lnTo>
                    <a:pt x="5920155" y="2755547"/>
                  </a:lnTo>
                  <a:lnTo>
                    <a:pt x="5912414" y="2797270"/>
                  </a:lnTo>
                  <a:lnTo>
                    <a:pt x="5903800" y="2838757"/>
                  </a:lnTo>
                  <a:lnTo>
                    <a:pt x="5894320" y="2880001"/>
                  </a:lnTo>
                  <a:lnTo>
                    <a:pt x="5883983" y="2920996"/>
                  </a:lnTo>
                  <a:lnTo>
                    <a:pt x="5872797" y="2961735"/>
                  </a:lnTo>
                  <a:lnTo>
                    <a:pt x="5860768" y="3002213"/>
                  </a:lnTo>
                  <a:lnTo>
                    <a:pt x="5847905" y="3042422"/>
                  </a:lnTo>
                  <a:lnTo>
                    <a:pt x="5834216" y="3082356"/>
                  </a:lnTo>
                  <a:lnTo>
                    <a:pt x="5819709" y="3122009"/>
                  </a:lnTo>
                  <a:lnTo>
                    <a:pt x="5804391" y="3161375"/>
                  </a:lnTo>
                  <a:lnTo>
                    <a:pt x="5788271" y="3200447"/>
                  </a:lnTo>
                  <a:lnTo>
                    <a:pt x="5771356" y="3239219"/>
                  </a:lnTo>
                  <a:lnTo>
                    <a:pt x="5753655" y="3277684"/>
                  </a:lnTo>
                  <a:lnTo>
                    <a:pt x="5735174" y="3315836"/>
                  </a:lnTo>
                  <a:lnTo>
                    <a:pt x="5715922" y="3353669"/>
                  </a:lnTo>
                  <a:lnTo>
                    <a:pt x="5695907" y="3391176"/>
                  </a:lnTo>
                  <a:lnTo>
                    <a:pt x="5675137" y="3428350"/>
                  </a:lnTo>
                  <a:lnTo>
                    <a:pt x="5653619" y="3465187"/>
                  </a:lnTo>
                  <a:lnTo>
                    <a:pt x="5631361" y="3501678"/>
                  </a:lnTo>
                  <a:lnTo>
                    <a:pt x="5608372" y="3537818"/>
                  </a:lnTo>
                  <a:lnTo>
                    <a:pt x="5584659" y="3573600"/>
                  </a:lnTo>
                  <a:lnTo>
                    <a:pt x="5560230" y="3609019"/>
                  </a:lnTo>
                  <a:lnTo>
                    <a:pt x="5535092" y="3644066"/>
                  </a:lnTo>
                  <a:lnTo>
                    <a:pt x="5509254" y="3678737"/>
                  </a:lnTo>
                  <a:lnTo>
                    <a:pt x="5482724" y="3713025"/>
                  </a:lnTo>
                  <a:lnTo>
                    <a:pt x="5455509" y="3746923"/>
                  </a:lnTo>
                  <a:lnTo>
                    <a:pt x="5427618" y="3780426"/>
                  </a:lnTo>
                  <a:lnTo>
                    <a:pt x="5399057" y="3813525"/>
                  </a:lnTo>
                  <a:lnTo>
                    <a:pt x="5369836" y="3846217"/>
                  </a:lnTo>
                  <a:lnTo>
                    <a:pt x="5339961" y="3878493"/>
                  </a:lnTo>
                  <a:lnTo>
                    <a:pt x="5309442" y="3910347"/>
                  </a:lnTo>
                  <a:lnTo>
                    <a:pt x="5278284" y="3941774"/>
                  </a:lnTo>
                  <a:lnTo>
                    <a:pt x="5246498" y="3972766"/>
                  </a:lnTo>
                  <a:lnTo>
                    <a:pt x="5214089" y="4003318"/>
                  </a:lnTo>
                  <a:lnTo>
                    <a:pt x="5181067" y="4033423"/>
                  </a:lnTo>
                  <a:lnTo>
                    <a:pt x="5147439" y="4063074"/>
                  </a:lnTo>
                  <a:lnTo>
                    <a:pt x="5113213" y="4092265"/>
                  </a:lnTo>
                  <a:lnTo>
                    <a:pt x="5078396" y="4120991"/>
                  </a:lnTo>
                  <a:lnTo>
                    <a:pt x="5042997" y="4149244"/>
                  </a:lnTo>
                  <a:lnTo>
                    <a:pt x="5007024" y="4177017"/>
                  </a:lnTo>
                  <a:lnTo>
                    <a:pt x="4970484" y="4204306"/>
                  </a:lnTo>
                  <a:lnTo>
                    <a:pt x="4933385" y="4231103"/>
                  </a:lnTo>
                  <a:lnTo>
                    <a:pt x="4895736" y="4257401"/>
                  </a:lnTo>
                  <a:lnTo>
                    <a:pt x="4857543" y="4283196"/>
                  </a:lnTo>
                  <a:lnTo>
                    <a:pt x="4818816" y="4308479"/>
                  </a:lnTo>
                  <a:lnTo>
                    <a:pt x="4779561" y="4333245"/>
                  </a:lnTo>
                  <a:lnTo>
                    <a:pt x="4739786" y="4357488"/>
                  </a:lnTo>
                  <a:lnTo>
                    <a:pt x="4699500" y="4381200"/>
                  </a:lnTo>
                  <a:lnTo>
                    <a:pt x="4658710" y="4404376"/>
                  </a:lnTo>
                  <a:lnTo>
                    <a:pt x="4617425" y="4427010"/>
                  </a:lnTo>
                  <a:lnTo>
                    <a:pt x="4575651" y="4449094"/>
                  </a:lnTo>
                  <a:lnTo>
                    <a:pt x="4533398" y="4470623"/>
                  </a:lnTo>
                  <a:lnTo>
                    <a:pt x="4490672" y="4491589"/>
                  </a:lnTo>
                  <a:lnTo>
                    <a:pt x="4447481" y="4511988"/>
                  </a:lnTo>
                  <a:lnTo>
                    <a:pt x="4403835" y="4531812"/>
                  </a:lnTo>
                  <a:lnTo>
                    <a:pt x="4359739" y="4551055"/>
                  </a:lnTo>
                  <a:lnTo>
                    <a:pt x="4315203" y="4569710"/>
                  </a:lnTo>
                  <a:lnTo>
                    <a:pt x="4270234" y="4587771"/>
                  </a:lnTo>
                  <a:lnTo>
                    <a:pt x="4224840" y="4605233"/>
                  </a:lnTo>
                  <a:lnTo>
                    <a:pt x="4179028" y="4622087"/>
                  </a:lnTo>
                  <a:lnTo>
                    <a:pt x="4132808" y="4638329"/>
                  </a:lnTo>
                  <a:lnTo>
                    <a:pt x="4086186" y="4653952"/>
                  </a:lnTo>
                  <a:lnTo>
                    <a:pt x="4039170" y="4668948"/>
                  </a:lnTo>
                  <a:lnTo>
                    <a:pt x="3991768" y="4683313"/>
                  </a:lnTo>
                  <a:lnTo>
                    <a:pt x="3943989" y="4697039"/>
                  </a:lnTo>
                  <a:lnTo>
                    <a:pt x="3895840" y="4710120"/>
                  </a:lnTo>
                  <a:lnTo>
                    <a:pt x="3847328" y="4722550"/>
                  </a:lnTo>
                  <a:lnTo>
                    <a:pt x="3798462" y="4734322"/>
                  </a:lnTo>
                  <a:lnTo>
                    <a:pt x="3749250" y="4745431"/>
                  </a:lnTo>
                  <a:lnTo>
                    <a:pt x="3699700" y="4755868"/>
                  </a:lnTo>
                  <a:lnTo>
                    <a:pt x="3649818" y="4765630"/>
                  </a:lnTo>
                  <a:lnTo>
                    <a:pt x="3599614" y="4774707"/>
                  </a:lnTo>
                  <a:lnTo>
                    <a:pt x="3549095" y="4783096"/>
                  </a:lnTo>
                  <a:lnTo>
                    <a:pt x="3498269" y="4790788"/>
                  </a:lnTo>
                  <a:lnTo>
                    <a:pt x="3447143" y="4797778"/>
                  </a:lnTo>
                  <a:lnTo>
                    <a:pt x="3395727" y="4804060"/>
                  </a:lnTo>
                  <a:lnTo>
                    <a:pt x="3344026" y="4809626"/>
                  </a:lnTo>
                  <a:lnTo>
                    <a:pt x="3292050" y="4814471"/>
                  </a:lnTo>
                  <a:lnTo>
                    <a:pt x="3239807" y="4818588"/>
                  </a:lnTo>
                  <a:lnTo>
                    <a:pt x="3187303" y="4821970"/>
                  </a:lnTo>
                  <a:lnTo>
                    <a:pt x="3134548" y="4824613"/>
                  </a:lnTo>
                  <a:lnTo>
                    <a:pt x="3081548" y="4826508"/>
                  </a:lnTo>
                  <a:lnTo>
                    <a:pt x="3028312" y="4827649"/>
                  </a:lnTo>
                  <a:lnTo>
                    <a:pt x="2974848" y="4828032"/>
                  </a:lnTo>
                  <a:lnTo>
                    <a:pt x="2921383" y="4827649"/>
                  </a:lnTo>
                  <a:lnTo>
                    <a:pt x="2868147" y="4826508"/>
                  </a:lnTo>
                  <a:lnTo>
                    <a:pt x="2815147" y="4824613"/>
                  </a:lnTo>
                  <a:lnTo>
                    <a:pt x="2762392" y="4821970"/>
                  </a:lnTo>
                  <a:lnTo>
                    <a:pt x="2709888" y="4818588"/>
                  </a:lnTo>
                  <a:lnTo>
                    <a:pt x="2657645" y="4814471"/>
                  </a:lnTo>
                  <a:lnTo>
                    <a:pt x="2605669" y="4809626"/>
                  </a:lnTo>
                  <a:lnTo>
                    <a:pt x="2553968" y="4804060"/>
                  </a:lnTo>
                  <a:lnTo>
                    <a:pt x="2502552" y="4797778"/>
                  </a:lnTo>
                  <a:lnTo>
                    <a:pt x="2451426" y="4790788"/>
                  </a:lnTo>
                  <a:lnTo>
                    <a:pt x="2400600" y="4783096"/>
                  </a:lnTo>
                  <a:lnTo>
                    <a:pt x="2350081" y="4774707"/>
                  </a:lnTo>
                  <a:lnTo>
                    <a:pt x="2299877" y="4765630"/>
                  </a:lnTo>
                  <a:lnTo>
                    <a:pt x="2249995" y="4755868"/>
                  </a:lnTo>
                  <a:lnTo>
                    <a:pt x="2200445" y="4745431"/>
                  </a:lnTo>
                  <a:lnTo>
                    <a:pt x="2151233" y="4734322"/>
                  </a:lnTo>
                  <a:lnTo>
                    <a:pt x="2102367" y="4722550"/>
                  </a:lnTo>
                  <a:lnTo>
                    <a:pt x="2053855" y="4710120"/>
                  </a:lnTo>
                  <a:lnTo>
                    <a:pt x="2005706" y="4697039"/>
                  </a:lnTo>
                  <a:lnTo>
                    <a:pt x="1957927" y="4683313"/>
                  </a:lnTo>
                  <a:lnTo>
                    <a:pt x="1910525" y="4668948"/>
                  </a:lnTo>
                  <a:lnTo>
                    <a:pt x="1863509" y="4653952"/>
                  </a:lnTo>
                  <a:lnTo>
                    <a:pt x="1816887" y="4638329"/>
                  </a:lnTo>
                  <a:lnTo>
                    <a:pt x="1770667" y="4622087"/>
                  </a:lnTo>
                  <a:lnTo>
                    <a:pt x="1724855" y="4605233"/>
                  </a:lnTo>
                  <a:lnTo>
                    <a:pt x="1679461" y="4587771"/>
                  </a:lnTo>
                  <a:lnTo>
                    <a:pt x="1634492" y="4569710"/>
                  </a:lnTo>
                  <a:lnTo>
                    <a:pt x="1589956" y="4551055"/>
                  </a:lnTo>
                  <a:lnTo>
                    <a:pt x="1545860" y="4531812"/>
                  </a:lnTo>
                  <a:lnTo>
                    <a:pt x="1502214" y="4511988"/>
                  </a:lnTo>
                  <a:lnTo>
                    <a:pt x="1459023" y="4491589"/>
                  </a:lnTo>
                  <a:lnTo>
                    <a:pt x="1416297" y="4470623"/>
                  </a:lnTo>
                  <a:lnTo>
                    <a:pt x="1374044" y="4449094"/>
                  </a:lnTo>
                  <a:lnTo>
                    <a:pt x="1332270" y="4427010"/>
                  </a:lnTo>
                  <a:lnTo>
                    <a:pt x="1290985" y="4404376"/>
                  </a:lnTo>
                  <a:lnTo>
                    <a:pt x="1250195" y="4381200"/>
                  </a:lnTo>
                  <a:lnTo>
                    <a:pt x="1209909" y="4357488"/>
                  </a:lnTo>
                  <a:lnTo>
                    <a:pt x="1170134" y="4333245"/>
                  </a:lnTo>
                  <a:lnTo>
                    <a:pt x="1130879" y="4308479"/>
                  </a:lnTo>
                  <a:lnTo>
                    <a:pt x="1092152" y="4283196"/>
                  </a:lnTo>
                  <a:lnTo>
                    <a:pt x="1053959" y="4257401"/>
                  </a:lnTo>
                  <a:lnTo>
                    <a:pt x="1016310" y="4231103"/>
                  </a:lnTo>
                  <a:lnTo>
                    <a:pt x="979211" y="4204306"/>
                  </a:lnTo>
                  <a:lnTo>
                    <a:pt x="942671" y="4177017"/>
                  </a:lnTo>
                  <a:lnTo>
                    <a:pt x="906698" y="4149244"/>
                  </a:lnTo>
                  <a:lnTo>
                    <a:pt x="871299" y="4120991"/>
                  </a:lnTo>
                  <a:lnTo>
                    <a:pt x="836482" y="4092265"/>
                  </a:lnTo>
                  <a:lnTo>
                    <a:pt x="802256" y="4063074"/>
                  </a:lnTo>
                  <a:lnTo>
                    <a:pt x="768628" y="4033423"/>
                  </a:lnTo>
                  <a:lnTo>
                    <a:pt x="735606" y="4003318"/>
                  </a:lnTo>
                  <a:lnTo>
                    <a:pt x="703197" y="3972766"/>
                  </a:lnTo>
                  <a:lnTo>
                    <a:pt x="671411" y="3941774"/>
                  </a:lnTo>
                  <a:lnTo>
                    <a:pt x="640253" y="3910347"/>
                  </a:lnTo>
                  <a:lnTo>
                    <a:pt x="609734" y="3878493"/>
                  </a:lnTo>
                  <a:lnTo>
                    <a:pt x="579859" y="3846217"/>
                  </a:lnTo>
                  <a:lnTo>
                    <a:pt x="550638" y="3813525"/>
                  </a:lnTo>
                  <a:lnTo>
                    <a:pt x="522077" y="3780426"/>
                  </a:lnTo>
                  <a:lnTo>
                    <a:pt x="494186" y="3746923"/>
                  </a:lnTo>
                  <a:lnTo>
                    <a:pt x="466971" y="3713025"/>
                  </a:lnTo>
                  <a:lnTo>
                    <a:pt x="440441" y="3678737"/>
                  </a:lnTo>
                  <a:lnTo>
                    <a:pt x="414603" y="3644066"/>
                  </a:lnTo>
                  <a:lnTo>
                    <a:pt x="389465" y="3609019"/>
                  </a:lnTo>
                  <a:lnTo>
                    <a:pt x="365036" y="3573600"/>
                  </a:lnTo>
                  <a:lnTo>
                    <a:pt x="341323" y="3537818"/>
                  </a:lnTo>
                  <a:lnTo>
                    <a:pt x="318334" y="3501678"/>
                  </a:lnTo>
                  <a:lnTo>
                    <a:pt x="296076" y="3465187"/>
                  </a:lnTo>
                  <a:lnTo>
                    <a:pt x="274558" y="3428350"/>
                  </a:lnTo>
                  <a:lnTo>
                    <a:pt x="253788" y="3391176"/>
                  </a:lnTo>
                  <a:lnTo>
                    <a:pt x="233773" y="3353669"/>
                  </a:lnTo>
                  <a:lnTo>
                    <a:pt x="214521" y="3315836"/>
                  </a:lnTo>
                  <a:lnTo>
                    <a:pt x="196040" y="3277684"/>
                  </a:lnTo>
                  <a:lnTo>
                    <a:pt x="178339" y="3239219"/>
                  </a:lnTo>
                  <a:lnTo>
                    <a:pt x="161424" y="3200447"/>
                  </a:lnTo>
                  <a:lnTo>
                    <a:pt x="145304" y="3161375"/>
                  </a:lnTo>
                  <a:lnTo>
                    <a:pt x="129986" y="3122009"/>
                  </a:lnTo>
                  <a:lnTo>
                    <a:pt x="115479" y="3082356"/>
                  </a:lnTo>
                  <a:lnTo>
                    <a:pt x="101790" y="3042422"/>
                  </a:lnTo>
                  <a:lnTo>
                    <a:pt x="88927" y="3002213"/>
                  </a:lnTo>
                  <a:lnTo>
                    <a:pt x="76898" y="2961735"/>
                  </a:lnTo>
                  <a:lnTo>
                    <a:pt x="65712" y="2920996"/>
                  </a:lnTo>
                  <a:lnTo>
                    <a:pt x="55375" y="2880001"/>
                  </a:lnTo>
                  <a:lnTo>
                    <a:pt x="45895" y="2838757"/>
                  </a:lnTo>
                  <a:lnTo>
                    <a:pt x="37281" y="2797270"/>
                  </a:lnTo>
                  <a:lnTo>
                    <a:pt x="29540" y="2755547"/>
                  </a:lnTo>
                  <a:lnTo>
                    <a:pt x="22681" y="2713594"/>
                  </a:lnTo>
                  <a:lnTo>
                    <a:pt x="16711" y="2671417"/>
                  </a:lnTo>
                  <a:lnTo>
                    <a:pt x="11637" y="2629022"/>
                  </a:lnTo>
                  <a:lnTo>
                    <a:pt x="7469" y="2586417"/>
                  </a:lnTo>
                  <a:lnTo>
                    <a:pt x="4213" y="2543608"/>
                  </a:lnTo>
                  <a:lnTo>
                    <a:pt x="1877" y="2500600"/>
                  </a:lnTo>
                  <a:lnTo>
                    <a:pt x="470" y="2457400"/>
                  </a:lnTo>
                  <a:lnTo>
                    <a:pt x="0" y="2414016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10455" y="975360"/>
              <a:ext cx="822960" cy="131368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120383" y="1301496"/>
              <a:ext cx="1508760" cy="164591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196327" y="3374136"/>
              <a:ext cx="1021079" cy="118567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666232" y="4559807"/>
              <a:ext cx="1057656" cy="169773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038856" y="4974336"/>
              <a:ext cx="2118360" cy="143560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371344" y="1194816"/>
              <a:ext cx="1298447" cy="131368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2165730" y="2389124"/>
            <a:ext cx="1697989" cy="45148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0"/>
              </a:spcBef>
            </a:pPr>
            <a:r>
              <a:rPr sz="1400" b="1" spc="-10" dirty="0">
                <a:latin typeface="Arial"/>
                <a:cs typeface="Arial"/>
              </a:rPr>
              <a:t>Safe </a:t>
            </a:r>
            <a:r>
              <a:rPr sz="1400" b="1" spc="-15" dirty="0">
                <a:latin typeface="Arial"/>
                <a:cs typeface="Arial"/>
              </a:rPr>
              <a:t>disposal </a:t>
            </a:r>
            <a:r>
              <a:rPr sz="1400" b="1" spc="-10" dirty="0">
                <a:latin typeface="Arial"/>
                <a:cs typeface="Arial"/>
              </a:rPr>
              <a:t>of</a:t>
            </a:r>
            <a:r>
              <a:rPr sz="1400" b="1" spc="50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old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400" b="1" spc="-20" dirty="0">
                <a:latin typeface="Arial"/>
                <a:cs typeface="Arial"/>
              </a:rPr>
              <a:t>devices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178553" y="2343099"/>
            <a:ext cx="1312545" cy="4514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1400" b="1" spc="-15" dirty="0">
                <a:latin typeface="Arial"/>
                <a:cs typeface="Arial"/>
              </a:rPr>
              <a:t>Locking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400" b="1" spc="-25" dirty="0">
                <a:latin typeface="Arial"/>
                <a:cs typeface="Arial"/>
              </a:rPr>
              <a:t>phone’s</a:t>
            </a:r>
            <a:r>
              <a:rPr sz="1400" b="1" spc="-5" dirty="0">
                <a:latin typeface="Arial"/>
                <a:cs typeface="Arial"/>
              </a:rPr>
              <a:t> </a:t>
            </a:r>
            <a:r>
              <a:rPr sz="1400" b="1" spc="-15" dirty="0">
                <a:latin typeface="Arial"/>
                <a:cs typeface="Arial"/>
              </a:rPr>
              <a:t>screen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370826" y="4727575"/>
            <a:ext cx="1135380" cy="45148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80340" marR="5080" indent="-167640">
              <a:lnSpc>
                <a:spcPct val="100000"/>
              </a:lnSpc>
              <a:spcBef>
                <a:spcPts val="90"/>
              </a:spcBef>
            </a:pPr>
            <a:r>
              <a:rPr sz="1400" b="1" spc="-10" dirty="0">
                <a:latin typeface="Arial"/>
                <a:cs typeface="Arial"/>
              </a:rPr>
              <a:t>Using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spc="-15" dirty="0">
                <a:latin typeface="Arial"/>
                <a:cs typeface="Arial"/>
              </a:rPr>
              <a:t>secure  </a:t>
            </a:r>
            <a:r>
              <a:rPr sz="1400" b="1" spc="-10" dirty="0">
                <a:latin typeface="Arial"/>
                <a:cs typeface="Arial"/>
              </a:rPr>
              <a:t>networks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938264" y="5583427"/>
            <a:ext cx="1222375" cy="45148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0"/>
              </a:spcBef>
            </a:pPr>
            <a:r>
              <a:rPr sz="1400" b="1" spc="-15" dirty="0">
                <a:latin typeface="Arial"/>
                <a:cs typeface="Arial"/>
              </a:rPr>
              <a:t>Installing anti-  virus software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468374" y="5634024"/>
            <a:ext cx="1595755" cy="6648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90"/>
              </a:spcBef>
            </a:pPr>
            <a:r>
              <a:rPr sz="1400" b="1" spc="-15" dirty="0">
                <a:latin typeface="Arial"/>
                <a:cs typeface="Arial"/>
              </a:rPr>
              <a:t>Downloading apps  </a:t>
            </a:r>
            <a:r>
              <a:rPr sz="1400" b="1" spc="-10" dirty="0">
                <a:latin typeface="Arial"/>
                <a:cs typeface="Arial"/>
              </a:rPr>
              <a:t>from </a:t>
            </a:r>
            <a:r>
              <a:rPr sz="1400" b="1" spc="-15" dirty="0">
                <a:latin typeface="Arial"/>
                <a:cs typeface="Arial"/>
              </a:rPr>
              <a:t>trusted  sources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81278" y="4784597"/>
            <a:ext cx="1726564" cy="45148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436245" marR="5080" indent="-424180">
              <a:lnSpc>
                <a:spcPct val="100000"/>
              </a:lnSpc>
              <a:spcBef>
                <a:spcPts val="90"/>
              </a:spcBef>
            </a:pPr>
            <a:r>
              <a:rPr sz="1400" b="1" spc="-15" dirty="0">
                <a:latin typeface="Arial"/>
                <a:cs typeface="Arial"/>
              </a:rPr>
              <a:t>Keeping the </a:t>
            </a:r>
            <a:r>
              <a:rPr sz="1400" b="1" spc="-20" dirty="0">
                <a:latin typeface="Arial"/>
                <a:cs typeface="Arial"/>
              </a:rPr>
              <a:t>devices  </a:t>
            </a:r>
            <a:r>
              <a:rPr sz="1400" b="1" spc="-15" dirty="0">
                <a:latin typeface="Arial"/>
                <a:cs typeface="Arial"/>
              </a:rPr>
              <a:t>up-to-date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797300" y="2871977"/>
            <a:ext cx="3254375" cy="121983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911350" marR="5080" indent="2540" algn="ctr">
              <a:lnSpc>
                <a:spcPct val="100000"/>
              </a:lnSpc>
              <a:spcBef>
                <a:spcPts val="90"/>
              </a:spcBef>
            </a:pPr>
            <a:r>
              <a:rPr sz="1400" b="1" spc="-10" dirty="0">
                <a:latin typeface="Arial"/>
                <a:cs typeface="Arial"/>
              </a:rPr>
              <a:t>Setting </a:t>
            </a:r>
            <a:r>
              <a:rPr sz="1400" b="1" spc="-15" dirty="0">
                <a:latin typeface="Arial"/>
                <a:cs typeface="Arial"/>
              </a:rPr>
              <a:t>up  </a:t>
            </a:r>
            <a:r>
              <a:rPr sz="1400" b="1" spc="-20" dirty="0">
                <a:latin typeface="Arial"/>
                <a:cs typeface="Arial"/>
              </a:rPr>
              <a:t>password’s </a:t>
            </a:r>
            <a:r>
              <a:rPr sz="1400" b="1" spc="-15" dirty="0">
                <a:latin typeface="Arial"/>
                <a:cs typeface="Arial"/>
              </a:rPr>
              <a:t>and  user privileges</a:t>
            </a:r>
            <a:endParaRPr sz="1400">
              <a:latin typeface="Arial"/>
              <a:cs typeface="Arial"/>
            </a:endParaRPr>
          </a:p>
          <a:p>
            <a:pPr marR="1532890" algn="ctr">
              <a:lnSpc>
                <a:spcPts val="1970"/>
              </a:lnSpc>
            </a:pPr>
            <a:r>
              <a:rPr sz="2000" b="1" dirty="0">
                <a:latin typeface="Arial"/>
                <a:cs typeface="Arial"/>
              </a:rPr>
              <a:t>Mobile</a:t>
            </a:r>
            <a:r>
              <a:rPr sz="2000" b="1" spc="-114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Device</a:t>
            </a:r>
            <a:endParaRPr sz="2000">
              <a:latin typeface="Arial"/>
              <a:cs typeface="Arial"/>
            </a:endParaRPr>
          </a:p>
          <a:p>
            <a:pPr marR="1529080" algn="ctr">
              <a:lnSpc>
                <a:spcPct val="100000"/>
              </a:lnSpc>
            </a:pPr>
            <a:r>
              <a:rPr sz="2000" b="1" spc="-10" dirty="0">
                <a:latin typeface="Arial"/>
                <a:cs typeface="Arial"/>
              </a:rPr>
              <a:t>Security</a:t>
            </a:r>
            <a:endParaRPr sz="20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60831" y="2901695"/>
            <a:ext cx="2505456" cy="182270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32201" y="482295"/>
            <a:ext cx="2887980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Cloud</a:t>
            </a:r>
            <a:r>
              <a:rPr spc="-75" dirty="0"/>
              <a:t> </a:t>
            </a:r>
            <a:r>
              <a:rPr spc="-5" dirty="0"/>
              <a:t>Security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13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52399" y="1237310"/>
            <a:ext cx="8044815" cy="4719955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241300" marR="6985" indent="-228600" algn="just">
              <a:lnSpc>
                <a:spcPts val="2690"/>
              </a:lnSpc>
              <a:spcBef>
                <a:spcPts val="755"/>
              </a:spcBef>
              <a:buChar char="•"/>
              <a:tabLst>
                <a:tab pos="241300" algn="l"/>
              </a:tabLst>
            </a:pPr>
            <a:r>
              <a:rPr sz="2800" dirty="0">
                <a:solidFill>
                  <a:srgbClr val="CC0066"/>
                </a:solidFill>
                <a:latin typeface="Arial"/>
                <a:cs typeface="Arial"/>
              </a:rPr>
              <a:t>Cloud computing </a:t>
            </a:r>
            <a:r>
              <a:rPr sz="2800" spc="-10" dirty="0">
                <a:solidFill>
                  <a:srgbClr val="CC0066"/>
                </a:solidFill>
                <a:latin typeface="Arial"/>
                <a:cs typeface="Arial"/>
              </a:rPr>
              <a:t>is </a:t>
            </a:r>
            <a:r>
              <a:rPr sz="2800" dirty="0">
                <a:solidFill>
                  <a:srgbClr val="CC0066"/>
                </a:solidFill>
                <a:latin typeface="Arial"/>
                <a:cs typeface="Arial"/>
              </a:rPr>
              <a:t>one </a:t>
            </a:r>
            <a:r>
              <a:rPr sz="2800" spc="-10" dirty="0">
                <a:solidFill>
                  <a:srgbClr val="CC0066"/>
                </a:solidFill>
                <a:latin typeface="Arial"/>
                <a:cs typeface="Arial"/>
              </a:rPr>
              <a:t>of </a:t>
            </a:r>
            <a:r>
              <a:rPr sz="2800" spc="5" dirty="0">
                <a:solidFill>
                  <a:srgbClr val="CC0066"/>
                </a:solidFill>
                <a:latin typeface="Arial"/>
                <a:cs typeface="Arial"/>
              </a:rPr>
              <a:t>the </a:t>
            </a:r>
            <a:r>
              <a:rPr sz="2800" dirty="0">
                <a:solidFill>
                  <a:srgbClr val="CC0066"/>
                </a:solidFill>
                <a:latin typeface="Arial"/>
                <a:cs typeface="Arial"/>
              </a:rPr>
              <a:t>promised leading  computing</a:t>
            </a:r>
            <a:r>
              <a:rPr sz="2800" spc="-10" dirty="0">
                <a:solidFill>
                  <a:srgbClr val="CC0066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CC0066"/>
                </a:solidFill>
                <a:latin typeface="Arial"/>
                <a:cs typeface="Arial"/>
              </a:rPr>
              <a:t>technologies</a:t>
            </a:r>
            <a:endParaRPr sz="2800">
              <a:latin typeface="Arial"/>
              <a:cs typeface="Arial"/>
            </a:endParaRPr>
          </a:p>
          <a:p>
            <a:pPr marL="241300" marR="7620" indent="-228600" algn="just">
              <a:lnSpc>
                <a:spcPts val="2690"/>
              </a:lnSpc>
              <a:spcBef>
                <a:spcPts val="1010"/>
              </a:spcBef>
              <a:buChar char="•"/>
              <a:tabLst>
                <a:tab pos="241300" algn="l"/>
              </a:tabLst>
            </a:pPr>
            <a:r>
              <a:rPr sz="2800" dirty="0">
                <a:solidFill>
                  <a:srgbClr val="CC0066"/>
                </a:solidFill>
                <a:latin typeface="Arial"/>
                <a:cs typeface="Arial"/>
              </a:rPr>
              <a:t>The emergence of </a:t>
            </a:r>
            <a:r>
              <a:rPr sz="2800" spc="5" dirty="0">
                <a:solidFill>
                  <a:srgbClr val="CC0066"/>
                </a:solidFill>
                <a:latin typeface="Arial"/>
                <a:cs typeface="Arial"/>
              </a:rPr>
              <a:t>cloud </a:t>
            </a:r>
            <a:r>
              <a:rPr sz="2800" dirty="0">
                <a:solidFill>
                  <a:srgbClr val="CC0066"/>
                </a:solidFill>
                <a:latin typeface="Arial"/>
                <a:cs typeface="Arial"/>
              </a:rPr>
              <a:t>users has increased in  </a:t>
            </a:r>
            <a:r>
              <a:rPr sz="2800" spc="5" dirty="0">
                <a:solidFill>
                  <a:srgbClr val="CC0066"/>
                </a:solidFill>
                <a:latin typeface="Arial"/>
                <a:cs typeface="Arial"/>
              </a:rPr>
              <a:t>IT</a:t>
            </a:r>
            <a:r>
              <a:rPr sz="2800" spc="-75" dirty="0">
                <a:solidFill>
                  <a:srgbClr val="CC0066"/>
                </a:solidFill>
                <a:latin typeface="Arial"/>
                <a:cs typeface="Arial"/>
              </a:rPr>
              <a:t> </a:t>
            </a:r>
            <a:r>
              <a:rPr sz="2800" spc="5" dirty="0">
                <a:solidFill>
                  <a:srgbClr val="CC0066"/>
                </a:solidFill>
                <a:latin typeface="Arial"/>
                <a:cs typeface="Arial"/>
              </a:rPr>
              <a:t>sectors</a:t>
            </a:r>
            <a:endParaRPr sz="2800">
              <a:latin typeface="Arial"/>
              <a:cs typeface="Arial"/>
            </a:endParaRPr>
          </a:p>
          <a:p>
            <a:pPr marL="241300" marR="5080" indent="-228600" algn="just">
              <a:lnSpc>
                <a:spcPct val="80000"/>
              </a:lnSpc>
              <a:spcBef>
                <a:spcPts val="1030"/>
              </a:spcBef>
              <a:buChar char="•"/>
              <a:tabLst>
                <a:tab pos="241300" algn="l"/>
              </a:tabLst>
            </a:pPr>
            <a:r>
              <a:rPr sz="2800" dirty="0">
                <a:solidFill>
                  <a:srgbClr val="CC0066"/>
                </a:solidFill>
                <a:latin typeface="Arial"/>
                <a:cs typeface="Arial"/>
              </a:rPr>
              <a:t>The security in </a:t>
            </a:r>
            <a:r>
              <a:rPr sz="2800" spc="-5" dirty="0">
                <a:solidFill>
                  <a:srgbClr val="CC0066"/>
                </a:solidFill>
                <a:latin typeface="Arial"/>
                <a:cs typeface="Arial"/>
              </a:rPr>
              <a:t>cloud </a:t>
            </a:r>
            <a:r>
              <a:rPr sz="2800" dirty="0">
                <a:solidFill>
                  <a:srgbClr val="CC0066"/>
                </a:solidFill>
                <a:latin typeface="Arial"/>
                <a:cs typeface="Arial"/>
              </a:rPr>
              <a:t>refers </a:t>
            </a:r>
            <a:r>
              <a:rPr sz="2800" spc="5" dirty="0">
                <a:solidFill>
                  <a:srgbClr val="CC0066"/>
                </a:solidFill>
                <a:latin typeface="Arial"/>
                <a:cs typeface="Arial"/>
              </a:rPr>
              <a:t>to the </a:t>
            </a:r>
            <a:r>
              <a:rPr sz="2800" dirty="0">
                <a:solidFill>
                  <a:srgbClr val="CC0066"/>
                </a:solidFill>
                <a:latin typeface="Arial"/>
                <a:cs typeface="Arial"/>
              </a:rPr>
              <a:t>process </a:t>
            </a:r>
            <a:r>
              <a:rPr sz="2800" spc="-30" dirty="0">
                <a:solidFill>
                  <a:srgbClr val="CC0066"/>
                </a:solidFill>
                <a:latin typeface="Arial"/>
                <a:cs typeface="Arial"/>
              </a:rPr>
              <a:t>of  </a:t>
            </a:r>
            <a:r>
              <a:rPr sz="2800" dirty="0">
                <a:solidFill>
                  <a:srgbClr val="CC0066"/>
                </a:solidFill>
                <a:latin typeface="Arial"/>
                <a:cs typeface="Arial"/>
              </a:rPr>
              <a:t>securing </a:t>
            </a:r>
            <a:r>
              <a:rPr sz="2800" spc="-5" dirty="0">
                <a:solidFill>
                  <a:srgbClr val="CC0066"/>
                </a:solidFill>
                <a:latin typeface="Arial"/>
                <a:cs typeface="Arial"/>
              </a:rPr>
              <a:t>data </a:t>
            </a:r>
            <a:r>
              <a:rPr sz="2800" dirty="0">
                <a:solidFill>
                  <a:srgbClr val="CC0066"/>
                </a:solidFill>
                <a:latin typeface="Arial"/>
                <a:cs typeface="Arial"/>
              </a:rPr>
              <a:t>and information present in </a:t>
            </a:r>
            <a:r>
              <a:rPr sz="2800" spc="5" dirty="0">
                <a:solidFill>
                  <a:srgbClr val="CC0066"/>
                </a:solidFill>
                <a:latin typeface="Arial"/>
                <a:cs typeface="Arial"/>
              </a:rPr>
              <a:t>the  cloud</a:t>
            </a:r>
            <a:endParaRPr sz="2800">
              <a:latin typeface="Arial"/>
              <a:cs typeface="Arial"/>
            </a:endParaRPr>
          </a:p>
          <a:p>
            <a:pPr marL="241300" marR="8890" indent="-228600" algn="just">
              <a:lnSpc>
                <a:spcPts val="2690"/>
              </a:lnSpc>
              <a:spcBef>
                <a:spcPts val="960"/>
              </a:spcBef>
              <a:buChar char="•"/>
              <a:tabLst>
                <a:tab pos="241300" algn="l"/>
              </a:tabLst>
            </a:pPr>
            <a:r>
              <a:rPr sz="2800" dirty="0">
                <a:solidFill>
                  <a:srgbClr val="CC0066"/>
                </a:solidFill>
                <a:latin typeface="Arial"/>
                <a:cs typeface="Arial"/>
              </a:rPr>
              <a:t>Cloud </a:t>
            </a:r>
            <a:r>
              <a:rPr sz="2800" spc="5" dirty="0">
                <a:solidFill>
                  <a:srgbClr val="CC0066"/>
                </a:solidFill>
                <a:latin typeface="Arial"/>
                <a:cs typeface="Arial"/>
              </a:rPr>
              <a:t>computing </a:t>
            </a:r>
            <a:r>
              <a:rPr sz="2800" spc="-5" dirty="0">
                <a:solidFill>
                  <a:srgbClr val="CC0066"/>
                </a:solidFill>
                <a:latin typeface="Arial"/>
                <a:cs typeface="Arial"/>
              </a:rPr>
              <a:t>security </a:t>
            </a:r>
            <a:r>
              <a:rPr sz="2800" dirty="0">
                <a:solidFill>
                  <a:srgbClr val="CC0066"/>
                </a:solidFill>
                <a:latin typeface="Arial"/>
                <a:cs typeface="Arial"/>
              </a:rPr>
              <a:t>processes </a:t>
            </a:r>
            <a:r>
              <a:rPr sz="2800" spc="5" dirty="0">
                <a:solidFill>
                  <a:srgbClr val="CC0066"/>
                </a:solidFill>
                <a:latin typeface="Arial"/>
                <a:cs typeface="Arial"/>
              </a:rPr>
              <a:t>should  </a:t>
            </a:r>
            <a:r>
              <a:rPr sz="2800" dirty="0">
                <a:solidFill>
                  <a:srgbClr val="CC0066"/>
                </a:solidFill>
                <a:latin typeface="Arial"/>
                <a:cs typeface="Arial"/>
              </a:rPr>
              <a:t>address </a:t>
            </a:r>
            <a:r>
              <a:rPr sz="2800" spc="5" dirty="0">
                <a:solidFill>
                  <a:srgbClr val="CC0066"/>
                </a:solidFill>
                <a:latin typeface="Arial"/>
                <a:cs typeface="Arial"/>
              </a:rPr>
              <a:t>the security</a:t>
            </a:r>
            <a:r>
              <a:rPr sz="2800" spc="-85" dirty="0">
                <a:solidFill>
                  <a:srgbClr val="CC0066"/>
                </a:solidFill>
                <a:latin typeface="Arial"/>
                <a:cs typeface="Arial"/>
              </a:rPr>
              <a:t> </a:t>
            </a:r>
            <a:r>
              <a:rPr sz="2800" spc="5" dirty="0">
                <a:solidFill>
                  <a:srgbClr val="CC0066"/>
                </a:solidFill>
                <a:latin typeface="Arial"/>
                <a:cs typeface="Arial"/>
              </a:rPr>
              <a:t>controls</a:t>
            </a:r>
            <a:endParaRPr sz="2800">
              <a:latin typeface="Arial"/>
              <a:cs typeface="Arial"/>
            </a:endParaRPr>
          </a:p>
          <a:p>
            <a:pPr marL="241300" marR="5080" indent="-228600" algn="just">
              <a:lnSpc>
                <a:spcPts val="2690"/>
              </a:lnSpc>
              <a:spcBef>
                <a:spcPts val="1010"/>
              </a:spcBef>
              <a:buChar char="•"/>
              <a:tabLst>
                <a:tab pos="241300" algn="l"/>
              </a:tabLst>
            </a:pPr>
            <a:r>
              <a:rPr sz="2800" dirty="0">
                <a:solidFill>
                  <a:srgbClr val="CC0066"/>
                </a:solidFill>
                <a:latin typeface="Arial"/>
                <a:cs typeface="Arial"/>
              </a:rPr>
              <a:t>The </a:t>
            </a:r>
            <a:r>
              <a:rPr sz="2800" spc="5" dirty="0">
                <a:solidFill>
                  <a:srgbClr val="CC0066"/>
                </a:solidFill>
                <a:latin typeface="Arial"/>
                <a:cs typeface="Arial"/>
              </a:rPr>
              <a:t>cloud </a:t>
            </a:r>
            <a:r>
              <a:rPr sz="2800" dirty="0">
                <a:solidFill>
                  <a:srgbClr val="CC0066"/>
                </a:solidFill>
                <a:latin typeface="Arial"/>
                <a:cs typeface="Arial"/>
              </a:rPr>
              <a:t>provider incorporates </a:t>
            </a:r>
            <a:r>
              <a:rPr sz="2800" spc="5" dirty="0">
                <a:solidFill>
                  <a:srgbClr val="CC0066"/>
                </a:solidFill>
                <a:latin typeface="Arial"/>
                <a:cs typeface="Arial"/>
              </a:rPr>
              <a:t>to </a:t>
            </a:r>
            <a:r>
              <a:rPr sz="2800" dirty="0">
                <a:solidFill>
                  <a:srgbClr val="CC0066"/>
                </a:solidFill>
                <a:latin typeface="Arial"/>
                <a:cs typeface="Arial"/>
              </a:rPr>
              <a:t>maintain </a:t>
            </a:r>
            <a:r>
              <a:rPr sz="2800" spc="-5" dirty="0">
                <a:solidFill>
                  <a:srgbClr val="CC0066"/>
                </a:solidFill>
                <a:latin typeface="Arial"/>
                <a:cs typeface="Arial"/>
              </a:rPr>
              <a:t>the  </a:t>
            </a:r>
            <a:r>
              <a:rPr sz="2800" dirty="0">
                <a:solidFill>
                  <a:srgbClr val="CC0066"/>
                </a:solidFill>
                <a:latin typeface="Arial"/>
                <a:cs typeface="Arial"/>
              </a:rPr>
              <a:t>customer's </a:t>
            </a:r>
            <a:r>
              <a:rPr sz="2800" spc="-5" dirty="0">
                <a:solidFill>
                  <a:srgbClr val="CC0066"/>
                </a:solidFill>
                <a:latin typeface="Arial"/>
                <a:cs typeface="Arial"/>
              </a:rPr>
              <a:t>data </a:t>
            </a:r>
            <a:r>
              <a:rPr sz="2800" spc="-30" dirty="0">
                <a:solidFill>
                  <a:srgbClr val="CC0066"/>
                </a:solidFill>
                <a:latin typeface="Arial"/>
                <a:cs typeface="Arial"/>
              </a:rPr>
              <a:t>security, </a:t>
            </a:r>
            <a:r>
              <a:rPr sz="2800" spc="-5" dirty="0">
                <a:solidFill>
                  <a:srgbClr val="CC0066"/>
                </a:solidFill>
                <a:latin typeface="Arial"/>
                <a:cs typeface="Arial"/>
              </a:rPr>
              <a:t>privacy and  </a:t>
            </a:r>
            <a:r>
              <a:rPr sz="2800" dirty="0">
                <a:solidFill>
                  <a:srgbClr val="CC0066"/>
                </a:solidFill>
                <a:latin typeface="Arial"/>
                <a:cs typeface="Arial"/>
              </a:rPr>
              <a:t>compliance </a:t>
            </a:r>
            <a:r>
              <a:rPr sz="2800" spc="-10" dirty="0">
                <a:solidFill>
                  <a:srgbClr val="CC0066"/>
                </a:solidFill>
                <a:latin typeface="Arial"/>
                <a:cs typeface="Arial"/>
              </a:rPr>
              <a:t>with </a:t>
            </a:r>
            <a:r>
              <a:rPr sz="2800" spc="5" dirty="0">
                <a:solidFill>
                  <a:srgbClr val="CC0066"/>
                </a:solidFill>
                <a:latin typeface="Arial"/>
                <a:cs typeface="Arial"/>
              </a:rPr>
              <a:t>necessary</a:t>
            </a:r>
            <a:r>
              <a:rPr sz="2800" spc="-15" dirty="0">
                <a:solidFill>
                  <a:srgbClr val="CC0066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CC0066"/>
                </a:solidFill>
                <a:latin typeface="Arial"/>
                <a:cs typeface="Arial"/>
              </a:rPr>
              <a:t>regulations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5894" y="506425"/>
            <a:ext cx="8196580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Basic Cloud Security Protection</a:t>
            </a:r>
            <a:r>
              <a:rPr spc="40" dirty="0"/>
              <a:t> </a:t>
            </a:r>
            <a:r>
              <a:rPr spc="-5" dirty="0"/>
              <a:t>Measures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14</a:t>
            </a:fld>
            <a:endParaRPr spc="-5" dirty="0"/>
          </a:p>
        </p:txBody>
      </p:sp>
      <p:sp>
        <p:nvSpPr>
          <p:cNvPr id="3" name="object 3"/>
          <p:cNvSpPr/>
          <p:nvPr/>
        </p:nvSpPr>
        <p:spPr>
          <a:xfrm>
            <a:off x="2331720" y="1560575"/>
            <a:ext cx="4188713" cy="14668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255390" y="1994662"/>
            <a:ext cx="2061845" cy="511809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24765" marR="5080" indent="-12700">
              <a:lnSpc>
                <a:spcPts val="1900"/>
              </a:lnSpc>
              <a:spcBef>
                <a:spcPts val="185"/>
              </a:spcBef>
            </a:pPr>
            <a:r>
              <a:rPr sz="1600" b="1" spc="-5" dirty="0">
                <a:latin typeface="Arial"/>
                <a:cs typeface="Arial"/>
              </a:rPr>
              <a:t>Basic </a:t>
            </a:r>
            <a:r>
              <a:rPr sz="1600" b="1" dirty="0">
                <a:latin typeface="Arial"/>
                <a:cs typeface="Arial"/>
              </a:rPr>
              <a:t>Cloud</a:t>
            </a:r>
            <a:r>
              <a:rPr sz="1600" b="1" spc="-7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Security  Protection</a:t>
            </a:r>
            <a:r>
              <a:rPr sz="1600" b="1" spc="-8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Measures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717548" y="2977895"/>
            <a:ext cx="5806440" cy="1517015"/>
            <a:chOff x="1717548" y="2977895"/>
            <a:chExt cx="5806440" cy="1517015"/>
          </a:xfrm>
        </p:grpSpPr>
        <p:sp>
          <p:nvSpPr>
            <p:cNvPr id="6" name="object 6"/>
            <p:cNvSpPr/>
            <p:nvPr/>
          </p:nvSpPr>
          <p:spPr>
            <a:xfrm>
              <a:off x="1755648" y="2977895"/>
              <a:ext cx="5728970" cy="651510"/>
            </a:xfrm>
            <a:custGeom>
              <a:avLst/>
              <a:gdLst/>
              <a:ahLst/>
              <a:cxnLst/>
              <a:rect l="l" t="t" r="r" b="b"/>
              <a:pathLst>
                <a:path w="5728970" h="651510">
                  <a:moveTo>
                    <a:pt x="2801112" y="0"/>
                  </a:moveTo>
                  <a:lnTo>
                    <a:pt x="2801112" y="651128"/>
                  </a:lnTo>
                </a:path>
                <a:path w="5728970" h="651510">
                  <a:moveTo>
                    <a:pt x="0" y="637031"/>
                  </a:moveTo>
                  <a:lnTo>
                    <a:pt x="5728970" y="637031"/>
                  </a:lnTo>
                </a:path>
              </a:pathLst>
            </a:custGeom>
            <a:ln w="6096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717548" y="3596639"/>
              <a:ext cx="5806440" cy="898525"/>
            </a:xfrm>
            <a:custGeom>
              <a:avLst/>
              <a:gdLst/>
              <a:ahLst/>
              <a:cxnLst/>
              <a:rect l="l" t="t" r="r" b="b"/>
              <a:pathLst>
                <a:path w="5806440" h="898525">
                  <a:moveTo>
                    <a:pt x="76200" y="821944"/>
                  </a:moveTo>
                  <a:lnTo>
                    <a:pt x="44450" y="821944"/>
                  </a:lnTo>
                  <a:lnTo>
                    <a:pt x="44450" y="18288"/>
                  </a:lnTo>
                  <a:lnTo>
                    <a:pt x="31750" y="18288"/>
                  </a:lnTo>
                  <a:lnTo>
                    <a:pt x="31750" y="821944"/>
                  </a:lnTo>
                  <a:lnTo>
                    <a:pt x="0" y="821944"/>
                  </a:lnTo>
                  <a:lnTo>
                    <a:pt x="38100" y="898144"/>
                  </a:lnTo>
                  <a:lnTo>
                    <a:pt x="69850" y="834644"/>
                  </a:lnTo>
                  <a:lnTo>
                    <a:pt x="76200" y="821944"/>
                  </a:lnTo>
                  <a:close/>
                </a:path>
                <a:path w="5806440" h="898525">
                  <a:moveTo>
                    <a:pt x="1862328" y="821944"/>
                  </a:moveTo>
                  <a:lnTo>
                    <a:pt x="1830578" y="821944"/>
                  </a:lnTo>
                  <a:lnTo>
                    <a:pt x="1830578" y="18288"/>
                  </a:lnTo>
                  <a:lnTo>
                    <a:pt x="1817878" y="18288"/>
                  </a:lnTo>
                  <a:lnTo>
                    <a:pt x="1817878" y="821944"/>
                  </a:lnTo>
                  <a:lnTo>
                    <a:pt x="1786128" y="821944"/>
                  </a:lnTo>
                  <a:lnTo>
                    <a:pt x="1824228" y="898144"/>
                  </a:lnTo>
                  <a:lnTo>
                    <a:pt x="1855978" y="834644"/>
                  </a:lnTo>
                  <a:lnTo>
                    <a:pt x="1862328" y="821944"/>
                  </a:lnTo>
                  <a:close/>
                </a:path>
                <a:path w="5806440" h="898525">
                  <a:moveTo>
                    <a:pt x="3803904" y="821944"/>
                  </a:moveTo>
                  <a:lnTo>
                    <a:pt x="3772154" y="821944"/>
                  </a:lnTo>
                  <a:lnTo>
                    <a:pt x="3772154" y="18288"/>
                  </a:lnTo>
                  <a:lnTo>
                    <a:pt x="3759454" y="18288"/>
                  </a:lnTo>
                  <a:lnTo>
                    <a:pt x="3759454" y="821944"/>
                  </a:lnTo>
                  <a:lnTo>
                    <a:pt x="3727704" y="821944"/>
                  </a:lnTo>
                  <a:lnTo>
                    <a:pt x="3765804" y="898144"/>
                  </a:lnTo>
                  <a:lnTo>
                    <a:pt x="3797554" y="834644"/>
                  </a:lnTo>
                  <a:lnTo>
                    <a:pt x="3803904" y="821944"/>
                  </a:lnTo>
                  <a:close/>
                </a:path>
                <a:path w="5806440" h="898525">
                  <a:moveTo>
                    <a:pt x="5806440" y="803656"/>
                  </a:moveTo>
                  <a:lnTo>
                    <a:pt x="5774690" y="803656"/>
                  </a:lnTo>
                  <a:lnTo>
                    <a:pt x="5774690" y="0"/>
                  </a:lnTo>
                  <a:lnTo>
                    <a:pt x="5761990" y="0"/>
                  </a:lnTo>
                  <a:lnTo>
                    <a:pt x="5761990" y="803656"/>
                  </a:lnTo>
                  <a:lnTo>
                    <a:pt x="5730240" y="803656"/>
                  </a:lnTo>
                  <a:lnTo>
                    <a:pt x="5768340" y="879856"/>
                  </a:lnTo>
                  <a:lnTo>
                    <a:pt x="5800090" y="816356"/>
                  </a:lnTo>
                  <a:lnTo>
                    <a:pt x="5806440" y="803656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941324" y="4477258"/>
            <a:ext cx="1699260" cy="51752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00965" marR="5080" indent="-88900">
              <a:lnSpc>
                <a:spcPct val="101299"/>
              </a:lnSpc>
              <a:spcBef>
                <a:spcPts val="80"/>
              </a:spcBef>
            </a:pPr>
            <a:r>
              <a:rPr sz="1600" b="1" dirty="0">
                <a:latin typeface="Carlito"/>
                <a:cs typeface="Carlito"/>
              </a:rPr>
              <a:t>Ensure the </a:t>
            </a:r>
            <a:r>
              <a:rPr sz="1600" b="1" spc="-5" dirty="0">
                <a:latin typeface="Carlito"/>
                <a:cs typeface="Carlito"/>
              </a:rPr>
              <a:t>safety</a:t>
            </a:r>
            <a:r>
              <a:rPr sz="1600" b="1" spc="-160" dirty="0">
                <a:latin typeface="Carlito"/>
                <a:cs typeface="Carlito"/>
              </a:rPr>
              <a:t> </a:t>
            </a:r>
            <a:r>
              <a:rPr sz="1600" b="1" dirty="0">
                <a:latin typeface="Carlito"/>
                <a:cs typeface="Carlito"/>
              </a:rPr>
              <a:t>of  </a:t>
            </a:r>
            <a:r>
              <a:rPr sz="1600" b="1" spc="-15" dirty="0">
                <a:latin typeface="Carlito"/>
                <a:cs typeface="Carlito"/>
              </a:rPr>
              <a:t>Data </a:t>
            </a:r>
            <a:r>
              <a:rPr sz="1600" b="1" dirty="0">
                <a:latin typeface="Carlito"/>
                <a:cs typeface="Carlito"/>
              </a:rPr>
              <a:t>and</a:t>
            </a:r>
            <a:r>
              <a:rPr sz="1600" b="1" spc="-40" dirty="0">
                <a:latin typeface="Carlito"/>
                <a:cs typeface="Carlito"/>
              </a:rPr>
              <a:t> </a:t>
            </a:r>
            <a:r>
              <a:rPr sz="1600" b="1" spc="-5" dirty="0">
                <a:latin typeface="Carlito"/>
                <a:cs typeface="Carlito"/>
              </a:rPr>
              <a:t>Systems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928620" y="4477258"/>
            <a:ext cx="1398270" cy="51752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280670" marR="5080" indent="-268605">
              <a:lnSpc>
                <a:spcPct val="101299"/>
              </a:lnSpc>
              <a:spcBef>
                <a:spcPts val="80"/>
              </a:spcBef>
            </a:pPr>
            <a:r>
              <a:rPr sz="1600" b="1" spc="-5" dirty="0">
                <a:latin typeface="Carlito"/>
                <a:cs typeface="Carlito"/>
              </a:rPr>
              <a:t>Identify</a:t>
            </a:r>
            <a:r>
              <a:rPr sz="1600" b="1" spc="-50" dirty="0">
                <a:latin typeface="Carlito"/>
                <a:cs typeface="Carlito"/>
              </a:rPr>
              <a:t> </a:t>
            </a:r>
            <a:r>
              <a:rPr sz="1600" b="1" dirty="0">
                <a:latin typeface="Carlito"/>
                <a:cs typeface="Carlito"/>
              </a:rPr>
              <a:t>unusual  </a:t>
            </a:r>
            <a:r>
              <a:rPr sz="1600" b="1" spc="-5" dirty="0">
                <a:latin typeface="Carlito"/>
                <a:cs typeface="Carlito"/>
              </a:rPr>
              <a:t>Behaviors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592192" y="4457522"/>
            <a:ext cx="1580515" cy="51815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0"/>
              </a:spcBef>
            </a:pPr>
            <a:r>
              <a:rPr sz="1600" b="1" dirty="0">
                <a:latin typeface="Carlito"/>
                <a:cs typeface="Carlito"/>
              </a:rPr>
              <a:t>Examine the</a:t>
            </a:r>
            <a:r>
              <a:rPr sz="1600" b="1" spc="-135" dirty="0">
                <a:latin typeface="Carlito"/>
                <a:cs typeface="Carlito"/>
              </a:rPr>
              <a:t> </a:t>
            </a:r>
            <a:r>
              <a:rPr sz="1600" b="1" spc="-15" dirty="0">
                <a:latin typeface="Carlito"/>
                <a:cs typeface="Carlito"/>
              </a:rPr>
              <a:t>latest</a:t>
            </a:r>
            <a:endParaRPr sz="1600">
              <a:latin typeface="Carlito"/>
              <a:cs typeface="Carlito"/>
            </a:endParaRPr>
          </a:p>
          <a:p>
            <a:pPr algn="ctr">
              <a:lnSpc>
                <a:spcPct val="100000"/>
              </a:lnSpc>
              <a:spcBef>
                <a:spcPts val="25"/>
              </a:spcBef>
            </a:pPr>
            <a:r>
              <a:rPr sz="1600" b="1" spc="-5" dirty="0">
                <a:latin typeface="Carlito"/>
                <a:cs typeface="Carlito"/>
              </a:rPr>
              <a:t>security</a:t>
            </a:r>
            <a:r>
              <a:rPr sz="1600" b="1" spc="-35" dirty="0">
                <a:latin typeface="Carlito"/>
                <a:cs typeface="Carlito"/>
              </a:rPr>
              <a:t> </a:t>
            </a:r>
            <a:r>
              <a:rPr sz="1600" b="1" spc="-20" dirty="0">
                <a:latin typeface="Carlito"/>
                <a:cs typeface="Carlito"/>
              </a:rPr>
              <a:t>state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415785" y="4428490"/>
            <a:ext cx="1876425" cy="51752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 indent="63500">
              <a:lnSpc>
                <a:spcPct val="101299"/>
              </a:lnSpc>
              <a:spcBef>
                <a:spcPts val="80"/>
              </a:spcBef>
            </a:pPr>
            <a:r>
              <a:rPr sz="1600" b="1" spc="-5" dirty="0">
                <a:latin typeface="Carlito"/>
                <a:cs typeface="Carlito"/>
              </a:rPr>
              <a:t>Keep track </a:t>
            </a:r>
            <a:r>
              <a:rPr sz="1600" b="1" dirty="0">
                <a:latin typeface="Carlito"/>
                <a:cs typeface="Carlito"/>
              </a:rPr>
              <a:t>and </a:t>
            </a:r>
            <a:r>
              <a:rPr sz="1600" b="1" spc="-5" dirty="0">
                <a:latin typeface="Carlito"/>
                <a:cs typeface="Carlito"/>
              </a:rPr>
              <a:t>react  </a:t>
            </a:r>
            <a:r>
              <a:rPr sz="1600" b="1" spc="-15" dirty="0">
                <a:latin typeface="Carlito"/>
                <a:cs typeface="Carlito"/>
              </a:rPr>
              <a:t>to </a:t>
            </a:r>
            <a:r>
              <a:rPr sz="1600" b="1" spc="-5" dirty="0">
                <a:latin typeface="Carlito"/>
                <a:cs typeface="Carlito"/>
              </a:rPr>
              <a:t>unpredicted</a:t>
            </a:r>
            <a:r>
              <a:rPr sz="1600" b="1" spc="-60" dirty="0">
                <a:latin typeface="Carlito"/>
                <a:cs typeface="Carlito"/>
              </a:rPr>
              <a:t> </a:t>
            </a:r>
            <a:r>
              <a:rPr sz="1600" b="1" spc="-10" dirty="0">
                <a:latin typeface="Carlito"/>
                <a:cs typeface="Carlito"/>
              </a:rPr>
              <a:t>events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13330" y="475564"/>
            <a:ext cx="5118100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Cloud </a:t>
            </a:r>
            <a:r>
              <a:rPr spc="-15" dirty="0"/>
              <a:t>Deployment</a:t>
            </a:r>
            <a:r>
              <a:rPr spc="45" dirty="0"/>
              <a:t> </a:t>
            </a:r>
            <a:r>
              <a:rPr spc="-10" dirty="0"/>
              <a:t>Models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15</a:t>
            </a:fld>
            <a:endParaRPr spc="-5" dirty="0"/>
          </a:p>
        </p:txBody>
      </p:sp>
      <p:sp>
        <p:nvSpPr>
          <p:cNvPr id="3" name="object 3"/>
          <p:cNvSpPr/>
          <p:nvPr/>
        </p:nvSpPr>
        <p:spPr>
          <a:xfrm>
            <a:off x="774191" y="1655064"/>
            <a:ext cx="7595616" cy="44409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52242" y="502107"/>
            <a:ext cx="4244340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Cloud </a:t>
            </a:r>
            <a:r>
              <a:rPr spc="-15" dirty="0"/>
              <a:t>Service</a:t>
            </a:r>
            <a:r>
              <a:rPr spc="25" dirty="0"/>
              <a:t> </a:t>
            </a:r>
            <a:r>
              <a:rPr spc="-5" dirty="0"/>
              <a:t>Models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16</a:t>
            </a:fld>
            <a:endParaRPr spc="-5" dirty="0"/>
          </a:p>
        </p:txBody>
      </p:sp>
      <p:sp>
        <p:nvSpPr>
          <p:cNvPr id="3" name="object 3"/>
          <p:cNvSpPr/>
          <p:nvPr/>
        </p:nvSpPr>
        <p:spPr>
          <a:xfrm>
            <a:off x="1231391" y="1792223"/>
            <a:ext cx="6586728" cy="41574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8883" y="1419809"/>
            <a:ext cx="8096884" cy="390906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41300" marR="8255" indent="-229235" algn="just">
              <a:lnSpc>
                <a:spcPts val="3030"/>
              </a:lnSpc>
              <a:spcBef>
                <a:spcPts val="484"/>
              </a:spcBef>
              <a:buChar char="•"/>
              <a:tabLst>
                <a:tab pos="241935" algn="l"/>
              </a:tabLst>
            </a:pPr>
            <a:r>
              <a:rPr sz="2800" dirty="0">
                <a:solidFill>
                  <a:srgbClr val="CC0066"/>
                </a:solidFill>
                <a:latin typeface="Arial"/>
                <a:cs typeface="Arial"/>
              </a:rPr>
              <a:t>Apart </a:t>
            </a:r>
            <a:r>
              <a:rPr sz="2800" spc="5" dirty="0">
                <a:solidFill>
                  <a:srgbClr val="CC0066"/>
                </a:solidFill>
                <a:latin typeface="Arial"/>
                <a:cs typeface="Arial"/>
              </a:rPr>
              <a:t>from </a:t>
            </a:r>
            <a:r>
              <a:rPr sz="2800" spc="-5" dirty="0">
                <a:solidFill>
                  <a:srgbClr val="CC0066"/>
                </a:solidFill>
                <a:latin typeface="Arial"/>
                <a:cs typeface="Arial"/>
              </a:rPr>
              <a:t>SaaS, </a:t>
            </a:r>
            <a:r>
              <a:rPr sz="2800" spc="5" dirty="0">
                <a:solidFill>
                  <a:srgbClr val="CC0066"/>
                </a:solidFill>
                <a:latin typeface="Arial"/>
                <a:cs typeface="Arial"/>
              </a:rPr>
              <a:t>IaaS </a:t>
            </a:r>
            <a:r>
              <a:rPr sz="2800" dirty="0">
                <a:solidFill>
                  <a:srgbClr val="CC0066"/>
                </a:solidFill>
                <a:latin typeface="Arial"/>
                <a:cs typeface="Arial"/>
              </a:rPr>
              <a:t>and PaaS other </a:t>
            </a:r>
            <a:r>
              <a:rPr sz="2800" spc="-10" dirty="0">
                <a:solidFill>
                  <a:srgbClr val="CC0066"/>
                </a:solidFill>
                <a:latin typeface="Arial"/>
                <a:cs typeface="Arial"/>
              </a:rPr>
              <a:t>two  </a:t>
            </a:r>
            <a:r>
              <a:rPr sz="2800" spc="-5" dirty="0">
                <a:solidFill>
                  <a:srgbClr val="CC0066"/>
                </a:solidFill>
                <a:latin typeface="Arial"/>
                <a:cs typeface="Arial"/>
              </a:rPr>
              <a:t>service </a:t>
            </a:r>
            <a:r>
              <a:rPr sz="2800" dirty="0">
                <a:solidFill>
                  <a:srgbClr val="CC0066"/>
                </a:solidFill>
                <a:latin typeface="Arial"/>
                <a:cs typeface="Arial"/>
              </a:rPr>
              <a:t>models are also </a:t>
            </a:r>
            <a:r>
              <a:rPr sz="2800" spc="-5" dirty="0">
                <a:solidFill>
                  <a:srgbClr val="CC0066"/>
                </a:solidFill>
                <a:latin typeface="Arial"/>
                <a:cs typeface="Arial"/>
              </a:rPr>
              <a:t>available. </a:t>
            </a:r>
            <a:r>
              <a:rPr sz="2800" dirty="0">
                <a:solidFill>
                  <a:srgbClr val="CC0066"/>
                </a:solidFill>
                <a:latin typeface="Arial"/>
                <a:cs typeface="Arial"/>
              </a:rPr>
              <a:t>They</a:t>
            </a:r>
            <a:r>
              <a:rPr sz="2800" spc="15" dirty="0">
                <a:solidFill>
                  <a:srgbClr val="CC0066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CC0066"/>
                </a:solidFill>
                <a:latin typeface="Arial"/>
                <a:cs typeface="Arial"/>
              </a:rPr>
              <a:t>are</a:t>
            </a:r>
            <a:endParaRPr sz="2800">
              <a:latin typeface="Arial"/>
              <a:cs typeface="Arial"/>
            </a:endParaRPr>
          </a:p>
          <a:p>
            <a:pPr marL="241300" indent="-229235" algn="just">
              <a:lnSpc>
                <a:spcPct val="100000"/>
              </a:lnSpc>
              <a:spcBef>
                <a:spcPts val="625"/>
              </a:spcBef>
              <a:buChar char="•"/>
              <a:tabLst>
                <a:tab pos="241935" algn="l"/>
              </a:tabLst>
            </a:pPr>
            <a:r>
              <a:rPr sz="2800" dirty="0">
                <a:solidFill>
                  <a:srgbClr val="CC0066"/>
                </a:solidFill>
                <a:latin typeface="Arial"/>
                <a:cs typeface="Arial"/>
              </a:rPr>
              <a:t>Human-as-a-Service</a:t>
            </a:r>
            <a:r>
              <a:rPr sz="2800" spc="35" dirty="0">
                <a:solidFill>
                  <a:srgbClr val="CC0066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CC0066"/>
                </a:solidFill>
                <a:latin typeface="Arial"/>
                <a:cs typeface="Arial"/>
              </a:rPr>
              <a:t>(HuaaS)</a:t>
            </a:r>
            <a:endParaRPr sz="2800">
              <a:latin typeface="Arial"/>
              <a:cs typeface="Arial"/>
            </a:endParaRPr>
          </a:p>
          <a:p>
            <a:pPr marL="698500" marR="5715" lvl="1" indent="-228600" algn="just">
              <a:lnSpc>
                <a:spcPct val="90000"/>
              </a:lnSpc>
              <a:spcBef>
                <a:spcPts val="505"/>
              </a:spcBef>
              <a:buChar char="•"/>
              <a:tabLst>
                <a:tab pos="699135" algn="l"/>
              </a:tabLst>
            </a:pPr>
            <a:r>
              <a:rPr sz="2800" spc="5" dirty="0">
                <a:solidFill>
                  <a:srgbClr val="CC0066"/>
                </a:solidFill>
                <a:latin typeface="Arial"/>
                <a:cs typeface="Arial"/>
              </a:rPr>
              <a:t>It </a:t>
            </a:r>
            <a:r>
              <a:rPr sz="2800" spc="-5" dirty="0">
                <a:solidFill>
                  <a:srgbClr val="CC0066"/>
                </a:solidFill>
                <a:latin typeface="Arial"/>
                <a:cs typeface="Arial"/>
              </a:rPr>
              <a:t>provides </a:t>
            </a:r>
            <a:r>
              <a:rPr sz="2800" dirty="0">
                <a:solidFill>
                  <a:srgbClr val="CC0066"/>
                </a:solidFill>
                <a:latin typeface="Arial"/>
                <a:cs typeface="Arial"/>
              </a:rPr>
              <a:t>human resources as </a:t>
            </a:r>
            <a:r>
              <a:rPr sz="2800" spc="5" dirty="0">
                <a:solidFill>
                  <a:srgbClr val="CC0066"/>
                </a:solidFill>
                <a:latin typeface="Arial"/>
                <a:cs typeface="Arial"/>
              </a:rPr>
              <a:t>a </a:t>
            </a:r>
            <a:r>
              <a:rPr sz="2800" spc="-5" dirty="0">
                <a:solidFill>
                  <a:srgbClr val="CC0066"/>
                </a:solidFill>
                <a:latin typeface="Arial"/>
                <a:cs typeface="Arial"/>
              </a:rPr>
              <a:t>service </a:t>
            </a:r>
            <a:r>
              <a:rPr sz="2800" spc="-15" dirty="0">
                <a:solidFill>
                  <a:srgbClr val="CC0066"/>
                </a:solidFill>
                <a:latin typeface="Arial"/>
                <a:cs typeface="Arial"/>
              </a:rPr>
              <a:t>to </a:t>
            </a:r>
            <a:r>
              <a:rPr sz="2800" spc="745" dirty="0">
                <a:solidFill>
                  <a:srgbClr val="CC0066"/>
                </a:solidFill>
                <a:latin typeface="Arial"/>
                <a:cs typeface="Arial"/>
              </a:rPr>
              <a:t> </a:t>
            </a:r>
            <a:r>
              <a:rPr sz="2800" spc="5" dirty="0">
                <a:solidFill>
                  <a:srgbClr val="CC0066"/>
                </a:solidFill>
                <a:latin typeface="Arial"/>
                <a:cs typeface="Arial"/>
              </a:rPr>
              <a:t>the </a:t>
            </a:r>
            <a:r>
              <a:rPr sz="2800" dirty="0">
                <a:solidFill>
                  <a:srgbClr val="CC0066"/>
                </a:solidFill>
                <a:latin typeface="Arial"/>
                <a:cs typeface="Arial"/>
              </a:rPr>
              <a:t>cloud </a:t>
            </a:r>
            <a:r>
              <a:rPr sz="2800" spc="-5" dirty="0">
                <a:solidFill>
                  <a:srgbClr val="CC0066"/>
                </a:solidFill>
                <a:latin typeface="Arial"/>
                <a:cs typeface="Arial"/>
              </a:rPr>
              <a:t>users for </a:t>
            </a:r>
            <a:r>
              <a:rPr sz="2800" dirty="0">
                <a:solidFill>
                  <a:srgbClr val="CC0066"/>
                </a:solidFill>
                <a:latin typeface="Arial"/>
                <a:cs typeface="Arial"/>
              </a:rPr>
              <a:t>predicting </a:t>
            </a:r>
            <a:r>
              <a:rPr sz="2800" spc="-5" dirty="0">
                <a:solidFill>
                  <a:srgbClr val="CC0066"/>
                </a:solidFill>
                <a:latin typeface="Arial"/>
                <a:cs typeface="Arial"/>
              </a:rPr>
              <a:t>massive-scale  </a:t>
            </a:r>
            <a:r>
              <a:rPr sz="2800" dirty="0">
                <a:solidFill>
                  <a:srgbClr val="CC0066"/>
                </a:solidFill>
                <a:latin typeface="Arial"/>
                <a:cs typeface="Arial"/>
              </a:rPr>
              <a:t>data and aggregate their</a:t>
            </a:r>
            <a:r>
              <a:rPr sz="2800" spc="-15" dirty="0">
                <a:solidFill>
                  <a:srgbClr val="CC0066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CC0066"/>
                </a:solidFill>
                <a:latin typeface="Arial"/>
                <a:cs typeface="Arial"/>
              </a:rPr>
              <a:t>information</a:t>
            </a:r>
            <a:endParaRPr sz="2800">
              <a:latin typeface="Arial"/>
              <a:cs typeface="Arial"/>
            </a:endParaRPr>
          </a:p>
          <a:p>
            <a:pPr marL="241300" indent="-229235" algn="just">
              <a:lnSpc>
                <a:spcPct val="100000"/>
              </a:lnSpc>
              <a:spcBef>
                <a:spcPts val="675"/>
              </a:spcBef>
              <a:buChar char="•"/>
              <a:tabLst>
                <a:tab pos="241935" algn="l"/>
              </a:tabLst>
            </a:pPr>
            <a:r>
              <a:rPr sz="2800" spc="-5" dirty="0">
                <a:solidFill>
                  <a:srgbClr val="CC0066"/>
                </a:solidFill>
                <a:latin typeface="Arial"/>
                <a:cs typeface="Arial"/>
              </a:rPr>
              <a:t>Everything-as-a-Service</a:t>
            </a:r>
            <a:r>
              <a:rPr sz="2800" spc="65" dirty="0">
                <a:solidFill>
                  <a:srgbClr val="CC0066"/>
                </a:solidFill>
                <a:latin typeface="Arial"/>
                <a:cs typeface="Arial"/>
              </a:rPr>
              <a:t> </a:t>
            </a:r>
            <a:r>
              <a:rPr sz="2800" spc="5" dirty="0">
                <a:solidFill>
                  <a:srgbClr val="CC0066"/>
                </a:solidFill>
                <a:latin typeface="Arial"/>
                <a:cs typeface="Arial"/>
              </a:rPr>
              <a:t>(XaaS)</a:t>
            </a:r>
            <a:endParaRPr sz="2800">
              <a:latin typeface="Arial"/>
              <a:cs typeface="Arial"/>
            </a:endParaRPr>
          </a:p>
          <a:p>
            <a:pPr marL="698500" marR="5080" lvl="1" indent="-228600" algn="just">
              <a:lnSpc>
                <a:spcPts val="3030"/>
              </a:lnSpc>
              <a:spcBef>
                <a:spcPts val="520"/>
              </a:spcBef>
              <a:buChar char="•"/>
              <a:tabLst>
                <a:tab pos="699135" algn="l"/>
              </a:tabLst>
            </a:pPr>
            <a:r>
              <a:rPr sz="2800" spc="5" dirty="0">
                <a:solidFill>
                  <a:srgbClr val="CC0066"/>
                </a:solidFill>
                <a:latin typeface="Arial"/>
                <a:cs typeface="Arial"/>
              </a:rPr>
              <a:t>It </a:t>
            </a:r>
            <a:r>
              <a:rPr sz="2800" spc="-5" dirty="0">
                <a:solidFill>
                  <a:srgbClr val="CC0066"/>
                </a:solidFill>
                <a:latin typeface="Arial"/>
                <a:cs typeface="Arial"/>
              </a:rPr>
              <a:t>provides </a:t>
            </a:r>
            <a:r>
              <a:rPr sz="2800" dirty="0">
                <a:solidFill>
                  <a:srgbClr val="CC0066"/>
                </a:solidFill>
                <a:latin typeface="Arial"/>
                <a:cs typeface="Arial"/>
              </a:rPr>
              <a:t>“everything” as </a:t>
            </a:r>
            <a:r>
              <a:rPr sz="2800" spc="5" dirty="0">
                <a:solidFill>
                  <a:srgbClr val="CC0066"/>
                </a:solidFill>
                <a:latin typeface="Arial"/>
                <a:cs typeface="Arial"/>
              </a:rPr>
              <a:t>a </a:t>
            </a:r>
            <a:r>
              <a:rPr sz="2800" dirty="0">
                <a:solidFill>
                  <a:srgbClr val="CC0066"/>
                </a:solidFill>
                <a:latin typeface="Arial"/>
                <a:cs typeface="Arial"/>
              </a:rPr>
              <a:t>service </a:t>
            </a:r>
            <a:r>
              <a:rPr sz="2800" spc="5" dirty="0">
                <a:solidFill>
                  <a:srgbClr val="CC0066"/>
                </a:solidFill>
                <a:latin typeface="Arial"/>
                <a:cs typeface="Arial"/>
              </a:rPr>
              <a:t>for the  </a:t>
            </a:r>
            <a:r>
              <a:rPr sz="2800" dirty="0">
                <a:solidFill>
                  <a:srgbClr val="CC0066"/>
                </a:solidFill>
                <a:latin typeface="Arial"/>
                <a:cs typeface="Arial"/>
              </a:rPr>
              <a:t>users </a:t>
            </a:r>
            <a:r>
              <a:rPr sz="2800" spc="5" dirty="0">
                <a:solidFill>
                  <a:srgbClr val="CC0066"/>
                </a:solidFill>
                <a:latin typeface="Arial"/>
                <a:cs typeface="Arial"/>
              </a:rPr>
              <a:t>to</a:t>
            </a:r>
            <a:r>
              <a:rPr sz="2800" spc="-35" dirty="0">
                <a:solidFill>
                  <a:srgbClr val="CC0066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CC0066"/>
                </a:solidFill>
                <a:latin typeface="Arial"/>
                <a:cs typeface="Arial"/>
              </a:rPr>
              <a:t>consume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52242" y="502107"/>
            <a:ext cx="4244340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Cloud </a:t>
            </a:r>
            <a:r>
              <a:rPr spc="-15" dirty="0"/>
              <a:t>Service</a:t>
            </a:r>
            <a:r>
              <a:rPr spc="25" dirty="0"/>
              <a:t> </a:t>
            </a:r>
            <a:r>
              <a:rPr spc="-5" dirty="0"/>
              <a:t>Models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17</a:t>
            </a:fld>
            <a:endParaRPr spc="-5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02232" y="442975"/>
            <a:ext cx="674941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0" dirty="0"/>
              <a:t>The Key </a:t>
            </a:r>
            <a:r>
              <a:rPr spc="-20" dirty="0"/>
              <a:t>Aspects </a:t>
            </a:r>
            <a:r>
              <a:rPr spc="-5" dirty="0"/>
              <a:t>of </a:t>
            </a:r>
            <a:r>
              <a:rPr spc="-10" dirty="0"/>
              <a:t>Cloud </a:t>
            </a:r>
            <a:r>
              <a:rPr spc="-5" dirty="0"/>
              <a:t>Security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18</a:t>
            </a:fld>
            <a:endParaRPr spc="-5" dirty="0"/>
          </a:p>
        </p:txBody>
      </p:sp>
      <p:sp>
        <p:nvSpPr>
          <p:cNvPr id="3" name="object 3"/>
          <p:cNvSpPr/>
          <p:nvPr/>
        </p:nvSpPr>
        <p:spPr>
          <a:xfrm>
            <a:off x="3715511" y="3172967"/>
            <a:ext cx="2426969" cy="8481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127753" y="3428822"/>
            <a:ext cx="16148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6F2F9F"/>
                </a:solidFill>
                <a:latin typeface="Arial"/>
                <a:cs typeface="Arial"/>
              </a:rPr>
              <a:t>Cloud</a:t>
            </a:r>
            <a:r>
              <a:rPr sz="1800" b="1" spc="-90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6F2F9F"/>
                </a:solidFill>
                <a:latin typeface="Arial"/>
                <a:cs typeface="Arial"/>
              </a:rPr>
              <a:t>security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4075176" y="1831835"/>
            <a:ext cx="1628775" cy="1355090"/>
            <a:chOff x="4075176" y="1831835"/>
            <a:chExt cx="1628775" cy="1355090"/>
          </a:xfrm>
        </p:grpSpPr>
        <p:sp>
          <p:nvSpPr>
            <p:cNvPr id="6" name="object 6"/>
            <p:cNvSpPr/>
            <p:nvPr/>
          </p:nvSpPr>
          <p:spPr>
            <a:xfrm>
              <a:off x="4882896" y="2365247"/>
              <a:ext cx="47244" cy="82143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075176" y="1831835"/>
              <a:ext cx="1628394" cy="55246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4176140" y="1939239"/>
            <a:ext cx="142938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6F2F9F"/>
                </a:solidFill>
                <a:latin typeface="Arial"/>
                <a:cs typeface="Arial"/>
              </a:rPr>
              <a:t>Management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5483352" y="4002023"/>
            <a:ext cx="2009775" cy="1171575"/>
            <a:chOff x="5483352" y="4002023"/>
            <a:chExt cx="2009775" cy="1171575"/>
          </a:xfrm>
        </p:grpSpPr>
        <p:sp>
          <p:nvSpPr>
            <p:cNvPr id="10" name="object 10"/>
            <p:cNvSpPr/>
            <p:nvPr/>
          </p:nvSpPr>
          <p:spPr>
            <a:xfrm>
              <a:off x="5483352" y="4002023"/>
              <a:ext cx="838974" cy="63169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861304" y="4611611"/>
              <a:ext cx="1631442" cy="56160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6126860" y="4724145"/>
            <a:ext cx="11061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6F2F9F"/>
                </a:solidFill>
                <a:latin typeface="Arial"/>
                <a:cs typeface="Arial"/>
              </a:rPr>
              <a:t>O</a:t>
            </a:r>
            <a:r>
              <a:rPr sz="1800" b="1" dirty="0">
                <a:solidFill>
                  <a:srgbClr val="6F2F9F"/>
                </a:solidFill>
                <a:latin typeface="Arial"/>
                <a:cs typeface="Arial"/>
              </a:rPr>
              <a:t>p</a:t>
            </a:r>
            <a:r>
              <a:rPr sz="1800" b="1" spc="5" dirty="0">
                <a:solidFill>
                  <a:srgbClr val="6F2F9F"/>
                </a:solidFill>
                <a:latin typeface="Arial"/>
                <a:cs typeface="Arial"/>
              </a:rPr>
              <a:t>e</a:t>
            </a:r>
            <a:r>
              <a:rPr sz="1800" b="1" spc="-5" dirty="0">
                <a:solidFill>
                  <a:srgbClr val="6F2F9F"/>
                </a:solidFill>
                <a:latin typeface="Arial"/>
                <a:cs typeface="Arial"/>
              </a:rPr>
              <a:t>rat</a:t>
            </a:r>
            <a:r>
              <a:rPr sz="1800" b="1" dirty="0">
                <a:solidFill>
                  <a:srgbClr val="6F2F9F"/>
                </a:solidFill>
                <a:latin typeface="Arial"/>
                <a:cs typeface="Arial"/>
              </a:rPr>
              <a:t>ion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2346960" y="4002011"/>
            <a:ext cx="2033905" cy="1195705"/>
            <a:chOff x="2346960" y="4002011"/>
            <a:chExt cx="2033905" cy="1195705"/>
          </a:xfrm>
        </p:grpSpPr>
        <p:sp>
          <p:nvSpPr>
            <p:cNvPr id="14" name="object 14"/>
            <p:cNvSpPr/>
            <p:nvPr/>
          </p:nvSpPr>
          <p:spPr>
            <a:xfrm>
              <a:off x="3511296" y="4002011"/>
              <a:ext cx="869441" cy="65609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346960" y="4639030"/>
              <a:ext cx="1628393" cy="558571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2520823" y="4750689"/>
            <a:ext cx="1294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5" dirty="0">
                <a:solidFill>
                  <a:srgbClr val="6F2F9F"/>
                </a:solidFill>
                <a:latin typeface="Arial"/>
                <a:cs typeface="Arial"/>
              </a:rPr>
              <a:t>Technology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2139315" marR="5080" indent="-2118995">
              <a:lnSpc>
                <a:spcPts val="3460"/>
              </a:lnSpc>
              <a:spcBef>
                <a:spcPts val="525"/>
              </a:spcBef>
            </a:pPr>
            <a:r>
              <a:rPr spc="-10" dirty="0"/>
              <a:t>The </a:t>
            </a:r>
            <a:r>
              <a:rPr spc="-5" dirty="0"/>
              <a:t>Key </a:t>
            </a:r>
            <a:r>
              <a:rPr spc="-25" dirty="0"/>
              <a:t>Aspects </a:t>
            </a:r>
            <a:r>
              <a:rPr spc="-5" dirty="0"/>
              <a:t>of Cloud Security  Management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19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82574" y="1542668"/>
            <a:ext cx="6738620" cy="42957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5"/>
              </a:spcBef>
              <a:buChar char="•"/>
              <a:tabLst>
                <a:tab pos="469265" algn="l"/>
                <a:tab pos="469900" algn="l"/>
              </a:tabLst>
            </a:pPr>
            <a:r>
              <a:rPr sz="2800" spc="5" dirty="0">
                <a:solidFill>
                  <a:srgbClr val="CC0066"/>
                </a:solidFill>
                <a:latin typeface="Arial"/>
                <a:cs typeface="Arial"/>
              </a:rPr>
              <a:t>Alteration </a:t>
            </a:r>
            <a:r>
              <a:rPr sz="2800" dirty="0">
                <a:solidFill>
                  <a:srgbClr val="CC0066"/>
                </a:solidFill>
                <a:latin typeface="Arial"/>
                <a:cs typeface="Arial"/>
              </a:rPr>
              <a:t>of </a:t>
            </a:r>
            <a:r>
              <a:rPr sz="2800" spc="5" dirty="0">
                <a:solidFill>
                  <a:srgbClr val="CC0066"/>
                </a:solidFill>
                <a:latin typeface="Arial"/>
                <a:cs typeface="Arial"/>
              </a:rPr>
              <a:t>security</a:t>
            </a:r>
            <a:r>
              <a:rPr sz="2800" spc="-100" dirty="0">
                <a:solidFill>
                  <a:srgbClr val="CC0066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CC0066"/>
                </a:solidFill>
                <a:latin typeface="Arial"/>
                <a:cs typeface="Arial"/>
              </a:rPr>
              <a:t>policies</a:t>
            </a:r>
            <a:endParaRPr sz="28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buChar char="•"/>
              <a:tabLst>
                <a:tab pos="469265" algn="l"/>
                <a:tab pos="469900" algn="l"/>
              </a:tabLst>
            </a:pPr>
            <a:r>
              <a:rPr sz="2800" dirty="0">
                <a:solidFill>
                  <a:srgbClr val="CC0066"/>
                </a:solidFill>
                <a:latin typeface="Arial"/>
                <a:cs typeface="Arial"/>
              </a:rPr>
              <a:t>Cloud </a:t>
            </a:r>
            <a:r>
              <a:rPr sz="2800" spc="5" dirty="0">
                <a:solidFill>
                  <a:srgbClr val="CC0066"/>
                </a:solidFill>
                <a:latin typeface="Arial"/>
                <a:cs typeface="Arial"/>
              </a:rPr>
              <a:t>security</a:t>
            </a:r>
            <a:r>
              <a:rPr sz="2800" spc="-40" dirty="0">
                <a:solidFill>
                  <a:srgbClr val="CC0066"/>
                </a:solidFill>
                <a:latin typeface="Arial"/>
                <a:cs typeface="Arial"/>
              </a:rPr>
              <a:t> </a:t>
            </a:r>
            <a:r>
              <a:rPr sz="2800" spc="5" dirty="0">
                <a:solidFill>
                  <a:srgbClr val="CC0066"/>
                </a:solidFill>
                <a:latin typeface="Arial"/>
                <a:cs typeface="Arial"/>
              </a:rPr>
              <a:t>strategy</a:t>
            </a:r>
            <a:endParaRPr sz="28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5"/>
              </a:spcBef>
              <a:buChar char="•"/>
              <a:tabLst>
                <a:tab pos="469265" algn="l"/>
                <a:tab pos="469900" algn="l"/>
              </a:tabLst>
            </a:pPr>
            <a:r>
              <a:rPr sz="2800" dirty="0">
                <a:solidFill>
                  <a:srgbClr val="CC0066"/>
                </a:solidFill>
                <a:latin typeface="Arial"/>
                <a:cs typeface="Arial"/>
              </a:rPr>
              <a:t>Cloud </a:t>
            </a:r>
            <a:r>
              <a:rPr sz="2800" spc="5" dirty="0">
                <a:solidFill>
                  <a:srgbClr val="CC0066"/>
                </a:solidFill>
                <a:latin typeface="Arial"/>
                <a:cs typeface="Arial"/>
              </a:rPr>
              <a:t>security</a:t>
            </a:r>
            <a:r>
              <a:rPr sz="2800" spc="-35" dirty="0">
                <a:solidFill>
                  <a:srgbClr val="CC0066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CC0066"/>
                </a:solidFill>
                <a:latin typeface="Arial"/>
                <a:cs typeface="Arial"/>
              </a:rPr>
              <a:t>governance</a:t>
            </a:r>
            <a:endParaRPr sz="28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buChar char="•"/>
              <a:tabLst>
                <a:tab pos="469265" algn="l"/>
                <a:tab pos="469900" algn="l"/>
              </a:tabLst>
            </a:pPr>
            <a:r>
              <a:rPr sz="2800" dirty="0">
                <a:solidFill>
                  <a:srgbClr val="CC0066"/>
                </a:solidFill>
                <a:latin typeface="Arial"/>
                <a:cs typeface="Arial"/>
              </a:rPr>
              <a:t>Cloud </a:t>
            </a:r>
            <a:r>
              <a:rPr sz="2800" spc="5" dirty="0">
                <a:solidFill>
                  <a:srgbClr val="CC0066"/>
                </a:solidFill>
                <a:latin typeface="Arial"/>
                <a:cs typeface="Arial"/>
              </a:rPr>
              <a:t>security</a:t>
            </a:r>
            <a:r>
              <a:rPr sz="2800" spc="-35" dirty="0">
                <a:solidFill>
                  <a:srgbClr val="CC0066"/>
                </a:solidFill>
                <a:latin typeface="Arial"/>
                <a:cs typeface="Arial"/>
              </a:rPr>
              <a:t> </a:t>
            </a:r>
            <a:r>
              <a:rPr sz="2800" spc="5" dirty="0">
                <a:solidFill>
                  <a:srgbClr val="CC0066"/>
                </a:solidFill>
                <a:latin typeface="Arial"/>
                <a:cs typeface="Arial"/>
              </a:rPr>
              <a:t>processes</a:t>
            </a:r>
            <a:endParaRPr sz="28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buChar char="•"/>
              <a:tabLst>
                <a:tab pos="469265" algn="l"/>
                <a:tab pos="469900" algn="l"/>
              </a:tabLst>
            </a:pPr>
            <a:r>
              <a:rPr sz="2800" spc="5" dirty="0">
                <a:solidFill>
                  <a:srgbClr val="CC0066"/>
                </a:solidFill>
                <a:latin typeface="Arial"/>
                <a:cs typeface="Arial"/>
              </a:rPr>
              <a:t>Security </a:t>
            </a:r>
            <a:r>
              <a:rPr sz="2800" dirty="0">
                <a:solidFill>
                  <a:srgbClr val="CC0066"/>
                </a:solidFill>
                <a:latin typeface="Arial"/>
                <a:cs typeface="Arial"/>
              </a:rPr>
              <a:t>roles </a:t>
            </a:r>
            <a:r>
              <a:rPr sz="2800" spc="5" dirty="0">
                <a:solidFill>
                  <a:srgbClr val="CC0066"/>
                </a:solidFill>
                <a:latin typeface="Arial"/>
                <a:cs typeface="Arial"/>
              </a:rPr>
              <a:t>&amp;</a:t>
            </a:r>
            <a:r>
              <a:rPr sz="2800" spc="-75" dirty="0">
                <a:solidFill>
                  <a:srgbClr val="CC0066"/>
                </a:solidFill>
                <a:latin typeface="Arial"/>
                <a:cs typeface="Arial"/>
              </a:rPr>
              <a:t> </a:t>
            </a:r>
            <a:r>
              <a:rPr sz="2800" spc="5" dirty="0">
                <a:solidFill>
                  <a:srgbClr val="CC0066"/>
                </a:solidFill>
                <a:latin typeface="Arial"/>
                <a:cs typeface="Arial"/>
              </a:rPr>
              <a:t>responsibilities</a:t>
            </a:r>
            <a:endParaRPr sz="28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5"/>
              </a:spcBef>
              <a:buChar char="•"/>
              <a:tabLst>
                <a:tab pos="469265" algn="l"/>
                <a:tab pos="469900" algn="l"/>
              </a:tabLst>
            </a:pPr>
            <a:r>
              <a:rPr sz="2800" dirty="0">
                <a:solidFill>
                  <a:srgbClr val="CC0066"/>
                </a:solidFill>
                <a:latin typeface="Arial"/>
                <a:cs typeface="Arial"/>
              </a:rPr>
              <a:t>Cloud </a:t>
            </a:r>
            <a:r>
              <a:rPr sz="2800" spc="5" dirty="0">
                <a:solidFill>
                  <a:srgbClr val="CC0066"/>
                </a:solidFill>
                <a:latin typeface="Arial"/>
                <a:cs typeface="Arial"/>
              </a:rPr>
              <a:t>security</a:t>
            </a:r>
            <a:r>
              <a:rPr sz="2800" spc="-35" dirty="0">
                <a:solidFill>
                  <a:srgbClr val="CC0066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CC0066"/>
                </a:solidFill>
                <a:latin typeface="Arial"/>
                <a:cs typeface="Arial"/>
              </a:rPr>
              <a:t>guidelines</a:t>
            </a:r>
            <a:endParaRPr sz="28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buChar char="•"/>
              <a:tabLst>
                <a:tab pos="469265" algn="l"/>
                <a:tab pos="469900" algn="l"/>
              </a:tabLst>
            </a:pPr>
            <a:r>
              <a:rPr sz="2800" dirty="0">
                <a:solidFill>
                  <a:srgbClr val="CC0066"/>
                </a:solidFill>
                <a:latin typeface="Arial"/>
                <a:cs typeface="Arial"/>
              </a:rPr>
              <a:t>Cloud </a:t>
            </a:r>
            <a:r>
              <a:rPr sz="2800" spc="5" dirty="0">
                <a:solidFill>
                  <a:srgbClr val="CC0066"/>
                </a:solidFill>
                <a:latin typeface="Arial"/>
                <a:cs typeface="Arial"/>
              </a:rPr>
              <a:t>security</a:t>
            </a:r>
            <a:r>
              <a:rPr sz="2800" spc="-40" dirty="0">
                <a:solidFill>
                  <a:srgbClr val="CC0066"/>
                </a:solidFill>
                <a:latin typeface="Arial"/>
                <a:cs typeface="Arial"/>
              </a:rPr>
              <a:t> </a:t>
            </a:r>
            <a:r>
              <a:rPr sz="2800" spc="5" dirty="0">
                <a:solidFill>
                  <a:srgbClr val="CC0066"/>
                </a:solidFill>
                <a:latin typeface="Arial"/>
                <a:cs typeface="Arial"/>
              </a:rPr>
              <a:t>assessment</a:t>
            </a:r>
            <a:endParaRPr sz="28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buChar char="•"/>
              <a:tabLst>
                <a:tab pos="469265" algn="l"/>
                <a:tab pos="469900" algn="l"/>
              </a:tabLst>
            </a:pPr>
            <a:r>
              <a:rPr sz="2800" dirty="0">
                <a:solidFill>
                  <a:srgbClr val="CC0066"/>
                </a:solidFill>
                <a:latin typeface="Arial"/>
                <a:cs typeface="Arial"/>
              </a:rPr>
              <a:t>Service</a:t>
            </a:r>
            <a:r>
              <a:rPr sz="2800" spc="5" dirty="0">
                <a:solidFill>
                  <a:srgbClr val="CC0066"/>
                </a:solidFill>
                <a:latin typeface="Arial"/>
                <a:cs typeface="Arial"/>
              </a:rPr>
              <a:t> integration</a:t>
            </a:r>
            <a:endParaRPr sz="28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buChar char="•"/>
              <a:tabLst>
                <a:tab pos="469265" algn="l"/>
                <a:tab pos="469900" algn="l"/>
              </a:tabLst>
            </a:pPr>
            <a:r>
              <a:rPr sz="2800" spc="5" dirty="0">
                <a:solidFill>
                  <a:srgbClr val="CC0066"/>
                </a:solidFill>
                <a:latin typeface="Arial"/>
                <a:cs typeface="Arial"/>
              </a:rPr>
              <a:t>IT &amp; procurement security</a:t>
            </a:r>
            <a:r>
              <a:rPr sz="2800" spc="-160" dirty="0">
                <a:solidFill>
                  <a:srgbClr val="CC0066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CC0066"/>
                </a:solidFill>
                <a:latin typeface="Arial"/>
                <a:cs typeface="Arial"/>
              </a:rPr>
              <a:t>requirements</a:t>
            </a:r>
            <a:endParaRPr sz="28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5"/>
              </a:spcBef>
              <a:buChar char="•"/>
              <a:tabLst>
                <a:tab pos="469265" algn="l"/>
                <a:tab pos="469900" algn="l"/>
              </a:tabLst>
            </a:pPr>
            <a:r>
              <a:rPr sz="2800" dirty="0">
                <a:solidFill>
                  <a:srgbClr val="CC0066"/>
                </a:solidFill>
                <a:latin typeface="Arial"/>
                <a:cs typeface="Arial"/>
              </a:rPr>
              <a:t>Cloud </a:t>
            </a:r>
            <a:r>
              <a:rPr sz="2800" spc="5" dirty="0">
                <a:solidFill>
                  <a:srgbClr val="CC0066"/>
                </a:solidFill>
                <a:latin typeface="Arial"/>
                <a:cs typeface="Arial"/>
              </a:rPr>
              <a:t>security</a:t>
            </a:r>
            <a:r>
              <a:rPr sz="2800" spc="-40" dirty="0">
                <a:solidFill>
                  <a:srgbClr val="CC0066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CC0066"/>
                </a:solidFill>
                <a:latin typeface="Arial"/>
                <a:cs typeface="Arial"/>
              </a:rPr>
              <a:t>management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6952" y="609726"/>
            <a:ext cx="741616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0" dirty="0"/>
              <a:t>Introduction </a:t>
            </a:r>
            <a:r>
              <a:rPr spc="-5" dirty="0"/>
              <a:t>to Mobile </a:t>
            </a:r>
            <a:r>
              <a:rPr spc="-20" dirty="0"/>
              <a:t>Device</a:t>
            </a:r>
            <a:r>
              <a:rPr spc="95" dirty="0"/>
              <a:t> </a:t>
            </a:r>
            <a:r>
              <a:rPr spc="-5" dirty="0"/>
              <a:t>Security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2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29539" y="1431162"/>
            <a:ext cx="8091170" cy="4292600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241300" marR="8890" indent="-228600" algn="just">
              <a:lnSpc>
                <a:spcPts val="3020"/>
              </a:lnSpc>
              <a:spcBef>
                <a:spcPts val="490"/>
              </a:spcBef>
              <a:buChar char="•"/>
              <a:tabLst>
                <a:tab pos="241300" algn="l"/>
              </a:tabLst>
            </a:pPr>
            <a:r>
              <a:rPr sz="2800" dirty="0">
                <a:solidFill>
                  <a:srgbClr val="CC0066"/>
                </a:solidFill>
                <a:latin typeface="Arial"/>
                <a:cs typeface="Arial"/>
              </a:rPr>
              <a:t>At present around </a:t>
            </a:r>
            <a:r>
              <a:rPr sz="2800" spc="5" dirty="0">
                <a:solidFill>
                  <a:srgbClr val="CC0066"/>
                </a:solidFill>
                <a:latin typeface="Arial"/>
                <a:cs typeface="Arial"/>
              </a:rPr>
              <a:t>the </a:t>
            </a:r>
            <a:r>
              <a:rPr sz="2800" spc="-5" dirty="0">
                <a:solidFill>
                  <a:srgbClr val="CC0066"/>
                </a:solidFill>
                <a:latin typeface="Arial"/>
                <a:cs typeface="Arial"/>
              </a:rPr>
              <a:t>world, </a:t>
            </a:r>
            <a:r>
              <a:rPr sz="2800" dirty="0">
                <a:solidFill>
                  <a:srgbClr val="CC0066"/>
                </a:solidFill>
                <a:latin typeface="Arial"/>
                <a:cs typeface="Arial"/>
              </a:rPr>
              <a:t>up </a:t>
            </a:r>
            <a:r>
              <a:rPr sz="2800" spc="5" dirty="0">
                <a:solidFill>
                  <a:srgbClr val="CC0066"/>
                </a:solidFill>
                <a:latin typeface="Arial"/>
                <a:cs typeface="Arial"/>
              </a:rPr>
              <a:t>to </a:t>
            </a:r>
            <a:r>
              <a:rPr sz="2800" spc="-10" dirty="0">
                <a:solidFill>
                  <a:srgbClr val="CC0066"/>
                </a:solidFill>
                <a:latin typeface="Arial"/>
                <a:cs typeface="Arial"/>
              </a:rPr>
              <a:t>five </a:t>
            </a:r>
            <a:r>
              <a:rPr sz="2800" dirty="0">
                <a:solidFill>
                  <a:srgbClr val="CC0066"/>
                </a:solidFill>
                <a:latin typeface="Arial"/>
                <a:cs typeface="Arial"/>
              </a:rPr>
              <a:t>billion  people are using mobile</a:t>
            </a:r>
            <a:r>
              <a:rPr sz="2800" spc="-10" dirty="0">
                <a:solidFill>
                  <a:srgbClr val="CC0066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CC0066"/>
                </a:solidFill>
                <a:latin typeface="Arial"/>
                <a:cs typeface="Arial"/>
              </a:rPr>
              <a:t>phones</a:t>
            </a:r>
            <a:endParaRPr sz="2800">
              <a:latin typeface="Arial"/>
              <a:cs typeface="Arial"/>
            </a:endParaRPr>
          </a:p>
          <a:p>
            <a:pPr marL="241300" marR="12700" indent="-228600" algn="just">
              <a:lnSpc>
                <a:spcPts val="3020"/>
              </a:lnSpc>
              <a:spcBef>
                <a:spcPts val="1019"/>
              </a:spcBef>
              <a:buChar char="•"/>
              <a:tabLst>
                <a:tab pos="241300" algn="l"/>
              </a:tabLst>
            </a:pPr>
            <a:r>
              <a:rPr sz="2800" spc="-5" dirty="0">
                <a:solidFill>
                  <a:srgbClr val="CC0066"/>
                </a:solidFill>
                <a:latin typeface="Arial"/>
                <a:cs typeface="Arial"/>
              </a:rPr>
              <a:t>This </a:t>
            </a:r>
            <a:r>
              <a:rPr sz="2800" dirty="0">
                <a:solidFill>
                  <a:srgbClr val="CC0066"/>
                </a:solidFill>
                <a:latin typeface="Arial"/>
                <a:cs typeface="Arial"/>
              </a:rPr>
              <a:t>has led </a:t>
            </a:r>
            <a:r>
              <a:rPr sz="2800" spc="5" dirty="0">
                <a:solidFill>
                  <a:srgbClr val="CC0066"/>
                </a:solidFill>
                <a:latin typeface="Arial"/>
                <a:cs typeface="Arial"/>
              </a:rPr>
              <a:t>to the </a:t>
            </a:r>
            <a:r>
              <a:rPr sz="2800" dirty="0">
                <a:solidFill>
                  <a:srgbClr val="CC0066"/>
                </a:solidFill>
                <a:latin typeface="Arial"/>
                <a:cs typeface="Arial"/>
              </a:rPr>
              <a:t>rapid </a:t>
            </a:r>
            <a:r>
              <a:rPr sz="2800" spc="-5" dirty="0">
                <a:solidFill>
                  <a:srgbClr val="CC0066"/>
                </a:solidFill>
                <a:latin typeface="Arial"/>
                <a:cs typeface="Arial"/>
              </a:rPr>
              <a:t>increase </a:t>
            </a:r>
            <a:r>
              <a:rPr sz="2800" dirty="0">
                <a:solidFill>
                  <a:srgbClr val="CC0066"/>
                </a:solidFill>
                <a:latin typeface="Arial"/>
                <a:cs typeface="Arial"/>
              </a:rPr>
              <a:t>of </a:t>
            </a:r>
            <a:r>
              <a:rPr sz="2800" spc="-5" dirty="0">
                <a:solidFill>
                  <a:srgbClr val="CC0066"/>
                </a:solidFill>
                <a:latin typeface="Arial"/>
                <a:cs typeface="Arial"/>
              </a:rPr>
              <a:t>cyber  </a:t>
            </a:r>
            <a:r>
              <a:rPr sz="2800" dirty="0">
                <a:solidFill>
                  <a:srgbClr val="CC0066"/>
                </a:solidFill>
                <a:latin typeface="Arial"/>
                <a:cs typeface="Arial"/>
              </a:rPr>
              <a:t>criminals</a:t>
            </a:r>
            <a:endParaRPr sz="2800">
              <a:latin typeface="Arial"/>
              <a:cs typeface="Arial"/>
            </a:endParaRPr>
          </a:p>
          <a:p>
            <a:pPr marL="241300" marR="5080" indent="-228600" algn="just">
              <a:lnSpc>
                <a:spcPts val="3030"/>
              </a:lnSpc>
              <a:spcBef>
                <a:spcPts val="1010"/>
              </a:spcBef>
              <a:buChar char="•"/>
              <a:tabLst>
                <a:tab pos="241300" algn="l"/>
              </a:tabLst>
            </a:pPr>
            <a:r>
              <a:rPr sz="2800" spc="5" dirty="0">
                <a:solidFill>
                  <a:srgbClr val="CC0066"/>
                </a:solidFill>
                <a:latin typeface="Arial"/>
                <a:cs typeface="Arial"/>
              </a:rPr>
              <a:t>They </a:t>
            </a:r>
            <a:r>
              <a:rPr sz="2800" dirty="0">
                <a:solidFill>
                  <a:srgbClr val="CC0066"/>
                </a:solidFill>
                <a:latin typeface="Arial"/>
                <a:cs typeface="Arial"/>
              </a:rPr>
              <a:t>make </a:t>
            </a:r>
            <a:r>
              <a:rPr sz="2800" spc="5" dirty="0">
                <a:solidFill>
                  <a:srgbClr val="CC0066"/>
                </a:solidFill>
                <a:latin typeface="Arial"/>
                <a:cs typeface="Arial"/>
              </a:rPr>
              <a:t>use </a:t>
            </a:r>
            <a:r>
              <a:rPr sz="2800" dirty="0">
                <a:solidFill>
                  <a:srgbClr val="CC0066"/>
                </a:solidFill>
                <a:latin typeface="Arial"/>
                <a:cs typeface="Arial"/>
              </a:rPr>
              <a:t>of </a:t>
            </a:r>
            <a:r>
              <a:rPr sz="2800" spc="5" dirty="0">
                <a:solidFill>
                  <a:srgbClr val="CC0066"/>
                </a:solidFill>
                <a:latin typeface="Arial"/>
                <a:cs typeface="Arial"/>
              </a:rPr>
              <a:t>the </a:t>
            </a:r>
            <a:r>
              <a:rPr sz="2800" dirty="0">
                <a:solidFill>
                  <a:srgbClr val="CC0066"/>
                </a:solidFill>
                <a:latin typeface="Arial"/>
                <a:cs typeface="Arial"/>
              </a:rPr>
              <a:t>information </a:t>
            </a:r>
            <a:r>
              <a:rPr sz="2800" spc="5" dirty="0">
                <a:solidFill>
                  <a:srgbClr val="CC0066"/>
                </a:solidFill>
                <a:latin typeface="Arial"/>
                <a:cs typeface="Arial"/>
              </a:rPr>
              <a:t>obtained  </a:t>
            </a:r>
            <a:r>
              <a:rPr sz="2800" dirty="0">
                <a:solidFill>
                  <a:srgbClr val="CC0066"/>
                </a:solidFill>
                <a:latin typeface="Arial"/>
                <a:cs typeface="Arial"/>
              </a:rPr>
              <a:t>through mobile </a:t>
            </a:r>
            <a:r>
              <a:rPr sz="2800" spc="-5" dirty="0">
                <a:solidFill>
                  <a:srgbClr val="CC0066"/>
                </a:solidFill>
                <a:latin typeface="Arial"/>
                <a:cs typeface="Arial"/>
              </a:rPr>
              <a:t>phones </a:t>
            </a:r>
            <a:r>
              <a:rPr sz="2800" spc="5" dirty="0">
                <a:solidFill>
                  <a:srgbClr val="CC0066"/>
                </a:solidFill>
                <a:latin typeface="Arial"/>
                <a:cs typeface="Arial"/>
              </a:rPr>
              <a:t>to </a:t>
            </a:r>
            <a:r>
              <a:rPr sz="2800" dirty="0">
                <a:solidFill>
                  <a:srgbClr val="CC0066"/>
                </a:solidFill>
                <a:latin typeface="Arial"/>
                <a:cs typeface="Arial"/>
              </a:rPr>
              <a:t>earn </a:t>
            </a:r>
            <a:r>
              <a:rPr sz="2800" spc="-5" dirty="0">
                <a:solidFill>
                  <a:srgbClr val="CC0066"/>
                </a:solidFill>
                <a:latin typeface="Arial"/>
                <a:cs typeface="Arial"/>
              </a:rPr>
              <a:t>profit </a:t>
            </a:r>
            <a:r>
              <a:rPr sz="2800" spc="-10" dirty="0">
                <a:solidFill>
                  <a:srgbClr val="CC0066"/>
                </a:solidFill>
                <a:latin typeface="Arial"/>
                <a:cs typeface="Arial"/>
              </a:rPr>
              <a:t>and </a:t>
            </a:r>
            <a:r>
              <a:rPr sz="2800" dirty="0">
                <a:solidFill>
                  <a:srgbClr val="CC0066"/>
                </a:solidFill>
                <a:latin typeface="Arial"/>
                <a:cs typeface="Arial"/>
              </a:rPr>
              <a:t>pushing  users </a:t>
            </a:r>
            <a:r>
              <a:rPr sz="2800" spc="5" dirty="0">
                <a:solidFill>
                  <a:srgbClr val="CC0066"/>
                </a:solidFill>
                <a:latin typeface="Arial"/>
                <a:cs typeface="Arial"/>
              </a:rPr>
              <a:t>to </a:t>
            </a:r>
            <a:r>
              <a:rPr sz="2800" dirty="0">
                <a:solidFill>
                  <a:srgbClr val="CC0066"/>
                </a:solidFill>
                <a:latin typeface="Arial"/>
                <a:cs typeface="Arial"/>
              </a:rPr>
              <a:t>become </a:t>
            </a:r>
            <a:r>
              <a:rPr sz="2800" spc="-5" dirty="0">
                <a:solidFill>
                  <a:srgbClr val="CC0066"/>
                </a:solidFill>
                <a:latin typeface="Arial"/>
                <a:cs typeface="Arial"/>
              </a:rPr>
              <a:t>victims </a:t>
            </a:r>
            <a:r>
              <a:rPr sz="2800" dirty="0">
                <a:solidFill>
                  <a:srgbClr val="CC0066"/>
                </a:solidFill>
                <a:latin typeface="Arial"/>
                <a:cs typeface="Arial"/>
              </a:rPr>
              <a:t>of</a:t>
            </a:r>
            <a:r>
              <a:rPr sz="2800" spc="-40" dirty="0">
                <a:solidFill>
                  <a:srgbClr val="CC0066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CC0066"/>
                </a:solidFill>
                <a:latin typeface="Arial"/>
                <a:cs typeface="Arial"/>
              </a:rPr>
              <a:t>cybercrimes</a:t>
            </a:r>
            <a:endParaRPr sz="2800">
              <a:latin typeface="Arial"/>
              <a:cs typeface="Arial"/>
            </a:endParaRPr>
          </a:p>
          <a:p>
            <a:pPr marL="241300" marR="6350" indent="-228600" algn="just">
              <a:lnSpc>
                <a:spcPct val="90000"/>
              </a:lnSpc>
              <a:spcBef>
                <a:spcPts val="930"/>
              </a:spcBef>
              <a:buChar char="•"/>
              <a:tabLst>
                <a:tab pos="241300" algn="l"/>
              </a:tabLst>
            </a:pPr>
            <a:r>
              <a:rPr sz="2800" dirty="0">
                <a:solidFill>
                  <a:srgbClr val="CC0066"/>
                </a:solidFill>
                <a:latin typeface="Arial"/>
                <a:cs typeface="Arial"/>
              </a:rPr>
              <a:t>Hence, mobile users </a:t>
            </a:r>
            <a:r>
              <a:rPr sz="2800" spc="-5" dirty="0">
                <a:solidFill>
                  <a:srgbClr val="CC0066"/>
                </a:solidFill>
                <a:latin typeface="Arial"/>
                <a:cs typeface="Arial"/>
              </a:rPr>
              <a:t>must </a:t>
            </a:r>
            <a:r>
              <a:rPr sz="2800" dirty="0">
                <a:solidFill>
                  <a:srgbClr val="CC0066"/>
                </a:solidFill>
                <a:latin typeface="Arial"/>
                <a:cs typeface="Arial"/>
              </a:rPr>
              <a:t>be </a:t>
            </a:r>
            <a:r>
              <a:rPr sz="2800" spc="-5" dirty="0">
                <a:solidFill>
                  <a:srgbClr val="CC0066"/>
                </a:solidFill>
                <a:latin typeface="Arial"/>
                <a:cs typeface="Arial"/>
              </a:rPr>
              <a:t>aware </a:t>
            </a:r>
            <a:r>
              <a:rPr sz="2800" dirty="0">
                <a:solidFill>
                  <a:srgbClr val="CC0066"/>
                </a:solidFill>
                <a:latin typeface="Arial"/>
                <a:cs typeface="Arial"/>
              </a:rPr>
              <a:t>of </a:t>
            </a:r>
            <a:r>
              <a:rPr sz="2800" spc="5" dirty="0">
                <a:solidFill>
                  <a:srgbClr val="CC0066"/>
                </a:solidFill>
                <a:latin typeface="Arial"/>
                <a:cs typeface="Arial"/>
              </a:rPr>
              <a:t>the  </a:t>
            </a:r>
            <a:r>
              <a:rPr sz="2800" dirty="0">
                <a:solidFill>
                  <a:srgbClr val="CC0066"/>
                </a:solidFill>
                <a:latin typeface="Arial"/>
                <a:cs typeface="Arial"/>
              </a:rPr>
              <a:t>potential threats </a:t>
            </a:r>
            <a:r>
              <a:rPr sz="2800" spc="5" dirty="0">
                <a:solidFill>
                  <a:srgbClr val="CC0066"/>
                </a:solidFill>
                <a:latin typeface="Arial"/>
                <a:cs typeface="Arial"/>
              </a:rPr>
              <a:t>caused </a:t>
            </a:r>
            <a:r>
              <a:rPr sz="2800" dirty="0">
                <a:solidFill>
                  <a:srgbClr val="CC0066"/>
                </a:solidFill>
                <a:latin typeface="Arial"/>
                <a:cs typeface="Arial"/>
              </a:rPr>
              <a:t>by </a:t>
            </a:r>
            <a:r>
              <a:rPr sz="2800" spc="5" dirty="0">
                <a:solidFill>
                  <a:srgbClr val="CC0066"/>
                </a:solidFill>
                <a:latin typeface="Arial"/>
                <a:cs typeface="Arial"/>
              </a:rPr>
              <a:t>the </a:t>
            </a:r>
            <a:r>
              <a:rPr sz="2800" dirty="0">
                <a:solidFill>
                  <a:srgbClr val="CC0066"/>
                </a:solidFill>
                <a:latin typeface="Arial"/>
                <a:cs typeface="Arial"/>
              </a:rPr>
              <a:t>cybercriminals </a:t>
            </a:r>
            <a:r>
              <a:rPr sz="2800" spc="-20" dirty="0">
                <a:solidFill>
                  <a:srgbClr val="CC0066"/>
                </a:solidFill>
                <a:latin typeface="Arial"/>
                <a:cs typeface="Arial"/>
              </a:rPr>
              <a:t>as  </a:t>
            </a:r>
            <a:r>
              <a:rPr sz="2800" dirty="0">
                <a:solidFill>
                  <a:srgbClr val="CC0066"/>
                </a:solidFill>
                <a:latin typeface="Arial"/>
                <a:cs typeface="Arial"/>
              </a:rPr>
              <a:t>they are usually </a:t>
            </a:r>
            <a:r>
              <a:rPr sz="2800" spc="5" dirty="0">
                <a:solidFill>
                  <a:srgbClr val="CC0066"/>
                </a:solidFill>
                <a:latin typeface="Arial"/>
                <a:cs typeface="Arial"/>
              </a:rPr>
              <a:t>casted </a:t>
            </a:r>
            <a:r>
              <a:rPr sz="2800" dirty="0">
                <a:solidFill>
                  <a:srgbClr val="CC0066"/>
                </a:solidFill>
                <a:latin typeface="Arial"/>
                <a:cs typeface="Arial"/>
              </a:rPr>
              <a:t>in </a:t>
            </a:r>
            <a:r>
              <a:rPr sz="2800" spc="-10" dirty="0">
                <a:solidFill>
                  <a:srgbClr val="CC0066"/>
                </a:solidFill>
                <a:latin typeface="Arial"/>
                <a:cs typeface="Arial"/>
              </a:rPr>
              <a:t>wide</a:t>
            </a:r>
            <a:r>
              <a:rPr sz="2800" spc="-40" dirty="0">
                <a:solidFill>
                  <a:srgbClr val="CC0066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CC0066"/>
                </a:solidFill>
                <a:latin typeface="Arial"/>
                <a:cs typeface="Arial"/>
              </a:rPr>
              <a:t>nets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6588" y="1517091"/>
            <a:ext cx="8351520" cy="429641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10"/>
              </a:spcBef>
              <a:buChar char="•"/>
              <a:tabLst>
                <a:tab pos="241300" algn="l"/>
              </a:tabLst>
            </a:pPr>
            <a:r>
              <a:rPr sz="2800" spc="-10" dirty="0">
                <a:solidFill>
                  <a:srgbClr val="CC0066"/>
                </a:solidFill>
                <a:latin typeface="Arial"/>
                <a:cs typeface="Arial"/>
              </a:rPr>
              <a:t>Awareness </a:t>
            </a:r>
            <a:r>
              <a:rPr sz="2800" spc="5" dirty="0">
                <a:solidFill>
                  <a:srgbClr val="CC0066"/>
                </a:solidFill>
                <a:latin typeface="Arial"/>
                <a:cs typeface="Arial"/>
              </a:rPr>
              <a:t>and training </a:t>
            </a:r>
            <a:r>
              <a:rPr sz="2800" dirty="0">
                <a:solidFill>
                  <a:srgbClr val="CC0066"/>
                </a:solidFill>
                <a:latin typeface="Arial"/>
                <a:cs typeface="Arial"/>
              </a:rPr>
              <a:t>programs </a:t>
            </a:r>
            <a:r>
              <a:rPr sz="2800" spc="5" dirty="0">
                <a:solidFill>
                  <a:srgbClr val="CC0066"/>
                </a:solidFill>
                <a:latin typeface="Arial"/>
                <a:cs typeface="Arial"/>
              </a:rPr>
              <a:t>on cloud</a:t>
            </a:r>
            <a:r>
              <a:rPr sz="2800" spc="-95" dirty="0">
                <a:solidFill>
                  <a:srgbClr val="CC0066"/>
                </a:solidFill>
                <a:latin typeface="Arial"/>
                <a:cs typeface="Arial"/>
              </a:rPr>
              <a:t> </a:t>
            </a:r>
            <a:r>
              <a:rPr sz="2800" spc="5" dirty="0">
                <a:solidFill>
                  <a:srgbClr val="CC0066"/>
                </a:solidFill>
                <a:latin typeface="Arial"/>
                <a:cs typeface="Arial"/>
              </a:rPr>
              <a:t>security</a:t>
            </a:r>
            <a:endParaRPr sz="28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buChar char="•"/>
              <a:tabLst>
                <a:tab pos="241300" algn="l"/>
              </a:tabLst>
            </a:pPr>
            <a:r>
              <a:rPr sz="2800" dirty="0">
                <a:solidFill>
                  <a:srgbClr val="CC0066"/>
                </a:solidFill>
                <a:latin typeface="Arial"/>
                <a:cs typeface="Arial"/>
              </a:rPr>
              <a:t>Incident</a:t>
            </a:r>
            <a:r>
              <a:rPr sz="2800" spc="-35" dirty="0">
                <a:solidFill>
                  <a:srgbClr val="CC0066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CC0066"/>
                </a:solidFill>
                <a:latin typeface="Arial"/>
                <a:cs typeface="Arial"/>
              </a:rPr>
              <a:t>management</a:t>
            </a:r>
            <a:endParaRPr sz="28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5"/>
              </a:spcBef>
              <a:buChar char="•"/>
              <a:tabLst>
                <a:tab pos="241300" algn="l"/>
              </a:tabLst>
            </a:pPr>
            <a:r>
              <a:rPr sz="2800" dirty="0">
                <a:solidFill>
                  <a:srgbClr val="CC0066"/>
                </a:solidFill>
                <a:latin typeface="Arial"/>
                <a:cs typeface="Arial"/>
              </a:rPr>
              <a:t>Configuration</a:t>
            </a:r>
            <a:r>
              <a:rPr sz="2800" spc="-20" dirty="0">
                <a:solidFill>
                  <a:srgbClr val="CC0066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CC0066"/>
                </a:solidFill>
                <a:latin typeface="Arial"/>
                <a:cs typeface="Arial"/>
              </a:rPr>
              <a:t>management</a:t>
            </a:r>
            <a:endParaRPr sz="28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buChar char="•"/>
              <a:tabLst>
                <a:tab pos="241300" algn="l"/>
              </a:tabLst>
            </a:pPr>
            <a:r>
              <a:rPr sz="2800" dirty="0">
                <a:solidFill>
                  <a:srgbClr val="CC0066"/>
                </a:solidFill>
                <a:latin typeface="Arial"/>
                <a:cs typeface="Arial"/>
              </a:rPr>
              <a:t>Contingency</a:t>
            </a:r>
            <a:r>
              <a:rPr sz="2800" spc="-25" dirty="0">
                <a:solidFill>
                  <a:srgbClr val="CC0066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CC0066"/>
                </a:solidFill>
                <a:latin typeface="Arial"/>
                <a:cs typeface="Arial"/>
              </a:rPr>
              <a:t>planning</a:t>
            </a:r>
            <a:endParaRPr sz="28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buChar char="•"/>
              <a:tabLst>
                <a:tab pos="241300" algn="l"/>
              </a:tabLst>
            </a:pPr>
            <a:r>
              <a:rPr sz="2800" dirty="0">
                <a:solidFill>
                  <a:srgbClr val="CC0066"/>
                </a:solidFill>
                <a:latin typeface="Arial"/>
                <a:cs typeface="Arial"/>
              </a:rPr>
              <a:t>Maintenance</a:t>
            </a:r>
            <a:endParaRPr sz="28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buChar char="•"/>
              <a:tabLst>
                <a:tab pos="241300" algn="l"/>
              </a:tabLst>
            </a:pPr>
            <a:r>
              <a:rPr sz="2800" dirty="0">
                <a:solidFill>
                  <a:srgbClr val="CC0066"/>
                </a:solidFill>
                <a:latin typeface="Arial"/>
                <a:cs typeface="Arial"/>
              </a:rPr>
              <a:t>Media</a:t>
            </a:r>
            <a:r>
              <a:rPr sz="2800" spc="-5" dirty="0">
                <a:solidFill>
                  <a:srgbClr val="CC0066"/>
                </a:solidFill>
                <a:latin typeface="Arial"/>
                <a:cs typeface="Arial"/>
              </a:rPr>
              <a:t> </a:t>
            </a:r>
            <a:r>
              <a:rPr sz="2800" spc="5" dirty="0">
                <a:solidFill>
                  <a:srgbClr val="CC0066"/>
                </a:solidFill>
                <a:latin typeface="Arial"/>
                <a:cs typeface="Arial"/>
              </a:rPr>
              <a:t>protection</a:t>
            </a:r>
            <a:endParaRPr sz="28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5"/>
              </a:spcBef>
              <a:buChar char="•"/>
              <a:tabLst>
                <a:tab pos="241300" algn="l"/>
              </a:tabLst>
            </a:pPr>
            <a:r>
              <a:rPr sz="2800" dirty="0">
                <a:solidFill>
                  <a:srgbClr val="CC0066"/>
                </a:solidFill>
                <a:latin typeface="Arial"/>
                <a:cs typeface="Arial"/>
              </a:rPr>
              <a:t>Environmental</a:t>
            </a:r>
            <a:r>
              <a:rPr sz="2800" spc="25" dirty="0">
                <a:solidFill>
                  <a:srgbClr val="CC0066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CC0066"/>
                </a:solidFill>
                <a:latin typeface="Arial"/>
                <a:cs typeface="Arial"/>
              </a:rPr>
              <a:t>protection</a:t>
            </a:r>
            <a:endParaRPr sz="28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buChar char="•"/>
              <a:tabLst>
                <a:tab pos="241300" algn="l"/>
              </a:tabLst>
            </a:pPr>
            <a:r>
              <a:rPr sz="2800" spc="-5" dirty="0">
                <a:solidFill>
                  <a:srgbClr val="CC0066"/>
                </a:solidFill>
                <a:latin typeface="Arial"/>
                <a:cs typeface="Arial"/>
              </a:rPr>
              <a:t>System</a:t>
            </a:r>
            <a:r>
              <a:rPr sz="2800" spc="-25" dirty="0">
                <a:solidFill>
                  <a:srgbClr val="CC0066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CC0066"/>
                </a:solidFill>
                <a:latin typeface="Arial"/>
                <a:cs typeface="Arial"/>
              </a:rPr>
              <a:t>integrity</a:t>
            </a:r>
            <a:endParaRPr sz="28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buChar char="•"/>
              <a:tabLst>
                <a:tab pos="241300" algn="l"/>
              </a:tabLst>
            </a:pPr>
            <a:r>
              <a:rPr sz="2800" spc="5" dirty="0">
                <a:solidFill>
                  <a:srgbClr val="CC0066"/>
                </a:solidFill>
                <a:latin typeface="Arial"/>
                <a:cs typeface="Arial"/>
              </a:rPr>
              <a:t>Information</a:t>
            </a:r>
            <a:r>
              <a:rPr sz="2800" spc="-45" dirty="0">
                <a:solidFill>
                  <a:srgbClr val="CC0066"/>
                </a:solidFill>
                <a:latin typeface="Arial"/>
                <a:cs typeface="Arial"/>
              </a:rPr>
              <a:t> </a:t>
            </a:r>
            <a:r>
              <a:rPr sz="2800" spc="5" dirty="0">
                <a:solidFill>
                  <a:srgbClr val="CC0066"/>
                </a:solidFill>
                <a:latin typeface="Arial"/>
                <a:cs typeface="Arial"/>
              </a:rPr>
              <a:t>integrity</a:t>
            </a:r>
            <a:endParaRPr sz="28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5"/>
              </a:spcBef>
              <a:buChar char="•"/>
              <a:tabLst>
                <a:tab pos="241300" algn="l"/>
              </a:tabLst>
            </a:pPr>
            <a:r>
              <a:rPr sz="2800" dirty="0">
                <a:solidFill>
                  <a:srgbClr val="CC0066"/>
                </a:solidFill>
                <a:latin typeface="Arial"/>
                <a:cs typeface="Arial"/>
              </a:rPr>
              <a:t>Personnel</a:t>
            </a:r>
            <a:r>
              <a:rPr sz="2800" spc="-20" dirty="0">
                <a:solidFill>
                  <a:srgbClr val="CC0066"/>
                </a:solidFill>
                <a:latin typeface="Arial"/>
                <a:cs typeface="Arial"/>
              </a:rPr>
              <a:t> </a:t>
            </a:r>
            <a:r>
              <a:rPr sz="2800" spc="5" dirty="0">
                <a:solidFill>
                  <a:srgbClr val="CC0066"/>
                </a:solidFill>
                <a:latin typeface="Arial"/>
                <a:cs typeface="Arial"/>
              </a:rPr>
              <a:t>security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2423160" marR="5080" indent="-2402840">
              <a:lnSpc>
                <a:spcPts val="3460"/>
              </a:lnSpc>
              <a:spcBef>
                <a:spcPts val="525"/>
              </a:spcBef>
            </a:pPr>
            <a:r>
              <a:rPr spc="-10" dirty="0"/>
              <a:t>The </a:t>
            </a:r>
            <a:r>
              <a:rPr spc="-5" dirty="0"/>
              <a:t>Key </a:t>
            </a:r>
            <a:r>
              <a:rPr spc="-25" dirty="0"/>
              <a:t>Aspects </a:t>
            </a:r>
            <a:r>
              <a:rPr spc="-5" dirty="0"/>
              <a:t>of Cloud Security  </a:t>
            </a:r>
            <a:r>
              <a:rPr spc="-10" dirty="0"/>
              <a:t>Operation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20</a:t>
            </a:fld>
            <a:endParaRPr spc="-5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1256" y="1600276"/>
            <a:ext cx="8743950" cy="339979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10"/>
              </a:spcBef>
              <a:buChar char="•"/>
              <a:tabLst>
                <a:tab pos="241300" algn="l"/>
              </a:tabLst>
            </a:pPr>
            <a:r>
              <a:rPr sz="2800" spc="5" dirty="0">
                <a:solidFill>
                  <a:srgbClr val="CC0066"/>
                </a:solidFill>
                <a:latin typeface="Arial"/>
                <a:cs typeface="Arial"/>
              </a:rPr>
              <a:t>Access control </a:t>
            </a:r>
            <a:r>
              <a:rPr sz="2800" spc="-30" dirty="0">
                <a:solidFill>
                  <a:srgbClr val="CC0066"/>
                </a:solidFill>
                <a:latin typeface="Arial"/>
                <a:cs typeface="Arial"/>
              </a:rPr>
              <a:t>Technology </a:t>
            </a:r>
            <a:r>
              <a:rPr sz="2800" spc="5" dirty="0">
                <a:solidFill>
                  <a:srgbClr val="CC0066"/>
                </a:solidFill>
                <a:latin typeface="Arial"/>
                <a:cs typeface="Arial"/>
              </a:rPr>
              <a:t>and </a:t>
            </a:r>
            <a:r>
              <a:rPr sz="2800" dirty="0">
                <a:solidFill>
                  <a:srgbClr val="CC0066"/>
                </a:solidFill>
                <a:latin typeface="Arial"/>
                <a:cs typeface="Arial"/>
              </a:rPr>
              <a:t>software</a:t>
            </a:r>
            <a:r>
              <a:rPr sz="2800" spc="-200" dirty="0">
                <a:solidFill>
                  <a:srgbClr val="CC0066"/>
                </a:solidFill>
                <a:latin typeface="Arial"/>
                <a:cs typeface="Arial"/>
              </a:rPr>
              <a:t> </a:t>
            </a:r>
            <a:r>
              <a:rPr sz="2800" spc="5" dirty="0">
                <a:solidFill>
                  <a:srgbClr val="CC0066"/>
                </a:solidFill>
                <a:latin typeface="Arial"/>
                <a:cs typeface="Arial"/>
              </a:rPr>
              <a:t>configuration</a:t>
            </a:r>
            <a:endParaRPr sz="28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buChar char="•"/>
              <a:tabLst>
                <a:tab pos="241300" algn="l"/>
              </a:tabLst>
            </a:pPr>
            <a:r>
              <a:rPr sz="2800" spc="-5" dirty="0">
                <a:solidFill>
                  <a:srgbClr val="CC0066"/>
                </a:solidFill>
                <a:latin typeface="Arial"/>
                <a:cs typeface="Arial"/>
              </a:rPr>
              <a:t>System </a:t>
            </a:r>
            <a:r>
              <a:rPr sz="2800" spc="5" dirty="0">
                <a:solidFill>
                  <a:srgbClr val="CC0066"/>
                </a:solidFill>
                <a:latin typeface="Arial"/>
                <a:cs typeface="Arial"/>
              </a:rPr>
              <a:t>Protection</a:t>
            </a:r>
            <a:r>
              <a:rPr sz="2800" spc="-105" dirty="0">
                <a:solidFill>
                  <a:srgbClr val="CC0066"/>
                </a:solidFill>
                <a:latin typeface="Arial"/>
                <a:cs typeface="Arial"/>
              </a:rPr>
              <a:t> </a:t>
            </a:r>
            <a:r>
              <a:rPr sz="2800" spc="-30" dirty="0">
                <a:solidFill>
                  <a:srgbClr val="CC0066"/>
                </a:solidFill>
                <a:latin typeface="Arial"/>
                <a:cs typeface="Arial"/>
              </a:rPr>
              <a:t>Technology</a:t>
            </a:r>
            <a:endParaRPr sz="28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buChar char="•"/>
              <a:tabLst>
                <a:tab pos="241300" algn="l"/>
              </a:tabLst>
            </a:pPr>
            <a:r>
              <a:rPr sz="2800" spc="5" dirty="0">
                <a:solidFill>
                  <a:srgbClr val="CC0066"/>
                </a:solidFill>
                <a:latin typeface="Arial"/>
                <a:cs typeface="Arial"/>
              </a:rPr>
              <a:t>Authentication</a:t>
            </a:r>
            <a:r>
              <a:rPr sz="2800" spc="-110" dirty="0">
                <a:solidFill>
                  <a:srgbClr val="CC0066"/>
                </a:solidFill>
                <a:latin typeface="Arial"/>
                <a:cs typeface="Arial"/>
              </a:rPr>
              <a:t> </a:t>
            </a:r>
            <a:r>
              <a:rPr sz="2800" spc="-30" dirty="0">
                <a:solidFill>
                  <a:srgbClr val="CC0066"/>
                </a:solidFill>
                <a:latin typeface="Arial"/>
                <a:cs typeface="Arial"/>
              </a:rPr>
              <a:t>Technology</a:t>
            </a:r>
            <a:endParaRPr sz="28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5"/>
              </a:spcBef>
              <a:buChar char="•"/>
              <a:tabLst>
                <a:tab pos="241300" algn="l"/>
              </a:tabLst>
            </a:pPr>
            <a:r>
              <a:rPr sz="2800" dirty="0">
                <a:solidFill>
                  <a:srgbClr val="CC0066"/>
                </a:solidFill>
                <a:latin typeface="Arial"/>
                <a:cs typeface="Arial"/>
              </a:rPr>
              <a:t>Cloud </a:t>
            </a:r>
            <a:r>
              <a:rPr sz="2800" spc="5" dirty="0">
                <a:solidFill>
                  <a:srgbClr val="CC0066"/>
                </a:solidFill>
                <a:latin typeface="Arial"/>
                <a:cs typeface="Arial"/>
              </a:rPr>
              <a:t>security</a:t>
            </a:r>
            <a:r>
              <a:rPr sz="2800" spc="-50" dirty="0">
                <a:solidFill>
                  <a:srgbClr val="CC0066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CC0066"/>
                </a:solidFill>
                <a:latin typeface="Arial"/>
                <a:cs typeface="Arial"/>
              </a:rPr>
              <a:t>audits</a:t>
            </a:r>
            <a:endParaRPr sz="28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buChar char="•"/>
              <a:tabLst>
                <a:tab pos="241300" algn="l"/>
              </a:tabLst>
            </a:pPr>
            <a:r>
              <a:rPr sz="2800" spc="5" dirty="0">
                <a:solidFill>
                  <a:srgbClr val="CC0066"/>
                </a:solidFill>
                <a:latin typeface="Arial"/>
                <a:cs typeface="Arial"/>
              </a:rPr>
              <a:t>Identity and key</a:t>
            </a:r>
            <a:r>
              <a:rPr sz="2800" spc="-100" dirty="0">
                <a:solidFill>
                  <a:srgbClr val="CC0066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CC0066"/>
                </a:solidFill>
                <a:latin typeface="Arial"/>
                <a:cs typeface="Arial"/>
              </a:rPr>
              <a:t>management</a:t>
            </a:r>
            <a:endParaRPr sz="28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buChar char="•"/>
              <a:tabLst>
                <a:tab pos="241300" algn="l"/>
              </a:tabLst>
            </a:pPr>
            <a:r>
              <a:rPr sz="2800" spc="-5" dirty="0">
                <a:solidFill>
                  <a:srgbClr val="CC0066"/>
                </a:solidFill>
                <a:latin typeface="Arial"/>
                <a:cs typeface="Arial"/>
              </a:rPr>
              <a:t>Physical </a:t>
            </a:r>
            <a:r>
              <a:rPr sz="2800" spc="5" dirty="0">
                <a:solidFill>
                  <a:srgbClr val="CC0066"/>
                </a:solidFill>
                <a:latin typeface="Arial"/>
                <a:cs typeface="Arial"/>
              </a:rPr>
              <a:t>security</a:t>
            </a:r>
            <a:r>
              <a:rPr sz="2800" spc="-60" dirty="0">
                <a:solidFill>
                  <a:srgbClr val="CC0066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CC0066"/>
                </a:solidFill>
                <a:latin typeface="Arial"/>
                <a:cs typeface="Arial"/>
              </a:rPr>
              <a:t>protection</a:t>
            </a:r>
            <a:endParaRPr sz="2800">
              <a:latin typeface="Arial"/>
              <a:cs typeface="Arial"/>
            </a:endParaRPr>
          </a:p>
          <a:p>
            <a:pPr marL="241300" indent="-228600">
              <a:lnSpc>
                <a:spcPts val="3190"/>
              </a:lnSpc>
              <a:spcBef>
                <a:spcPts val="5"/>
              </a:spcBef>
              <a:buChar char="•"/>
              <a:tabLst>
                <a:tab pos="241300" algn="l"/>
              </a:tabLst>
            </a:pPr>
            <a:r>
              <a:rPr sz="2800" spc="5" dirty="0">
                <a:solidFill>
                  <a:srgbClr val="CC0066"/>
                </a:solidFill>
                <a:latin typeface="Arial"/>
                <a:cs typeface="Arial"/>
              </a:rPr>
              <a:t>Backup </a:t>
            </a:r>
            <a:r>
              <a:rPr sz="2800" spc="-5" dirty="0">
                <a:solidFill>
                  <a:srgbClr val="CC0066"/>
                </a:solidFill>
                <a:latin typeface="Arial"/>
                <a:cs typeface="Arial"/>
              </a:rPr>
              <a:t>recovery </a:t>
            </a:r>
            <a:r>
              <a:rPr sz="2800" dirty="0">
                <a:solidFill>
                  <a:srgbClr val="CC0066"/>
                </a:solidFill>
                <a:latin typeface="Arial"/>
                <a:cs typeface="Arial"/>
              </a:rPr>
              <a:t>and</a:t>
            </a:r>
            <a:r>
              <a:rPr sz="2800" spc="-40" dirty="0">
                <a:solidFill>
                  <a:srgbClr val="CC0066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CC0066"/>
                </a:solidFill>
                <a:latin typeface="Arial"/>
                <a:cs typeface="Arial"/>
              </a:rPr>
              <a:t>archive</a:t>
            </a:r>
            <a:endParaRPr sz="2800">
              <a:latin typeface="Arial"/>
              <a:cs typeface="Arial"/>
            </a:endParaRPr>
          </a:p>
          <a:p>
            <a:pPr marL="241300" indent="-228600">
              <a:lnSpc>
                <a:spcPts val="3190"/>
              </a:lnSpc>
              <a:buChar char="•"/>
              <a:tabLst>
                <a:tab pos="241300" algn="l"/>
              </a:tabLst>
            </a:pPr>
            <a:r>
              <a:rPr sz="2800" dirty="0">
                <a:solidFill>
                  <a:srgbClr val="CC0066"/>
                </a:solidFill>
                <a:latin typeface="Arial"/>
                <a:cs typeface="Arial"/>
              </a:rPr>
              <a:t>Core</a:t>
            </a:r>
            <a:r>
              <a:rPr sz="2800" spc="-5" dirty="0">
                <a:solidFill>
                  <a:srgbClr val="CC0066"/>
                </a:solidFill>
                <a:latin typeface="Arial"/>
                <a:cs typeface="Arial"/>
              </a:rPr>
              <a:t> </a:t>
            </a:r>
            <a:r>
              <a:rPr sz="2800" spc="5" dirty="0">
                <a:solidFill>
                  <a:srgbClr val="CC0066"/>
                </a:solidFill>
                <a:latin typeface="Arial"/>
                <a:cs typeface="Arial"/>
              </a:rPr>
              <a:t>infrastructure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2261235" marR="5080" indent="-2240915">
              <a:lnSpc>
                <a:spcPts val="3460"/>
              </a:lnSpc>
              <a:spcBef>
                <a:spcPts val="525"/>
              </a:spcBef>
            </a:pPr>
            <a:r>
              <a:rPr spc="-10" dirty="0"/>
              <a:t>The </a:t>
            </a:r>
            <a:r>
              <a:rPr spc="-5" dirty="0"/>
              <a:t>Key </a:t>
            </a:r>
            <a:r>
              <a:rPr spc="-25" dirty="0"/>
              <a:t>Aspects </a:t>
            </a:r>
            <a:r>
              <a:rPr spc="-5" dirty="0"/>
              <a:t>of Cloud Security  </a:t>
            </a:r>
            <a:r>
              <a:rPr spc="-30" dirty="0"/>
              <a:t>Technology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21</a:t>
            </a:fld>
            <a:endParaRPr spc="-5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99842" y="213817"/>
            <a:ext cx="4558665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Risks in Cloud</a:t>
            </a:r>
            <a:r>
              <a:rPr spc="-55" dirty="0"/>
              <a:t> </a:t>
            </a:r>
            <a:r>
              <a:rPr spc="-5" dirty="0"/>
              <a:t>Security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22</a:t>
            </a:fld>
            <a:endParaRPr spc="-5" dirty="0"/>
          </a:p>
        </p:txBody>
      </p:sp>
      <p:sp>
        <p:nvSpPr>
          <p:cNvPr id="3" name="object 3"/>
          <p:cNvSpPr/>
          <p:nvPr/>
        </p:nvSpPr>
        <p:spPr>
          <a:xfrm>
            <a:off x="2240280" y="941831"/>
            <a:ext cx="6022975" cy="5684520"/>
          </a:xfrm>
          <a:custGeom>
            <a:avLst/>
            <a:gdLst/>
            <a:ahLst/>
            <a:cxnLst/>
            <a:rect l="l" t="t" r="r" b="b"/>
            <a:pathLst>
              <a:path w="6022975" h="5684520">
                <a:moveTo>
                  <a:pt x="2407920" y="5204460"/>
                </a:moveTo>
                <a:lnTo>
                  <a:pt x="2360612" y="5183695"/>
                </a:lnTo>
                <a:lnTo>
                  <a:pt x="2282494" y="5171872"/>
                </a:lnTo>
                <a:lnTo>
                  <a:pt x="2231606" y="5166741"/>
                </a:lnTo>
                <a:lnTo>
                  <a:pt x="2173795" y="5162232"/>
                </a:lnTo>
                <a:lnTo>
                  <a:pt x="2109774" y="5158410"/>
                </a:lnTo>
                <a:lnTo>
                  <a:pt x="2040255" y="5155311"/>
                </a:lnTo>
                <a:lnTo>
                  <a:pt x="1965972" y="5153025"/>
                </a:lnTo>
                <a:lnTo>
                  <a:pt x="1887626" y="5151615"/>
                </a:lnTo>
                <a:lnTo>
                  <a:pt x="1805940" y="5151120"/>
                </a:lnTo>
                <a:lnTo>
                  <a:pt x="1724240" y="5151615"/>
                </a:lnTo>
                <a:lnTo>
                  <a:pt x="1645894" y="5153037"/>
                </a:lnTo>
                <a:lnTo>
                  <a:pt x="1571612" y="5155311"/>
                </a:lnTo>
                <a:lnTo>
                  <a:pt x="1502092" y="5158410"/>
                </a:lnTo>
                <a:lnTo>
                  <a:pt x="1438071" y="5162245"/>
                </a:lnTo>
                <a:lnTo>
                  <a:pt x="1380261" y="5166741"/>
                </a:lnTo>
                <a:lnTo>
                  <a:pt x="1329372" y="5171872"/>
                </a:lnTo>
                <a:lnTo>
                  <a:pt x="1286141" y="5177536"/>
                </a:lnTo>
                <a:lnTo>
                  <a:pt x="1225461" y="5190287"/>
                </a:lnTo>
                <a:lnTo>
                  <a:pt x="1198460" y="5211699"/>
                </a:lnTo>
                <a:lnTo>
                  <a:pt x="1182446" y="5218646"/>
                </a:lnTo>
                <a:lnTo>
                  <a:pt x="1121765" y="5231384"/>
                </a:lnTo>
                <a:lnTo>
                  <a:pt x="1078534" y="5237061"/>
                </a:lnTo>
                <a:lnTo>
                  <a:pt x="1027645" y="5242179"/>
                </a:lnTo>
                <a:lnTo>
                  <a:pt x="969835" y="5246687"/>
                </a:lnTo>
                <a:lnTo>
                  <a:pt x="905814" y="5250523"/>
                </a:lnTo>
                <a:lnTo>
                  <a:pt x="836295" y="5253609"/>
                </a:lnTo>
                <a:lnTo>
                  <a:pt x="762012" y="5255895"/>
                </a:lnTo>
                <a:lnTo>
                  <a:pt x="683666" y="5257317"/>
                </a:lnTo>
                <a:lnTo>
                  <a:pt x="601980" y="5257800"/>
                </a:lnTo>
                <a:lnTo>
                  <a:pt x="520280" y="5257317"/>
                </a:lnTo>
                <a:lnTo>
                  <a:pt x="441934" y="5255895"/>
                </a:lnTo>
                <a:lnTo>
                  <a:pt x="367652" y="5253609"/>
                </a:lnTo>
                <a:lnTo>
                  <a:pt x="298132" y="5250523"/>
                </a:lnTo>
                <a:lnTo>
                  <a:pt x="234111" y="5246687"/>
                </a:lnTo>
                <a:lnTo>
                  <a:pt x="176301" y="5242179"/>
                </a:lnTo>
                <a:lnTo>
                  <a:pt x="125412" y="5237061"/>
                </a:lnTo>
                <a:lnTo>
                  <a:pt x="82181" y="5231384"/>
                </a:lnTo>
                <a:lnTo>
                  <a:pt x="21501" y="5218646"/>
                </a:lnTo>
                <a:lnTo>
                  <a:pt x="0" y="5204460"/>
                </a:lnTo>
                <a:lnTo>
                  <a:pt x="0" y="5631180"/>
                </a:lnTo>
                <a:lnTo>
                  <a:pt x="47294" y="5651957"/>
                </a:lnTo>
                <a:lnTo>
                  <a:pt x="125412" y="5663781"/>
                </a:lnTo>
                <a:lnTo>
                  <a:pt x="176301" y="5668899"/>
                </a:lnTo>
                <a:lnTo>
                  <a:pt x="234111" y="5673407"/>
                </a:lnTo>
                <a:lnTo>
                  <a:pt x="298132" y="5677243"/>
                </a:lnTo>
                <a:lnTo>
                  <a:pt x="367652" y="5680329"/>
                </a:lnTo>
                <a:lnTo>
                  <a:pt x="441934" y="5682615"/>
                </a:lnTo>
                <a:lnTo>
                  <a:pt x="520280" y="5684037"/>
                </a:lnTo>
                <a:lnTo>
                  <a:pt x="601980" y="5684520"/>
                </a:lnTo>
                <a:lnTo>
                  <a:pt x="683666" y="5684037"/>
                </a:lnTo>
                <a:lnTo>
                  <a:pt x="762012" y="5682615"/>
                </a:lnTo>
                <a:lnTo>
                  <a:pt x="836295" y="5680329"/>
                </a:lnTo>
                <a:lnTo>
                  <a:pt x="905814" y="5677243"/>
                </a:lnTo>
                <a:lnTo>
                  <a:pt x="969835" y="5673407"/>
                </a:lnTo>
                <a:lnTo>
                  <a:pt x="1027645" y="5668899"/>
                </a:lnTo>
                <a:lnTo>
                  <a:pt x="1078534" y="5663781"/>
                </a:lnTo>
                <a:lnTo>
                  <a:pt x="1121765" y="5658104"/>
                </a:lnTo>
                <a:lnTo>
                  <a:pt x="1182446" y="5645366"/>
                </a:lnTo>
                <a:lnTo>
                  <a:pt x="1209446" y="5623941"/>
                </a:lnTo>
                <a:lnTo>
                  <a:pt x="1225461" y="5617007"/>
                </a:lnTo>
                <a:lnTo>
                  <a:pt x="1286141" y="5604256"/>
                </a:lnTo>
                <a:lnTo>
                  <a:pt x="1329372" y="5598592"/>
                </a:lnTo>
                <a:lnTo>
                  <a:pt x="1380261" y="5593461"/>
                </a:lnTo>
                <a:lnTo>
                  <a:pt x="1438071" y="5588952"/>
                </a:lnTo>
                <a:lnTo>
                  <a:pt x="1502092" y="5585130"/>
                </a:lnTo>
                <a:lnTo>
                  <a:pt x="1571612" y="5582031"/>
                </a:lnTo>
                <a:lnTo>
                  <a:pt x="1645894" y="5579745"/>
                </a:lnTo>
                <a:lnTo>
                  <a:pt x="1724240" y="5578335"/>
                </a:lnTo>
                <a:lnTo>
                  <a:pt x="1805940" y="5577840"/>
                </a:lnTo>
                <a:lnTo>
                  <a:pt x="1887626" y="5578335"/>
                </a:lnTo>
                <a:lnTo>
                  <a:pt x="1965972" y="5579745"/>
                </a:lnTo>
                <a:lnTo>
                  <a:pt x="2040255" y="5582031"/>
                </a:lnTo>
                <a:lnTo>
                  <a:pt x="2109774" y="5585130"/>
                </a:lnTo>
                <a:lnTo>
                  <a:pt x="2173795" y="5588952"/>
                </a:lnTo>
                <a:lnTo>
                  <a:pt x="2231606" y="5593461"/>
                </a:lnTo>
                <a:lnTo>
                  <a:pt x="2282494" y="5598592"/>
                </a:lnTo>
                <a:lnTo>
                  <a:pt x="2325725" y="5604256"/>
                </a:lnTo>
                <a:lnTo>
                  <a:pt x="2386406" y="5617007"/>
                </a:lnTo>
                <a:lnTo>
                  <a:pt x="2407920" y="5631180"/>
                </a:lnTo>
                <a:lnTo>
                  <a:pt x="2407920" y="5204460"/>
                </a:lnTo>
                <a:close/>
              </a:path>
              <a:path w="6022975" h="5684520">
                <a:moveTo>
                  <a:pt x="2822448" y="53340"/>
                </a:moveTo>
                <a:lnTo>
                  <a:pt x="2781300" y="35356"/>
                </a:lnTo>
                <a:lnTo>
                  <a:pt x="2712567" y="24752"/>
                </a:lnTo>
                <a:lnTo>
                  <a:pt x="2667406" y="19977"/>
                </a:lnTo>
                <a:lnTo>
                  <a:pt x="2615742" y="15633"/>
                </a:lnTo>
                <a:lnTo>
                  <a:pt x="2558123" y="11722"/>
                </a:lnTo>
                <a:lnTo>
                  <a:pt x="2495067" y="8305"/>
                </a:lnTo>
                <a:lnTo>
                  <a:pt x="2427109" y="5422"/>
                </a:lnTo>
                <a:lnTo>
                  <a:pt x="2354783" y="3111"/>
                </a:lnTo>
                <a:lnTo>
                  <a:pt x="2278596" y="1409"/>
                </a:lnTo>
                <a:lnTo>
                  <a:pt x="2199106" y="368"/>
                </a:lnTo>
                <a:lnTo>
                  <a:pt x="2116836" y="0"/>
                </a:lnTo>
                <a:lnTo>
                  <a:pt x="2034552" y="368"/>
                </a:lnTo>
                <a:lnTo>
                  <a:pt x="1955063" y="1409"/>
                </a:lnTo>
                <a:lnTo>
                  <a:pt x="1878876" y="3111"/>
                </a:lnTo>
                <a:lnTo>
                  <a:pt x="1806549" y="5422"/>
                </a:lnTo>
                <a:lnTo>
                  <a:pt x="1738591" y="8305"/>
                </a:lnTo>
                <a:lnTo>
                  <a:pt x="1675536" y="11722"/>
                </a:lnTo>
                <a:lnTo>
                  <a:pt x="1617916" y="15621"/>
                </a:lnTo>
                <a:lnTo>
                  <a:pt x="1566252" y="19977"/>
                </a:lnTo>
                <a:lnTo>
                  <a:pt x="1521091" y="24752"/>
                </a:lnTo>
                <a:lnTo>
                  <a:pt x="1482953" y="29883"/>
                </a:lnTo>
                <a:lnTo>
                  <a:pt x="1429854" y="41109"/>
                </a:lnTo>
                <a:lnTo>
                  <a:pt x="1406474" y="59563"/>
                </a:lnTo>
                <a:lnTo>
                  <a:pt x="1392580" y="65582"/>
                </a:lnTo>
                <a:lnTo>
                  <a:pt x="1339481" y="76809"/>
                </a:lnTo>
                <a:lnTo>
                  <a:pt x="1301343" y="81940"/>
                </a:lnTo>
                <a:lnTo>
                  <a:pt x="1256182" y="86715"/>
                </a:lnTo>
                <a:lnTo>
                  <a:pt x="1204518" y="91059"/>
                </a:lnTo>
                <a:lnTo>
                  <a:pt x="1146898" y="94970"/>
                </a:lnTo>
                <a:lnTo>
                  <a:pt x="1083843" y="98386"/>
                </a:lnTo>
                <a:lnTo>
                  <a:pt x="1015885" y="101269"/>
                </a:lnTo>
                <a:lnTo>
                  <a:pt x="943559" y="103581"/>
                </a:lnTo>
                <a:lnTo>
                  <a:pt x="867371" y="105283"/>
                </a:lnTo>
                <a:lnTo>
                  <a:pt x="787882" y="106324"/>
                </a:lnTo>
                <a:lnTo>
                  <a:pt x="705612" y="106680"/>
                </a:lnTo>
                <a:lnTo>
                  <a:pt x="623328" y="106324"/>
                </a:lnTo>
                <a:lnTo>
                  <a:pt x="543839" y="105283"/>
                </a:lnTo>
                <a:lnTo>
                  <a:pt x="467652" y="103581"/>
                </a:lnTo>
                <a:lnTo>
                  <a:pt x="395325" y="101269"/>
                </a:lnTo>
                <a:lnTo>
                  <a:pt x="327367" y="98386"/>
                </a:lnTo>
                <a:lnTo>
                  <a:pt x="264312" y="94970"/>
                </a:lnTo>
                <a:lnTo>
                  <a:pt x="206679" y="91071"/>
                </a:lnTo>
                <a:lnTo>
                  <a:pt x="155028" y="86715"/>
                </a:lnTo>
                <a:lnTo>
                  <a:pt x="109867" y="81940"/>
                </a:lnTo>
                <a:lnTo>
                  <a:pt x="71729" y="76809"/>
                </a:lnTo>
                <a:lnTo>
                  <a:pt x="18630" y="65582"/>
                </a:lnTo>
                <a:lnTo>
                  <a:pt x="0" y="53340"/>
                </a:lnTo>
                <a:lnTo>
                  <a:pt x="0" y="480060"/>
                </a:lnTo>
                <a:lnTo>
                  <a:pt x="41135" y="498055"/>
                </a:lnTo>
                <a:lnTo>
                  <a:pt x="109867" y="508660"/>
                </a:lnTo>
                <a:lnTo>
                  <a:pt x="155028" y="513435"/>
                </a:lnTo>
                <a:lnTo>
                  <a:pt x="206679" y="517779"/>
                </a:lnTo>
                <a:lnTo>
                  <a:pt x="264312" y="521690"/>
                </a:lnTo>
                <a:lnTo>
                  <a:pt x="327367" y="525106"/>
                </a:lnTo>
                <a:lnTo>
                  <a:pt x="395325" y="527989"/>
                </a:lnTo>
                <a:lnTo>
                  <a:pt x="467652" y="530301"/>
                </a:lnTo>
                <a:lnTo>
                  <a:pt x="543839" y="532003"/>
                </a:lnTo>
                <a:lnTo>
                  <a:pt x="623328" y="533044"/>
                </a:lnTo>
                <a:lnTo>
                  <a:pt x="705612" y="533400"/>
                </a:lnTo>
                <a:lnTo>
                  <a:pt x="787882" y="533044"/>
                </a:lnTo>
                <a:lnTo>
                  <a:pt x="867371" y="532003"/>
                </a:lnTo>
                <a:lnTo>
                  <a:pt x="943559" y="530301"/>
                </a:lnTo>
                <a:lnTo>
                  <a:pt x="1015885" y="527989"/>
                </a:lnTo>
                <a:lnTo>
                  <a:pt x="1083843" y="525106"/>
                </a:lnTo>
                <a:lnTo>
                  <a:pt x="1146898" y="521690"/>
                </a:lnTo>
                <a:lnTo>
                  <a:pt x="1204518" y="517779"/>
                </a:lnTo>
                <a:lnTo>
                  <a:pt x="1256182" y="513435"/>
                </a:lnTo>
                <a:lnTo>
                  <a:pt x="1301343" y="508660"/>
                </a:lnTo>
                <a:lnTo>
                  <a:pt x="1339481" y="503529"/>
                </a:lnTo>
                <a:lnTo>
                  <a:pt x="1392580" y="492302"/>
                </a:lnTo>
                <a:lnTo>
                  <a:pt x="1415961" y="473849"/>
                </a:lnTo>
                <a:lnTo>
                  <a:pt x="1429854" y="467829"/>
                </a:lnTo>
                <a:lnTo>
                  <a:pt x="1482953" y="456603"/>
                </a:lnTo>
                <a:lnTo>
                  <a:pt x="1521091" y="451472"/>
                </a:lnTo>
                <a:lnTo>
                  <a:pt x="1566252" y="446697"/>
                </a:lnTo>
                <a:lnTo>
                  <a:pt x="1617916" y="442341"/>
                </a:lnTo>
                <a:lnTo>
                  <a:pt x="1675536" y="438442"/>
                </a:lnTo>
                <a:lnTo>
                  <a:pt x="1738591" y="435025"/>
                </a:lnTo>
                <a:lnTo>
                  <a:pt x="1806549" y="432142"/>
                </a:lnTo>
                <a:lnTo>
                  <a:pt x="1878876" y="429831"/>
                </a:lnTo>
                <a:lnTo>
                  <a:pt x="1955063" y="428129"/>
                </a:lnTo>
                <a:lnTo>
                  <a:pt x="2034552" y="427088"/>
                </a:lnTo>
                <a:lnTo>
                  <a:pt x="2116836" y="426720"/>
                </a:lnTo>
                <a:lnTo>
                  <a:pt x="2199106" y="427088"/>
                </a:lnTo>
                <a:lnTo>
                  <a:pt x="2278596" y="428129"/>
                </a:lnTo>
                <a:lnTo>
                  <a:pt x="2354783" y="429831"/>
                </a:lnTo>
                <a:lnTo>
                  <a:pt x="2427109" y="432142"/>
                </a:lnTo>
                <a:lnTo>
                  <a:pt x="2495067" y="435025"/>
                </a:lnTo>
                <a:lnTo>
                  <a:pt x="2558123" y="438442"/>
                </a:lnTo>
                <a:lnTo>
                  <a:pt x="2615742" y="442341"/>
                </a:lnTo>
                <a:lnTo>
                  <a:pt x="2667406" y="446697"/>
                </a:lnTo>
                <a:lnTo>
                  <a:pt x="2712567" y="451472"/>
                </a:lnTo>
                <a:lnTo>
                  <a:pt x="2750705" y="456603"/>
                </a:lnTo>
                <a:lnTo>
                  <a:pt x="2803804" y="467829"/>
                </a:lnTo>
                <a:lnTo>
                  <a:pt x="2822448" y="480060"/>
                </a:lnTo>
                <a:lnTo>
                  <a:pt x="2822448" y="53340"/>
                </a:lnTo>
                <a:close/>
              </a:path>
              <a:path w="6022975" h="5684520">
                <a:moveTo>
                  <a:pt x="4084320" y="4643628"/>
                </a:moveTo>
                <a:lnTo>
                  <a:pt x="4036949" y="4622863"/>
                </a:lnTo>
                <a:lnTo>
                  <a:pt x="3958717" y="4611040"/>
                </a:lnTo>
                <a:lnTo>
                  <a:pt x="3907764" y="4605909"/>
                </a:lnTo>
                <a:lnTo>
                  <a:pt x="3849878" y="4601400"/>
                </a:lnTo>
                <a:lnTo>
                  <a:pt x="3785781" y="4597578"/>
                </a:lnTo>
                <a:lnTo>
                  <a:pt x="3716172" y="4594479"/>
                </a:lnTo>
                <a:lnTo>
                  <a:pt x="3641801" y="4592193"/>
                </a:lnTo>
                <a:lnTo>
                  <a:pt x="3563353" y="4590783"/>
                </a:lnTo>
                <a:lnTo>
                  <a:pt x="3481578" y="4590288"/>
                </a:lnTo>
                <a:lnTo>
                  <a:pt x="3399790" y="4590783"/>
                </a:lnTo>
                <a:lnTo>
                  <a:pt x="3321342" y="4592193"/>
                </a:lnTo>
                <a:lnTo>
                  <a:pt x="3246971" y="4594479"/>
                </a:lnTo>
                <a:lnTo>
                  <a:pt x="3177362" y="4597578"/>
                </a:lnTo>
                <a:lnTo>
                  <a:pt x="3113265" y="4601400"/>
                </a:lnTo>
                <a:lnTo>
                  <a:pt x="3055378" y="4605909"/>
                </a:lnTo>
                <a:lnTo>
                  <a:pt x="3004426" y="4611040"/>
                </a:lnTo>
                <a:lnTo>
                  <a:pt x="2961132" y="4616704"/>
                </a:lnTo>
                <a:lnTo>
                  <a:pt x="2900362" y="4629455"/>
                </a:lnTo>
                <a:lnTo>
                  <a:pt x="2873324" y="4650867"/>
                </a:lnTo>
                <a:lnTo>
                  <a:pt x="2857296" y="4657814"/>
                </a:lnTo>
                <a:lnTo>
                  <a:pt x="2796527" y="4670552"/>
                </a:lnTo>
                <a:lnTo>
                  <a:pt x="2753233" y="4676229"/>
                </a:lnTo>
                <a:lnTo>
                  <a:pt x="2702280" y="4681359"/>
                </a:lnTo>
                <a:lnTo>
                  <a:pt x="2644394" y="4685868"/>
                </a:lnTo>
                <a:lnTo>
                  <a:pt x="2580297" y="4689691"/>
                </a:lnTo>
                <a:lnTo>
                  <a:pt x="2510688" y="4692789"/>
                </a:lnTo>
                <a:lnTo>
                  <a:pt x="2436317" y="4695075"/>
                </a:lnTo>
                <a:lnTo>
                  <a:pt x="2357869" y="4696485"/>
                </a:lnTo>
                <a:lnTo>
                  <a:pt x="2276094" y="4696968"/>
                </a:lnTo>
                <a:lnTo>
                  <a:pt x="2194306" y="4696485"/>
                </a:lnTo>
                <a:lnTo>
                  <a:pt x="2115858" y="4695075"/>
                </a:lnTo>
                <a:lnTo>
                  <a:pt x="2041486" y="4692789"/>
                </a:lnTo>
                <a:lnTo>
                  <a:pt x="1971878" y="4689691"/>
                </a:lnTo>
                <a:lnTo>
                  <a:pt x="1907781" y="4685868"/>
                </a:lnTo>
                <a:lnTo>
                  <a:pt x="1849894" y="4681359"/>
                </a:lnTo>
                <a:lnTo>
                  <a:pt x="1798942" y="4676229"/>
                </a:lnTo>
                <a:lnTo>
                  <a:pt x="1755648" y="4670552"/>
                </a:lnTo>
                <a:lnTo>
                  <a:pt x="1694878" y="4657814"/>
                </a:lnTo>
                <a:lnTo>
                  <a:pt x="1673352" y="4643628"/>
                </a:lnTo>
                <a:lnTo>
                  <a:pt x="1673352" y="5070348"/>
                </a:lnTo>
                <a:lnTo>
                  <a:pt x="1720710" y="5091112"/>
                </a:lnTo>
                <a:lnTo>
                  <a:pt x="1798942" y="5102949"/>
                </a:lnTo>
                <a:lnTo>
                  <a:pt x="1849894" y="5108079"/>
                </a:lnTo>
                <a:lnTo>
                  <a:pt x="1907781" y="5112575"/>
                </a:lnTo>
                <a:lnTo>
                  <a:pt x="1971878" y="5116411"/>
                </a:lnTo>
                <a:lnTo>
                  <a:pt x="2041486" y="5119497"/>
                </a:lnTo>
                <a:lnTo>
                  <a:pt x="2115858" y="5121783"/>
                </a:lnTo>
                <a:lnTo>
                  <a:pt x="2194306" y="5123205"/>
                </a:lnTo>
                <a:lnTo>
                  <a:pt x="2276094" y="5123688"/>
                </a:lnTo>
                <a:lnTo>
                  <a:pt x="2357869" y="5123205"/>
                </a:lnTo>
                <a:lnTo>
                  <a:pt x="2436317" y="5121783"/>
                </a:lnTo>
                <a:lnTo>
                  <a:pt x="2510688" y="5119497"/>
                </a:lnTo>
                <a:lnTo>
                  <a:pt x="2580297" y="5116411"/>
                </a:lnTo>
                <a:lnTo>
                  <a:pt x="2644394" y="5112575"/>
                </a:lnTo>
                <a:lnTo>
                  <a:pt x="2702280" y="5108079"/>
                </a:lnTo>
                <a:lnTo>
                  <a:pt x="2753233" y="5102949"/>
                </a:lnTo>
                <a:lnTo>
                  <a:pt x="2796527" y="5097272"/>
                </a:lnTo>
                <a:lnTo>
                  <a:pt x="2857296" y="5084534"/>
                </a:lnTo>
                <a:lnTo>
                  <a:pt x="2884335" y="5063109"/>
                </a:lnTo>
                <a:lnTo>
                  <a:pt x="2900362" y="5056175"/>
                </a:lnTo>
                <a:lnTo>
                  <a:pt x="2961132" y="5043424"/>
                </a:lnTo>
                <a:lnTo>
                  <a:pt x="3004426" y="5037760"/>
                </a:lnTo>
                <a:lnTo>
                  <a:pt x="3055378" y="5032629"/>
                </a:lnTo>
                <a:lnTo>
                  <a:pt x="3113265" y="5028120"/>
                </a:lnTo>
                <a:lnTo>
                  <a:pt x="3177362" y="5024298"/>
                </a:lnTo>
                <a:lnTo>
                  <a:pt x="3246971" y="5021199"/>
                </a:lnTo>
                <a:lnTo>
                  <a:pt x="3321342" y="5018913"/>
                </a:lnTo>
                <a:lnTo>
                  <a:pt x="3399790" y="5017503"/>
                </a:lnTo>
                <a:lnTo>
                  <a:pt x="3481578" y="5017008"/>
                </a:lnTo>
                <a:lnTo>
                  <a:pt x="3563353" y="5017503"/>
                </a:lnTo>
                <a:lnTo>
                  <a:pt x="3641801" y="5018913"/>
                </a:lnTo>
                <a:lnTo>
                  <a:pt x="3716172" y="5021199"/>
                </a:lnTo>
                <a:lnTo>
                  <a:pt x="3785781" y="5024298"/>
                </a:lnTo>
                <a:lnTo>
                  <a:pt x="3849878" y="5028120"/>
                </a:lnTo>
                <a:lnTo>
                  <a:pt x="3907764" y="5032629"/>
                </a:lnTo>
                <a:lnTo>
                  <a:pt x="3958717" y="5037760"/>
                </a:lnTo>
                <a:lnTo>
                  <a:pt x="4002024" y="5043424"/>
                </a:lnTo>
                <a:lnTo>
                  <a:pt x="4062780" y="5056175"/>
                </a:lnTo>
                <a:lnTo>
                  <a:pt x="4084320" y="5070348"/>
                </a:lnTo>
                <a:lnTo>
                  <a:pt x="4084320" y="4643628"/>
                </a:lnTo>
                <a:close/>
              </a:path>
              <a:path w="6022975" h="5684520">
                <a:moveTo>
                  <a:pt x="5266944" y="1123188"/>
                </a:moveTo>
                <a:lnTo>
                  <a:pt x="5228514" y="1106335"/>
                </a:lnTo>
                <a:lnTo>
                  <a:pt x="5164036" y="1096264"/>
                </a:lnTo>
                <a:lnTo>
                  <a:pt x="5121529" y="1091692"/>
                </a:lnTo>
                <a:lnTo>
                  <a:pt x="5072773" y="1087450"/>
                </a:lnTo>
                <a:lnTo>
                  <a:pt x="5018240" y="1083589"/>
                </a:lnTo>
                <a:lnTo>
                  <a:pt x="4958385" y="1080147"/>
                </a:lnTo>
                <a:lnTo>
                  <a:pt x="4893665" y="1077137"/>
                </a:lnTo>
                <a:lnTo>
                  <a:pt x="4824565" y="1074597"/>
                </a:lnTo>
                <a:lnTo>
                  <a:pt x="4751514" y="1072578"/>
                </a:lnTo>
                <a:lnTo>
                  <a:pt x="4674984" y="1071079"/>
                </a:lnTo>
                <a:lnTo>
                  <a:pt x="4595431" y="1070165"/>
                </a:lnTo>
                <a:lnTo>
                  <a:pt x="4513326" y="1069848"/>
                </a:lnTo>
                <a:lnTo>
                  <a:pt x="4431208" y="1070165"/>
                </a:lnTo>
                <a:lnTo>
                  <a:pt x="4351655" y="1071079"/>
                </a:lnTo>
                <a:lnTo>
                  <a:pt x="4275125" y="1072578"/>
                </a:lnTo>
                <a:lnTo>
                  <a:pt x="4202074" y="1074597"/>
                </a:lnTo>
                <a:lnTo>
                  <a:pt x="4132973" y="1077137"/>
                </a:lnTo>
                <a:lnTo>
                  <a:pt x="4068254" y="1080147"/>
                </a:lnTo>
                <a:lnTo>
                  <a:pt x="4008399" y="1083589"/>
                </a:lnTo>
                <a:lnTo>
                  <a:pt x="3953865" y="1087450"/>
                </a:lnTo>
                <a:lnTo>
                  <a:pt x="3905110" y="1091692"/>
                </a:lnTo>
                <a:lnTo>
                  <a:pt x="3862603" y="1096264"/>
                </a:lnTo>
                <a:lnTo>
                  <a:pt x="3798125" y="1106335"/>
                </a:lnTo>
                <a:lnTo>
                  <a:pt x="3755275" y="1129004"/>
                </a:lnTo>
                <a:lnTo>
                  <a:pt x="3742321" y="1134643"/>
                </a:lnTo>
                <a:lnTo>
                  <a:pt x="3692626" y="1145222"/>
                </a:lnTo>
                <a:lnTo>
                  <a:pt x="3614293" y="1154696"/>
                </a:lnTo>
                <a:lnTo>
                  <a:pt x="3565537" y="1158938"/>
                </a:lnTo>
                <a:lnTo>
                  <a:pt x="3511004" y="1162799"/>
                </a:lnTo>
                <a:lnTo>
                  <a:pt x="3451148" y="1166241"/>
                </a:lnTo>
                <a:lnTo>
                  <a:pt x="3386429" y="1169250"/>
                </a:lnTo>
                <a:lnTo>
                  <a:pt x="3317329" y="1171790"/>
                </a:lnTo>
                <a:lnTo>
                  <a:pt x="3244278" y="1173810"/>
                </a:lnTo>
                <a:lnTo>
                  <a:pt x="3167748" y="1175308"/>
                </a:lnTo>
                <a:lnTo>
                  <a:pt x="3088195" y="1176223"/>
                </a:lnTo>
                <a:lnTo>
                  <a:pt x="3006090" y="1176528"/>
                </a:lnTo>
                <a:lnTo>
                  <a:pt x="2923971" y="1176223"/>
                </a:lnTo>
                <a:lnTo>
                  <a:pt x="2844419" y="1175308"/>
                </a:lnTo>
                <a:lnTo>
                  <a:pt x="2767888" y="1173810"/>
                </a:lnTo>
                <a:lnTo>
                  <a:pt x="2694838" y="1171790"/>
                </a:lnTo>
                <a:lnTo>
                  <a:pt x="2625737" y="1169250"/>
                </a:lnTo>
                <a:lnTo>
                  <a:pt x="2561018" y="1166241"/>
                </a:lnTo>
                <a:lnTo>
                  <a:pt x="2501163" y="1162799"/>
                </a:lnTo>
                <a:lnTo>
                  <a:pt x="2446629" y="1158938"/>
                </a:lnTo>
                <a:lnTo>
                  <a:pt x="2397874" y="1154696"/>
                </a:lnTo>
                <a:lnTo>
                  <a:pt x="2355367" y="1150112"/>
                </a:lnTo>
                <a:lnTo>
                  <a:pt x="2290889" y="1140053"/>
                </a:lnTo>
                <a:lnTo>
                  <a:pt x="2252472" y="1123188"/>
                </a:lnTo>
                <a:lnTo>
                  <a:pt x="2252472" y="1549908"/>
                </a:lnTo>
                <a:lnTo>
                  <a:pt x="2290889" y="1566773"/>
                </a:lnTo>
                <a:lnTo>
                  <a:pt x="2355367" y="1576844"/>
                </a:lnTo>
                <a:lnTo>
                  <a:pt x="2397874" y="1581416"/>
                </a:lnTo>
                <a:lnTo>
                  <a:pt x="2446629" y="1585658"/>
                </a:lnTo>
                <a:lnTo>
                  <a:pt x="2501163" y="1589519"/>
                </a:lnTo>
                <a:lnTo>
                  <a:pt x="2561018" y="1592961"/>
                </a:lnTo>
                <a:lnTo>
                  <a:pt x="2625737" y="1595970"/>
                </a:lnTo>
                <a:lnTo>
                  <a:pt x="2694838" y="1598510"/>
                </a:lnTo>
                <a:lnTo>
                  <a:pt x="2767888" y="1600530"/>
                </a:lnTo>
                <a:lnTo>
                  <a:pt x="2844419" y="1602028"/>
                </a:lnTo>
                <a:lnTo>
                  <a:pt x="2923971" y="1602943"/>
                </a:lnTo>
                <a:lnTo>
                  <a:pt x="3006090" y="1603248"/>
                </a:lnTo>
                <a:lnTo>
                  <a:pt x="3088195" y="1602943"/>
                </a:lnTo>
                <a:lnTo>
                  <a:pt x="3167748" y="1602028"/>
                </a:lnTo>
                <a:lnTo>
                  <a:pt x="3244278" y="1600530"/>
                </a:lnTo>
                <a:lnTo>
                  <a:pt x="3317329" y="1598510"/>
                </a:lnTo>
                <a:lnTo>
                  <a:pt x="3386429" y="1595970"/>
                </a:lnTo>
                <a:lnTo>
                  <a:pt x="3451148" y="1592961"/>
                </a:lnTo>
                <a:lnTo>
                  <a:pt x="3511004" y="1589519"/>
                </a:lnTo>
                <a:lnTo>
                  <a:pt x="3565537" y="1585658"/>
                </a:lnTo>
                <a:lnTo>
                  <a:pt x="3614293" y="1581416"/>
                </a:lnTo>
                <a:lnTo>
                  <a:pt x="3656800" y="1576832"/>
                </a:lnTo>
                <a:lnTo>
                  <a:pt x="3721277" y="1566773"/>
                </a:lnTo>
                <a:lnTo>
                  <a:pt x="3764127" y="1544104"/>
                </a:lnTo>
                <a:lnTo>
                  <a:pt x="3777081" y="1538465"/>
                </a:lnTo>
                <a:lnTo>
                  <a:pt x="3826776" y="1527886"/>
                </a:lnTo>
                <a:lnTo>
                  <a:pt x="3905110" y="1518412"/>
                </a:lnTo>
                <a:lnTo>
                  <a:pt x="3953865" y="1514170"/>
                </a:lnTo>
                <a:lnTo>
                  <a:pt x="4008399" y="1510309"/>
                </a:lnTo>
                <a:lnTo>
                  <a:pt x="4068254" y="1506867"/>
                </a:lnTo>
                <a:lnTo>
                  <a:pt x="4132973" y="1503857"/>
                </a:lnTo>
                <a:lnTo>
                  <a:pt x="4202074" y="1501317"/>
                </a:lnTo>
                <a:lnTo>
                  <a:pt x="4275125" y="1499298"/>
                </a:lnTo>
                <a:lnTo>
                  <a:pt x="4351655" y="1497799"/>
                </a:lnTo>
                <a:lnTo>
                  <a:pt x="4431208" y="1496885"/>
                </a:lnTo>
                <a:lnTo>
                  <a:pt x="4513326" y="1496568"/>
                </a:lnTo>
                <a:lnTo>
                  <a:pt x="4595431" y="1496885"/>
                </a:lnTo>
                <a:lnTo>
                  <a:pt x="4674984" y="1497799"/>
                </a:lnTo>
                <a:lnTo>
                  <a:pt x="4751514" y="1499298"/>
                </a:lnTo>
                <a:lnTo>
                  <a:pt x="4824565" y="1501317"/>
                </a:lnTo>
                <a:lnTo>
                  <a:pt x="4893665" y="1503857"/>
                </a:lnTo>
                <a:lnTo>
                  <a:pt x="4958385" y="1506867"/>
                </a:lnTo>
                <a:lnTo>
                  <a:pt x="5018240" y="1510309"/>
                </a:lnTo>
                <a:lnTo>
                  <a:pt x="5072773" y="1514170"/>
                </a:lnTo>
                <a:lnTo>
                  <a:pt x="5121529" y="1518412"/>
                </a:lnTo>
                <a:lnTo>
                  <a:pt x="5164036" y="1522984"/>
                </a:lnTo>
                <a:lnTo>
                  <a:pt x="5228514" y="1533055"/>
                </a:lnTo>
                <a:lnTo>
                  <a:pt x="5266944" y="1549908"/>
                </a:lnTo>
                <a:lnTo>
                  <a:pt x="5266944" y="1123188"/>
                </a:lnTo>
                <a:close/>
              </a:path>
              <a:path w="6022975" h="5684520">
                <a:moveTo>
                  <a:pt x="5303520" y="3290316"/>
                </a:moveTo>
                <a:lnTo>
                  <a:pt x="5256149" y="3269564"/>
                </a:lnTo>
                <a:lnTo>
                  <a:pt x="5177917" y="3257727"/>
                </a:lnTo>
                <a:lnTo>
                  <a:pt x="5126964" y="3252597"/>
                </a:lnTo>
                <a:lnTo>
                  <a:pt x="5069078" y="3248101"/>
                </a:lnTo>
                <a:lnTo>
                  <a:pt x="5004981" y="3244265"/>
                </a:lnTo>
                <a:lnTo>
                  <a:pt x="4935372" y="3241167"/>
                </a:lnTo>
                <a:lnTo>
                  <a:pt x="4861001" y="3238881"/>
                </a:lnTo>
                <a:lnTo>
                  <a:pt x="4782553" y="3237471"/>
                </a:lnTo>
                <a:lnTo>
                  <a:pt x="4700778" y="3236976"/>
                </a:lnTo>
                <a:lnTo>
                  <a:pt x="4618990" y="3237471"/>
                </a:lnTo>
                <a:lnTo>
                  <a:pt x="4540542" y="3238881"/>
                </a:lnTo>
                <a:lnTo>
                  <a:pt x="4466171" y="3241167"/>
                </a:lnTo>
                <a:lnTo>
                  <a:pt x="4396562" y="3244265"/>
                </a:lnTo>
                <a:lnTo>
                  <a:pt x="4332465" y="3248088"/>
                </a:lnTo>
                <a:lnTo>
                  <a:pt x="4274578" y="3252597"/>
                </a:lnTo>
                <a:lnTo>
                  <a:pt x="4223626" y="3257727"/>
                </a:lnTo>
                <a:lnTo>
                  <a:pt x="4180332" y="3263392"/>
                </a:lnTo>
                <a:lnTo>
                  <a:pt x="4119562" y="3276142"/>
                </a:lnTo>
                <a:lnTo>
                  <a:pt x="4092524" y="3297555"/>
                </a:lnTo>
                <a:lnTo>
                  <a:pt x="4076496" y="3304502"/>
                </a:lnTo>
                <a:lnTo>
                  <a:pt x="4015727" y="3317240"/>
                </a:lnTo>
                <a:lnTo>
                  <a:pt x="3972433" y="3322917"/>
                </a:lnTo>
                <a:lnTo>
                  <a:pt x="3921480" y="3328035"/>
                </a:lnTo>
                <a:lnTo>
                  <a:pt x="3863594" y="3332543"/>
                </a:lnTo>
                <a:lnTo>
                  <a:pt x="3799497" y="3336379"/>
                </a:lnTo>
                <a:lnTo>
                  <a:pt x="3729888" y="3339465"/>
                </a:lnTo>
                <a:lnTo>
                  <a:pt x="3655517" y="3341751"/>
                </a:lnTo>
                <a:lnTo>
                  <a:pt x="3577069" y="3343173"/>
                </a:lnTo>
                <a:lnTo>
                  <a:pt x="3495294" y="3343656"/>
                </a:lnTo>
                <a:lnTo>
                  <a:pt x="3413506" y="3343173"/>
                </a:lnTo>
                <a:lnTo>
                  <a:pt x="3335058" y="3341751"/>
                </a:lnTo>
                <a:lnTo>
                  <a:pt x="3260687" y="3339465"/>
                </a:lnTo>
                <a:lnTo>
                  <a:pt x="3191078" y="3336379"/>
                </a:lnTo>
                <a:lnTo>
                  <a:pt x="3126981" y="3332543"/>
                </a:lnTo>
                <a:lnTo>
                  <a:pt x="3069094" y="3328035"/>
                </a:lnTo>
                <a:lnTo>
                  <a:pt x="3018142" y="3322917"/>
                </a:lnTo>
                <a:lnTo>
                  <a:pt x="2974848" y="3317240"/>
                </a:lnTo>
                <a:lnTo>
                  <a:pt x="2914078" y="3304502"/>
                </a:lnTo>
                <a:lnTo>
                  <a:pt x="2892552" y="3290316"/>
                </a:lnTo>
                <a:lnTo>
                  <a:pt x="2892552" y="3717036"/>
                </a:lnTo>
                <a:lnTo>
                  <a:pt x="2939910" y="3737800"/>
                </a:lnTo>
                <a:lnTo>
                  <a:pt x="3018142" y="3749637"/>
                </a:lnTo>
                <a:lnTo>
                  <a:pt x="3069094" y="3754755"/>
                </a:lnTo>
                <a:lnTo>
                  <a:pt x="3126981" y="3759263"/>
                </a:lnTo>
                <a:lnTo>
                  <a:pt x="3191078" y="3763099"/>
                </a:lnTo>
                <a:lnTo>
                  <a:pt x="3260687" y="3766185"/>
                </a:lnTo>
                <a:lnTo>
                  <a:pt x="3335058" y="3768471"/>
                </a:lnTo>
                <a:lnTo>
                  <a:pt x="3413506" y="3769893"/>
                </a:lnTo>
                <a:lnTo>
                  <a:pt x="3495294" y="3770376"/>
                </a:lnTo>
                <a:lnTo>
                  <a:pt x="3577069" y="3769893"/>
                </a:lnTo>
                <a:lnTo>
                  <a:pt x="3655517" y="3768471"/>
                </a:lnTo>
                <a:lnTo>
                  <a:pt x="3729888" y="3766185"/>
                </a:lnTo>
                <a:lnTo>
                  <a:pt x="3799497" y="3763099"/>
                </a:lnTo>
                <a:lnTo>
                  <a:pt x="3863594" y="3759263"/>
                </a:lnTo>
                <a:lnTo>
                  <a:pt x="3921480" y="3754755"/>
                </a:lnTo>
                <a:lnTo>
                  <a:pt x="3972433" y="3749637"/>
                </a:lnTo>
                <a:lnTo>
                  <a:pt x="4015727" y="3743960"/>
                </a:lnTo>
                <a:lnTo>
                  <a:pt x="4076496" y="3731222"/>
                </a:lnTo>
                <a:lnTo>
                  <a:pt x="4103535" y="3709797"/>
                </a:lnTo>
                <a:lnTo>
                  <a:pt x="4119562" y="3702862"/>
                </a:lnTo>
                <a:lnTo>
                  <a:pt x="4180319" y="3690112"/>
                </a:lnTo>
                <a:lnTo>
                  <a:pt x="4223626" y="3684447"/>
                </a:lnTo>
                <a:lnTo>
                  <a:pt x="4274578" y="3679317"/>
                </a:lnTo>
                <a:lnTo>
                  <a:pt x="4332465" y="3674821"/>
                </a:lnTo>
                <a:lnTo>
                  <a:pt x="4396562" y="3670985"/>
                </a:lnTo>
                <a:lnTo>
                  <a:pt x="4466171" y="3667887"/>
                </a:lnTo>
                <a:lnTo>
                  <a:pt x="4540542" y="3665601"/>
                </a:lnTo>
                <a:lnTo>
                  <a:pt x="4618990" y="3664191"/>
                </a:lnTo>
                <a:lnTo>
                  <a:pt x="4700778" y="3663696"/>
                </a:lnTo>
                <a:lnTo>
                  <a:pt x="4782553" y="3664191"/>
                </a:lnTo>
                <a:lnTo>
                  <a:pt x="4861001" y="3665601"/>
                </a:lnTo>
                <a:lnTo>
                  <a:pt x="4935372" y="3667887"/>
                </a:lnTo>
                <a:lnTo>
                  <a:pt x="5004981" y="3670985"/>
                </a:lnTo>
                <a:lnTo>
                  <a:pt x="5069078" y="3674821"/>
                </a:lnTo>
                <a:lnTo>
                  <a:pt x="5126964" y="3679317"/>
                </a:lnTo>
                <a:lnTo>
                  <a:pt x="5177917" y="3684447"/>
                </a:lnTo>
                <a:lnTo>
                  <a:pt x="5221224" y="3690112"/>
                </a:lnTo>
                <a:lnTo>
                  <a:pt x="5281981" y="3702862"/>
                </a:lnTo>
                <a:lnTo>
                  <a:pt x="5303520" y="3717036"/>
                </a:lnTo>
                <a:lnTo>
                  <a:pt x="5303520" y="3290316"/>
                </a:lnTo>
                <a:close/>
              </a:path>
              <a:path w="6022975" h="5684520">
                <a:moveTo>
                  <a:pt x="5635752" y="544068"/>
                </a:moveTo>
                <a:lnTo>
                  <a:pt x="5582221" y="526376"/>
                </a:lnTo>
                <a:lnTo>
                  <a:pt x="5518734" y="518414"/>
                </a:lnTo>
                <a:lnTo>
                  <a:pt x="5478805" y="514692"/>
                </a:lnTo>
                <a:lnTo>
                  <a:pt x="5433809" y="511187"/>
                </a:lnTo>
                <a:lnTo>
                  <a:pt x="5384025" y="507911"/>
                </a:lnTo>
                <a:lnTo>
                  <a:pt x="5329733" y="504863"/>
                </a:lnTo>
                <a:lnTo>
                  <a:pt x="5271224" y="502069"/>
                </a:lnTo>
                <a:lnTo>
                  <a:pt x="5208778" y="499541"/>
                </a:lnTo>
                <a:lnTo>
                  <a:pt x="5142700" y="497306"/>
                </a:lnTo>
                <a:lnTo>
                  <a:pt x="5073243" y="495363"/>
                </a:lnTo>
                <a:lnTo>
                  <a:pt x="5000714" y="493737"/>
                </a:lnTo>
                <a:lnTo>
                  <a:pt x="4925390" y="492442"/>
                </a:lnTo>
                <a:lnTo>
                  <a:pt x="4847564" y="491502"/>
                </a:lnTo>
                <a:lnTo>
                  <a:pt x="4767516" y="490931"/>
                </a:lnTo>
                <a:lnTo>
                  <a:pt x="4685538" y="490728"/>
                </a:lnTo>
                <a:lnTo>
                  <a:pt x="4603547" y="490931"/>
                </a:lnTo>
                <a:lnTo>
                  <a:pt x="4523498" y="491502"/>
                </a:lnTo>
                <a:lnTo>
                  <a:pt x="4445673" y="492442"/>
                </a:lnTo>
                <a:lnTo>
                  <a:pt x="4370349" y="493737"/>
                </a:lnTo>
                <a:lnTo>
                  <a:pt x="4297819" y="495363"/>
                </a:lnTo>
                <a:lnTo>
                  <a:pt x="4228363" y="497306"/>
                </a:lnTo>
                <a:lnTo>
                  <a:pt x="4162285" y="499541"/>
                </a:lnTo>
                <a:lnTo>
                  <a:pt x="4099839" y="502069"/>
                </a:lnTo>
                <a:lnTo>
                  <a:pt x="4041330" y="504863"/>
                </a:lnTo>
                <a:lnTo>
                  <a:pt x="3987038" y="507911"/>
                </a:lnTo>
                <a:lnTo>
                  <a:pt x="3937254" y="511187"/>
                </a:lnTo>
                <a:lnTo>
                  <a:pt x="3892258" y="514692"/>
                </a:lnTo>
                <a:lnTo>
                  <a:pt x="3852329" y="518414"/>
                </a:lnTo>
                <a:lnTo>
                  <a:pt x="3788841" y="526376"/>
                </a:lnTo>
                <a:lnTo>
                  <a:pt x="3749078" y="534974"/>
                </a:lnTo>
                <a:lnTo>
                  <a:pt x="3731831" y="548678"/>
                </a:lnTo>
                <a:lnTo>
                  <a:pt x="3721557" y="553173"/>
                </a:lnTo>
                <a:lnTo>
                  <a:pt x="3681793" y="561771"/>
                </a:lnTo>
                <a:lnTo>
                  <a:pt x="3618306" y="569734"/>
                </a:lnTo>
                <a:lnTo>
                  <a:pt x="3578377" y="573455"/>
                </a:lnTo>
                <a:lnTo>
                  <a:pt x="3533381" y="576961"/>
                </a:lnTo>
                <a:lnTo>
                  <a:pt x="3483597" y="580237"/>
                </a:lnTo>
                <a:lnTo>
                  <a:pt x="3429304" y="583285"/>
                </a:lnTo>
                <a:lnTo>
                  <a:pt x="3370796" y="586079"/>
                </a:lnTo>
                <a:lnTo>
                  <a:pt x="3308350" y="588606"/>
                </a:lnTo>
                <a:lnTo>
                  <a:pt x="3242272" y="590842"/>
                </a:lnTo>
                <a:lnTo>
                  <a:pt x="3172815" y="592785"/>
                </a:lnTo>
                <a:lnTo>
                  <a:pt x="3100286" y="594410"/>
                </a:lnTo>
                <a:lnTo>
                  <a:pt x="3024962" y="595706"/>
                </a:lnTo>
                <a:lnTo>
                  <a:pt x="2947136" y="596646"/>
                </a:lnTo>
                <a:lnTo>
                  <a:pt x="2867088" y="597217"/>
                </a:lnTo>
                <a:lnTo>
                  <a:pt x="2785110" y="597408"/>
                </a:lnTo>
                <a:lnTo>
                  <a:pt x="2703118" y="597217"/>
                </a:lnTo>
                <a:lnTo>
                  <a:pt x="2623070" y="596646"/>
                </a:lnTo>
                <a:lnTo>
                  <a:pt x="2545245" y="595706"/>
                </a:lnTo>
                <a:lnTo>
                  <a:pt x="2469921" y="594410"/>
                </a:lnTo>
                <a:lnTo>
                  <a:pt x="2397391" y="592785"/>
                </a:lnTo>
                <a:lnTo>
                  <a:pt x="2327935" y="590842"/>
                </a:lnTo>
                <a:lnTo>
                  <a:pt x="2261857" y="588606"/>
                </a:lnTo>
                <a:lnTo>
                  <a:pt x="2199411" y="586079"/>
                </a:lnTo>
                <a:lnTo>
                  <a:pt x="2140902" y="583285"/>
                </a:lnTo>
                <a:lnTo>
                  <a:pt x="2086610" y="580237"/>
                </a:lnTo>
                <a:lnTo>
                  <a:pt x="2036826" y="576961"/>
                </a:lnTo>
                <a:lnTo>
                  <a:pt x="1991829" y="573455"/>
                </a:lnTo>
                <a:lnTo>
                  <a:pt x="1951901" y="569734"/>
                </a:lnTo>
                <a:lnTo>
                  <a:pt x="1888413" y="561771"/>
                </a:lnTo>
                <a:lnTo>
                  <a:pt x="1848650" y="553173"/>
                </a:lnTo>
                <a:lnTo>
                  <a:pt x="1834896" y="544068"/>
                </a:lnTo>
                <a:lnTo>
                  <a:pt x="1834896" y="970788"/>
                </a:lnTo>
                <a:lnTo>
                  <a:pt x="1888413" y="988491"/>
                </a:lnTo>
                <a:lnTo>
                  <a:pt x="1951901" y="996454"/>
                </a:lnTo>
                <a:lnTo>
                  <a:pt x="1991829" y="1000175"/>
                </a:lnTo>
                <a:lnTo>
                  <a:pt x="2036826" y="1003681"/>
                </a:lnTo>
                <a:lnTo>
                  <a:pt x="2086610" y="1006957"/>
                </a:lnTo>
                <a:lnTo>
                  <a:pt x="2140902" y="1010005"/>
                </a:lnTo>
                <a:lnTo>
                  <a:pt x="2199411" y="1012799"/>
                </a:lnTo>
                <a:lnTo>
                  <a:pt x="2261857" y="1015326"/>
                </a:lnTo>
                <a:lnTo>
                  <a:pt x="2327935" y="1017562"/>
                </a:lnTo>
                <a:lnTo>
                  <a:pt x="2397391" y="1019505"/>
                </a:lnTo>
                <a:lnTo>
                  <a:pt x="2469921" y="1021130"/>
                </a:lnTo>
                <a:lnTo>
                  <a:pt x="2545245" y="1022426"/>
                </a:lnTo>
                <a:lnTo>
                  <a:pt x="2623070" y="1023366"/>
                </a:lnTo>
                <a:lnTo>
                  <a:pt x="2703118" y="1023937"/>
                </a:lnTo>
                <a:lnTo>
                  <a:pt x="2785110" y="1024128"/>
                </a:lnTo>
                <a:lnTo>
                  <a:pt x="2867088" y="1023937"/>
                </a:lnTo>
                <a:lnTo>
                  <a:pt x="2947136" y="1023366"/>
                </a:lnTo>
                <a:lnTo>
                  <a:pt x="3024962" y="1022426"/>
                </a:lnTo>
                <a:lnTo>
                  <a:pt x="3100286" y="1021130"/>
                </a:lnTo>
                <a:lnTo>
                  <a:pt x="3172815" y="1019505"/>
                </a:lnTo>
                <a:lnTo>
                  <a:pt x="3242272" y="1017562"/>
                </a:lnTo>
                <a:lnTo>
                  <a:pt x="3308350" y="1015326"/>
                </a:lnTo>
                <a:lnTo>
                  <a:pt x="3370796" y="1012799"/>
                </a:lnTo>
                <a:lnTo>
                  <a:pt x="3429304" y="1010005"/>
                </a:lnTo>
                <a:lnTo>
                  <a:pt x="3483597" y="1006957"/>
                </a:lnTo>
                <a:lnTo>
                  <a:pt x="3533381" y="1003681"/>
                </a:lnTo>
                <a:lnTo>
                  <a:pt x="3578377" y="1000175"/>
                </a:lnTo>
                <a:lnTo>
                  <a:pt x="3618306" y="996454"/>
                </a:lnTo>
                <a:lnTo>
                  <a:pt x="3681793" y="988491"/>
                </a:lnTo>
                <a:lnTo>
                  <a:pt x="3721557" y="979893"/>
                </a:lnTo>
                <a:lnTo>
                  <a:pt x="3738803" y="966190"/>
                </a:lnTo>
                <a:lnTo>
                  <a:pt x="3749078" y="961694"/>
                </a:lnTo>
                <a:lnTo>
                  <a:pt x="3788841" y="953096"/>
                </a:lnTo>
                <a:lnTo>
                  <a:pt x="3852329" y="945134"/>
                </a:lnTo>
                <a:lnTo>
                  <a:pt x="3892258" y="941412"/>
                </a:lnTo>
                <a:lnTo>
                  <a:pt x="3937254" y="937907"/>
                </a:lnTo>
                <a:lnTo>
                  <a:pt x="3987038" y="934631"/>
                </a:lnTo>
                <a:lnTo>
                  <a:pt x="4041330" y="931583"/>
                </a:lnTo>
                <a:lnTo>
                  <a:pt x="4099839" y="928789"/>
                </a:lnTo>
                <a:lnTo>
                  <a:pt x="4162285" y="926261"/>
                </a:lnTo>
                <a:lnTo>
                  <a:pt x="4228363" y="924026"/>
                </a:lnTo>
                <a:lnTo>
                  <a:pt x="4297819" y="922083"/>
                </a:lnTo>
                <a:lnTo>
                  <a:pt x="4370349" y="920457"/>
                </a:lnTo>
                <a:lnTo>
                  <a:pt x="4445673" y="919162"/>
                </a:lnTo>
                <a:lnTo>
                  <a:pt x="4523498" y="918222"/>
                </a:lnTo>
                <a:lnTo>
                  <a:pt x="4603547" y="917651"/>
                </a:lnTo>
                <a:lnTo>
                  <a:pt x="4685538" y="917448"/>
                </a:lnTo>
                <a:lnTo>
                  <a:pt x="4767516" y="917651"/>
                </a:lnTo>
                <a:lnTo>
                  <a:pt x="4847564" y="918222"/>
                </a:lnTo>
                <a:lnTo>
                  <a:pt x="4925390" y="919162"/>
                </a:lnTo>
                <a:lnTo>
                  <a:pt x="5000714" y="920457"/>
                </a:lnTo>
                <a:lnTo>
                  <a:pt x="5073243" y="922083"/>
                </a:lnTo>
                <a:lnTo>
                  <a:pt x="5142700" y="924026"/>
                </a:lnTo>
                <a:lnTo>
                  <a:pt x="5208778" y="926261"/>
                </a:lnTo>
                <a:lnTo>
                  <a:pt x="5271224" y="928789"/>
                </a:lnTo>
                <a:lnTo>
                  <a:pt x="5329733" y="931583"/>
                </a:lnTo>
                <a:lnTo>
                  <a:pt x="5384025" y="934631"/>
                </a:lnTo>
                <a:lnTo>
                  <a:pt x="5433809" y="937907"/>
                </a:lnTo>
                <a:lnTo>
                  <a:pt x="5478805" y="941412"/>
                </a:lnTo>
                <a:lnTo>
                  <a:pt x="5518734" y="945134"/>
                </a:lnTo>
                <a:lnTo>
                  <a:pt x="5582221" y="953096"/>
                </a:lnTo>
                <a:lnTo>
                  <a:pt x="5621985" y="961694"/>
                </a:lnTo>
                <a:lnTo>
                  <a:pt x="5635752" y="970788"/>
                </a:lnTo>
                <a:lnTo>
                  <a:pt x="5635752" y="544068"/>
                </a:lnTo>
                <a:close/>
              </a:path>
              <a:path w="6022975" h="5684520">
                <a:moveTo>
                  <a:pt x="5821680" y="1668526"/>
                </a:moveTo>
                <a:lnTo>
                  <a:pt x="5787110" y="1645488"/>
                </a:lnTo>
                <a:lnTo>
                  <a:pt x="5728894" y="1631594"/>
                </a:lnTo>
                <a:lnTo>
                  <a:pt x="5690374" y="1625206"/>
                </a:lnTo>
                <a:lnTo>
                  <a:pt x="5646128" y="1619250"/>
                </a:lnTo>
                <a:lnTo>
                  <a:pt x="5596496" y="1613750"/>
                </a:lnTo>
                <a:lnTo>
                  <a:pt x="5541911" y="1608747"/>
                </a:lnTo>
                <a:lnTo>
                  <a:pt x="5482717" y="1604289"/>
                </a:lnTo>
                <a:lnTo>
                  <a:pt x="5419331" y="1600415"/>
                </a:lnTo>
                <a:lnTo>
                  <a:pt x="5352110" y="1597152"/>
                </a:lnTo>
                <a:lnTo>
                  <a:pt x="5281473" y="1594548"/>
                </a:lnTo>
                <a:lnTo>
                  <a:pt x="5207787" y="1592630"/>
                </a:lnTo>
                <a:lnTo>
                  <a:pt x="5131435" y="1591462"/>
                </a:lnTo>
                <a:lnTo>
                  <a:pt x="5052822" y="1591056"/>
                </a:lnTo>
                <a:lnTo>
                  <a:pt x="4974196" y="1591462"/>
                </a:lnTo>
                <a:lnTo>
                  <a:pt x="4897844" y="1592630"/>
                </a:lnTo>
                <a:lnTo>
                  <a:pt x="4824158" y="1594548"/>
                </a:lnTo>
                <a:lnTo>
                  <a:pt x="4753521" y="1597152"/>
                </a:lnTo>
                <a:lnTo>
                  <a:pt x="4686300" y="1600415"/>
                </a:lnTo>
                <a:lnTo>
                  <a:pt x="4622914" y="1604289"/>
                </a:lnTo>
                <a:lnTo>
                  <a:pt x="4563719" y="1608747"/>
                </a:lnTo>
                <a:lnTo>
                  <a:pt x="4509135" y="1613750"/>
                </a:lnTo>
                <a:lnTo>
                  <a:pt x="4459503" y="1619250"/>
                </a:lnTo>
                <a:lnTo>
                  <a:pt x="4415256" y="1625206"/>
                </a:lnTo>
                <a:lnTo>
                  <a:pt x="4376737" y="1631594"/>
                </a:lnTo>
                <a:lnTo>
                  <a:pt x="4318520" y="1645488"/>
                </a:lnTo>
                <a:lnTo>
                  <a:pt x="4279989" y="1676438"/>
                </a:lnTo>
                <a:lnTo>
                  <a:pt x="4268343" y="1684108"/>
                </a:lnTo>
                <a:lnTo>
                  <a:pt x="4223550" y="1698625"/>
                </a:lnTo>
                <a:lnTo>
                  <a:pt x="4152658" y="1711756"/>
                </a:lnTo>
                <a:lnTo>
                  <a:pt x="4108412" y="1717713"/>
                </a:lnTo>
                <a:lnTo>
                  <a:pt x="4058793" y="1723199"/>
                </a:lnTo>
                <a:lnTo>
                  <a:pt x="4004195" y="1728203"/>
                </a:lnTo>
                <a:lnTo>
                  <a:pt x="3945001" y="1732661"/>
                </a:lnTo>
                <a:lnTo>
                  <a:pt x="3881615" y="1736534"/>
                </a:lnTo>
                <a:lnTo>
                  <a:pt x="3814394" y="1739785"/>
                </a:lnTo>
                <a:lnTo>
                  <a:pt x="3743756" y="1742389"/>
                </a:lnTo>
                <a:lnTo>
                  <a:pt x="3670071" y="1744306"/>
                </a:lnTo>
                <a:lnTo>
                  <a:pt x="3593719" y="1745475"/>
                </a:lnTo>
                <a:lnTo>
                  <a:pt x="3515106" y="1745869"/>
                </a:lnTo>
                <a:lnTo>
                  <a:pt x="3436480" y="1745475"/>
                </a:lnTo>
                <a:lnTo>
                  <a:pt x="3360128" y="1744306"/>
                </a:lnTo>
                <a:lnTo>
                  <a:pt x="3286442" y="1742389"/>
                </a:lnTo>
                <a:lnTo>
                  <a:pt x="3215805" y="1739785"/>
                </a:lnTo>
                <a:lnTo>
                  <a:pt x="3148584" y="1736534"/>
                </a:lnTo>
                <a:lnTo>
                  <a:pt x="3085198" y="1732661"/>
                </a:lnTo>
                <a:lnTo>
                  <a:pt x="3026003" y="1728203"/>
                </a:lnTo>
                <a:lnTo>
                  <a:pt x="2971419" y="1723199"/>
                </a:lnTo>
                <a:lnTo>
                  <a:pt x="2921787" y="1717713"/>
                </a:lnTo>
                <a:lnTo>
                  <a:pt x="2877540" y="1711756"/>
                </a:lnTo>
                <a:lnTo>
                  <a:pt x="2839021" y="1705381"/>
                </a:lnTo>
                <a:lnTo>
                  <a:pt x="2780804" y="1691513"/>
                </a:lnTo>
                <a:lnTo>
                  <a:pt x="2746248" y="1668526"/>
                </a:lnTo>
                <a:lnTo>
                  <a:pt x="2746248" y="2287778"/>
                </a:lnTo>
                <a:lnTo>
                  <a:pt x="2780804" y="2310828"/>
                </a:lnTo>
                <a:lnTo>
                  <a:pt x="2839021" y="2324722"/>
                </a:lnTo>
                <a:lnTo>
                  <a:pt x="2877540" y="2331110"/>
                </a:lnTo>
                <a:lnTo>
                  <a:pt x="2921787" y="2337066"/>
                </a:lnTo>
                <a:lnTo>
                  <a:pt x="2971419" y="2342565"/>
                </a:lnTo>
                <a:lnTo>
                  <a:pt x="3026003" y="2347569"/>
                </a:lnTo>
                <a:lnTo>
                  <a:pt x="3085198" y="2352027"/>
                </a:lnTo>
                <a:lnTo>
                  <a:pt x="3148584" y="2355900"/>
                </a:lnTo>
                <a:lnTo>
                  <a:pt x="3215805" y="2359164"/>
                </a:lnTo>
                <a:lnTo>
                  <a:pt x="3286442" y="2361768"/>
                </a:lnTo>
                <a:lnTo>
                  <a:pt x="3360128" y="2363686"/>
                </a:lnTo>
                <a:lnTo>
                  <a:pt x="3436480" y="2364854"/>
                </a:lnTo>
                <a:lnTo>
                  <a:pt x="3515106" y="2365248"/>
                </a:lnTo>
                <a:lnTo>
                  <a:pt x="3593719" y="2364854"/>
                </a:lnTo>
                <a:lnTo>
                  <a:pt x="3670071" y="2363686"/>
                </a:lnTo>
                <a:lnTo>
                  <a:pt x="3743756" y="2361768"/>
                </a:lnTo>
                <a:lnTo>
                  <a:pt x="3814394" y="2359164"/>
                </a:lnTo>
                <a:lnTo>
                  <a:pt x="3881615" y="2355900"/>
                </a:lnTo>
                <a:lnTo>
                  <a:pt x="3945001" y="2352027"/>
                </a:lnTo>
                <a:lnTo>
                  <a:pt x="4004195" y="2347569"/>
                </a:lnTo>
                <a:lnTo>
                  <a:pt x="4058780" y="2342565"/>
                </a:lnTo>
                <a:lnTo>
                  <a:pt x="4108412" y="2337066"/>
                </a:lnTo>
                <a:lnTo>
                  <a:pt x="4152658" y="2331110"/>
                </a:lnTo>
                <a:lnTo>
                  <a:pt x="4191177" y="2324722"/>
                </a:lnTo>
                <a:lnTo>
                  <a:pt x="4249394" y="2310828"/>
                </a:lnTo>
                <a:lnTo>
                  <a:pt x="4287926" y="2279878"/>
                </a:lnTo>
                <a:lnTo>
                  <a:pt x="4299572" y="2272207"/>
                </a:lnTo>
                <a:lnTo>
                  <a:pt x="4344365" y="2257691"/>
                </a:lnTo>
                <a:lnTo>
                  <a:pt x="4415256" y="2244560"/>
                </a:lnTo>
                <a:lnTo>
                  <a:pt x="4459503" y="2238603"/>
                </a:lnTo>
                <a:lnTo>
                  <a:pt x="4509122" y="2233104"/>
                </a:lnTo>
                <a:lnTo>
                  <a:pt x="4563719" y="2228113"/>
                </a:lnTo>
                <a:lnTo>
                  <a:pt x="4622914" y="2223655"/>
                </a:lnTo>
                <a:lnTo>
                  <a:pt x="4686300" y="2219782"/>
                </a:lnTo>
                <a:lnTo>
                  <a:pt x="4753521" y="2216531"/>
                </a:lnTo>
                <a:lnTo>
                  <a:pt x="4824158" y="2213927"/>
                </a:lnTo>
                <a:lnTo>
                  <a:pt x="4897844" y="2212009"/>
                </a:lnTo>
                <a:lnTo>
                  <a:pt x="4974196" y="2210841"/>
                </a:lnTo>
                <a:lnTo>
                  <a:pt x="5052822" y="2210435"/>
                </a:lnTo>
                <a:lnTo>
                  <a:pt x="5131435" y="2210841"/>
                </a:lnTo>
                <a:lnTo>
                  <a:pt x="5207787" y="2212009"/>
                </a:lnTo>
                <a:lnTo>
                  <a:pt x="5281473" y="2213927"/>
                </a:lnTo>
                <a:lnTo>
                  <a:pt x="5352110" y="2216531"/>
                </a:lnTo>
                <a:lnTo>
                  <a:pt x="5419331" y="2219782"/>
                </a:lnTo>
                <a:lnTo>
                  <a:pt x="5482717" y="2223655"/>
                </a:lnTo>
                <a:lnTo>
                  <a:pt x="5541911" y="2228113"/>
                </a:lnTo>
                <a:lnTo>
                  <a:pt x="5596496" y="2233104"/>
                </a:lnTo>
                <a:lnTo>
                  <a:pt x="5646128" y="2238603"/>
                </a:lnTo>
                <a:lnTo>
                  <a:pt x="5690374" y="2244560"/>
                </a:lnTo>
                <a:lnTo>
                  <a:pt x="5728894" y="2250935"/>
                </a:lnTo>
                <a:lnTo>
                  <a:pt x="5787110" y="2264803"/>
                </a:lnTo>
                <a:lnTo>
                  <a:pt x="5821680" y="2287778"/>
                </a:lnTo>
                <a:lnTo>
                  <a:pt x="5821680" y="1668526"/>
                </a:lnTo>
                <a:close/>
              </a:path>
              <a:path w="6022975" h="5684520">
                <a:moveTo>
                  <a:pt x="5916168" y="3824605"/>
                </a:moveTo>
                <a:lnTo>
                  <a:pt x="5861291" y="3797173"/>
                </a:lnTo>
                <a:lnTo>
                  <a:pt x="5796419" y="3784930"/>
                </a:lnTo>
                <a:lnTo>
                  <a:pt x="5755703" y="3779266"/>
                </a:lnTo>
                <a:lnTo>
                  <a:pt x="5709882" y="3773957"/>
                </a:lnTo>
                <a:lnTo>
                  <a:pt x="5659272" y="3769017"/>
                </a:lnTo>
                <a:lnTo>
                  <a:pt x="5604180" y="3764483"/>
                </a:lnTo>
                <a:lnTo>
                  <a:pt x="5544909" y="3760381"/>
                </a:lnTo>
                <a:lnTo>
                  <a:pt x="5481764" y="3756723"/>
                </a:lnTo>
                <a:lnTo>
                  <a:pt x="5415077" y="3753561"/>
                </a:lnTo>
                <a:lnTo>
                  <a:pt x="5345125" y="3750919"/>
                </a:lnTo>
                <a:lnTo>
                  <a:pt x="5272252" y="3748811"/>
                </a:lnTo>
                <a:lnTo>
                  <a:pt x="5196751" y="3747262"/>
                </a:lnTo>
                <a:lnTo>
                  <a:pt x="5118925" y="3746322"/>
                </a:lnTo>
                <a:lnTo>
                  <a:pt x="5039106" y="3745992"/>
                </a:lnTo>
                <a:lnTo>
                  <a:pt x="4959274" y="3746322"/>
                </a:lnTo>
                <a:lnTo>
                  <a:pt x="4881448" y="3747262"/>
                </a:lnTo>
                <a:lnTo>
                  <a:pt x="4805946" y="3748811"/>
                </a:lnTo>
                <a:lnTo>
                  <a:pt x="4733074" y="3750919"/>
                </a:lnTo>
                <a:lnTo>
                  <a:pt x="4663122" y="3753561"/>
                </a:lnTo>
                <a:lnTo>
                  <a:pt x="4596435" y="3756723"/>
                </a:lnTo>
                <a:lnTo>
                  <a:pt x="4533290" y="3760381"/>
                </a:lnTo>
                <a:lnTo>
                  <a:pt x="4474019" y="3764483"/>
                </a:lnTo>
                <a:lnTo>
                  <a:pt x="4418927" y="3769017"/>
                </a:lnTo>
                <a:lnTo>
                  <a:pt x="4368317" y="3773957"/>
                </a:lnTo>
                <a:lnTo>
                  <a:pt x="4322496" y="3779266"/>
                </a:lnTo>
                <a:lnTo>
                  <a:pt x="4281779" y="3784930"/>
                </a:lnTo>
                <a:lnTo>
                  <a:pt x="4216908" y="3797173"/>
                </a:lnTo>
                <a:lnTo>
                  <a:pt x="4176166" y="3810470"/>
                </a:lnTo>
                <a:lnTo>
                  <a:pt x="4158450" y="3831767"/>
                </a:lnTo>
                <a:lnTo>
                  <a:pt x="4147909" y="3838752"/>
                </a:lnTo>
                <a:lnTo>
                  <a:pt x="4107167" y="3852049"/>
                </a:lnTo>
                <a:lnTo>
                  <a:pt x="4042295" y="3864292"/>
                </a:lnTo>
                <a:lnTo>
                  <a:pt x="4001579" y="3869956"/>
                </a:lnTo>
                <a:lnTo>
                  <a:pt x="3955758" y="3875265"/>
                </a:lnTo>
                <a:lnTo>
                  <a:pt x="3905148" y="3880205"/>
                </a:lnTo>
                <a:lnTo>
                  <a:pt x="3850055" y="3884739"/>
                </a:lnTo>
                <a:lnTo>
                  <a:pt x="3790785" y="3888841"/>
                </a:lnTo>
                <a:lnTo>
                  <a:pt x="3727640" y="3892499"/>
                </a:lnTo>
                <a:lnTo>
                  <a:pt x="3660952" y="3895661"/>
                </a:lnTo>
                <a:lnTo>
                  <a:pt x="3591001" y="3898303"/>
                </a:lnTo>
                <a:lnTo>
                  <a:pt x="3518128" y="3900411"/>
                </a:lnTo>
                <a:lnTo>
                  <a:pt x="3442627" y="3901960"/>
                </a:lnTo>
                <a:lnTo>
                  <a:pt x="3364801" y="3902900"/>
                </a:lnTo>
                <a:lnTo>
                  <a:pt x="3284982" y="3903218"/>
                </a:lnTo>
                <a:lnTo>
                  <a:pt x="3205149" y="3902900"/>
                </a:lnTo>
                <a:lnTo>
                  <a:pt x="3127324" y="3901960"/>
                </a:lnTo>
                <a:lnTo>
                  <a:pt x="3051822" y="3900411"/>
                </a:lnTo>
                <a:lnTo>
                  <a:pt x="2978950" y="3898303"/>
                </a:lnTo>
                <a:lnTo>
                  <a:pt x="2908998" y="3895661"/>
                </a:lnTo>
                <a:lnTo>
                  <a:pt x="2842310" y="3892499"/>
                </a:lnTo>
                <a:lnTo>
                  <a:pt x="2779166" y="3888841"/>
                </a:lnTo>
                <a:lnTo>
                  <a:pt x="2719895" y="3884739"/>
                </a:lnTo>
                <a:lnTo>
                  <a:pt x="2664803" y="3880205"/>
                </a:lnTo>
                <a:lnTo>
                  <a:pt x="2614193" y="3875265"/>
                </a:lnTo>
                <a:lnTo>
                  <a:pt x="2568371" y="3869956"/>
                </a:lnTo>
                <a:lnTo>
                  <a:pt x="2527655" y="3864292"/>
                </a:lnTo>
                <a:lnTo>
                  <a:pt x="2462784" y="3852049"/>
                </a:lnTo>
                <a:lnTo>
                  <a:pt x="2422042" y="3838752"/>
                </a:lnTo>
                <a:lnTo>
                  <a:pt x="2407920" y="3824605"/>
                </a:lnTo>
                <a:lnTo>
                  <a:pt x="2407920" y="4453763"/>
                </a:lnTo>
                <a:lnTo>
                  <a:pt x="2462784" y="4481207"/>
                </a:lnTo>
                <a:lnTo>
                  <a:pt x="2527655" y="4493450"/>
                </a:lnTo>
                <a:lnTo>
                  <a:pt x="2568371" y="4499114"/>
                </a:lnTo>
                <a:lnTo>
                  <a:pt x="2614193" y="4504423"/>
                </a:lnTo>
                <a:lnTo>
                  <a:pt x="2664803" y="4509363"/>
                </a:lnTo>
                <a:lnTo>
                  <a:pt x="2719895" y="4513897"/>
                </a:lnTo>
                <a:lnTo>
                  <a:pt x="2779166" y="4517999"/>
                </a:lnTo>
                <a:lnTo>
                  <a:pt x="2842310" y="4521657"/>
                </a:lnTo>
                <a:lnTo>
                  <a:pt x="2908998" y="4524819"/>
                </a:lnTo>
                <a:lnTo>
                  <a:pt x="2978950" y="4527461"/>
                </a:lnTo>
                <a:lnTo>
                  <a:pt x="3051822" y="4529569"/>
                </a:lnTo>
                <a:lnTo>
                  <a:pt x="3127324" y="4531118"/>
                </a:lnTo>
                <a:lnTo>
                  <a:pt x="3205149" y="4532058"/>
                </a:lnTo>
                <a:lnTo>
                  <a:pt x="3284982" y="4532376"/>
                </a:lnTo>
                <a:lnTo>
                  <a:pt x="3364801" y="4532058"/>
                </a:lnTo>
                <a:lnTo>
                  <a:pt x="3442627" y="4531118"/>
                </a:lnTo>
                <a:lnTo>
                  <a:pt x="3518128" y="4529569"/>
                </a:lnTo>
                <a:lnTo>
                  <a:pt x="3591001" y="4527461"/>
                </a:lnTo>
                <a:lnTo>
                  <a:pt x="3660952" y="4524819"/>
                </a:lnTo>
                <a:lnTo>
                  <a:pt x="3727640" y="4521657"/>
                </a:lnTo>
                <a:lnTo>
                  <a:pt x="3790785" y="4517999"/>
                </a:lnTo>
                <a:lnTo>
                  <a:pt x="3850055" y="4513897"/>
                </a:lnTo>
                <a:lnTo>
                  <a:pt x="3905148" y="4509363"/>
                </a:lnTo>
                <a:lnTo>
                  <a:pt x="3955758" y="4504423"/>
                </a:lnTo>
                <a:lnTo>
                  <a:pt x="4001579" y="4499114"/>
                </a:lnTo>
                <a:lnTo>
                  <a:pt x="4042295" y="4493450"/>
                </a:lnTo>
                <a:lnTo>
                  <a:pt x="4107167" y="4481207"/>
                </a:lnTo>
                <a:lnTo>
                  <a:pt x="4147909" y="4467911"/>
                </a:lnTo>
                <a:lnTo>
                  <a:pt x="4165625" y="4446613"/>
                </a:lnTo>
                <a:lnTo>
                  <a:pt x="4176166" y="4439628"/>
                </a:lnTo>
                <a:lnTo>
                  <a:pt x="4216908" y="4426331"/>
                </a:lnTo>
                <a:lnTo>
                  <a:pt x="4281779" y="4414088"/>
                </a:lnTo>
                <a:lnTo>
                  <a:pt x="4322496" y="4408424"/>
                </a:lnTo>
                <a:lnTo>
                  <a:pt x="4368317" y="4403115"/>
                </a:lnTo>
                <a:lnTo>
                  <a:pt x="4418927" y="4398175"/>
                </a:lnTo>
                <a:lnTo>
                  <a:pt x="4474019" y="4393641"/>
                </a:lnTo>
                <a:lnTo>
                  <a:pt x="4533290" y="4389539"/>
                </a:lnTo>
                <a:lnTo>
                  <a:pt x="4596435" y="4385881"/>
                </a:lnTo>
                <a:lnTo>
                  <a:pt x="4663122" y="4382719"/>
                </a:lnTo>
                <a:lnTo>
                  <a:pt x="4733074" y="4380077"/>
                </a:lnTo>
                <a:lnTo>
                  <a:pt x="4805946" y="4377969"/>
                </a:lnTo>
                <a:lnTo>
                  <a:pt x="4881448" y="4376420"/>
                </a:lnTo>
                <a:lnTo>
                  <a:pt x="4959274" y="4375480"/>
                </a:lnTo>
                <a:lnTo>
                  <a:pt x="5039106" y="4375150"/>
                </a:lnTo>
                <a:lnTo>
                  <a:pt x="5118925" y="4375480"/>
                </a:lnTo>
                <a:lnTo>
                  <a:pt x="5196751" y="4376420"/>
                </a:lnTo>
                <a:lnTo>
                  <a:pt x="5272252" y="4377969"/>
                </a:lnTo>
                <a:lnTo>
                  <a:pt x="5345125" y="4380077"/>
                </a:lnTo>
                <a:lnTo>
                  <a:pt x="5415077" y="4382719"/>
                </a:lnTo>
                <a:lnTo>
                  <a:pt x="5481764" y="4385881"/>
                </a:lnTo>
                <a:lnTo>
                  <a:pt x="5544909" y="4389539"/>
                </a:lnTo>
                <a:lnTo>
                  <a:pt x="5604180" y="4393641"/>
                </a:lnTo>
                <a:lnTo>
                  <a:pt x="5659272" y="4398175"/>
                </a:lnTo>
                <a:lnTo>
                  <a:pt x="5709882" y="4403115"/>
                </a:lnTo>
                <a:lnTo>
                  <a:pt x="5755703" y="4408424"/>
                </a:lnTo>
                <a:lnTo>
                  <a:pt x="5796419" y="4414088"/>
                </a:lnTo>
                <a:lnTo>
                  <a:pt x="5861291" y="4426331"/>
                </a:lnTo>
                <a:lnTo>
                  <a:pt x="5902033" y="4439628"/>
                </a:lnTo>
                <a:lnTo>
                  <a:pt x="5916168" y="4453763"/>
                </a:lnTo>
                <a:lnTo>
                  <a:pt x="5916168" y="3824605"/>
                </a:lnTo>
                <a:close/>
              </a:path>
              <a:path w="6022975" h="5684520">
                <a:moveTo>
                  <a:pt x="6022848" y="2427097"/>
                </a:moveTo>
                <a:lnTo>
                  <a:pt x="5974791" y="2399842"/>
                </a:lnTo>
                <a:lnTo>
                  <a:pt x="5917628" y="2387473"/>
                </a:lnTo>
                <a:lnTo>
                  <a:pt x="5840971" y="2376170"/>
                </a:lnTo>
                <a:lnTo>
                  <a:pt x="5795937" y="2370988"/>
                </a:lnTo>
                <a:lnTo>
                  <a:pt x="5746762" y="2366124"/>
                </a:lnTo>
                <a:lnTo>
                  <a:pt x="5693676" y="2361628"/>
                </a:lnTo>
                <a:lnTo>
                  <a:pt x="5636933" y="2357513"/>
                </a:lnTo>
                <a:lnTo>
                  <a:pt x="5576760" y="2353792"/>
                </a:lnTo>
                <a:lnTo>
                  <a:pt x="5513425" y="2350490"/>
                </a:lnTo>
                <a:lnTo>
                  <a:pt x="5447144" y="2347645"/>
                </a:lnTo>
                <a:lnTo>
                  <a:pt x="5378183" y="2345271"/>
                </a:lnTo>
                <a:lnTo>
                  <a:pt x="5306758" y="2343378"/>
                </a:lnTo>
                <a:lnTo>
                  <a:pt x="5233136" y="2341994"/>
                </a:lnTo>
                <a:lnTo>
                  <a:pt x="5157559" y="2341156"/>
                </a:lnTo>
                <a:lnTo>
                  <a:pt x="5080254" y="2340864"/>
                </a:lnTo>
                <a:lnTo>
                  <a:pt x="5002936" y="2341156"/>
                </a:lnTo>
                <a:lnTo>
                  <a:pt x="4927358" y="2341994"/>
                </a:lnTo>
                <a:lnTo>
                  <a:pt x="4853737" y="2343378"/>
                </a:lnTo>
                <a:lnTo>
                  <a:pt x="4782312" y="2345271"/>
                </a:lnTo>
                <a:lnTo>
                  <a:pt x="4713351" y="2347645"/>
                </a:lnTo>
                <a:lnTo>
                  <a:pt x="4647069" y="2350490"/>
                </a:lnTo>
                <a:lnTo>
                  <a:pt x="4583735" y="2353792"/>
                </a:lnTo>
                <a:lnTo>
                  <a:pt x="4523562" y="2357513"/>
                </a:lnTo>
                <a:lnTo>
                  <a:pt x="4466818" y="2361628"/>
                </a:lnTo>
                <a:lnTo>
                  <a:pt x="4413732" y="2366124"/>
                </a:lnTo>
                <a:lnTo>
                  <a:pt x="4364558" y="2370988"/>
                </a:lnTo>
                <a:lnTo>
                  <a:pt x="4319524" y="2376170"/>
                </a:lnTo>
                <a:lnTo>
                  <a:pt x="4278871" y="2381681"/>
                </a:lnTo>
                <a:lnTo>
                  <a:pt x="4211726" y="2393543"/>
                </a:lnTo>
                <a:lnTo>
                  <a:pt x="4165054" y="2406383"/>
                </a:lnTo>
                <a:lnTo>
                  <a:pt x="4134523" y="2434171"/>
                </a:lnTo>
                <a:lnTo>
                  <a:pt x="4125315" y="2441092"/>
                </a:lnTo>
                <a:lnTo>
                  <a:pt x="4063581" y="2460663"/>
                </a:lnTo>
                <a:lnTo>
                  <a:pt x="3996436" y="2472525"/>
                </a:lnTo>
                <a:lnTo>
                  <a:pt x="3955783" y="2478036"/>
                </a:lnTo>
                <a:lnTo>
                  <a:pt x="3910749" y="2483218"/>
                </a:lnTo>
                <a:lnTo>
                  <a:pt x="3861574" y="2488082"/>
                </a:lnTo>
                <a:lnTo>
                  <a:pt x="3808488" y="2492578"/>
                </a:lnTo>
                <a:lnTo>
                  <a:pt x="3751745" y="2496693"/>
                </a:lnTo>
                <a:lnTo>
                  <a:pt x="3691572" y="2500414"/>
                </a:lnTo>
                <a:lnTo>
                  <a:pt x="3628237" y="2503716"/>
                </a:lnTo>
                <a:lnTo>
                  <a:pt x="3561956" y="2506561"/>
                </a:lnTo>
                <a:lnTo>
                  <a:pt x="3492995" y="2508935"/>
                </a:lnTo>
                <a:lnTo>
                  <a:pt x="3421570" y="2510828"/>
                </a:lnTo>
                <a:lnTo>
                  <a:pt x="3347948" y="2512212"/>
                </a:lnTo>
                <a:lnTo>
                  <a:pt x="3272371" y="2513050"/>
                </a:lnTo>
                <a:lnTo>
                  <a:pt x="3195066" y="2513330"/>
                </a:lnTo>
                <a:lnTo>
                  <a:pt x="3117748" y="2513050"/>
                </a:lnTo>
                <a:lnTo>
                  <a:pt x="3042170" y="2512212"/>
                </a:lnTo>
                <a:lnTo>
                  <a:pt x="2968548" y="2510828"/>
                </a:lnTo>
                <a:lnTo>
                  <a:pt x="2897124" y="2508935"/>
                </a:lnTo>
                <a:lnTo>
                  <a:pt x="2828163" y="2506561"/>
                </a:lnTo>
                <a:lnTo>
                  <a:pt x="2761881" y="2503716"/>
                </a:lnTo>
                <a:lnTo>
                  <a:pt x="2698546" y="2500414"/>
                </a:lnTo>
                <a:lnTo>
                  <a:pt x="2638374" y="2496693"/>
                </a:lnTo>
                <a:lnTo>
                  <a:pt x="2581630" y="2492578"/>
                </a:lnTo>
                <a:lnTo>
                  <a:pt x="2528544" y="2488082"/>
                </a:lnTo>
                <a:lnTo>
                  <a:pt x="2479370" y="2483218"/>
                </a:lnTo>
                <a:lnTo>
                  <a:pt x="2434336" y="2478036"/>
                </a:lnTo>
                <a:lnTo>
                  <a:pt x="2393683" y="2472525"/>
                </a:lnTo>
                <a:lnTo>
                  <a:pt x="2326538" y="2460663"/>
                </a:lnTo>
                <a:lnTo>
                  <a:pt x="2279866" y="2447823"/>
                </a:lnTo>
                <a:lnTo>
                  <a:pt x="2252472" y="2427097"/>
                </a:lnTo>
                <a:lnTo>
                  <a:pt x="2252472" y="3117215"/>
                </a:lnTo>
                <a:lnTo>
                  <a:pt x="2300516" y="3144482"/>
                </a:lnTo>
                <a:lnTo>
                  <a:pt x="2357678" y="3156851"/>
                </a:lnTo>
                <a:lnTo>
                  <a:pt x="2434336" y="3168154"/>
                </a:lnTo>
                <a:lnTo>
                  <a:pt x="2479370" y="3173336"/>
                </a:lnTo>
                <a:lnTo>
                  <a:pt x="2528544" y="3178200"/>
                </a:lnTo>
                <a:lnTo>
                  <a:pt x="2581630" y="3182696"/>
                </a:lnTo>
                <a:lnTo>
                  <a:pt x="2638374" y="3186811"/>
                </a:lnTo>
                <a:lnTo>
                  <a:pt x="2698546" y="3190532"/>
                </a:lnTo>
                <a:lnTo>
                  <a:pt x="2761881" y="3193834"/>
                </a:lnTo>
                <a:lnTo>
                  <a:pt x="2828163" y="3196679"/>
                </a:lnTo>
                <a:lnTo>
                  <a:pt x="2897124" y="3199053"/>
                </a:lnTo>
                <a:lnTo>
                  <a:pt x="2968548" y="3200946"/>
                </a:lnTo>
                <a:lnTo>
                  <a:pt x="3042170" y="3202330"/>
                </a:lnTo>
                <a:lnTo>
                  <a:pt x="3117748" y="3203168"/>
                </a:lnTo>
                <a:lnTo>
                  <a:pt x="3195066" y="3203448"/>
                </a:lnTo>
                <a:lnTo>
                  <a:pt x="3272371" y="3203168"/>
                </a:lnTo>
                <a:lnTo>
                  <a:pt x="3347948" y="3202330"/>
                </a:lnTo>
                <a:lnTo>
                  <a:pt x="3421570" y="3200946"/>
                </a:lnTo>
                <a:lnTo>
                  <a:pt x="3492995" y="3199053"/>
                </a:lnTo>
                <a:lnTo>
                  <a:pt x="3561956" y="3196679"/>
                </a:lnTo>
                <a:lnTo>
                  <a:pt x="3628237" y="3193834"/>
                </a:lnTo>
                <a:lnTo>
                  <a:pt x="3691572" y="3190532"/>
                </a:lnTo>
                <a:lnTo>
                  <a:pt x="3751745" y="3186811"/>
                </a:lnTo>
                <a:lnTo>
                  <a:pt x="3808488" y="3182696"/>
                </a:lnTo>
                <a:lnTo>
                  <a:pt x="3861574" y="3178200"/>
                </a:lnTo>
                <a:lnTo>
                  <a:pt x="3910749" y="3173336"/>
                </a:lnTo>
                <a:lnTo>
                  <a:pt x="3955783" y="3168154"/>
                </a:lnTo>
                <a:lnTo>
                  <a:pt x="3996436" y="3162643"/>
                </a:lnTo>
                <a:lnTo>
                  <a:pt x="4063581" y="3150781"/>
                </a:lnTo>
                <a:lnTo>
                  <a:pt x="4110253" y="3137941"/>
                </a:lnTo>
                <a:lnTo>
                  <a:pt x="4140784" y="3110153"/>
                </a:lnTo>
                <a:lnTo>
                  <a:pt x="4149991" y="3103232"/>
                </a:lnTo>
                <a:lnTo>
                  <a:pt x="4211726" y="3083661"/>
                </a:lnTo>
                <a:lnTo>
                  <a:pt x="4278871" y="3071799"/>
                </a:lnTo>
                <a:lnTo>
                  <a:pt x="4319524" y="3066288"/>
                </a:lnTo>
                <a:lnTo>
                  <a:pt x="4364558" y="3061106"/>
                </a:lnTo>
                <a:lnTo>
                  <a:pt x="4413732" y="3056242"/>
                </a:lnTo>
                <a:lnTo>
                  <a:pt x="4466818" y="3051746"/>
                </a:lnTo>
                <a:lnTo>
                  <a:pt x="4523562" y="3047631"/>
                </a:lnTo>
                <a:lnTo>
                  <a:pt x="4583735" y="3043910"/>
                </a:lnTo>
                <a:lnTo>
                  <a:pt x="4647069" y="3040608"/>
                </a:lnTo>
                <a:lnTo>
                  <a:pt x="4713351" y="3037763"/>
                </a:lnTo>
                <a:lnTo>
                  <a:pt x="4782312" y="3035389"/>
                </a:lnTo>
                <a:lnTo>
                  <a:pt x="4853737" y="3033496"/>
                </a:lnTo>
                <a:lnTo>
                  <a:pt x="4927358" y="3032112"/>
                </a:lnTo>
                <a:lnTo>
                  <a:pt x="5002936" y="3031274"/>
                </a:lnTo>
                <a:lnTo>
                  <a:pt x="5080254" y="3030982"/>
                </a:lnTo>
                <a:lnTo>
                  <a:pt x="5157559" y="3031274"/>
                </a:lnTo>
                <a:lnTo>
                  <a:pt x="5233136" y="3032112"/>
                </a:lnTo>
                <a:lnTo>
                  <a:pt x="5306758" y="3033496"/>
                </a:lnTo>
                <a:lnTo>
                  <a:pt x="5378183" y="3035389"/>
                </a:lnTo>
                <a:lnTo>
                  <a:pt x="5447144" y="3037763"/>
                </a:lnTo>
                <a:lnTo>
                  <a:pt x="5513425" y="3040608"/>
                </a:lnTo>
                <a:lnTo>
                  <a:pt x="5576760" y="3043910"/>
                </a:lnTo>
                <a:lnTo>
                  <a:pt x="5636933" y="3047631"/>
                </a:lnTo>
                <a:lnTo>
                  <a:pt x="5693676" y="3051746"/>
                </a:lnTo>
                <a:lnTo>
                  <a:pt x="5746762" y="3056242"/>
                </a:lnTo>
                <a:lnTo>
                  <a:pt x="5795937" y="3061106"/>
                </a:lnTo>
                <a:lnTo>
                  <a:pt x="5840971" y="3066288"/>
                </a:lnTo>
                <a:lnTo>
                  <a:pt x="5881624" y="3071799"/>
                </a:lnTo>
                <a:lnTo>
                  <a:pt x="5948769" y="3083661"/>
                </a:lnTo>
                <a:lnTo>
                  <a:pt x="5995441" y="3096501"/>
                </a:lnTo>
                <a:lnTo>
                  <a:pt x="6022848" y="3117215"/>
                </a:lnTo>
                <a:lnTo>
                  <a:pt x="6022848" y="2427097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852420" y="4338320"/>
            <a:ext cx="4906645" cy="21228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2095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252525"/>
                </a:solidFill>
                <a:latin typeface="Arial"/>
                <a:cs typeface="Arial"/>
              </a:rPr>
              <a:t>Diminished customer</a:t>
            </a:r>
            <a:r>
              <a:rPr sz="1200" b="1" spc="-10" dirty="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252525"/>
                </a:solidFill>
                <a:latin typeface="Arial"/>
                <a:cs typeface="Arial"/>
              </a:rPr>
              <a:t>trust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00">
              <a:latin typeface="Arial"/>
              <a:cs typeface="Arial"/>
            </a:endParaRPr>
          </a:p>
          <a:p>
            <a:pPr marL="2760980" marR="5080" indent="-558165">
              <a:lnSpc>
                <a:spcPts val="1420"/>
              </a:lnSpc>
            </a:pPr>
            <a:r>
              <a:rPr sz="1200" b="1" dirty="0">
                <a:solidFill>
                  <a:srgbClr val="252525"/>
                </a:solidFill>
                <a:latin typeface="Arial"/>
                <a:cs typeface="Arial"/>
              </a:rPr>
              <a:t>Data </a:t>
            </a:r>
            <a:r>
              <a:rPr sz="1200" b="1" spc="-5" dirty="0">
                <a:solidFill>
                  <a:srgbClr val="252525"/>
                </a:solidFill>
                <a:latin typeface="Arial"/>
                <a:cs typeface="Arial"/>
              </a:rPr>
              <a:t>breach </a:t>
            </a:r>
            <a:r>
              <a:rPr sz="1200" b="1" spc="-10" dirty="0">
                <a:solidFill>
                  <a:srgbClr val="252525"/>
                </a:solidFill>
                <a:latin typeface="Arial"/>
                <a:cs typeface="Arial"/>
              </a:rPr>
              <a:t>requiring </a:t>
            </a:r>
            <a:r>
              <a:rPr sz="1200" b="1" spc="-5" dirty="0">
                <a:solidFill>
                  <a:srgbClr val="252525"/>
                </a:solidFill>
                <a:latin typeface="Arial"/>
                <a:cs typeface="Arial"/>
              </a:rPr>
              <a:t>disclosure and  </a:t>
            </a:r>
            <a:r>
              <a:rPr sz="1200" b="1" dirty="0">
                <a:solidFill>
                  <a:srgbClr val="252525"/>
                </a:solidFill>
                <a:latin typeface="Arial"/>
                <a:cs typeface="Arial"/>
              </a:rPr>
              <a:t>notification to</a:t>
            </a:r>
            <a:r>
              <a:rPr sz="1200" b="1" spc="-40" dirty="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252525"/>
                </a:solidFill>
                <a:latin typeface="Arial"/>
                <a:cs typeface="Arial"/>
              </a:rPr>
              <a:t>victims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650">
              <a:latin typeface="Arial"/>
              <a:cs typeface="Arial"/>
            </a:endParaRPr>
          </a:p>
          <a:p>
            <a:pPr marL="1319530">
              <a:lnSpc>
                <a:spcPct val="100000"/>
              </a:lnSpc>
            </a:pPr>
            <a:r>
              <a:rPr sz="1200" b="1" spc="-10" dirty="0">
                <a:solidFill>
                  <a:srgbClr val="252525"/>
                </a:solidFill>
                <a:latin typeface="Arial"/>
                <a:cs typeface="Arial"/>
              </a:rPr>
              <a:t>Increased </a:t>
            </a:r>
            <a:r>
              <a:rPr sz="1200" b="1" spc="-5" dirty="0">
                <a:solidFill>
                  <a:srgbClr val="252525"/>
                </a:solidFill>
                <a:latin typeface="Arial"/>
                <a:cs typeface="Arial"/>
              </a:rPr>
              <a:t>customer</a:t>
            </a:r>
            <a:r>
              <a:rPr sz="1200" b="1" spc="-25" dirty="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sz="1200" b="1" spc="-10" dirty="0">
                <a:solidFill>
                  <a:srgbClr val="252525"/>
                </a:solidFill>
                <a:latin typeface="Arial"/>
                <a:cs typeface="Arial"/>
              </a:rPr>
              <a:t>churn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2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200" b="1" spc="-10" dirty="0">
                <a:solidFill>
                  <a:srgbClr val="252525"/>
                </a:solidFill>
                <a:latin typeface="Arial"/>
                <a:cs typeface="Arial"/>
              </a:rPr>
              <a:t>Revenue</a:t>
            </a:r>
            <a:r>
              <a:rPr sz="1200" b="1" spc="20" dirty="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252525"/>
                </a:solidFill>
                <a:latin typeface="Arial"/>
                <a:cs typeface="Arial"/>
              </a:rPr>
              <a:t>losses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811409" y="1475232"/>
            <a:ext cx="4431030" cy="4770120"/>
            <a:chOff x="811409" y="1475232"/>
            <a:chExt cx="4431030" cy="4770120"/>
          </a:xfrm>
        </p:grpSpPr>
        <p:sp>
          <p:nvSpPr>
            <p:cNvPr id="6" name="object 6"/>
            <p:cNvSpPr/>
            <p:nvPr/>
          </p:nvSpPr>
          <p:spPr>
            <a:xfrm>
              <a:off x="2633471" y="1475232"/>
              <a:ext cx="2608580" cy="4770120"/>
            </a:xfrm>
            <a:custGeom>
              <a:avLst/>
              <a:gdLst/>
              <a:ahLst/>
              <a:cxnLst/>
              <a:rect l="l" t="t" r="r" b="b"/>
              <a:pathLst>
                <a:path w="2608579" h="4770120">
                  <a:moveTo>
                    <a:pt x="42671" y="0"/>
                  </a:moveTo>
                  <a:lnTo>
                    <a:pt x="42671" y="4769827"/>
                  </a:lnTo>
                </a:path>
                <a:path w="2608579" h="4770120">
                  <a:moveTo>
                    <a:pt x="42671" y="353567"/>
                  </a:moveTo>
                  <a:lnTo>
                    <a:pt x="1466341" y="353567"/>
                  </a:lnTo>
                </a:path>
                <a:path w="2608579" h="4770120">
                  <a:moveTo>
                    <a:pt x="362711" y="993647"/>
                  </a:moveTo>
                  <a:lnTo>
                    <a:pt x="1895982" y="993647"/>
                  </a:lnTo>
                </a:path>
                <a:path w="2608579" h="4770120">
                  <a:moveTo>
                    <a:pt x="957072" y="1484376"/>
                  </a:moveTo>
                  <a:lnTo>
                    <a:pt x="2368041" y="1484376"/>
                  </a:lnTo>
                </a:path>
                <a:path w="2608579" h="4770120">
                  <a:moveTo>
                    <a:pt x="42671" y="2996184"/>
                  </a:moveTo>
                  <a:lnTo>
                    <a:pt x="2608453" y="2996184"/>
                  </a:lnTo>
                </a:path>
                <a:path w="2608579" h="4770120">
                  <a:moveTo>
                    <a:pt x="42671" y="3602735"/>
                  </a:moveTo>
                  <a:lnTo>
                    <a:pt x="2013965" y="3602735"/>
                  </a:lnTo>
                </a:path>
                <a:path w="2608579" h="4770120">
                  <a:moveTo>
                    <a:pt x="0" y="4325111"/>
                  </a:moveTo>
                  <a:lnTo>
                    <a:pt x="1280540" y="4325111"/>
                  </a:lnTo>
                </a:path>
              </a:pathLst>
            </a:custGeom>
            <a:ln w="18288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11409" y="2451041"/>
              <a:ext cx="2853690" cy="1868805"/>
            </a:xfrm>
            <a:custGeom>
              <a:avLst/>
              <a:gdLst/>
              <a:ahLst/>
              <a:cxnLst/>
              <a:rect l="l" t="t" r="r" b="b"/>
              <a:pathLst>
                <a:path w="2853690" h="1868804">
                  <a:moveTo>
                    <a:pt x="2210933" y="0"/>
                  </a:moveTo>
                  <a:lnTo>
                    <a:pt x="2166394" y="3270"/>
                  </a:lnTo>
                  <a:lnTo>
                    <a:pt x="2122711" y="12020"/>
                  </a:lnTo>
                  <a:lnTo>
                    <a:pt x="2080584" y="26196"/>
                  </a:lnTo>
                  <a:lnTo>
                    <a:pt x="2040711" y="45747"/>
                  </a:lnTo>
                  <a:lnTo>
                    <a:pt x="2003792" y="70622"/>
                  </a:lnTo>
                  <a:lnTo>
                    <a:pt x="1970525" y="100769"/>
                  </a:lnTo>
                  <a:lnTo>
                    <a:pt x="1949060" y="78465"/>
                  </a:lnTo>
                  <a:lnTo>
                    <a:pt x="1898606" y="41190"/>
                  </a:lnTo>
                  <a:lnTo>
                    <a:pt x="1821665" y="9680"/>
                  </a:lnTo>
                  <a:lnTo>
                    <a:pt x="1772094" y="948"/>
                  </a:lnTo>
                  <a:lnTo>
                    <a:pt x="1722443" y="82"/>
                  </a:lnTo>
                  <a:lnTo>
                    <a:pt x="1673801" y="6757"/>
                  </a:lnTo>
                  <a:lnTo>
                    <a:pt x="1627259" y="20650"/>
                  </a:lnTo>
                  <a:lnTo>
                    <a:pt x="1583904" y="41436"/>
                  </a:lnTo>
                  <a:lnTo>
                    <a:pt x="1544827" y="68793"/>
                  </a:lnTo>
                  <a:lnTo>
                    <a:pt x="1511117" y="102394"/>
                  </a:lnTo>
                  <a:lnTo>
                    <a:pt x="1483861" y="141917"/>
                  </a:lnTo>
                  <a:lnTo>
                    <a:pt x="1465063" y="126542"/>
                  </a:lnTo>
                  <a:lnTo>
                    <a:pt x="1424086" y="99697"/>
                  </a:lnTo>
                  <a:lnTo>
                    <a:pt x="1358411" y="70856"/>
                  </a:lnTo>
                  <a:lnTo>
                    <a:pt x="1313590" y="59054"/>
                  </a:lnTo>
                  <a:lnTo>
                    <a:pt x="1268178" y="52763"/>
                  </a:lnTo>
                  <a:lnTo>
                    <a:pt x="1222740" y="51827"/>
                  </a:lnTo>
                  <a:lnTo>
                    <a:pt x="1177844" y="56091"/>
                  </a:lnTo>
                  <a:lnTo>
                    <a:pt x="1134056" y="65399"/>
                  </a:lnTo>
                  <a:lnTo>
                    <a:pt x="1091943" y="79598"/>
                  </a:lnTo>
                  <a:lnTo>
                    <a:pt x="1052071" y="98530"/>
                  </a:lnTo>
                  <a:lnTo>
                    <a:pt x="1015007" y="122041"/>
                  </a:lnTo>
                  <a:lnTo>
                    <a:pt x="981318" y="149977"/>
                  </a:lnTo>
                  <a:lnTo>
                    <a:pt x="951571" y="182181"/>
                  </a:lnTo>
                  <a:lnTo>
                    <a:pt x="926331" y="218498"/>
                  </a:lnTo>
                  <a:lnTo>
                    <a:pt x="882210" y="198277"/>
                  </a:lnTo>
                  <a:lnTo>
                    <a:pt x="836124" y="182632"/>
                  </a:lnTo>
                  <a:lnTo>
                    <a:pt x="788521" y="171651"/>
                  </a:lnTo>
                  <a:lnTo>
                    <a:pt x="739848" y="165421"/>
                  </a:lnTo>
                  <a:lnTo>
                    <a:pt x="690555" y="164032"/>
                  </a:lnTo>
                  <a:lnTo>
                    <a:pt x="641089" y="167571"/>
                  </a:lnTo>
                  <a:lnTo>
                    <a:pt x="590009" y="176469"/>
                  </a:lnTo>
                  <a:lnTo>
                    <a:pt x="541452" y="190256"/>
                  </a:lnTo>
                  <a:lnTo>
                    <a:pt x="495704" y="208597"/>
                  </a:lnTo>
                  <a:lnTo>
                    <a:pt x="453050" y="231158"/>
                  </a:lnTo>
                  <a:lnTo>
                    <a:pt x="413778" y="257601"/>
                  </a:lnTo>
                  <a:lnTo>
                    <a:pt x="378173" y="287593"/>
                  </a:lnTo>
                  <a:lnTo>
                    <a:pt x="346521" y="320796"/>
                  </a:lnTo>
                  <a:lnTo>
                    <a:pt x="319108" y="356877"/>
                  </a:lnTo>
                  <a:lnTo>
                    <a:pt x="296221" y="395500"/>
                  </a:lnTo>
                  <a:lnTo>
                    <a:pt x="278146" y="436328"/>
                  </a:lnTo>
                  <a:lnTo>
                    <a:pt x="265168" y="479027"/>
                  </a:lnTo>
                  <a:lnTo>
                    <a:pt x="257575" y="523261"/>
                  </a:lnTo>
                  <a:lnTo>
                    <a:pt x="255651" y="568694"/>
                  </a:lnTo>
                  <a:lnTo>
                    <a:pt x="259683" y="614992"/>
                  </a:lnTo>
                  <a:lnTo>
                    <a:pt x="257283" y="620834"/>
                  </a:lnTo>
                  <a:lnTo>
                    <a:pt x="204163" y="630350"/>
                  </a:lnTo>
                  <a:lnTo>
                    <a:pt x="154614" y="648376"/>
                  </a:lnTo>
                  <a:lnTo>
                    <a:pt x="109829" y="674217"/>
                  </a:lnTo>
                  <a:lnTo>
                    <a:pt x="71006" y="707178"/>
                  </a:lnTo>
                  <a:lnTo>
                    <a:pt x="39338" y="746564"/>
                  </a:lnTo>
                  <a:lnTo>
                    <a:pt x="17286" y="788548"/>
                  </a:lnTo>
                  <a:lnTo>
                    <a:pt x="4270" y="832133"/>
                  </a:lnTo>
                  <a:lnTo>
                    <a:pt x="0" y="876325"/>
                  </a:lnTo>
                  <a:lnTo>
                    <a:pt x="4186" y="920128"/>
                  </a:lnTo>
                  <a:lnTo>
                    <a:pt x="16539" y="962547"/>
                  </a:lnTo>
                  <a:lnTo>
                    <a:pt x="36771" y="1002587"/>
                  </a:lnTo>
                  <a:lnTo>
                    <a:pt x="64591" y="1039252"/>
                  </a:lnTo>
                  <a:lnTo>
                    <a:pt x="99710" y="1071549"/>
                  </a:lnTo>
                  <a:lnTo>
                    <a:pt x="141840" y="1098481"/>
                  </a:lnTo>
                  <a:lnTo>
                    <a:pt x="110803" y="1133708"/>
                  </a:lnTo>
                  <a:lnTo>
                    <a:pt x="87363" y="1172757"/>
                  </a:lnTo>
                  <a:lnTo>
                    <a:pt x="71873" y="1214665"/>
                  </a:lnTo>
                  <a:lnTo>
                    <a:pt x="64687" y="1258468"/>
                  </a:lnTo>
                  <a:lnTo>
                    <a:pt x="66160" y="1303205"/>
                  </a:lnTo>
                  <a:lnTo>
                    <a:pt x="76790" y="1348401"/>
                  </a:lnTo>
                  <a:lnTo>
                    <a:pt x="95732" y="1390009"/>
                  </a:lnTo>
                  <a:lnTo>
                    <a:pt x="122085" y="1427397"/>
                  </a:lnTo>
                  <a:lnTo>
                    <a:pt x="154948" y="1459930"/>
                  </a:lnTo>
                  <a:lnTo>
                    <a:pt x="193419" y="1486976"/>
                  </a:lnTo>
                  <a:lnTo>
                    <a:pt x="236596" y="1507901"/>
                  </a:lnTo>
                  <a:lnTo>
                    <a:pt x="283578" y="1522071"/>
                  </a:lnTo>
                  <a:lnTo>
                    <a:pt x="333463" y="1528853"/>
                  </a:lnTo>
                  <a:lnTo>
                    <a:pt x="385349" y="1527614"/>
                  </a:lnTo>
                  <a:lnTo>
                    <a:pt x="390734" y="1535742"/>
                  </a:lnTo>
                  <a:lnTo>
                    <a:pt x="418008" y="1572314"/>
                  </a:lnTo>
                  <a:lnTo>
                    <a:pt x="448476" y="1605786"/>
                  </a:lnTo>
                  <a:lnTo>
                    <a:pt x="481846" y="1636093"/>
                  </a:lnTo>
                  <a:lnTo>
                    <a:pt x="517824" y="1663170"/>
                  </a:lnTo>
                  <a:lnTo>
                    <a:pt x="556118" y="1686953"/>
                  </a:lnTo>
                  <a:lnTo>
                    <a:pt x="596436" y="1707376"/>
                  </a:lnTo>
                  <a:lnTo>
                    <a:pt x="638483" y="1724374"/>
                  </a:lnTo>
                  <a:lnTo>
                    <a:pt x="681967" y="1737882"/>
                  </a:lnTo>
                  <a:lnTo>
                    <a:pt x="726595" y="1747836"/>
                  </a:lnTo>
                  <a:lnTo>
                    <a:pt x="772074" y="1754170"/>
                  </a:lnTo>
                  <a:lnTo>
                    <a:pt x="818111" y="1756819"/>
                  </a:lnTo>
                  <a:lnTo>
                    <a:pt x="864414" y="1755719"/>
                  </a:lnTo>
                  <a:lnTo>
                    <a:pt x="910689" y="1750804"/>
                  </a:lnTo>
                  <a:lnTo>
                    <a:pt x="956643" y="1742010"/>
                  </a:lnTo>
                  <a:lnTo>
                    <a:pt x="1001984" y="1729270"/>
                  </a:lnTo>
                  <a:lnTo>
                    <a:pt x="1046418" y="1712521"/>
                  </a:lnTo>
                  <a:lnTo>
                    <a:pt x="1089653" y="1691698"/>
                  </a:lnTo>
                  <a:lnTo>
                    <a:pt x="1120553" y="1728280"/>
                  </a:lnTo>
                  <a:lnTo>
                    <a:pt x="1155707" y="1761261"/>
                  </a:lnTo>
                  <a:lnTo>
                    <a:pt x="1194714" y="1790361"/>
                  </a:lnTo>
                  <a:lnTo>
                    <a:pt x="1237171" y="1815302"/>
                  </a:lnTo>
                  <a:lnTo>
                    <a:pt x="1282676" y="1835805"/>
                  </a:lnTo>
                  <a:lnTo>
                    <a:pt x="1330826" y="1851591"/>
                  </a:lnTo>
                  <a:lnTo>
                    <a:pt x="1378038" y="1861932"/>
                  </a:lnTo>
                  <a:lnTo>
                    <a:pt x="1425262" y="1867562"/>
                  </a:lnTo>
                  <a:lnTo>
                    <a:pt x="1472161" y="1868642"/>
                  </a:lnTo>
                  <a:lnTo>
                    <a:pt x="1518396" y="1865334"/>
                  </a:lnTo>
                  <a:lnTo>
                    <a:pt x="1563627" y="1857800"/>
                  </a:lnTo>
                  <a:lnTo>
                    <a:pt x="1607516" y="1846202"/>
                  </a:lnTo>
                  <a:lnTo>
                    <a:pt x="1649723" y="1830702"/>
                  </a:lnTo>
                  <a:lnTo>
                    <a:pt x="1689911" y="1811462"/>
                  </a:lnTo>
                  <a:lnTo>
                    <a:pt x="1727740" y="1788644"/>
                  </a:lnTo>
                  <a:lnTo>
                    <a:pt x="1762871" y="1762409"/>
                  </a:lnTo>
                  <a:lnTo>
                    <a:pt x="1794965" y="1732919"/>
                  </a:lnTo>
                  <a:lnTo>
                    <a:pt x="1823684" y="1700337"/>
                  </a:lnTo>
                  <a:lnTo>
                    <a:pt x="1848688" y="1664824"/>
                  </a:lnTo>
                  <a:lnTo>
                    <a:pt x="1869639" y="1626542"/>
                  </a:lnTo>
                  <a:lnTo>
                    <a:pt x="1886197" y="1585653"/>
                  </a:lnTo>
                  <a:lnTo>
                    <a:pt x="1932634" y="1607676"/>
                  </a:lnTo>
                  <a:lnTo>
                    <a:pt x="1981749" y="1623721"/>
                  </a:lnTo>
                  <a:lnTo>
                    <a:pt x="2032841" y="1633623"/>
                  </a:lnTo>
                  <a:lnTo>
                    <a:pt x="2085206" y="1637215"/>
                  </a:lnTo>
                  <a:lnTo>
                    <a:pt x="2137031" y="1634483"/>
                  </a:lnTo>
                  <a:lnTo>
                    <a:pt x="2186788" y="1625793"/>
                  </a:lnTo>
                  <a:lnTo>
                    <a:pt x="2234021" y="1611547"/>
                  </a:lnTo>
                  <a:lnTo>
                    <a:pt x="2278270" y="1592149"/>
                  </a:lnTo>
                  <a:lnTo>
                    <a:pt x="2319078" y="1568000"/>
                  </a:lnTo>
                  <a:lnTo>
                    <a:pt x="2355986" y="1539504"/>
                  </a:lnTo>
                  <a:lnTo>
                    <a:pt x="2388537" y="1507063"/>
                  </a:lnTo>
                  <a:lnTo>
                    <a:pt x="2416272" y="1471080"/>
                  </a:lnTo>
                  <a:lnTo>
                    <a:pt x="2438733" y="1431957"/>
                  </a:lnTo>
                  <a:lnTo>
                    <a:pt x="2455461" y="1390097"/>
                  </a:lnTo>
                  <a:lnTo>
                    <a:pt x="2466000" y="1345902"/>
                  </a:lnTo>
                  <a:lnTo>
                    <a:pt x="2469889" y="1299776"/>
                  </a:lnTo>
                  <a:lnTo>
                    <a:pt x="2526073" y="1289263"/>
                  </a:lnTo>
                  <a:lnTo>
                    <a:pt x="2580078" y="1272534"/>
                  </a:lnTo>
                  <a:lnTo>
                    <a:pt x="2631249" y="1249805"/>
                  </a:lnTo>
                  <a:lnTo>
                    <a:pt x="2678931" y="1221290"/>
                  </a:lnTo>
                  <a:lnTo>
                    <a:pt x="2718426" y="1190818"/>
                  </a:lnTo>
                  <a:lnTo>
                    <a:pt x="2752996" y="1157211"/>
                  </a:lnTo>
                  <a:lnTo>
                    <a:pt x="2782578" y="1120890"/>
                  </a:lnTo>
                  <a:lnTo>
                    <a:pt x="2807111" y="1082273"/>
                  </a:lnTo>
                  <a:lnTo>
                    <a:pt x="2826533" y="1041781"/>
                  </a:lnTo>
                  <a:lnTo>
                    <a:pt x="2840781" y="999831"/>
                  </a:lnTo>
                  <a:lnTo>
                    <a:pt x="2849794" y="956844"/>
                  </a:lnTo>
                  <a:lnTo>
                    <a:pt x="2853510" y="913239"/>
                  </a:lnTo>
                  <a:lnTo>
                    <a:pt x="2851867" y="869435"/>
                  </a:lnTo>
                  <a:lnTo>
                    <a:pt x="2844803" y="825852"/>
                  </a:lnTo>
                  <a:lnTo>
                    <a:pt x="2832257" y="782908"/>
                  </a:lnTo>
                  <a:lnTo>
                    <a:pt x="2814165" y="741023"/>
                  </a:lnTo>
                  <a:lnTo>
                    <a:pt x="2790467" y="700617"/>
                  </a:lnTo>
                  <a:lnTo>
                    <a:pt x="2761100" y="662109"/>
                  </a:lnTo>
                  <a:lnTo>
                    <a:pt x="2765746" y="651945"/>
                  </a:lnTo>
                  <a:lnTo>
                    <a:pt x="2787209" y="575081"/>
                  </a:lnTo>
                  <a:lnTo>
                    <a:pt x="2789553" y="529663"/>
                  </a:lnTo>
                  <a:lnTo>
                    <a:pt x="2784646" y="485176"/>
                  </a:lnTo>
                  <a:lnTo>
                    <a:pt x="2772870" y="442220"/>
                  </a:lnTo>
                  <a:lnTo>
                    <a:pt x="2754606" y="401392"/>
                  </a:lnTo>
                  <a:lnTo>
                    <a:pt x="2730238" y="363291"/>
                  </a:lnTo>
                  <a:lnTo>
                    <a:pt x="2700148" y="328515"/>
                  </a:lnTo>
                  <a:lnTo>
                    <a:pt x="2664718" y="297662"/>
                  </a:lnTo>
                  <a:lnTo>
                    <a:pt x="2624331" y="271331"/>
                  </a:lnTo>
                  <a:lnTo>
                    <a:pt x="2579369" y="250120"/>
                  </a:lnTo>
                  <a:lnTo>
                    <a:pt x="2530214" y="234627"/>
                  </a:lnTo>
                  <a:lnTo>
                    <a:pt x="2515719" y="187065"/>
                  </a:lnTo>
                  <a:lnTo>
                    <a:pt x="2492448" y="142742"/>
                  </a:lnTo>
                  <a:lnTo>
                    <a:pt x="2461009" y="102610"/>
                  </a:lnTo>
                  <a:lnTo>
                    <a:pt x="2422010" y="67622"/>
                  </a:lnTo>
                  <a:lnTo>
                    <a:pt x="2383674" y="42729"/>
                  </a:lnTo>
                  <a:lnTo>
                    <a:pt x="2342699" y="23571"/>
                  </a:lnTo>
                  <a:lnTo>
                    <a:pt x="2299785" y="10098"/>
                  </a:lnTo>
                  <a:lnTo>
                    <a:pt x="2255630" y="2258"/>
                  </a:lnTo>
                  <a:lnTo>
                    <a:pt x="2210933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360424" y="1010792"/>
            <a:ext cx="6792595" cy="2894330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977389" marR="3499485" indent="-683260">
              <a:lnSpc>
                <a:spcPts val="1420"/>
              </a:lnSpc>
              <a:spcBef>
                <a:spcPts val="160"/>
              </a:spcBef>
            </a:pPr>
            <a:r>
              <a:rPr sz="1200" b="1" dirty="0">
                <a:solidFill>
                  <a:srgbClr val="252525"/>
                </a:solidFill>
                <a:latin typeface="Arial"/>
                <a:cs typeface="Arial"/>
              </a:rPr>
              <a:t>Loss or </a:t>
            </a:r>
            <a:r>
              <a:rPr sz="1200" b="1" spc="5" dirty="0">
                <a:solidFill>
                  <a:srgbClr val="252525"/>
                </a:solidFill>
                <a:latin typeface="Arial"/>
                <a:cs typeface="Arial"/>
              </a:rPr>
              <a:t>Theft </a:t>
            </a:r>
            <a:r>
              <a:rPr sz="1200" b="1" dirty="0">
                <a:solidFill>
                  <a:srgbClr val="252525"/>
                </a:solidFill>
                <a:latin typeface="Arial"/>
                <a:cs typeface="Arial"/>
              </a:rPr>
              <a:t>of</a:t>
            </a:r>
            <a:r>
              <a:rPr sz="1200" b="1" spc="-135" dirty="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252525"/>
                </a:solidFill>
                <a:latin typeface="Arial"/>
                <a:cs typeface="Arial"/>
              </a:rPr>
              <a:t>Intellectual  Property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400">
              <a:latin typeface="Arial"/>
              <a:cs typeface="Arial"/>
            </a:endParaRPr>
          </a:p>
          <a:p>
            <a:pPr marL="2870835">
              <a:lnSpc>
                <a:spcPct val="100000"/>
              </a:lnSpc>
            </a:pPr>
            <a:r>
              <a:rPr sz="1200" b="1" spc="-5" dirty="0">
                <a:solidFill>
                  <a:srgbClr val="252525"/>
                </a:solidFill>
                <a:latin typeface="Arial"/>
                <a:cs typeface="Arial"/>
              </a:rPr>
              <a:t>Compliance </a:t>
            </a:r>
            <a:r>
              <a:rPr sz="1200" b="1" dirty="0">
                <a:solidFill>
                  <a:srgbClr val="252525"/>
                </a:solidFill>
                <a:latin typeface="Arial"/>
                <a:cs typeface="Arial"/>
              </a:rPr>
              <a:t>of </a:t>
            </a:r>
            <a:r>
              <a:rPr sz="1200" b="1" spc="-5" dirty="0">
                <a:solidFill>
                  <a:srgbClr val="252525"/>
                </a:solidFill>
                <a:latin typeface="Arial"/>
                <a:cs typeface="Arial"/>
              </a:rPr>
              <a:t>violations and regulatory</a:t>
            </a:r>
            <a:r>
              <a:rPr sz="1200" b="1" spc="-10" dirty="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252525"/>
                </a:solidFill>
                <a:latin typeface="Arial"/>
                <a:cs typeface="Arial"/>
              </a:rPr>
              <a:t>actions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300">
              <a:latin typeface="Arial"/>
              <a:cs typeface="Arial"/>
            </a:endParaRPr>
          </a:p>
          <a:p>
            <a:pPr marL="4373245" marR="988694" indent="-878205">
              <a:lnSpc>
                <a:spcPts val="1420"/>
              </a:lnSpc>
              <a:spcBef>
                <a:spcPts val="1005"/>
              </a:spcBef>
            </a:pPr>
            <a:r>
              <a:rPr sz="1200" b="1" spc="5" dirty="0">
                <a:solidFill>
                  <a:srgbClr val="252525"/>
                </a:solidFill>
                <a:latin typeface="Arial"/>
                <a:cs typeface="Arial"/>
              </a:rPr>
              <a:t>Loss of </a:t>
            </a:r>
            <a:r>
              <a:rPr sz="1200" b="1" dirty="0">
                <a:solidFill>
                  <a:srgbClr val="252525"/>
                </a:solidFill>
                <a:latin typeface="Arial"/>
                <a:cs typeface="Arial"/>
              </a:rPr>
              <a:t>control </a:t>
            </a:r>
            <a:r>
              <a:rPr sz="1200" b="1" spc="-5" dirty="0">
                <a:solidFill>
                  <a:srgbClr val="252525"/>
                </a:solidFill>
                <a:latin typeface="Arial"/>
                <a:cs typeface="Arial"/>
              </a:rPr>
              <a:t>over under</a:t>
            </a:r>
            <a:r>
              <a:rPr sz="1200" b="1" spc="-80" dirty="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252525"/>
                </a:solidFill>
                <a:latin typeface="Arial"/>
                <a:cs typeface="Arial"/>
              </a:rPr>
              <a:t>user  </a:t>
            </a:r>
            <a:r>
              <a:rPr sz="1200" b="1" dirty="0">
                <a:solidFill>
                  <a:srgbClr val="252525"/>
                </a:solidFill>
                <a:latin typeface="Arial"/>
                <a:cs typeface="Arial"/>
              </a:rPr>
              <a:t>actions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850">
              <a:latin typeface="Arial"/>
              <a:cs typeface="Arial"/>
            </a:endParaRPr>
          </a:p>
          <a:p>
            <a:pPr marL="3533775" algn="ctr">
              <a:lnSpc>
                <a:spcPts val="1430"/>
              </a:lnSpc>
            </a:pPr>
            <a:r>
              <a:rPr sz="1200" b="1" spc="-5" dirty="0">
                <a:solidFill>
                  <a:srgbClr val="252525"/>
                </a:solidFill>
                <a:latin typeface="Arial"/>
                <a:cs typeface="Arial"/>
              </a:rPr>
              <a:t>Malware </a:t>
            </a:r>
            <a:r>
              <a:rPr sz="1200" b="1" dirty="0">
                <a:solidFill>
                  <a:srgbClr val="252525"/>
                </a:solidFill>
                <a:latin typeface="Arial"/>
                <a:cs typeface="Arial"/>
              </a:rPr>
              <a:t>infections </a:t>
            </a:r>
            <a:r>
              <a:rPr sz="1200" b="1" spc="-5" dirty="0">
                <a:solidFill>
                  <a:srgbClr val="252525"/>
                </a:solidFill>
                <a:latin typeface="Arial"/>
                <a:cs typeface="Arial"/>
              </a:rPr>
              <a:t>that unleash</a:t>
            </a:r>
            <a:r>
              <a:rPr sz="1200" b="1" spc="-10" dirty="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252525"/>
                </a:solidFill>
                <a:latin typeface="Arial"/>
                <a:cs typeface="Arial"/>
              </a:rPr>
              <a:t>a</a:t>
            </a:r>
            <a:endParaRPr sz="1200">
              <a:latin typeface="Arial"/>
              <a:cs typeface="Arial"/>
            </a:endParaRPr>
          </a:p>
          <a:p>
            <a:pPr marL="3537585" algn="ctr">
              <a:lnSpc>
                <a:spcPts val="1430"/>
              </a:lnSpc>
            </a:pPr>
            <a:r>
              <a:rPr sz="1200" b="1" dirty="0">
                <a:solidFill>
                  <a:srgbClr val="252525"/>
                </a:solidFill>
                <a:latin typeface="Arial"/>
                <a:cs typeface="Arial"/>
              </a:rPr>
              <a:t>targeted</a:t>
            </a:r>
            <a:r>
              <a:rPr sz="1200" b="1" spc="-45" dirty="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252525"/>
                </a:solidFill>
                <a:latin typeface="Arial"/>
                <a:cs typeface="Arial"/>
              </a:rPr>
              <a:t>attack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10"/>
              </a:spcBef>
            </a:pPr>
            <a:r>
              <a:rPr sz="1200" b="1" spc="-5" dirty="0">
                <a:solidFill>
                  <a:srgbClr val="252525"/>
                </a:solidFill>
                <a:latin typeface="Arial"/>
                <a:cs typeface="Arial"/>
              </a:rPr>
              <a:t>Cloud Security</a:t>
            </a:r>
            <a:r>
              <a:rPr sz="1200" b="1" spc="10" dirty="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252525"/>
                </a:solidFill>
                <a:latin typeface="Arial"/>
                <a:cs typeface="Arial"/>
              </a:rPr>
              <a:t>Risks</a:t>
            </a:r>
            <a:endParaRPr sz="1200">
              <a:latin typeface="Arial"/>
              <a:cs typeface="Arial"/>
            </a:endParaRPr>
          </a:p>
          <a:p>
            <a:pPr marL="1909445">
              <a:lnSpc>
                <a:spcPts val="1430"/>
              </a:lnSpc>
              <a:spcBef>
                <a:spcPts val="840"/>
              </a:spcBef>
              <a:tabLst>
                <a:tab pos="3171825" algn="l"/>
              </a:tabLst>
            </a:pPr>
            <a:r>
              <a:rPr sz="1200" b="1" u="heavy" dirty="0">
                <a:solidFill>
                  <a:srgbClr val="252525"/>
                </a:solidFill>
                <a:uFill>
                  <a:solidFill>
                    <a:srgbClr val="A4A4A4"/>
                  </a:solidFill>
                </a:uFill>
                <a:latin typeface="Arial"/>
                <a:cs typeface="Arial"/>
              </a:rPr>
              <a:t> 	</a:t>
            </a:r>
            <a:r>
              <a:rPr sz="1200" b="1" dirty="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sz="1200" b="1" spc="-45" dirty="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252525"/>
                </a:solidFill>
                <a:latin typeface="Arial"/>
                <a:cs typeface="Arial"/>
              </a:rPr>
              <a:t>Contractual breaches </a:t>
            </a:r>
            <a:r>
              <a:rPr sz="1200" b="1" dirty="0">
                <a:solidFill>
                  <a:srgbClr val="252525"/>
                </a:solidFill>
                <a:latin typeface="Arial"/>
                <a:cs typeface="Arial"/>
              </a:rPr>
              <a:t>with </a:t>
            </a:r>
            <a:r>
              <a:rPr sz="1200" b="1" spc="-5" dirty="0">
                <a:solidFill>
                  <a:srgbClr val="252525"/>
                </a:solidFill>
                <a:latin typeface="Arial"/>
                <a:cs typeface="Arial"/>
              </a:rPr>
              <a:t>customer </a:t>
            </a:r>
            <a:r>
              <a:rPr sz="1200" b="1" spc="5" dirty="0">
                <a:solidFill>
                  <a:srgbClr val="252525"/>
                </a:solidFill>
                <a:latin typeface="Arial"/>
                <a:cs typeface="Arial"/>
              </a:rPr>
              <a:t>or</a:t>
            </a:r>
            <a:r>
              <a:rPr sz="1200" b="1" spc="-65" dirty="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252525"/>
                </a:solidFill>
                <a:latin typeface="Arial"/>
                <a:cs typeface="Arial"/>
              </a:rPr>
              <a:t>business</a:t>
            </a:r>
            <a:endParaRPr sz="1200">
              <a:latin typeface="Arial"/>
              <a:cs typeface="Arial"/>
            </a:endParaRPr>
          </a:p>
          <a:p>
            <a:pPr marL="4714875">
              <a:lnSpc>
                <a:spcPts val="1430"/>
              </a:lnSpc>
            </a:pPr>
            <a:r>
              <a:rPr sz="1200" b="1" spc="-5" dirty="0">
                <a:solidFill>
                  <a:srgbClr val="252525"/>
                </a:solidFill>
                <a:latin typeface="Arial"/>
                <a:cs typeface="Arial"/>
              </a:rPr>
              <a:t>partners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594359" y="838198"/>
            <a:ext cx="8007984" cy="5969000"/>
            <a:chOff x="594359" y="838198"/>
            <a:chExt cx="8007984" cy="5969000"/>
          </a:xfrm>
        </p:grpSpPr>
        <p:sp>
          <p:nvSpPr>
            <p:cNvPr id="10" name="object 10"/>
            <p:cNvSpPr/>
            <p:nvPr/>
          </p:nvSpPr>
          <p:spPr>
            <a:xfrm>
              <a:off x="594359" y="838198"/>
              <a:ext cx="8007858" cy="596874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27887" y="871728"/>
              <a:ext cx="7888605" cy="5849620"/>
            </a:xfrm>
            <a:custGeom>
              <a:avLst/>
              <a:gdLst/>
              <a:ahLst/>
              <a:cxnLst/>
              <a:rect l="l" t="t" r="r" b="b"/>
              <a:pathLst>
                <a:path w="7888605" h="5849620">
                  <a:moveTo>
                    <a:pt x="0" y="5849112"/>
                  </a:moveTo>
                  <a:lnTo>
                    <a:pt x="7888223" y="5849112"/>
                  </a:lnTo>
                  <a:lnTo>
                    <a:pt x="7888223" y="0"/>
                  </a:lnTo>
                  <a:lnTo>
                    <a:pt x="0" y="0"/>
                  </a:lnTo>
                  <a:lnTo>
                    <a:pt x="0" y="5849112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09114" y="485648"/>
            <a:ext cx="553593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60" dirty="0"/>
              <a:t>Tools </a:t>
            </a:r>
            <a:r>
              <a:rPr spc="-5" dirty="0"/>
              <a:t>used in </a:t>
            </a:r>
            <a:r>
              <a:rPr spc="-10" dirty="0"/>
              <a:t>Cloud</a:t>
            </a:r>
            <a:r>
              <a:rPr spc="20" dirty="0"/>
              <a:t> </a:t>
            </a:r>
            <a:r>
              <a:rPr spc="-5" dirty="0"/>
              <a:t>security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23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92023" y="1366850"/>
            <a:ext cx="7965440" cy="429323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41300" marR="5080" indent="-228600" algn="just">
              <a:lnSpc>
                <a:spcPts val="3030"/>
              </a:lnSpc>
              <a:spcBef>
                <a:spcPts val="484"/>
              </a:spcBef>
              <a:buChar char="•"/>
              <a:tabLst>
                <a:tab pos="241300" algn="l"/>
              </a:tabLst>
            </a:pPr>
            <a:r>
              <a:rPr sz="2800" dirty="0">
                <a:solidFill>
                  <a:srgbClr val="CC0066"/>
                </a:solidFill>
                <a:latin typeface="Arial"/>
                <a:cs typeface="Arial"/>
              </a:rPr>
              <a:t>OpenStack is an </a:t>
            </a:r>
            <a:r>
              <a:rPr sz="2800" spc="-5" dirty="0">
                <a:solidFill>
                  <a:srgbClr val="CC0066"/>
                </a:solidFill>
                <a:latin typeface="Arial"/>
                <a:cs typeface="Arial"/>
              </a:rPr>
              <a:t>open </a:t>
            </a:r>
            <a:r>
              <a:rPr sz="2800" spc="5" dirty="0">
                <a:solidFill>
                  <a:srgbClr val="CC0066"/>
                </a:solidFill>
                <a:latin typeface="Arial"/>
                <a:cs typeface="Arial"/>
              </a:rPr>
              <a:t>source </a:t>
            </a:r>
            <a:r>
              <a:rPr sz="2800" dirty="0">
                <a:solidFill>
                  <a:srgbClr val="CC0066"/>
                </a:solidFill>
                <a:latin typeface="Arial"/>
                <a:cs typeface="Arial"/>
              </a:rPr>
              <a:t>software </a:t>
            </a:r>
            <a:r>
              <a:rPr sz="2800" spc="-5" dirty="0">
                <a:solidFill>
                  <a:srgbClr val="CC0066"/>
                </a:solidFill>
                <a:latin typeface="Arial"/>
                <a:cs typeface="Arial"/>
              </a:rPr>
              <a:t>used for  </a:t>
            </a:r>
            <a:r>
              <a:rPr sz="2800" spc="5" dirty="0">
                <a:solidFill>
                  <a:srgbClr val="CC0066"/>
                </a:solidFill>
                <a:latin typeface="Arial"/>
                <a:cs typeface="Arial"/>
              </a:rPr>
              <a:t>creating </a:t>
            </a:r>
            <a:r>
              <a:rPr sz="2800" spc="-5" dirty="0">
                <a:solidFill>
                  <a:srgbClr val="CC0066"/>
                </a:solidFill>
                <a:latin typeface="Arial"/>
                <a:cs typeface="Arial"/>
              </a:rPr>
              <a:t>private </a:t>
            </a:r>
            <a:r>
              <a:rPr sz="2800" dirty="0">
                <a:solidFill>
                  <a:srgbClr val="CC0066"/>
                </a:solidFill>
                <a:latin typeface="Arial"/>
                <a:cs typeface="Arial"/>
              </a:rPr>
              <a:t>and public</a:t>
            </a:r>
            <a:r>
              <a:rPr sz="2800" spc="-10" dirty="0">
                <a:solidFill>
                  <a:srgbClr val="CC0066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CC0066"/>
                </a:solidFill>
                <a:latin typeface="Arial"/>
                <a:cs typeface="Arial"/>
              </a:rPr>
              <a:t>clouds</a:t>
            </a:r>
            <a:endParaRPr sz="2800">
              <a:latin typeface="Arial"/>
              <a:cs typeface="Arial"/>
            </a:endParaRPr>
          </a:p>
          <a:p>
            <a:pPr marL="241300" marR="5080" indent="-228600" algn="just">
              <a:lnSpc>
                <a:spcPts val="3030"/>
              </a:lnSpc>
              <a:spcBef>
                <a:spcPts val="1000"/>
              </a:spcBef>
              <a:buChar char="•"/>
              <a:tabLst>
                <a:tab pos="241300" algn="l"/>
              </a:tabLst>
            </a:pPr>
            <a:r>
              <a:rPr sz="2800" dirty="0">
                <a:solidFill>
                  <a:srgbClr val="CC0066"/>
                </a:solidFill>
                <a:latin typeface="Arial"/>
                <a:cs typeface="Arial"/>
              </a:rPr>
              <a:t>Users </a:t>
            </a:r>
            <a:r>
              <a:rPr sz="2800" spc="5" dirty="0">
                <a:solidFill>
                  <a:srgbClr val="CC0066"/>
                </a:solidFill>
                <a:latin typeface="Arial"/>
                <a:cs typeface="Arial"/>
              </a:rPr>
              <a:t>can create </a:t>
            </a:r>
            <a:r>
              <a:rPr sz="2800" spc="-5" dirty="0">
                <a:solidFill>
                  <a:srgbClr val="CC0066"/>
                </a:solidFill>
                <a:latin typeface="Arial"/>
                <a:cs typeface="Arial"/>
              </a:rPr>
              <a:t>virtual </a:t>
            </a:r>
            <a:r>
              <a:rPr sz="2800" dirty="0">
                <a:solidFill>
                  <a:srgbClr val="CC0066"/>
                </a:solidFill>
                <a:latin typeface="Arial"/>
                <a:cs typeface="Arial"/>
              </a:rPr>
              <a:t>machines and other  instances that do </a:t>
            </a:r>
            <a:r>
              <a:rPr sz="2800" spc="-5" dirty="0">
                <a:solidFill>
                  <a:srgbClr val="CC0066"/>
                </a:solidFill>
                <a:latin typeface="Arial"/>
                <a:cs typeface="Arial"/>
              </a:rPr>
              <a:t>different </a:t>
            </a:r>
            <a:r>
              <a:rPr sz="2800" spc="5" dirty="0">
                <a:solidFill>
                  <a:srgbClr val="CC0066"/>
                </a:solidFill>
                <a:latin typeface="Arial"/>
                <a:cs typeface="Arial"/>
              </a:rPr>
              <a:t>things </a:t>
            </a:r>
            <a:r>
              <a:rPr sz="2800" dirty="0">
                <a:solidFill>
                  <a:srgbClr val="CC0066"/>
                </a:solidFill>
                <a:latin typeface="Arial"/>
                <a:cs typeface="Arial"/>
              </a:rPr>
              <a:t>in </a:t>
            </a:r>
            <a:r>
              <a:rPr sz="2800" spc="5" dirty="0">
                <a:solidFill>
                  <a:srgbClr val="CC0066"/>
                </a:solidFill>
                <a:latin typeface="Arial"/>
                <a:cs typeface="Arial"/>
              </a:rPr>
              <a:t>the </a:t>
            </a:r>
            <a:r>
              <a:rPr sz="2800" dirty="0">
                <a:solidFill>
                  <a:srgbClr val="CC0066"/>
                </a:solidFill>
                <a:latin typeface="Arial"/>
                <a:cs typeface="Arial"/>
              </a:rPr>
              <a:t>cloud  environment</a:t>
            </a:r>
            <a:endParaRPr sz="2800">
              <a:latin typeface="Arial"/>
              <a:cs typeface="Arial"/>
            </a:endParaRPr>
          </a:p>
          <a:p>
            <a:pPr marL="241300" marR="8255" indent="-228600" algn="just">
              <a:lnSpc>
                <a:spcPts val="3030"/>
              </a:lnSpc>
              <a:spcBef>
                <a:spcPts val="995"/>
              </a:spcBef>
              <a:buChar char="•"/>
              <a:tabLst>
                <a:tab pos="241300" algn="l"/>
              </a:tabLst>
            </a:pPr>
            <a:r>
              <a:rPr sz="2800" spc="5" dirty="0">
                <a:solidFill>
                  <a:srgbClr val="CC0066"/>
                </a:solidFill>
                <a:latin typeface="Arial"/>
                <a:cs typeface="Arial"/>
              </a:rPr>
              <a:t>It </a:t>
            </a:r>
            <a:r>
              <a:rPr sz="2800" spc="-5" dirty="0">
                <a:solidFill>
                  <a:srgbClr val="CC0066"/>
                </a:solidFill>
                <a:latin typeface="Arial"/>
                <a:cs typeface="Arial"/>
              </a:rPr>
              <a:t>allows </a:t>
            </a:r>
            <a:r>
              <a:rPr sz="2800" dirty="0">
                <a:solidFill>
                  <a:srgbClr val="CC0066"/>
                </a:solidFill>
                <a:latin typeface="Arial"/>
                <a:cs typeface="Arial"/>
              </a:rPr>
              <a:t>users </a:t>
            </a:r>
            <a:r>
              <a:rPr sz="2800" spc="5" dirty="0">
                <a:solidFill>
                  <a:srgbClr val="CC0066"/>
                </a:solidFill>
                <a:latin typeface="Arial"/>
                <a:cs typeface="Arial"/>
              </a:rPr>
              <a:t>to </a:t>
            </a:r>
            <a:r>
              <a:rPr sz="2800" dirty="0">
                <a:solidFill>
                  <a:srgbClr val="CC0066"/>
                </a:solidFill>
                <a:latin typeface="Arial"/>
                <a:cs typeface="Arial"/>
              </a:rPr>
              <a:t>quickly </a:t>
            </a:r>
            <a:r>
              <a:rPr sz="2800" spc="5" dirty="0">
                <a:solidFill>
                  <a:srgbClr val="CC0066"/>
                </a:solidFill>
                <a:latin typeface="Arial"/>
                <a:cs typeface="Arial"/>
              </a:rPr>
              <a:t>create </a:t>
            </a:r>
            <a:r>
              <a:rPr sz="2800" dirty="0">
                <a:solidFill>
                  <a:srgbClr val="CC0066"/>
                </a:solidFill>
                <a:latin typeface="Arial"/>
                <a:cs typeface="Arial"/>
              </a:rPr>
              <a:t>new </a:t>
            </a:r>
            <a:r>
              <a:rPr sz="2800" spc="5" dirty="0">
                <a:solidFill>
                  <a:srgbClr val="CC0066"/>
                </a:solidFill>
                <a:latin typeface="Arial"/>
                <a:cs typeface="Arial"/>
              </a:rPr>
              <a:t>VM </a:t>
            </a:r>
            <a:r>
              <a:rPr sz="2800" spc="-5" dirty="0">
                <a:solidFill>
                  <a:srgbClr val="CC0066"/>
                </a:solidFill>
                <a:latin typeface="Arial"/>
                <a:cs typeface="Arial"/>
              </a:rPr>
              <a:t>or  </a:t>
            </a:r>
            <a:r>
              <a:rPr sz="2800" dirty="0">
                <a:solidFill>
                  <a:srgbClr val="CC0066"/>
                </a:solidFill>
                <a:latin typeface="Arial"/>
                <a:cs typeface="Arial"/>
              </a:rPr>
              <a:t>instance upon </a:t>
            </a:r>
            <a:r>
              <a:rPr sz="2800" spc="-5" dirty="0">
                <a:solidFill>
                  <a:srgbClr val="CC0066"/>
                </a:solidFill>
                <a:latin typeface="Arial"/>
                <a:cs typeface="Arial"/>
              </a:rPr>
              <a:t>which </a:t>
            </a:r>
            <a:r>
              <a:rPr sz="2800" spc="5" dirty="0">
                <a:solidFill>
                  <a:srgbClr val="CC0066"/>
                </a:solidFill>
                <a:latin typeface="Arial"/>
                <a:cs typeface="Arial"/>
              </a:rPr>
              <a:t>other </a:t>
            </a:r>
            <a:r>
              <a:rPr sz="2800" dirty="0">
                <a:solidFill>
                  <a:srgbClr val="CC0066"/>
                </a:solidFill>
                <a:latin typeface="Arial"/>
                <a:cs typeface="Arial"/>
              </a:rPr>
              <a:t>cloud components  </a:t>
            </a:r>
            <a:r>
              <a:rPr sz="2800" spc="5" dirty="0">
                <a:solidFill>
                  <a:srgbClr val="CC0066"/>
                </a:solidFill>
                <a:latin typeface="Arial"/>
                <a:cs typeface="Arial"/>
              </a:rPr>
              <a:t>can </a:t>
            </a:r>
            <a:r>
              <a:rPr sz="2800" dirty="0">
                <a:solidFill>
                  <a:srgbClr val="CC0066"/>
                </a:solidFill>
                <a:latin typeface="Arial"/>
                <a:cs typeface="Arial"/>
              </a:rPr>
              <a:t>run </a:t>
            </a:r>
            <a:r>
              <a:rPr sz="2800" spc="-5" dirty="0">
                <a:solidFill>
                  <a:srgbClr val="CC0066"/>
                </a:solidFill>
                <a:latin typeface="Arial"/>
                <a:cs typeface="Arial"/>
              </a:rPr>
              <a:t>providing</a:t>
            </a:r>
            <a:r>
              <a:rPr sz="2800" spc="15" dirty="0">
                <a:solidFill>
                  <a:srgbClr val="CC0066"/>
                </a:solidFill>
                <a:latin typeface="Arial"/>
                <a:cs typeface="Arial"/>
              </a:rPr>
              <a:t> </a:t>
            </a:r>
            <a:r>
              <a:rPr sz="2800" spc="5" dirty="0">
                <a:solidFill>
                  <a:srgbClr val="CC0066"/>
                </a:solidFill>
                <a:latin typeface="Arial"/>
                <a:cs typeface="Arial"/>
              </a:rPr>
              <a:t>infrastructure</a:t>
            </a:r>
            <a:endParaRPr sz="2800">
              <a:latin typeface="Arial"/>
              <a:cs typeface="Arial"/>
            </a:endParaRPr>
          </a:p>
          <a:p>
            <a:pPr marL="241300" marR="7620" indent="-228600" algn="just">
              <a:lnSpc>
                <a:spcPts val="3030"/>
              </a:lnSpc>
              <a:spcBef>
                <a:spcPts val="969"/>
              </a:spcBef>
              <a:buChar char="•"/>
              <a:tabLst>
                <a:tab pos="241300" algn="l"/>
              </a:tabLst>
            </a:pPr>
            <a:r>
              <a:rPr sz="2800" dirty="0">
                <a:solidFill>
                  <a:srgbClr val="CC0066"/>
                </a:solidFill>
                <a:latin typeface="Arial"/>
                <a:cs typeface="Arial"/>
              </a:rPr>
              <a:t>This </a:t>
            </a:r>
            <a:r>
              <a:rPr sz="2800" spc="-5" dirty="0">
                <a:solidFill>
                  <a:srgbClr val="CC0066"/>
                </a:solidFill>
                <a:latin typeface="Arial"/>
                <a:cs typeface="Arial"/>
              </a:rPr>
              <a:t>puts </a:t>
            </a:r>
            <a:r>
              <a:rPr sz="2800" dirty="0">
                <a:solidFill>
                  <a:srgbClr val="CC0066"/>
                </a:solidFill>
                <a:latin typeface="Arial"/>
                <a:cs typeface="Arial"/>
              </a:rPr>
              <a:t>OpenStack in </a:t>
            </a:r>
            <a:r>
              <a:rPr sz="2800" spc="5" dirty="0">
                <a:solidFill>
                  <a:srgbClr val="CC0066"/>
                </a:solidFill>
                <a:latin typeface="Arial"/>
                <a:cs typeface="Arial"/>
              </a:rPr>
              <a:t>the </a:t>
            </a:r>
            <a:r>
              <a:rPr sz="2800" dirty="0">
                <a:solidFill>
                  <a:srgbClr val="CC0066"/>
                </a:solidFill>
                <a:latin typeface="Arial"/>
                <a:cs typeface="Arial"/>
              </a:rPr>
              <a:t>Cloud </a:t>
            </a:r>
            <a:r>
              <a:rPr sz="2800" spc="-5" dirty="0">
                <a:solidFill>
                  <a:srgbClr val="CC0066"/>
                </a:solidFill>
                <a:latin typeface="Arial"/>
                <a:cs typeface="Arial"/>
              </a:rPr>
              <a:t>Infrastructure  </a:t>
            </a:r>
            <a:r>
              <a:rPr sz="2800" dirty="0">
                <a:solidFill>
                  <a:srgbClr val="CC0066"/>
                </a:solidFill>
                <a:latin typeface="Arial"/>
                <a:cs typeface="Arial"/>
              </a:rPr>
              <a:t>as a </a:t>
            </a:r>
            <a:r>
              <a:rPr sz="2800" spc="-5" dirty="0">
                <a:solidFill>
                  <a:srgbClr val="CC0066"/>
                </a:solidFill>
                <a:latin typeface="Arial"/>
                <a:cs typeface="Arial"/>
              </a:rPr>
              <a:t>Service</a:t>
            </a:r>
            <a:r>
              <a:rPr sz="2800" dirty="0">
                <a:solidFill>
                  <a:srgbClr val="CC0066"/>
                </a:solidFill>
                <a:latin typeface="Arial"/>
                <a:cs typeface="Arial"/>
              </a:rPr>
              <a:t> category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5648" y="510362"/>
            <a:ext cx="8169909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800" dirty="0"/>
              <a:t>Steps </a:t>
            </a:r>
            <a:r>
              <a:rPr sz="2800" spc="5" dirty="0"/>
              <a:t>towards an </a:t>
            </a:r>
            <a:r>
              <a:rPr sz="2800" dirty="0"/>
              <a:t>Effective Cloud Security</a:t>
            </a:r>
            <a:r>
              <a:rPr sz="2800" spc="-120" dirty="0"/>
              <a:t> </a:t>
            </a:r>
            <a:r>
              <a:rPr sz="2800" spc="-55" dirty="0"/>
              <a:t>Team</a:t>
            </a:r>
            <a:endParaRPr sz="2800"/>
          </a:p>
        </p:txBody>
      </p:sp>
      <p:sp>
        <p:nvSpPr>
          <p:cNvPr id="32" name="object 3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24</a:t>
            </a:fld>
            <a:endParaRPr spc="-5" dirty="0"/>
          </a:p>
        </p:txBody>
      </p:sp>
      <p:grpSp>
        <p:nvGrpSpPr>
          <p:cNvPr id="3" name="object 3"/>
          <p:cNvGrpSpPr/>
          <p:nvPr/>
        </p:nvGrpSpPr>
        <p:grpSpPr>
          <a:xfrm>
            <a:off x="1018032" y="1438630"/>
            <a:ext cx="7501255" cy="610235"/>
            <a:chOff x="1018032" y="1438630"/>
            <a:chExt cx="7501255" cy="610235"/>
          </a:xfrm>
        </p:grpSpPr>
        <p:sp>
          <p:nvSpPr>
            <p:cNvPr id="4" name="object 4"/>
            <p:cNvSpPr/>
            <p:nvPr/>
          </p:nvSpPr>
          <p:spPr>
            <a:xfrm>
              <a:off x="1021080" y="1667256"/>
              <a:ext cx="7495540" cy="378460"/>
            </a:xfrm>
            <a:custGeom>
              <a:avLst/>
              <a:gdLst/>
              <a:ahLst/>
              <a:cxnLst/>
              <a:rect l="l" t="t" r="r" b="b"/>
              <a:pathLst>
                <a:path w="7495540" h="378460">
                  <a:moveTo>
                    <a:pt x="7495032" y="0"/>
                  </a:moveTo>
                  <a:lnTo>
                    <a:pt x="0" y="0"/>
                  </a:lnTo>
                  <a:lnTo>
                    <a:pt x="0" y="377951"/>
                  </a:lnTo>
                  <a:lnTo>
                    <a:pt x="7495032" y="377951"/>
                  </a:lnTo>
                  <a:lnTo>
                    <a:pt x="7495032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21080" y="1667256"/>
              <a:ext cx="7495540" cy="378460"/>
            </a:xfrm>
            <a:custGeom>
              <a:avLst/>
              <a:gdLst/>
              <a:ahLst/>
              <a:cxnLst/>
              <a:rect l="l" t="t" r="r" b="b"/>
              <a:pathLst>
                <a:path w="7495540" h="378460">
                  <a:moveTo>
                    <a:pt x="0" y="377951"/>
                  </a:moveTo>
                  <a:lnTo>
                    <a:pt x="7495032" y="377951"/>
                  </a:lnTo>
                  <a:lnTo>
                    <a:pt x="7495032" y="0"/>
                  </a:lnTo>
                  <a:lnTo>
                    <a:pt x="0" y="0"/>
                  </a:lnTo>
                  <a:lnTo>
                    <a:pt x="0" y="377951"/>
                  </a:lnTo>
                  <a:close/>
                </a:path>
              </a:pathLst>
            </a:custGeom>
            <a:ln w="6096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86840" y="1438630"/>
              <a:ext cx="5261610" cy="45493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1018032" y="2118347"/>
            <a:ext cx="7501255" cy="612775"/>
            <a:chOff x="1018032" y="2118347"/>
            <a:chExt cx="7501255" cy="612775"/>
          </a:xfrm>
        </p:grpSpPr>
        <p:sp>
          <p:nvSpPr>
            <p:cNvPr id="8" name="object 8"/>
            <p:cNvSpPr/>
            <p:nvPr/>
          </p:nvSpPr>
          <p:spPr>
            <a:xfrm>
              <a:off x="1021080" y="2350007"/>
              <a:ext cx="7495540" cy="378460"/>
            </a:xfrm>
            <a:custGeom>
              <a:avLst/>
              <a:gdLst/>
              <a:ahLst/>
              <a:cxnLst/>
              <a:rect l="l" t="t" r="r" b="b"/>
              <a:pathLst>
                <a:path w="7495540" h="378460">
                  <a:moveTo>
                    <a:pt x="7495032" y="0"/>
                  </a:moveTo>
                  <a:lnTo>
                    <a:pt x="0" y="0"/>
                  </a:lnTo>
                  <a:lnTo>
                    <a:pt x="0" y="377951"/>
                  </a:lnTo>
                  <a:lnTo>
                    <a:pt x="7495032" y="377951"/>
                  </a:lnTo>
                  <a:lnTo>
                    <a:pt x="7495032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21080" y="2350007"/>
              <a:ext cx="7495540" cy="378460"/>
            </a:xfrm>
            <a:custGeom>
              <a:avLst/>
              <a:gdLst/>
              <a:ahLst/>
              <a:cxnLst/>
              <a:rect l="l" t="t" r="r" b="b"/>
              <a:pathLst>
                <a:path w="7495540" h="378460">
                  <a:moveTo>
                    <a:pt x="0" y="377951"/>
                  </a:moveTo>
                  <a:lnTo>
                    <a:pt x="7495032" y="377951"/>
                  </a:lnTo>
                  <a:lnTo>
                    <a:pt x="7495032" y="0"/>
                  </a:lnTo>
                  <a:lnTo>
                    <a:pt x="0" y="0"/>
                  </a:lnTo>
                  <a:lnTo>
                    <a:pt x="0" y="377951"/>
                  </a:lnTo>
                  <a:close/>
                </a:path>
              </a:pathLst>
            </a:custGeom>
            <a:ln w="6096">
              <a:solidFill>
                <a:srgbClr val="55BBD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386840" y="2118347"/>
              <a:ext cx="5261610" cy="45797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1018032" y="2801086"/>
            <a:ext cx="7501255" cy="610235"/>
            <a:chOff x="1018032" y="2801086"/>
            <a:chExt cx="7501255" cy="610235"/>
          </a:xfrm>
        </p:grpSpPr>
        <p:sp>
          <p:nvSpPr>
            <p:cNvPr id="12" name="object 12"/>
            <p:cNvSpPr/>
            <p:nvPr/>
          </p:nvSpPr>
          <p:spPr>
            <a:xfrm>
              <a:off x="1021080" y="3029711"/>
              <a:ext cx="7495540" cy="378460"/>
            </a:xfrm>
            <a:custGeom>
              <a:avLst/>
              <a:gdLst/>
              <a:ahLst/>
              <a:cxnLst/>
              <a:rect l="l" t="t" r="r" b="b"/>
              <a:pathLst>
                <a:path w="7495540" h="378460">
                  <a:moveTo>
                    <a:pt x="7495032" y="0"/>
                  </a:moveTo>
                  <a:lnTo>
                    <a:pt x="0" y="0"/>
                  </a:lnTo>
                  <a:lnTo>
                    <a:pt x="0" y="377951"/>
                  </a:lnTo>
                  <a:lnTo>
                    <a:pt x="7495032" y="377951"/>
                  </a:lnTo>
                  <a:lnTo>
                    <a:pt x="7495032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021080" y="3029711"/>
              <a:ext cx="7495540" cy="378460"/>
            </a:xfrm>
            <a:custGeom>
              <a:avLst/>
              <a:gdLst/>
              <a:ahLst/>
              <a:cxnLst/>
              <a:rect l="l" t="t" r="r" b="b"/>
              <a:pathLst>
                <a:path w="7495540" h="378460">
                  <a:moveTo>
                    <a:pt x="0" y="377951"/>
                  </a:moveTo>
                  <a:lnTo>
                    <a:pt x="7495032" y="377951"/>
                  </a:lnTo>
                  <a:lnTo>
                    <a:pt x="7495032" y="0"/>
                  </a:lnTo>
                  <a:lnTo>
                    <a:pt x="0" y="0"/>
                  </a:lnTo>
                  <a:lnTo>
                    <a:pt x="0" y="377951"/>
                  </a:lnTo>
                  <a:close/>
                </a:path>
              </a:pathLst>
            </a:custGeom>
            <a:ln w="6096">
              <a:solidFill>
                <a:srgbClr val="52C9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386840" y="2801086"/>
              <a:ext cx="5261610" cy="45493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1018032" y="3480790"/>
            <a:ext cx="7501255" cy="610235"/>
            <a:chOff x="1018032" y="3480790"/>
            <a:chExt cx="7501255" cy="610235"/>
          </a:xfrm>
        </p:grpSpPr>
        <p:sp>
          <p:nvSpPr>
            <p:cNvPr id="16" name="object 16"/>
            <p:cNvSpPr/>
            <p:nvPr/>
          </p:nvSpPr>
          <p:spPr>
            <a:xfrm>
              <a:off x="1021080" y="3709416"/>
              <a:ext cx="7495540" cy="378460"/>
            </a:xfrm>
            <a:custGeom>
              <a:avLst/>
              <a:gdLst/>
              <a:ahLst/>
              <a:cxnLst/>
              <a:rect l="l" t="t" r="r" b="b"/>
              <a:pathLst>
                <a:path w="7495540" h="378460">
                  <a:moveTo>
                    <a:pt x="7495032" y="0"/>
                  </a:moveTo>
                  <a:lnTo>
                    <a:pt x="0" y="0"/>
                  </a:lnTo>
                  <a:lnTo>
                    <a:pt x="0" y="377951"/>
                  </a:lnTo>
                  <a:lnTo>
                    <a:pt x="7495032" y="377951"/>
                  </a:lnTo>
                  <a:lnTo>
                    <a:pt x="7495032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021080" y="3709416"/>
              <a:ext cx="7495540" cy="378460"/>
            </a:xfrm>
            <a:custGeom>
              <a:avLst/>
              <a:gdLst/>
              <a:ahLst/>
              <a:cxnLst/>
              <a:rect l="l" t="t" r="r" b="b"/>
              <a:pathLst>
                <a:path w="7495540" h="378460">
                  <a:moveTo>
                    <a:pt x="0" y="377951"/>
                  </a:moveTo>
                  <a:lnTo>
                    <a:pt x="7495032" y="377951"/>
                  </a:lnTo>
                  <a:lnTo>
                    <a:pt x="7495032" y="0"/>
                  </a:lnTo>
                  <a:lnTo>
                    <a:pt x="0" y="0"/>
                  </a:lnTo>
                  <a:lnTo>
                    <a:pt x="0" y="377951"/>
                  </a:lnTo>
                  <a:close/>
                </a:path>
              </a:pathLst>
            </a:custGeom>
            <a:ln w="6096">
              <a:solidFill>
                <a:srgbClr val="4DC5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386840" y="3480790"/>
              <a:ext cx="5261610" cy="45493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9" name="object 19"/>
          <p:cNvGrpSpPr/>
          <p:nvPr/>
        </p:nvGrpSpPr>
        <p:grpSpPr>
          <a:xfrm>
            <a:off x="1018032" y="4160520"/>
            <a:ext cx="7501255" cy="609600"/>
            <a:chOff x="1018032" y="4160520"/>
            <a:chExt cx="7501255" cy="609600"/>
          </a:xfrm>
        </p:grpSpPr>
        <p:sp>
          <p:nvSpPr>
            <p:cNvPr id="20" name="object 20"/>
            <p:cNvSpPr/>
            <p:nvPr/>
          </p:nvSpPr>
          <p:spPr>
            <a:xfrm>
              <a:off x="1021080" y="4389120"/>
              <a:ext cx="7495540" cy="378460"/>
            </a:xfrm>
            <a:custGeom>
              <a:avLst/>
              <a:gdLst/>
              <a:ahLst/>
              <a:cxnLst/>
              <a:rect l="l" t="t" r="r" b="b"/>
              <a:pathLst>
                <a:path w="7495540" h="378460">
                  <a:moveTo>
                    <a:pt x="7495032" y="0"/>
                  </a:moveTo>
                  <a:lnTo>
                    <a:pt x="0" y="0"/>
                  </a:lnTo>
                  <a:lnTo>
                    <a:pt x="0" y="377951"/>
                  </a:lnTo>
                  <a:lnTo>
                    <a:pt x="7495032" y="377951"/>
                  </a:lnTo>
                  <a:lnTo>
                    <a:pt x="7495032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021080" y="4389120"/>
              <a:ext cx="7495540" cy="378460"/>
            </a:xfrm>
            <a:custGeom>
              <a:avLst/>
              <a:gdLst/>
              <a:ahLst/>
              <a:cxnLst/>
              <a:rect l="l" t="t" r="r" b="b"/>
              <a:pathLst>
                <a:path w="7495540" h="378460">
                  <a:moveTo>
                    <a:pt x="0" y="377951"/>
                  </a:moveTo>
                  <a:lnTo>
                    <a:pt x="7495032" y="377951"/>
                  </a:lnTo>
                  <a:lnTo>
                    <a:pt x="7495032" y="0"/>
                  </a:lnTo>
                  <a:lnTo>
                    <a:pt x="0" y="0"/>
                  </a:lnTo>
                  <a:lnTo>
                    <a:pt x="0" y="377951"/>
                  </a:lnTo>
                  <a:close/>
                </a:path>
              </a:pathLst>
            </a:custGeom>
            <a:ln w="6096">
              <a:solidFill>
                <a:srgbClr val="48BE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386840" y="4160520"/>
              <a:ext cx="5261610" cy="45491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3" name="object 23"/>
          <p:cNvGrpSpPr/>
          <p:nvPr/>
        </p:nvGrpSpPr>
        <p:grpSpPr>
          <a:xfrm>
            <a:off x="1018032" y="4840198"/>
            <a:ext cx="7501255" cy="610235"/>
            <a:chOff x="1018032" y="4840198"/>
            <a:chExt cx="7501255" cy="610235"/>
          </a:xfrm>
        </p:grpSpPr>
        <p:sp>
          <p:nvSpPr>
            <p:cNvPr id="24" name="object 24"/>
            <p:cNvSpPr/>
            <p:nvPr/>
          </p:nvSpPr>
          <p:spPr>
            <a:xfrm>
              <a:off x="1021080" y="5068824"/>
              <a:ext cx="7495540" cy="378460"/>
            </a:xfrm>
            <a:custGeom>
              <a:avLst/>
              <a:gdLst/>
              <a:ahLst/>
              <a:cxnLst/>
              <a:rect l="l" t="t" r="r" b="b"/>
              <a:pathLst>
                <a:path w="7495540" h="378460">
                  <a:moveTo>
                    <a:pt x="7495032" y="0"/>
                  </a:moveTo>
                  <a:lnTo>
                    <a:pt x="0" y="0"/>
                  </a:lnTo>
                  <a:lnTo>
                    <a:pt x="0" y="377951"/>
                  </a:lnTo>
                  <a:lnTo>
                    <a:pt x="7495032" y="377951"/>
                  </a:lnTo>
                  <a:lnTo>
                    <a:pt x="7495032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021080" y="5068824"/>
              <a:ext cx="7495540" cy="378460"/>
            </a:xfrm>
            <a:custGeom>
              <a:avLst/>
              <a:gdLst/>
              <a:ahLst/>
              <a:cxnLst/>
              <a:rect l="l" t="t" r="r" b="b"/>
              <a:pathLst>
                <a:path w="7495540" h="378460">
                  <a:moveTo>
                    <a:pt x="0" y="377951"/>
                  </a:moveTo>
                  <a:lnTo>
                    <a:pt x="7495032" y="377951"/>
                  </a:lnTo>
                  <a:lnTo>
                    <a:pt x="7495032" y="0"/>
                  </a:lnTo>
                  <a:lnTo>
                    <a:pt x="0" y="0"/>
                  </a:lnTo>
                  <a:lnTo>
                    <a:pt x="0" y="377951"/>
                  </a:lnTo>
                  <a:close/>
                </a:path>
              </a:pathLst>
            </a:custGeom>
            <a:ln w="6096">
              <a:solidFill>
                <a:srgbClr val="50B8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386840" y="4840198"/>
              <a:ext cx="5261610" cy="457987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7" name="object 27"/>
          <p:cNvGrpSpPr/>
          <p:nvPr/>
        </p:nvGrpSpPr>
        <p:grpSpPr>
          <a:xfrm>
            <a:off x="1018032" y="5522976"/>
            <a:ext cx="7501255" cy="609600"/>
            <a:chOff x="1018032" y="5522976"/>
            <a:chExt cx="7501255" cy="609600"/>
          </a:xfrm>
        </p:grpSpPr>
        <p:sp>
          <p:nvSpPr>
            <p:cNvPr id="28" name="object 28"/>
            <p:cNvSpPr/>
            <p:nvPr/>
          </p:nvSpPr>
          <p:spPr>
            <a:xfrm>
              <a:off x="1021080" y="5751576"/>
              <a:ext cx="7495540" cy="378460"/>
            </a:xfrm>
            <a:custGeom>
              <a:avLst/>
              <a:gdLst/>
              <a:ahLst/>
              <a:cxnLst/>
              <a:rect l="l" t="t" r="r" b="b"/>
              <a:pathLst>
                <a:path w="7495540" h="378460">
                  <a:moveTo>
                    <a:pt x="7495032" y="0"/>
                  </a:moveTo>
                  <a:lnTo>
                    <a:pt x="0" y="0"/>
                  </a:lnTo>
                  <a:lnTo>
                    <a:pt x="0" y="377952"/>
                  </a:lnTo>
                  <a:lnTo>
                    <a:pt x="7495032" y="377952"/>
                  </a:lnTo>
                  <a:lnTo>
                    <a:pt x="7495032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021080" y="5751576"/>
              <a:ext cx="7495540" cy="378460"/>
            </a:xfrm>
            <a:custGeom>
              <a:avLst/>
              <a:gdLst/>
              <a:ahLst/>
              <a:cxnLst/>
              <a:rect l="l" t="t" r="r" b="b"/>
              <a:pathLst>
                <a:path w="7495540" h="378460">
                  <a:moveTo>
                    <a:pt x="0" y="377952"/>
                  </a:moveTo>
                  <a:lnTo>
                    <a:pt x="7495032" y="377952"/>
                  </a:lnTo>
                  <a:lnTo>
                    <a:pt x="7495032" y="0"/>
                  </a:lnTo>
                  <a:lnTo>
                    <a:pt x="0" y="0"/>
                  </a:lnTo>
                  <a:lnTo>
                    <a:pt x="0" y="377952"/>
                  </a:lnTo>
                  <a:close/>
                </a:path>
              </a:pathLst>
            </a:custGeom>
            <a:ln w="6096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386840" y="5522976"/>
              <a:ext cx="5261610" cy="454914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1968754" y="1498472"/>
            <a:ext cx="4093845" cy="438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" algn="ctr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Developing </a:t>
            </a:r>
            <a:r>
              <a:rPr sz="1800" spc="-5" dirty="0">
                <a:latin typeface="Arial"/>
                <a:cs typeface="Arial"/>
              </a:rPr>
              <a:t>a </a:t>
            </a:r>
            <a:r>
              <a:rPr sz="1800" dirty="0">
                <a:latin typeface="Arial"/>
                <a:cs typeface="Arial"/>
              </a:rPr>
              <a:t>Cloud Security</a:t>
            </a:r>
            <a:r>
              <a:rPr sz="1800" spc="-1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Strategy</a:t>
            </a:r>
            <a:endParaRPr sz="1800">
              <a:latin typeface="Arial"/>
              <a:cs typeface="Arial"/>
            </a:endParaRPr>
          </a:p>
          <a:p>
            <a:pPr marL="12700" marR="5080" indent="518159">
              <a:lnSpc>
                <a:spcPct val="248100"/>
              </a:lnSpc>
            </a:pPr>
            <a:r>
              <a:rPr sz="1800" dirty="0">
                <a:latin typeface="Arial"/>
                <a:cs typeface="Arial"/>
              </a:rPr>
              <a:t>Focusing on Federated </a:t>
            </a:r>
            <a:r>
              <a:rPr sz="1800" spc="-10" dirty="0">
                <a:latin typeface="Arial"/>
                <a:cs typeface="Arial"/>
              </a:rPr>
              <a:t>Model  Moving </a:t>
            </a:r>
            <a:r>
              <a:rPr sz="1800" spc="5" dirty="0">
                <a:latin typeface="Arial"/>
                <a:cs typeface="Arial"/>
              </a:rPr>
              <a:t>closer </a:t>
            </a:r>
            <a:r>
              <a:rPr sz="1800" dirty="0">
                <a:latin typeface="Arial"/>
                <a:cs typeface="Arial"/>
              </a:rPr>
              <a:t>to contracts and</a:t>
            </a:r>
            <a:r>
              <a:rPr sz="1800" spc="-125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business</a:t>
            </a:r>
            <a:endParaRPr sz="1800">
              <a:latin typeface="Arial"/>
              <a:cs typeface="Arial"/>
            </a:endParaRPr>
          </a:p>
          <a:p>
            <a:pPr marL="896619" marR="889000" indent="4445" algn="ctr">
              <a:lnSpc>
                <a:spcPts val="5360"/>
              </a:lnSpc>
              <a:spcBef>
                <a:spcPts val="710"/>
              </a:spcBef>
            </a:pPr>
            <a:r>
              <a:rPr sz="1800" spc="-5" dirty="0">
                <a:latin typeface="Arial"/>
                <a:cs typeface="Arial"/>
              </a:rPr>
              <a:t>Managing </a:t>
            </a:r>
            <a:r>
              <a:rPr sz="1800" dirty="0">
                <a:latin typeface="Arial"/>
                <a:cs typeface="Arial"/>
              </a:rPr>
              <a:t>multiplicity  Securing the </a:t>
            </a:r>
            <a:r>
              <a:rPr sz="1800" spc="-10" dirty="0">
                <a:latin typeface="Arial"/>
                <a:cs typeface="Arial"/>
              </a:rPr>
              <a:t>exit  </a:t>
            </a:r>
            <a:r>
              <a:rPr sz="1800" dirty="0">
                <a:latin typeface="Arial"/>
                <a:cs typeface="Arial"/>
              </a:rPr>
              <a:t>Building diverse</a:t>
            </a:r>
            <a:r>
              <a:rPr sz="1800" spc="-1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teams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150">
              <a:latin typeface="Arial"/>
              <a:cs typeface="Arial"/>
            </a:endParaRPr>
          </a:p>
          <a:p>
            <a:pPr marL="2540" algn="ctr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Seeking out Security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Standards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2470" y="1234262"/>
            <a:ext cx="8124190" cy="467741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41300" marR="5715" indent="-228600" algn="just">
              <a:lnSpc>
                <a:spcPts val="3030"/>
              </a:lnSpc>
              <a:spcBef>
                <a:spcPts val="484"/>
              </a:spcBef>
              <a:buChar char="•"/>
              <a:tabLst>
                <a:tab pos="241300" algn="l"/>
              </a:tabLst>
            </a:pPr>
            <a:r>
              <a:rPr sz="2800" dirty="0">
                <a:solidFill>
                  <a:srgbClr val="CC0066"/>
                </a:solidFill>
                <a:latin typeface="Arial"/>
                <a:cs typeface="Arial"/>
              </a:rPr>
              <a:t>As </a:t>
            </a:r>
            <a:r>
              <a:rPr sz="2800" spc="5" dirty="0">
                <a:solidFill>
                  <a:srgbClr val="CC0066"/>
                </a:solidFill>
                <a:latin typeface="Arial"/>
                <a:cs typeface="Arial"/>
              </a:rPr>
              <a:t>the </a:t>
            </a:r>
            <a:r>
              <a:rPr sz="2800" spc="-5" dirty="0">
                <a:solidFill>
                  <a:srgbClr val="CC0066"/>
                </a:solidFill>
                <a:latin typeface="Arial"/>
                <a:cs typeface="Arial"/>
              </a:rPr>
              <a:t>world </a:t>
            </a:r>
            <a:r>
              <a:rPr sz="2800" dirty="0">
                <a:solidFill>
                  <a:srgbClr val="CC0066"/>
                </a:solidFill>
                <a:latin typeface="Arial"/>
                <a:cs typeface="Arial"/>
              </a:rPr>
              <a:t>is </a:t>
            </a:r>
            <a:r>
              <a:rPr sz="2800" spc="-5" dirty="0">
                <a:solidFill>
                  <a:srgbClr val="CC0066"/>
                </a:solidFill>
                <a:latin typeface="Arial"/>
                <a:cs typeface="Arial"/>
              </a:rPr>
              <a:t>moving towards </a:t>
            </a:r>
            <a:r>
              <a:rPr sz="2800" spc="5" dirty="0">
                <a:solidFill>
                  <a:srgbClr val="CC0066"/>
                </a:solidFill>
                <a:latin typeface="Arial"/>
                <a:cs typeface="Arial"/>
              </a:rPr>
              <a:t>a </a:t>
            </a:r>
            <a:r>
              <a:rPr sz="2800" dirty="0">
                <a:solidFill>
                  <a:srgbClr val="CC0066"/>
                </a:solidFill>
                <a:latin typeface="Arial"/>
                <a:cs typeface="Arial"/>
              </a:rPr>
              <a:t>digital era,  </a:t>
            </a:r>
            <a:r>
              <a:rPr sz="2800" spc="5" dirty="0">
                <a:solidFill>
                  <a:srgbClr val="CC0066"/>
                </a:solidFill>
                <a:latin typeface="Arial"/>
                <a:cs typeface="Arial"/>
              </a:rPr>
              <a:t>users </a:t>
            </a:r>
            <a:r>
              <a:rPr sz="2800" dirty="0">
                <a:solidFill>
                  <a:srgbClr val="CC0066"/>
                </a:solidFill>
                <a:latin typeface="Arial"/>
                <a:cs typeface="Arial"/>
              </a:rPr>
              <a:t>increasingly started using mobile </a:t>
            </a:r>
            <a:r>
              <a:rPr sz="2800" spc="-5" dirty="0">
                <a:solidFill>
                  <a:srgbClr val="CC0066"/>
                </a:solidFill>
                <a:latin typeface="Arial"/>
                <a:cs typeface="Arial"/>
              </a:rPr>
              <a:t>devices  </a:t>
            </a:r>
            <a:r>
              <a:rPr sz="2800" dirty="0">
                <a:solidFill>
                  <a:srgbClr val="CC0066"/>
                </a:solidFill>
                <a:latin typeface="Arial"/>
                <a:cs typeface="Arial"/>
              </a:rPr>
              <a:t>and </a:t>
            </a:r>
            <a:r>
              <a:rPr sz="2800" spc="5" dirty="0">
                <a:solidFill>
                  <a:srgbClr val="CC0066"/>
                </a:solidFill>
                <a:latin typeface="Arial"/>
                <a:cs typeface="Arial"/>
              </a:rPr>
              <a:t>the cloud</a:t>
            </a:r>
            <a:r>
              <a:rPr sz="2800" spc="-55" dirty="0">
                <a:solidFill>
                  <a:srgbClr val="CC0066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CC0066"/>
                </a:solidFill>
                <a:latin typeface="Arial"/>
                <a:cs typeface="Arial"/>
              </a:rPr>
              <a:t>services</a:t>
            </a:r>
            <a:endParaRPr sz="2800">
              <a:latin typeface="Arial"/>
              <a:cs typeface="Arial"/>
            </a:endParaRPr>
          </a:p>
          <a:p>
            <a:pPr marL="241300" marR="7620" indent="-228600" algn="just">
              <a:lnSpc>
                <a:spcPts val="3030"/>
              </a:lnSpc>
              <a:spcBef>
                <a:spcPts val="994"/>
              </a:spcBef>
              <a:buChar char="•"/>
              <a:tabLst>
                <a:tab pos="241300" algn="l"/>
              </a:tabLst>
            </a:pPr>
            <a:r>
              <a:rPr sz="2800" spc="5" dirty="0">
                <a:solidFill>
                  <a:srgbClr val="CC0066"/>
                </a:solidFill>
                <a:latin typeface="Arial"/>
                <a:cs typeface="Arial"/>
              </a:rPr>
              <a:t>Despite </a:t>
            </a:r>
            <a:r>
              <a:rPr sz="2800" spc="-5" dirty="0">
                <a:solidFill>
                  <a:srgbClr val="CC0066"/>
                </a:solidFill>
                <a:latin typeface="Arial"/>
                <a:cs typeface="Arial"/>
              </a:rPr>
              <a:t>having </a:t>
            </a:r>
            <a:r>
              <a:rPr sz="2800" dirty="0">
                <a:solidFill>
                  <a:srgbClr val="CC0066"/>
                </a:solidFill>
                <a:latin typeface="Arial"/>
                <a:cs typeface="Arial"/>
              </a:rPr>
              <a:t>many </a:t>
            </a:r>
            <a:r>
              <a:rPr sz="2800" spc="5" dirty="0">
                <a:solidFill>
                  <a:srgbClr val="CC0066"/>
                </a:solidFill>
                <a:latin typeface="Arial"/>
                <a:cs typeface="Arial"/>
              </a:rPr>
              <a:t>advantages, these </a:t>
            </a:r>
            <a:r>
              <a:rPr sz="2800" spc="-5" dirty="0">
                <a:solidFill>
                  <a:srgbClr val="CC0066"/>
                </a:solidFill>
                <a:latin typeface="Arial"/>
                <a:cs typeface="Arial"/>
              </a:rPr>
              <a:t>services  </a:t>
            </a:r>
            <a:r>
              <a:rPr sz="2800" dirty="0">
                <a:solidFill>
                  <a:srgbClr val="CC0066"/>
                </a:solidFill>
                <a:latin typeface="Arial"/>
                <a:cs typeface="Arial"/>
              </a:rPr>
              <a:t>are also open doors </a:t>
            </a:r>
            <a:r>
              <a:rPr sz="2800" spc="5" dirty="0">
                <a:solidFill>
                  <a:srgbClr val="CC0066"/>
                </a:solidFill>
                <a:latin typeface="Arial"/>
                <a:cs typeface="Arial"/>
              </a:rPr>
              <a:t>to </a:t>
            </a:r>
            <a:r>
              <a:rPr sz="2800" dirty="0">
                <a:solidFill>
                  <a:srgbClr val="CC0066"/>
                </a:solidFill>
                <a:latin typeface="Arial"/>
                <a:cs typeface="Arial"/>
              </a:rPr>
              <a:t>threats and</a:t>
            </a:r>
            <a:r>
              <a:rPr sz="2800" spc="-55" dirty="0">
                <a:solidFill>
                  <a:srgbClr val="CC0066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CC0066"/>
                </a:solidFill>
                <a:latin typeface="Arial"/>
                <a:cs typeface="Arial"/>
              </a:rPr>
              <a:t>vulnerabilities</a:t>
            </a:r>
            <a:endParaRPr sz="2800">
              <a:latin typeface="Arial"/>
              <a:cs typeface="Arial"/>
            </a:endParaRPr>
          </a:p>
          <a:p>
            <a:pPr marL="241300" marR="5080" indent="-228600" algn="just">
              <a:lnSpc>
                <a:spcPct val="90000"/>
              </a:lnSpc>
              <a:spcBef>
                <a:spcPts val="960"/>
              </a:spcBef>
              <a:buChar char="•"/>
              <a:tabLst>
                <a:tab pos="241300" algn="l"/>
              </a:tabLst>
            </a:pPr>
            <a:r>
              <a:rPr sz="2800" dirty="0">
                <a:solidFill>
                  <a:srgbClr val="CC0066"/>
                </a:solidFill>
                <a:latin typeface="Arial"/>
                <a:cs typeface="Arial"/>
              </a:rPr>
              <a:t>The users </a:t>
            </a:r>
            <a:r>
              <a:rPr sz="2800" spc="-5" dirty="0">
                <a:solidFill>
                  <a:srgbClr val="CC0066"/>
                </a:solidFill>
                <a:latin typeface="Arial"/>
                <a:cs typeface="Arial"/>
              </a:rPr>
              <a:t>must </a:t>
            </a:r>
            <a:r>
              <a:rPr sz="2800" dirty="0">
                <a:solidFill>
                  <a:srgbClr val="CC0066"/>
                </a:solidFill>
                <a:latin typeface="Arial"/>
                <a:cs typeface="Arial"/>
              </a:rPr>
              <a:t>be </a:t>
            </a:r>
            <a:r>
              <a:rPr sz="2800" spc="5" dirty="0">
                <a:solidFill>
                  <a:srgbClr val="CC0066"/>
                </a:solidFill>
                <a:latin typeface="Arial"/>
                <a:cs typeface="Arial"/>
              </a:rPr>
              <a:t>educated </a:t>
            </a:r>
            <a:r>
              <a:rPr sz="2800" spc="-5" dirty="0">
                <a:solidFill>
                  <a:srgbClr val="CC0066"/>
                </a:solidFill>
                <a:latin typeface="Arial"/>
                <a:cs typeface="Arial"/>
              </a:rPr>
              <a:t>with </a:t>
            </a:r>
            <a:r>
              <a:rPr sz="2800" dirty="0">
                <a:solidFill>
                  <a:srgbClr val="CC0066"/>
                </a:solidFill>
                <a:latin typeface="Arial"/>
                <a:cs typeface="Arial"/>
              </a:rPr>
              <a:t>proper  knowledge of using mobile </a:t>
            </a:r>
            <a:r>
              <a:rPr sz="2800" spc="-5" dirty="0">
                <a:solidFill>
                  <a:srgbClr val="CC0066"/>
                </a:solidFill>
                <a:latin typeface="Arial"/>
                <a:cs typeface="Arial"/>
              </a:rPr>
              <a:t>devices </a:t>
            </a:r>
            <a:r>
              <a:rPr sz="2800" spc="-10" dirty="0">
                <a:solidFill>
                  <a:srgbClr val="CC0066"/>
                </a:solidFill>
                <a:latin typeface="Arial"/>
                <a:cs typeface="Arial"/>
              </a:rPr>
              <a:t>and </a:t>
            </a:r>
            <a:r>
              <a:rPr sz="2800" dirty="0">
                <a:solidFill>
                  <a:srgbClr val="CC0066"/>
                </a:solidFill>
                <a:latin typeface="Arial"/>
                <a:cs typeface="Arial"/>
              </a:rPr>
              <a:t>its related  </a:t>
            </a:r>
            <a:r>
              <a:rPr sz="2800" spc="5" dirty="0">
                <a:solidFill>
                  <a:srgbClr val="CC0066"/>
                </a:solidFill>
                <a:latin typeface="Arial"/>
                <a:cs typeface="Arial"/>
              </a:rPr>
              <a:t>applications to </a:t>
            </a:r>
            <a:r>
              <a:rPr sz="2800" spc="-5" dirty="0">
                <a:solidFill>
                  <a:srgbClr val="CC0066"/>
                </a:solidFill>
                <a:latin typeface="Arial"/>
                <a:cs typeface="Arial"/>
              </a:rPr>
              <a:t>prevent themselves </a:t>
            </a:r>
            <a:r>
              <a:rPr sz="2800" dirty="0">
                <a:solidFill>
                  <a:srgbClr val="CC0066"/>
                </a:solidFill>
                <a:latin typeface="Arial"/>
                <a:cs typeface="Arial"/>
              </a:rPr>
              <a:t>from </a:t>
            </a:r>
            <a:r>
              <a:rPr sz="2800" spc="5" dirty="0">
                <a:solidFill>
                  <a:srgbClr val="CC0066"/>
                </a:solidFill>
                <a:latin typeface="Arial"/>
                <a:cs typeface="Arial"/>
              </a:rPr>
              <a:t>hacking  </a:t>
            </a:r>
            <a:r>
              <a:rPr sz="2800" dirty="0">
                <a:solidFill>
                  <a:srgbClr val="CC0066"/>
                </a:solidFill>
                <a:latin typeface="Arial"/>
                <a:cs typeface="Arial"/>
              </a:rPr>
              <a:t>of</a:t>
            </a:r>
            <a:r>
              <a:rPr sz="2800" spc="-5" dirty="0">
                <a:solidFill>
                  <a:srgbClr val="CC0066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CC0066"/>
                </a:solidFill>
                <a:latin typeface="Arial"/>
                <a:cs typeface="Arial"/>
              </a:rPr>
              <a:t>resources</a:t>
            </a:r>
            <a:endParaRPr sz="2800">
              <a:latin typeface="Arial"/>
              <a:cs typeface="Arial"/>
            </a:endParaRPr>
          </a:p>
          <a:p>
            <a:pPr marL="241300" marR="7620" indent="-228600" algn="just">
              <a:lnSpc>
                <a:spcPts val="3020"/>
              </a:lnSpc>
              <a:spcBef>
                <a:spcPts val="1030"/>
              </a:spcBef>
              <a:buChar char="•"/>
              <a:tabLst>
                <a:tab pos="241300" algn="l"/>
              </a:tabLst>
            </a:pPr>
            <a:r>
              <a:rPr sz="2800" dirty="0">
                <a:solidFill>
                  <a:srgbClr val="CC0066"/>
                </a:solidFill>
                <a:latin typeface="Arial"/>
                <a:cs typeface="Arial"/>
              </a:rPr>
              <a:t>The users </a:t>
            </a:r>
            <a:r>
              <a:rPr sz="2800" spc="5" dirty="0">
                <a:solidFill>
                  <a:srgbClr val="CC0066"/>
                </a:solidFill>
                <a:latin typeface="Arial"/>
                <a:cs typeface="Arial"/>
              </a:rPr>
              <a:t>should </a:t>
            </a:r>
            <a:r>
              <a:rPr sz="2800" spc="-5" dirty="0">
                <a:solidFill>
                  <a:srgbClr val="CC0066"/>
                </a:solidFill>
                <a:latin typeface="Arial"/>
                <a:cs typeface="Arial"/>
              </a:rPr>
              <a:t>also </a:t>
            </a:r>
            <a:r>
              <a:rPr sz="2800" dirty="0">
                <a:solidFill>
                  <a:srgbClr val="CC0066"/>
                </a:solidFill>
                <a:latin typeface="Arial"/>
                <a:cs typeface="Arial"/>
              </a:rPr>
              <a:t>be </a:t>
            </a:r>
            <a:r>
              <a:rPr sz="2800" spc="-5" dirty="0">
                <a:solidFill>
                  <a:srgbClr val="CC0066"/>
                </a:solidFill>
                <a:latin typeface="Arial"/>
                <a:cs typeface="Arial"/>
              </a:rPr>
              <a:t>aware </a:t>
            </a:r>
            <a:r>
              <a:rPr sz="2800" dirty="0">
                <a:solidFill>
                  <a:srgbClr val="CC0066"/>
                </a:solidFill>
                <a:latin typeface="Arial"/>
                <a:cs typeface="Arial"/>
              </a:rPr>
              <a:t>of selecting </a:t>
            </a:r>
            <a:r>
              <a:rPr sz="2800" spc="-5" dirty="0">
                <a:solidFill>
                  <a:srgbClr val="CC0066"/>
                </a:solidFill>
                <a:latin typeface="Arial"/>
                <a:cs typeface="Arial"/>
              </a:rPr>
              <a:t>and  </a:t>
            </a:r>
            <a:r>
              <a:rPr sz="2800" spc="5" dirty="0">
                <a:solidFill>
                  <a:srgbClr val="CC0066"/>
                </a:solidFill>
                <a:latin typeface="Arial"/>
                <a:cs typeface="Arial"/>
              </a:rPr>
              <a:t>using cloud resources </a:t>
            </a:r>
            <a:r>
              <a:rPr sz="2800" dirty="0">
                <a:solidFill>
                  <a:srgbClr val="CC0066"/>
                </a:solidFill>
                <a:latin typeface="Arial"/>
                <a:cs typeface="Arial"/>
              </a:rPr>
              <a:t>and</a:t>
            </a:r>
            <a:r>
              <a:rPr sz="2800" spc="-100" dirty="0">
                <a:solidFill>
                  <a:srgbClr val="CC0066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CC0066"/>
                </a:solidFill>
                <a:latin typeface="Arial"/>
                <a:cs typeface="Arial"/>
              </a:rPr>
              <a:t>services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58717" y="420750"/>
            <a:ext cx="223139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0" dirty="0"/>
              <a:t>Conclusion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25</a:t>
            </a:fld>
            <a:endParaRPr spc="-5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77920" y="2726562"/>
            <a:ext cx="2788920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400" b="0" spc="-5" dirty="0">
                <a:solidFill>
                  <a:srgbClr val="990099"/>
                </a:solidFill>
                <a:latin typeface="Arial"/>
                <a:cs typeface="Arial"/>
              </a:rPr>
              <a:t>Thank</a:t>
            </a:r>
            <a:r>
              <a:rPr sz="4400" b="0" spc="-70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4400" b="0" spc="-5" dirty="0">
                <a:solidFill>
                  <a:srgbClr val="990099"/>
                </a:solidFill>
                <a:latin typeface="Arial"/>
                <a:cs typeface="Arial"/>
              </a:rPr>
              <a:t>you!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26</a:t>
            </a:fld>
            <a:endParaRPr spc="-5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3568" y="475564"/>
            <a:ext cx="6696709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0" dirty="0"/>
              <a:t>Various </a:t>
            </a:r>
            <a:r>
              <a:rPr spc="-25" dirty="0"/>
              <a:t>Attacks </a:t>
            </a:r>
            <a:r>
              <a:rPr spc="-5" dirty="0"/>
              <a:t>on </a:t>
            </a:r>
            <a:r>
              <a:rPr spc="-10" dirty="0"/>
              <a:t>Mobile</a:t>
            </a:r>
            <a:r>
              <a:rPr spc="25" dirty="0"/>
              <a:t> </a:t>
            </a:r>
            <a:r>
              <a:rPr spc="-15" dirty="0"/>
              <a:t>Devices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3</a:t>
            </a:fld>
            <a:endParaRPr spc="-5" dirty="0"/>
          </a:p>
        </p:txBody>
      </p:sp>
      <p:sp>
        <p:nvSpPr>
          <p:cNvPr id="3" name="object 3"/>
          <p:cNvSpPr/>
          <p:nvPr/>
        </p:nvSpPr>
        <p:spPr>
          <a:xfrm>
            <a:off x="1048511" y="3364979"/>
            <a:ext cx="2564130" cy="104623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563116" y="3661664"/>
            <a:ext cx="1537970" cy="448309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436245" marR="5080" indent="-424180">
              <a:lnSpc>
                <a:spcPts val="1660"/>
              </a:lnSpc>
              <a:spcBef>
                <a:spcPts val="160"/>
              </a:spcBef>
            </a:pPr>
            <a:r>
              <a:rPr sz="1400" b="1" spc="-15" dirty="0">
                <a:latin typeface="Arial"/>
                <a:cs typeface="Arial"/>
              </a:rPr>
              <a:t>Attacks on </a:t>
            </a:r>
            <a:r>
              <a:rPr sz="1400" b="1" spc="-10" dirty="0">
                <a:latin typeface="Arial"/>
                <a:cs typeface="Arial"/>
              </a:rPr>
              <a:t>Mobile  </a:t>
            </a:r>
            <a:r>
              <a:rPr sz="1400" b="1" spc="-15" dirty="0">
                <a:latin typeface="Arial"/>
                <a:cs typeface="Arial"/>
              </a:rPr>
              <a:t>Devices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654040" y="1444752"/>
            <a:ext cx="2317241" cy="95783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151626" y="1695957"/>
            <a:ext cx="1331595" cy="44830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algn="ctr">
              <a:lnSpc>
                <a:spcPts val="1670"/>
              </a:lnSpc>
              <a:spcBef>
                <a:spcPts val="90"/>
              </a:spcBef>
            </a:pPr>
            <a:r>
              <a:rPr sz="1400" b="1" spc="-15" dirty="0">
                <a:latin typeface="Arial"/>
                <a:cs typeface="Arial"/>
              </a:rPr>
              <a:t>Operating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ts val="1670"/>
              </a:lnSpc>
            </a:pPr>
            <a:r>
              <a:rPr sz="1400" b="1" spc="-20" dirty="0">
                <a:latin typeface="Arial"/>
                <a:cs typeface="Arial"/>
              </a:rPr>
              <a:t>System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spc="-15" dirty="0">
                <a:latin typeface="Arial"/>
                <a:cs typeface="Arial"/>
              </a:rPr>
              <a:t>Attacks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690615" y="2682227"/>
            <a:ext cx="2320290" cy="95784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372225" y="2934716"/>
            <a:ext cx="968375" cy="448309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67640" marR="5080" indent="-155575">
              <a:lnSpc>
                <a:spcPts val="1660"/>
              </a:lnSpc>
              <a:spcBef>
                <a:spcPts val="165"/>
              </a:spcBef>
            </a:pPr>
            <a:r>
              <a:rPr sz="1400" b="1" spc="-10" dirty="0">
                <a:latin typeface="Arial"/>
                <a:cs typeface="Arial"/>
              </a:rPr>
              <a:t>Mobile</a:t>
            </a:r>
            <a:r>
              <a:rPr sz="1400" b="1" spc="-114" dirty="0">
                <a:latin typeface="Arial"/>
                <a:cs typeface="Arial"/>
              </a:rPr>
              <a:t> </a:t>
            </a:r>
            <a:r>
              <a:rPr sz="1400" b="1" spc="-20" dirty="0">
                <a:latin typeface="Arial"/>
                <a:cs typeface="Arial"/>
              </a:rPr>
              <a:t>App  </a:t>
            </a:r>
            <a:r>
              <a:rPr sz="1400" b="1" spc="-15" dirty="0">
                <a:latin typeface="Arial"/>
                <a:cs typeface="Arial"/>
              </a:rPr>
              <a:t>Attacks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690615" y="3919715"/>
            <a:ext cx="2402586" cy="95784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196710" y="4172788"/>
            <a:ext cx="1401445" cy="4489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655">
              <a:lnSpc>
                <a:spcPts val="1670"/>
              </a:lnSpc>
              <a:spcBef>
                <a:spcPts val="95"/>
              </a:spcBef>
            </a:pPr>
            <a:r>
              <a:rPr sz="1400" b="1" spc="-15" dirty="0">
                <a:latin typeface="Arial"/>
                <a:cs typeface="Arial"/>
              </a:rPr>
              <a:t>Communication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ts val="1670"/>
              </a:lnSpc>
            </a:pPr>
            <a:r>
              <a:rPr sz="1400" b="1" spc="-10" dirty="0">
                <a:latin typeface="Arial"/>
                <a:cs typeface="Arial"/>
              </a:rPr>
              <a:t>Network</a:t>
            </a:r>
            <a:r>
              <a:rPr sz="1400" b="1" spc="-100" dirty="0">
                <a:latin typeface="Arial"/>
                <a:cs typeface="Arial"/>
              </a:rPr>
              <a:t> </a:t>
            </a:r>
            <a:r>
              <a:rPr sz="1400" b="1" spc="-15" dirty="0">
                <a:latin typeface="Arial"/>
                <a:cs typeface="Arial"/>
              </a:rPr>
              <a:t>Attacks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690615" y="5157215"/>
            <a:ext cx="2320290" cy="91822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494145" y="5391658"/>
            <a:ext cx="724535" cy="448309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45720" marR="5080" indent="-33655">
              <a:lnSpc>
                <a:spcPts val="1660"/>
              </a:lnSpc>
              <a:spcBef>
                <a:spcPts val="165"/>
              </a:spcBef>
            </a:pPr>
            <a:r>
              <a:rPr sz="1400" b="1" spc="5" dirty="0">
                <a:latin typeface="Arial"/>
                <a:cs typeface="Arial"/>
              </a:rPr>
              <a:t>M</a:t>
            </a:r>
            <a:r>
              <a:rPr sz="1400" b="1" spc="-15" dirty="0">
                <a:latin typeface="Arial"/>
                <a:cs typeface="Arial"/>
              </a:rPr>
              <a:t>a</a:t>
            </a:r>
            <a:r>
              <a:rPr sz="1400" b="1" spc="-5" dirty="0">
                <a:latin typeface="Arial"/>
                <a:cs typeface="Arial"/>
              </a:rPr>
              <a:t>l</a:t>
            </a:r>
            <a:r>
              <a:rPr sz="1400" b="1" spc="-20" dirty="0">
                <a:latin typeface="Arial"/>
                <a:cs typeface="Arial"/>
              </a:rPr>
              <a:t>w</a:t>
            </a:r>
            <a:r>
              <a:rPr sz="1400" b="1" spc="-15" dirty="0">
                <a:latin typeface="Arial"/>
                <a:cs typeface="Arial"/>
              </a:rPr>
              <a:t>a</a:t>
            </a:r>
            <a:r>
              <a:rPr sz="1400" b="1" dirty="0">
                <a:latin typeface="Arial"/>
                <a:cs typeface="Arial"/>
              </a:rPr>
              <a:t>r</a:t>
            </a:r>
            <a:r>
              <a:rPr sz="1400" b="1" spc="-5" dirty="0">
                <a:latin typeface="Arial"/>
                <a:cs typeface="Arial"/>
              </a:rPr>
              <a:t>e  </a:t>
            </a:r>
            <a:r>
              <a:rPr sz="1400" b="1" spc="-15" dirty="0">
                <a:latin typeface="Arial"/>
                <a:cs typeface="Arial"/>
              </a:rPr>
              <a:t>Attacks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590544" y="3096767"/>
            <a:ext cx="2180081" cy="136626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4" name="object 14"/>
          <p:cNvGrpSpPr/>
          <p:nvPr/>
        </p:nvGrpSpPr>
        <p:grpSpPr>
          <a:xfrm>
            <a:off x="749808" y="1341119"/>
            <a:ext cx="7697470" cy="4893310"/>
            <a:chOff x="749808" y="1341119"/>
            <a:chExt cx="7697470" cy="4893310"/>
          </a:xfrm>
        </p:grpSpPr>
        <p:sp>
          <p:nvSpPr>
            <p:cNvPr id="15" name="object 15"/>
            <p:cNvSpPr/>
            <p:nvPr/>
          </p:nvSpPr>
          <p:spPr>
            <a:xfrm>
              <a:off x="3587496" y="1859280"/>
              <a:ext cx="2146554" cy="2042922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587496" y="3874007"/>
              <a:ext cx="2183129" cy="1808226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49808" y="1341119"/>
              <a:ext cx="7696961" cy="4892802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83336" y="1374648"/>
              <a:ext cx="7577455" cy="4773295"/>
            </a:xfrm>
            <a:custGeom>
              <a:avLst/>
              <a:gdLst/>
              <a:ahLst/>
              <a:cxnLst/>
              <a:rect l="l" t="t" r="r" b="b"/>
              <a:pathLst>
                <a:path w="7577455" h="4773295">
                  <a:moveTo>
                    <a:pt x="0" y="4773168"/>
                  </a:moveTo>
                  <a:lnTo>
                    <a:pt x="7577328" y="4773168"/>
                  </a:lnTo>
                  <a:lnTo>
                    <a:pt x="7577328" y="0"/>
                  </a:lnTo>
                  <a:lnTo>
                    <a:pt x="0" y="0"/>
                  </a:lnTo>
                  <a:lnTo>
                    <a:pt x="0" y="477316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9040" y="548462"/>
            <a:ext cx="7532370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Components </a:t>
            </a:r>
            <a:r>
              <a:rPr spc="-5" dirty="0"/>
              <a:t>of </a:t>
            </a:r>
            <a:r>
              <a:rPr spc="-10" dirty="0"/>
              <a:t>Mobile </a:t>
            </a:r>
            <a:r>
              <a:rPr spc="-20" dirty="0"/>
              <a:t>Device</a:t>
            </a:r>
            <a:r>
              <a:rPr spc="180" dirty="0"/>
              <a:t> </a:t>
            </a:r>
            <a:r>
              <a:rPr spc="-5" dirty="0"/>
              <a:t>Security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4</a:t>
            </a:fld>
            <a:endParaRPr spc="-5" dirty="0"/>
          </a:p>
        </p:txBody>
      </p:sp>
      <p:sp>
        <p:nvSpPr>
          <p:cNvPr id="3" name="object 3"/>
          <p:cNvSpPr/>
          <p:nvPr/>
        </p:nvSpPr>
        <p:spPr>
          <a:xfrm>
            <a:off x="2100072" y="1481327"/>
            <a:ext cx="4943856" cy="46756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190491" y="3625088"/>
            <a:ext cx="764540" cy="691515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2700" marR="5080" indent="69850" algn="just">
              <a:lnSpc>
                <a:spcPts val="1660"/>
              </a:lnSpc>
              <a:spcBef>
                <a:spcPts val="380"/>
              </a:spcBef>
            </a:pPr>
            <a:r>
              <a:rPr sz="1600" spc="-5" dirty="0">
                <a:solidFill>
                  <a:srgbClr val="C00000"/>
                </a:solidFill>
                <a:latin typeface="Arial"/>
                <a:cs typeface="Arial"/>
              </a:rPr>
              <a:t>Mobile  Device  </a:t>
            </a:r>
            <a:r>
              <a:rPr sz="1600" spc="5" dirty="0">
                <a:solidFill>
                  <a:srgbClr val="C00000"/>
                </a:solidFill>
                <a:latin typeface="Arial"/>
                <a:cs typeface="Arial"/>
              </a:rPr>
              <a:t>S</a:t>
            </a:r>
            <a:r>
              <a:rPr sz="1600" spc="-5" dirty="0">
                <a:solidFill>
                  <a:srgbClr val="C00000"/>
                </a:solidFill>
                <a:latin typeface="Arial"/>
                <a:cs typeface="Arial"/>
              </a:rPr>
              <a:t>e</a:t>
            </a:r>
            <a:r>
              <a:rPr sz="1600" spc="10" dirty="0">
                <a:solidFill>
                  <a:srgbClr val="C00000"/>
                </a:solidFill>
                <a:latin typeface="Arial"/>
                <a:cs typeface="Arial"/>
              </a:rPr>
              <a:t>c</a:t>
            </a:r>
            <a:r>
              <a:rPr sz="1600" spc="-5" dirty="0">
                <a:solidFill>
                  <a:srgbClr val="C00000"/>
                </a:solidFill>
                <a:latin typeface="Arial"/>
                <a:cs typeface="Arial"/>
              </a:rPr>
              <a:t>u</a:t>
            </a:r>
            <a:r>
              <a:rPr sz="1600" spc="-10" dirty="0">
                <a:solidFill>
                  <a:srgbClr val="C00000"/>
                </a:solidFill>
                <a:latin typeface="Arial"/>
                <a:cs typeface="Arial"/>
              </a:rPr>
              <a:t>r</a:t>
            </a:r>
            <a:r>
              <a:rPr sz="1600" dirty="0">
                <a:solidFill>
                  <a:srgbClr val="C00000"/>
                </a:solidFill>
                <a:latin typeface="Arial"/>
                <a:cs typeface="Arial"/>
              </a:rPr>
              <a:t>i</a:t>
            </a:r>
            <a:r>
              <a:rPr sz="1600" spc="5" dirty="0">
                <a:solidFill>
                  <a:srgbClr val="C00000"/>
                </a:solidFill>
                <a:latin typeface="Arial"/>
                <a:cs typeface="Arial"/>
              </a:rPr>
              <a:t>ty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158488" y="1962149"/>
            <a:ext cx="829310" cy="48133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45720" marR="5080" indent="-33655">
              <a:lnSpc>
                <a:spcPts val="1660"/>
              </a:lnSpc>
              <a:spcBef>
                <a:spcPts val="380"/>
              </a:spcBef>
            </a:pPr>
            <a:r>
              <a:rPr sz="1600" spc="10" dirty="0">
                <a:solidFill>
                  <a:srgbClr val="C00000"/>
                </a:solidFill>
                <a:latin typeface="Arial"/>
                <a:cs typeface="Arial"/>
              </a:rPr>
              <a:t>E</a:t>
            </a:r>
            <a:r>
              <a:rPr sz="1600" spc="-10" dirty="0">
                <a:solidFill>
                  <a:srgbClr val="C00000"/>
                </a:solidFill>
                <a:latin typeface="Arial"/>
                <a:cs typeface="Arial"/>
              </a:rPr>
              <a:t>ndpo</a:t>
            </a:r>
            <a:r>
              <a:rPr sz="1600" dirty="0">
                <a:solidFill>
                  <a:srgbClr val="C00000"/>
                </a:solidFill>
                <a:latin typeface="Arial"/>
                <a:cs typeface="Arial"/>
              </a:rPr>
              <a:t>int  Security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870575" y="2973450"/>
            <a:ext cx="767715" cy="90170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12700" marR="5080" indent="81915" algn="just">
              <a:lnSpc>
                <a:spcPct val="86300"/>
              </a:lnSpc>
              <a:spcBef>
                <a:spcPts val="370"/>
              </a:spcBef>
            </a:pPr>
            <a:r>
              <a:rPr sz="1600" spc="-5" dirty="0">
                <a:solidFill>
                  <a:srgbClr val="C00000"/>
                </a:solidFill>
                <a:latin typeface="Arial"/>
                <a:cs typeface="Arial"/>
              </a:rPr>
              <a:t>Virtual  </a:t>
            </a:r>
            <a:r>
              <a:rPr sz="1600" dirty="0">
                <a:solidFill>
                  <a:srgbClr val="C00000"/>
                </a:solidFill>
                <a:latin typeface="Arial"/>
                <a:cs typeface="Arial"/>
              </a:rPr>
              <a:t>Private  </a:t>
            </a:r>
            <a:r>
              <a:rPr sz="1600" spc="-10" dirty="0">
                <a:solidFill>
                  <a:srgbClr val="C00000"/>
                </a:solidFill>
                <a:latin typeface="Arial"/>
                <a:cs typeface="Arial"/>
              </a:rPr>
              <a:t>Ne</a:t>
            </a:r>
            <a:r>
              <a:rPr sz="1600" spc="5" dirty="0">
                <a:solidFill>
                  <a:srgbClr val="C00000"/>
                </a:solidFill>
                <a:latin typeface="Arial"/>
                <a:cs typeface="Arial"/>
              </a:rPr>
              <a:t>t</a:t>
            </a:r>
            <a:r>
              <a:rPr sz="1600" spc="-30" dirty="0">
                <a:solidFill>
                  <a:srgbClr val="C00000"/>
                </a:solidFill>
                <a:latin typeface="Arial"/>
                <a:cs typeface="Arial"/>
              </a:rPr>
              <a:t>w</a:t>
            </a:r>
            <a:r>
              <a:rPr sz="1600" spc="-10" dirty="0">
                <a:solidFill>
                  <a:srgbClr val="C00000"/>
                </a:solidFill>
                <a:latin typeface="Arial"/>
                <a:cs typeface="Arial"/>
              </a:rPr>
              <a:t>or</a:t>
            </a:r>
            <a:r>
              <a:rPr sz="1600" dirty="0">
                <a:solidFill>
                  <a:srgbClr val="C00000"/>
                </a:solidFill>
                <a:latin typeface="Arial"/>
                <a:cs typeface="Arial"/>
              </a:rPr>
              <a:t>k  (VPN)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200650" y="5055489"/>
            <a:ext cx="828040" cy="691515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12700" marR="5080" indent="-3175" algn="ctr">
              <a:lnSpc>
                <a:spcPct val="86300"/>
              </a:lnSpc>
              <a:spcBef>
                <a:spcPts val="370"/>
              </a:spcBef>
            </a:pPr>
            <a:r>
              <a:rPr sz="1600" dirty="0">
                <a:solidFill>
                  <a:srgbClr val="C00000"/>
                </a:solidFill>
                <a:latin typeface="Arial"/>
                <a:cs typeface="Arial"/>
              </a:rPr>
              <a:t>Secure  </a:t>
            </a:r>
            <a:r>
              <a:rPr sz="1600" spc="15" dirty="0">
                <a:solidFill>
                  <a:srgbClr val="C00000"/>
                </a:solidFill>
                <a:latin typeface="Arial"/>
                <a:cs typeface="Arial"/>
              </a:rPr>
              <a:t>Web  </a:t>
            </a:r>
            <a:r>
              <a:rPr sz="1600" dirty="0">
                <a:solidFill>
                  <a:srgbClr val="C00000"/>
                </a:solidFill>
                <a:latin typeface="Arial"/>
                <a:cs typeface="Arial"/>
              </a:rPr>
              <a:t>Gate</a:t>
            </a:r>
            <a:r>
              <a:rPr sz="1600" spc="-25" dirty="0">
                <a:solidFill>
                  <a:srgbClr val="C00000"/>
                </a:solidFill>
                <a:latin typeface="Arial"/>
                <a:cs typeface="Arial"/>
              </a:rPr>
              <a:t>w</a:t>
            </a:r>
            <a:r>
              <a:rPr sz="1600" dirty="0">
                <a:solidFill>
                  <a:srgbClr val="C00000"/>
                </a:solidFill>
                <a:latin typeface="Arial"/>
                <a:cs typeface="Arial"/>
              </a:rPr>
              <a:t>ay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152648" y="5160340"/>
            <a:ext cx="763905" cy="4819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1920">
              <a:lnSpc>
                <a:spcPts val="1789"/>
              </a:lnSpc>
              <a:spcBef>
                <a:spcPts val="110"/>
              </a:spcBef>
            </a:pPr>
            <a:r>
              <a:rPr sz="1600" spc="10" dirty="0">
                <a:solidFill>
                  <a:srgbClr val="C00000"/>
                </a:solidFill>
                <a:latin typeface="Arial"/>
                <a:cs typeface="Arial"/>
              </a:rPr>
              <a:t>Email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ts val="1789"/>
              </a:lnSpc>
            </a:pPr>
            <a:r>
              <a:rPr sz="1600" spc="10" dirty="0">
                <a:solidFill>
                  <a:srgbClr val="C00000"/>
                </a:solidFill>
                <a:latin typeface="Arial"/>
                <a:cs typeface="Arial"/>
              </a:rPr>
              <a:t>S</a:t>
            </a:r>
            <a:r>
              <a:rPr sz="1600" spc="-10" dirty="0">
                <a:solidFill>
                  <a:srgbClr val="C00000"/>
                </a:solidFill>
                <a:latin typeface="Arial"/>
                <a:cs typeface="Arial"/>
              </a:rPr>
              <a:t>e</a:t>
            </a:r>
            <a:r>
              <a:rPr sz="1600" spc="5" dirty="0">
                <a:solidFill>
                  <a:srgbClr val="C00000"/>
                </a:solidFill>
                <a:latin typeface="Arial"/>
                <a:cs typeface="Arial"/>
              </a:rPr>
              <a:t>c</a:t>
            </a:r>
            <a:r>
              <a:rPr sz="1600" spc="-10" dirty="0">
                <a:solidFill>
                  <a:srgbClr val="C00000"/>
                </a:solidFill>
                <a:latin typeface="Arial"/>
                <a:cs typeface="Arial"/>
              </a:rPr>
              <a:t>ur</a:t>
            </a:r>
            <a:r>
              <a:rPr sz="1600" dirty="0">
                <a:solidFill>
                  <a:srgbClr val="C00000"/>
                </a:solidFill>
                <a:latin typeface="Arial"/>
                <a:cs typeface="Arial"/>
              </a:rPr>
              <a:t>i</a:t>
            </a:r>
            <a:r>
              <a:rPr sz="1600" spc="5" dirty="0">
                <a:solidFill>
                  <a:srgbClr val="C00000"/>
                </a:solidFill>
                <a:latin typeface="Arial"/>
                <a:cs typeface="Arial"/>
              </a:rPr>
              <a:t>t</a:t>
            </a:r>
            <a:r>
              <a:rPr sz="1600" dirty="0">
                <a:solidFill>
                  <a:srgbClr val="C00000"/>
                </a:solidFill>
                <a:latin typeface="Arial"/>
                <a:cs typeface="Arial"/>
              </a:rPr>
              <a:t>y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10408" y="2868294"/>
            <a:ext cx="764540" cy="111252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12065" marR="5080" indent="-635" algn="ctr">
              <a:lnSpc>
                <a:spcPct val="86300"/>
              </a:lnSpc>
              <a:spcBef>
                <a:spcPts val="370"/>
              </a:spcBef>
            </a:pPr>
            <a:r>
              <a:rPr sz="1600" spc="-5" dirty="0">
                <a:solidFill>
                  <a:srgbClr val="C00000"/>
                </a:solidFill>
                <a:latin typeface="Arial"/>
                <a:cs typeface="Arial"/>
              </a:rPr>
              <a:t>Cloud  </a:t>
            </a:r>
            <a:r>
              <a:rPr sz="1600" spc="5" dirty="0">
                <a:solidFill>
                  <a:srgbClr val="C00000"/>
                </a:solidFill>
                <a:latin typeface="Arial"/>
                <a:cs typeface="Arial"/>
              </a:rPr>
              <a:t>Access  S</a:t>
            </a:r>
            <a:r>
              <a:rPr sz="1600" spc="-5" dirty="0">
                <a:solidFill>
                  <a:srgbClr val="C00000"/>
                </a:solidFill>
                <a:latin typeface="Arial"/>
                <a:cs typeface="Arial"/>
              </a:rPr>
              <a:t>e</a:t>
            </a:r>
            <a:r>
              <a:rPr sz="1600" spc="10" dirty="0">
                <a:solidFill>
                  <a:srgbClr val="C00000"/>
                </a:solidFill>
                <a:latin typeface="Arial"/>
                <a:cs typeface="Arial"/>
              </a:rPr>
              <a:t>c</a:t>
            </a:r>
            <a:r>
              <a:rPr sz="1600" spc="-5" dirty="0">
                <a:solidFill>
                  <a:srgbClr val="C00000"/>
                </a:solidFill>
                <a:latin typeface="Arial"/>
                <a:cs typeface="Arial"/>
              </a:rPr>
              <a:t>u</a:t>
            </a:r>
            <a:r>
              <a:rPr sz="1600" spc="-10" dirty="0">
                <a:solidFill>
                  <a:srgbClr val="C00000"/>
                </a:solidFill>
                <a:latin typeface="Arial"/>
                <a:cs typeface="Arial"/>
              </a:rPr>
              <a:t>r</a:t>
            </a:r>
            <a:r>
              <a:rPr sz="1600" dirty="0">
                <a:solidFill>
                  <a:srgbClr val="C00000"/>
                </a:solidFill>
                <a:latin typeface="Arial"/>
                <a:cs typeface="Arial"/>
              </a:rPr>
              <a:t>i</a:t>
            </a:r>
            <a:r>
              <a:rPr sz="1600" spc="5" dirty="0">
                <a:solidFill>
                  <a:srgbClr val="C00000"/>
                </a:solidFill>
                <a:latin typeface="Arial"/>
                <a:cs typeface="Arial"/>
              </a:rPr>
              <a:t>t</a:t>
            </a:r>
            <a:r>
              <a:rPr sz="1600" dirty="0">
                <a:solidFill>
                  <a:srgbClr val="C00000"/>
                </a:solidFill>
                <a:latin typeface="Arial"/>
                <a:cs typeface="Arial"/>
              </a:rPr>
              <a:t>y  Broker  (CASB)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51785" y="482295"/>
            <a:ext cx="3451225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Endpoint</a:t>
            </a:r>
            <a:r>
              <a:rPr spc="-35" dirty="0"/>
              <a:t> </a:t>
            </a:r>
            <a:r>
              <a:rPr spc="-5" dirty="0"/>
              <a:t>security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5</a:t>
            </a:fld>
            <a:endParaRPr spc="-5" dirty="0"/>
          </a:p>
        </p:txBody>
      </p:sp>
      <p:sp>
        <p:nvSpPr>
          <p:cNvPr id="3" name="object 3"/>
          <p:cNvSpPr/>
          <p:nvPr/>
        </p:nvSpPr>
        <p:spPr>
          <a:xfrm>
            <a:off x="1045463" y="1179575"/>
            <a:ext cx="6760464" cy="53370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32914" y="606374"/>
            <a:ext cx="5679440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Virtual Private </a:t>
            </a:r>
            <a:r>
              <a:rPr spc="5" dirty="0"/>
              <a:t>Network</a:t>
            </a:r>
            <a:r>
              <a:rPr spc="-10" dirty="0"/>
              <a:t> </a:t>
            </a:r>
            <a:r>
              <a:rPr spc="-5" dirty="0"/>
              <a:t>(VPN)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6</a:t>
            </a:fld>
            <a:endParaRPr spc="-5" dirty="0"/>
          </a:p>
        </p:txBody>
      </p:sp>
      <p:sp>
        <p:nvSpPr>
          <p:cNvPr id="3" name="object 3"/>
          <p:cNvSpPr/>
          <p:nvPr/>
        </p:nvSpPr>
        <p:spPr>
          <a:xfrm>
            <a:off x="627887" y="1682495"/>
            <a:ext cx="8092440" cy="40690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74417" y="528650"/>
            <a:ext cx="4002404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Secure </a:t>
            </a:r>
            <a:r>
              <a:rPr spc="20" dirty="0"/>
              <a:t>web</a:t>
            </a:r>
            <a:r>
              <a:rPr spc="-135" dirty="0"/>
              <a:t> </a:t>
            </a:r>
            <a:r>
              <a:rPr dirty="0"/>
              <a:t>gateway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7</a:t>
            </a:fld>
            <a:endParaRPr spc="-5" dirty="0"/>
          </a:p>
        </p:txBody>
      </p:sp>
      <p:sp>
        <p:nvSpPr>
          <p:cNvPr id="3" name="object 3"/>
          <p:cNvSpPr/>
          <p:nvPr/>
        </p:nvSpPr>
        <p:spPr>
          <a:xfrm>
            <a:off x="1417319" y="1319783"/>
            <a:ext cx="6309359" cy="50352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87064" y="462787"/>
            <a:ext cx="277812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Email</a:t>
            </a:r>
            <a:r>
              <a:rPr spc="-55" dirty="0"/>
              <a:t> </a:t>
            </a:r>
            <a:r>
              <a:rPr spc="-5" dirty="0"/>
              <a:t>security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8</a:t>
            </a:fld>
            <a:endParaRPr spc="-5" dirty="0"/>
          </a:p>
        </p:txBody>
      </p:sp>
      <p:sp>
        <p:nvSpPr>
          <p:cNvPr id="3" name="object 3"/>
          <p:cNvSpPr/>
          <p:nvPr/>
        </p:nvSpPr>
        <p:spPr>
          <a:xfrm>
            <a:off x="1530096" y="1755648"/>
            <a:ext cx="6083808" cy="36636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7432" y="508838"/>
            <a:ext cx="7350125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Cloud </a:t>
            </a:r>
            <a:r>
              <a:rPr spc="-25" dirty="0"/>
              <a:t>Access </a:t>
            </a:r>
            <a:r>
              <a:rPr spc="-5" dirty="0"/>
              <a:t>Security Broker</a:t>
            </a:r>
            <a:r>
              <a:rPr spc="-10" dirty="0"/>
              <a:t> </a:t>
            </a:r>
            <a:r>
              <a:rPr spc="-20" dirty="0"/>
              <a:t>(CASB)</a:t>
            </a:r>
          </a:p>
        </p:txBody>
      </p:sp>
      <p:sp>
        <p:nvSpPr>
          <p:cNvPr id="30" name="object 3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9</a:t>
            </a:fld>
            <a:endParaRPr spc="-5" dirty="0"/>
          </a:p>
        </p:txBody>
      </p:sp>
      <p:sp>
        <p:nvSpPr>
          <p:cNvPr id="3" name="object 3"/>
          <p:cNvSpPr/>
          <p:nvPr/>
        </p:nvSpPr>
        <p:spPr>
          <a:xfrm>
            <a:off x="947927" y="2069592"/>
            <a:ext cx="2148840" cy="40995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498335" y="2340864"/>
            <a:ext cx="1886712" cy="18013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534413" y="1587245"/>
            <a:ext cx="1069340" cy="45148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112395">
              <a:lnSpc>
                <a:spcPct val="100000"/>
              </a:lnSpc>
              <a:spcBef>
                <a:spcPts val="90"/>
              </a:spcBef>
            </a:pPr>
            <a:r>
              <a:rPr sz="1400" b="1" spc="-10" dirty="0">
                <a:latin typeface="Arial"/>
                <a:cs typeface="Arial"/>
              </a:rPr>
              <a:t>End- </a:t>
            </a:r>
            <a:r>
              <a:rPr sz="1400" b="1" spc="-15" dirty="0">
                <a:latin typeface="Arial"/>
                <a:cs typeface="Arial"/>
              </a:rPr>
              <a:t>user  </a:t>
            </a:r>
            <a:r>
              <a:rPr sz="1400" b="1" spc="-20" dirty="0">
                <a:latin typeface="Arial"/>
                <a:cs typeface="Arial"/>
              </a:rPr>
              <a:t>o</a:t>
            </a:r>
            <a:r>
              <a:rPr sz="1400" b="1" dirty="0">
                <a:latin typeface="Arial"/>
                <a:cs typeface="Arial"/>
              </a:rPr>
              <a:t>r</a:t>
            </a:r>
            <a:r>
              <a:rPr sz="1400" b="1" spc="-20" dirty="0">
                <a:latin typeface="Arial"/>
                <a:cs typeface="Arial"/>
              </a:rPr>
              <a:t>g</a:t>
            </a:r>
            <a:r>
              <a:rPr sz="1400" b="1" spc="-15" dirty="0">
                <a:latin typeface="Arial"/>
                <a:cs typeface="Arial"/>
              </a:rPr>
              <a:t>a</a:t>
            </a:r>
            <a:r>
              <a:rPr sz="1400" b="1" spc="-20" dirty="0">
                <a:latin typeface="Arial"/>
                <a:cs typeface="Arial"/>
              </a:rPr>
              <a:t>n</a:t>
            </a:r>
            <a:r>
              <a:rPr sz="1400" b="1" spc="-5" dirty="0">
                <a:latin typeface="Arial"/>
                <a:cs typeface="Arial"/>
              </a:rPr>
              <a:t>iz</a:t>
            </a:r>
            <a:r>
              <a:rPr sz="1400" b="1" spc="-15" dirty="0">
                <a:latin typeface="Arial"/>
                <a:cs typeface="Arial"/>
              </a:rPr>
              <a:t>at</a:t>
            </a:r>
            <a:r>
              <a:rPr sz="1400" b="1" spc="-5" dirty="0">
                <a:latin typeface="Arial"/>
                <a:cs typeface="Arial"/>
              </a:rPr>
              <a:t>i</a:t>
            </a:r>
            <a:r>
              <a:rPr sz="1400" b="1" spc="-20" dirty="0">
                <a:latin typeface="Arial"/>
                <a:cs typeface="Arial"/>
              </a:rPr>
              <a:t>o</a:t>
            </a:r>
            <a:r>
              <a:rPr sz="1400" b="1" spc="-5" dirty="0">
                <a:latin typeface="Arial"/>
                <a:cs typeface="Arial"/>
              </a:rPr>
              <a:t>n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48602" y="4353255"/>
            <a:ext cx="1278890" cy="238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-10" dirty="0">
                <a:latin typeface="Arial"/>
                <a:cs typeface="Arial"/>
              </a:rPr>
              <a:t>Cloud</a:t>
            </a:r>
            <a:r>
              <a:rPr sz="1400" b="1" spc="-35" dirty="0">
                <a:latin typeface="Arial"/>
                <a:cs typeface="Arial"/>
              </a:rPr>
              <a:t> </a:t>
            </a:r>
            <a:r>
              <a:rPr sz="1400" b="1" spc="-15" dirty="0">
                <a:latin typeface="Arial"/>
                <a:cs typeface="Arial"/>
              </a:rPr>
              <a:t>services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782314" y="1343913"/>
            <a:ext cx="1713864" cy="4831715"/>
            <a:chOff x="3782314" y="1343913"/>
            <a:chExt cx="1713864" cy="4831715"/>
          </a:xfrm>
        </p:grpSpPr>
        <p:sp>
          <p:nvSpPr>
            <p:cNvPr id="8" name="object 8"/>
            <p:cNvSpPr/>
            <p:nvPr/>
          </p:nvSpPr>
          <p:spPr>
            <a:xfrm>
              <a:off x="3788664" y="1350263"/>
              <a:ext cx="1701164" cy="4819015"/>
            </a:xfrm>
            <a:custGeom>
              <a:avLst/>
              <a:gdLst/>
              <a:ahLst/>
              <a:cxnLst/>
              <a:rect l="l" t="t" r="r" b="b"/>
              <a:pathLst>
                <a:path w="1701164" h="4819015">
                  <a:moveTo>
                    <a:pt x="1700784" y="0"/>
                  </a:moveTo>
                  <a:lnTo>
                    <a:pt x="0" y="0"/>
                  </a:lnTo>
                  <a:lnTo>
                    <a:pt x="0" y="4818888"/>
                  </a:lnTo>
                  <a:lnTo>
                    <a:pt x="1700784" y="4818888"/>
                  </a:lnTo>
                  <a:lnTo>
                    <a:pt x="170078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788664" y="1350263"/>
              <a:ext cx="1701164" cy="4819015"/>
            </a:xfrm>
            <a:custGeom>
              <a:avLst/>
              <a:gdLst/>
              <a:ahLst/>
              <a:cxnLst/>
              <a:rect l="l" t="t" r="r" b="b"/>
              <a:pathLst>
                <a:path w="1701164" h="4819015">
                  <a:moveTo>
                    <a:pt x="0" y="4818888"/>
                  </a:moveTo>
                  <a:lnTo>
                    <a:pt x="1700784" y="4818888"/>
                  </a:lnTo>
                  <a:lnTo>
                    <a:pt x="1700784" y="0"/>
                  </a:lnTo>
                  <a:lnTo>
                    <a:pt x="0" y="0"/>
                  </a:lnTo>
                  <a:lnTo>
                    <a:pt x="0" y="481888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471416" y="1965959"/>
              <a:ext cx="265175" cy="37490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471416" y="2855975"/>
              <a:ext cx="262127" cy="48158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349496" y="4840223"/>
              <a:ext cx="579120" cy="76809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346448" y="3855719"/>
              <a:ext cx="557784" cy="64922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2636520" y="3331464"/>
            <a:ext cx="896619" cy="530860"/>
            <a:chOff x="2636520" y="3331464"/>
            <a:chExt cx="896619" cy="530860"/>
          </a:xfrm>
        </p:grpSpPr>
        <p:sp>
          <p:nvSpPr>
            <p:cNvPr id="15" name="object 15"/>
            <p:cNvSpPr/>
            <p:nvPr/>
          </p:nvSpPr>
          <p:spPr>
            <a:xfrm>
              <a:off x="2642616" y="3337560"/>
              <a:ext cx="883919" cy="518159"/>
            </a:xfrm>
            <a:custGeom>
              <a:avLst/>
              <a:gdLst/>
              <a:ahLst/>
              <a:cxnLst/>
              <a:rect l="l" t="t" r="r" b="b"/>
              <a:pathLst>
                <a:path w="883920" h="518160">
                  <a:moveTo>
                    <a:pt x="624839" y="0"/>
                  </a:moveTo>
                  <a:lnTo>
                    <a:pt x="624839" y="129539"/>
                  </a:lnTo>
                  <a:lnTo>
                    <a:pt x="259079" y="129539"/>
                  </a:lnTo>
                  <a:lnTo>
                    <a:pt x="259079" y="0"/>
                  </a:lnTo>
                  <a:lnTo>
                    <a:pt x="0" y="259079"/>
                  </a:lnTo>
                  <a:lnTo>
                    <a:pt x="259079" y="518159"/>
                  </a:lnTo>
                  <a:lnTo>
                    <a:pt x="259079" y="388619"/>
                  </a:lnTo>
                  <a:lnTo>
                    <a:pt x="624839" y="388619"/>
                  </a:lnTo>
                  <a:lnTo>
                    <a:pt x="624839" y="518159"/>
                  </a:lnTo>
                  <a:lnTo>
                    <a:pt x="883919" y="259079"/>
                  </a:lnTo>
                  <a:lnTo>
                    <a:pt x="62483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642616" y="3337560"/>
              <a:ext cx="883919" cy="518159"/>
            </a:xfrm>
            <a:custGeom>
              <a:avLst/>
              <a:gdLst/>
              <a:ahLst/>
              <a:cxnLst/>
              <a:rect l="l" t="t" r="r" b="b"/>
              <a:pathLst>
                <a:path w="883920" h="518160">
                  <a:moveTo>
                    <a:pt x="0" y="259079"/>
                  </a:moveTo>
                  <a:lnTo>
                    <a:pt x="259079" y="0"/>
                  </a:lnTo>
                  <a:lnTo>
                    <a:pt x="259079" y="129539"/>
                  </a:lnTo>
                  <a:lnTo>
                    <a:pt x="624839" y="129539"/>
                  </a:lnTo>
                  <a:lnTo>
                    <a:pt x="624839" y="0"/>
                  </a:lnTo>
                  <a:lnTo>
                    <a:pt x="883919" y="259079"/>
                  </a:lnTo>
                  <a:lnTo>
                    <a:pt x="624839" y="518159"/>
                  </a:lnTo>
                  <a:lnTo>
                    <a:pt x="624839" y="388619"/>
                  </a:lnTo>
                  <a:lnTo>
                    <a:pt x="259079" y="388619"/>
                  </a:lnTo>
                  <a:lnTo>
                    <a:pt x="259079" y="518159"/>
                  </a:lnTo>
                  <a:lnTo>
                    <a:pt x="0" y="259079"/>
                  </a:lnTo>
                  <a:close/>
                </a:path>
              </a:pathLst>
            </a:custGeom>
            <a:ln w="12192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2607945" y="2522600"/>
            <a:ext cx="1102360" cy="8782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90"/>
              </a:spcBef>
            </a:pPr>
            <a:r>
              <a:rPr sz="1400" b="1" spc="-10" dirty="0">
                <a:latin typeface="Arial"/>
                <a:cs typeface="Arial"/>
              </a:rPr>
              <a:t>Secure  </a:t>
            </a:r>
            <a:r>
              <a:rPr sz="1400" b="1" spc="-15" dirty="0">
                <a:latin typeface="Arial"/>
                <a:cs typeface="Arial"/>
              </a:rPr>
              <a:t>connection  </a:t>
            </a:r>
            <a:r>
              <a:rPr sz="1400" b="1" spc="-10" dirty="0">
                <a:latin typeface="Arial"/>
                <a:cs typeface="Arial"/>
              </a:rPr>
              <a:t>policy  </a:t>
            </a:r>
            <a:r>
              <a:rPr sz="1400" b="1" spc="-5" dirty="0">
                <a:latin typeface="Arial"/>
                <a:cs typeface="Arial"/>
              </a:rPr>
              <a:t>E</a:t>
            </a:r>
            <a:r>
              <a:rPr sz="1400" b="1" spc="-20" dirty="0">
                <a:latin typeface="Arial"/>
                <a:cs typeface="Arial"/>
              </a:rPr>
              <a:t>n</a:t>
            </a:r>
            <a:r>
              <a:rPr sz="1400" b="1" spc="-15" dirty="0">
                <a:latin typeface="Arial"/>
                <a:cs typeface="Arial"/>
              </a:rPr>
              <a:t>f</a:t>
            </a:r>
            <a:r>
              <a:rPr sz="1400" b="1" spc="-20" dirty="0">
                <a:latin typeface="Arial"/>
                <a:cs typeface="Arial"/>
              </a:rPr>
              <a:t>o</a:t>
            </a:r>
            <a:r>
              <a:rPr sz="1400" b="1" dirty="0">
                <a:latin typeface="Arial"/>
                <a:cs typeface="Arial"/>
              </a:rPr>
              <a:t>r</a:t>
            </a:r>
            <a:r>
              <a:rPr sz="1400" b="1" spc="-15" dirty="0">
                <a:latin typeface="Arial"/>
                <a:cs typeface="Arial"/>
              </a:rPr>
              <a:t>ce</a:t>
            </a:r>
            <a:r>
              <a:rPr sz="1400" b="1" spc="-5" dirty="0">
                <a:latin typeface="Arial"/>
                <a:cs typeface="Arial"/>
              </a:rPr>
              <a:t>m</a:t>
            </a:r>
            <a:r>
              <a:rPr sz="1400" b="1" spc="-15" dirty="0">
                <a:latin typeface="Arial"/>
                <a:cs typeface="Arial"/>
              </a:rPr>
              <a:t>e</a:t>
            </a:r>
            <a:r>
              <a:rPr sz="1400" b="1" spc="-20" dirty="0">
                <a:latin typeface="Arial"/>
                <a:cs typeface="Arial"/>
              </a:rPr>
              <a:t>n</a:t>
            </a:r>
            <a:r>
              <a:rPr sz="1400" b="1" spc="-5" dirty="0">
                <a:latin typeface="Arial"/>
                <a:cs typeface="Arial"/>
              </a:rPr>
              <a:t>t</a:t>
            </a:r>
            <a:endParaRPr sz="14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612638" y="2451354"/>
            <a:ext cx="1102360" cy="8782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635" algn="ctr">
              <a:lnSpc>
                <a:spcPct val="100000"/>
              </a:lnSpc>
              <a:spcBef>
                <a:spcPts val="90"/>
              </a:spcBef>
            </a:pPr>
            <a:r>
              <a:rPr sz="1400" b="1" spc="-10" dirty="0">
                <a:latin typeface="Arial"/>
                <a:cs typeface="Arial"/>
              </a:rPr>
              <a:t>Secure  </a:t>
            </a:r>
            <a:r>
              <a:rPr sz="1400" b="1" spc="-15" dirty="0">
                <a:latin typeface="Arial"/>
                <a:cs typeface="Arial"/>
              </a:rPr>
              <a:t>connection  policy  </a:t>
            </a:r>
            <a:r>
              <a:rPr sz="1400" b="1" spc="-5" dirty="0">
                <a:latin typeface="Arial"/>
                <a:cs typeface="Arial"/>
              </a:rPr>
              <a:t>E</a:t>
            </a:r>
            <a:r>
              <a:rPr sz="1400" b="1" spc="-20" dirty="0">
                <a:latin typeface="Arial"/>
                <a:cs typeface="Arial"/>
              </a:rPr>
              <a:t>n</a:t>
            </a:r>
            <a:r>
              <a:rPr sz="1400" b="1" spc="-15" dirty="0">
                <a:latin typeface="Arial"/>
                <a:cs typeface="Arial"/>
              </a:rPr>
              <a:t>f</a:t>
            </a:r>
            <a:r>
              <a:rPr sz="1400" b="1" spc="-20" dirty="0">
                <a:latin typeface="Arial"/>
                <a:cs typeface="Arial"/>
              </a:rPr>
              <a:t>o</a:t>
            </a:r>
            <a:r>
              <a:rPr sz="1400" b="1" dirty="0">
                <a:latin typeface="Arial"/>
                <a:cs typeface="Arial"/>
              </a:rPr>
              <a:t>r</a:t>
            </a:r>
            <a:r>
              <a:rPr sz="1400" b="1" spc="-15" dirty="0">
                <a:latin typeface="Arial"/>
                <a:cs typeface="Arial"/>
              </a:rPr>
              <a:t>ce</a:t>
            </a:r>
            <a:r>
              <a:rPr sz="1400" b="1" spc="-5" dirty="0">
                <a:latin typeface="Arial"/>
                <a:cs typeface="Arial"/>
              </a:rPr>
              <a:t>m</a:t>
            </a:r>
            <a:r>
              <a:rPr sz="1400" b="1" spc="-15" dirty="0">
                <a:latin typeface="Arial"/>
                <a:cs typeface="Arial"/>
              </a:rPr>
              <a:t>e</a:t>
            </a:r>
            <a:r>
              <a:rPr sz="1400" b="1" spc="-20" dirty="0">
                <a:latin typeface="Arial"/>
                <a:cs typeface="Arial"/>
              </a:rPr>
              <a:t>n</a:t>
            </a:r>
            <a:r>
              <a:rPr sz="1400" b="1" spc="-5" dirty="0">
                <a:latin typeface="Arial"/>
                <a:cs typeface="Arial"/>
              </a:rPr>
              <a:t>t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5516879" y="3279647"/>
            <a:ext cx="893444" cy="533400"/>
            <a:chOff x="5516879" y="3279647"/>
            <a:chExt cx="893444" cy="533400"/>
          </a:xfrm>
        </p:grpSpPr>
        <p:sp>
          <p:nvSpPr>
            <p:cNvPr id="20" name="object 20"/>
            <p:cNvSpPr/>
            <p:nvPr/>
          </p:nvSpPr>
          <p:spPr>
            <a:xfrm>
              <a:off x="5522975" y="3285743"/>
              <a:ext cx="881380" cy="521334"/>
            </a:xfrm>
            <a:custGeom>
              <a:avLst/>
              <a:gdLst/>
              <a:ahLst/>
              <a:cxnLst/>
              <a:rect l="l" t="t" r="r" b="b"/>
              <a:pathLst>
                <a:path w="881379" h="521335">
                  <a:moveTo>
                    <a:pt x="620268" y="0"/>
                  </a:moveTo>
                  <a:lnTo>
                    <a:pt x="620268" y="130301"/>
                  </a:lnTo>
                  <a:lnTo>
                    <a:pt x="260603" y="130301"/>
                  </a:lnTo>
                  <a:lnTo>
                    <a:pt x="260603" y="0"/>
                  </a:lnTo>
                  <a:lnTo>
                    <a:pt x="0" y="260603"/>
                  </a:lnTo>
                  <a:lnTo>
                    <a:pt x="260603" y="521207"/>
                  </a:lnTo>
                  <a:lnTo>
                    <a:pt x="260603" y="390905"/>
                  </a:lnTo>
                  <a:lnTo>
                    <a:pt x="620268" y="390905"/>
                  </a:lnTo>
                  <a:lnTo>
                    <a:pt x="620268" y="521207"/>
                  </a:lnTo>
                  <a:lnTo>
                    <a:pt x="880872" y="260603"/>
                  </a:lnTo>
                  <a:lnTo>
                    <a:pt x="62026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522975" y="3285743"/>
              <a:ext cx="881380" cy="521334"/>
            </a:xfrm>
            <a:custGeom>
              <a:avLst/>
              <a:gdLst/>
              <a:ahLst/>
              <a:cxnLst/>
              <a:rect l="l" t="t" r="r" b="b"/>
              <a:pathLst>
                <a:path w="881379" h="521335">
                  <a:moveTo>
                    <a:pt x="0" y="260603"/>
                  </a:moveTo>
                  <a:lnTo>
                    <a:pt x="260603" y="0"/>
                  </a:lnTo>
                  <a:lnTo>
                    <a:pt x="260603" y="130301"/>
                  </a:lnTo>
                  <a:lnTo>
                    <a:pt x="620268" y="130301"/>
                  </a:lnTo>
                  <a:lnTo>
                    <a:pt x="620268" y="0"/>
                  </a:lnTo>
                  <a:lnTo>
                    <a:pt x="880872" y="260603"/>
                  </a:lnTo>
                  <a:lnTo>
                    <a:pt x="620268" y="521207"/>
                  </a:lnTo>
                  <a:lnTo>
                    <a:pt x="620268" y="390905"/>
                  </a:lnTo>
                  <a:lnTo>
                    <a:pt x="260603" y="390905"/>
                  </a:lnTo>
                  <a:lnTo>
                    <a:pt x="260603" y="521207"/>
                  </a:lnTo>
                  <a:lnTo>
                    <a:pt x="0" y="260603"/>
                  </a:lnTo>
                  <a:close/>
                </a:path>
              </a:pathLst>
            </a:custGeom>
            <a:ln w="12192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005453" y="1506727"/>
            <a:ext cx="1275080" cy="45148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74955" marR="5080" indent="-262890">
              <a:lnSpc>
                <a:spcPct val="100000"/>
              </a:lnSpc>
              <a:spcBef>
                <a:spcPts val="90"/>
              </a:spcBef>
            </a:pPr>
            <a:r>
              <a:rPr sz="1400" b="1" spc="-10" dirty="0">
                <a:latin typeface="Arial"/>
                <a:cs typeface="Arial"/>
              </a:rPr>
              <a:t>CASB</a:t>
            </a:r>
            <a:r>
              <a:rPr sz="1400" b="1" spc="-45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Security  Controls</a:t>
            </a:r>
            <a:endParaRPr sz="14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130421" y="2332481"/>
            <a:ext cx="102298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b="1" spc="-15" dirty="0">
                <a:latin typeface="Arial"/>
                <a:cs typeface="Arial"/>
              </a:rPr>
              <a:t>Compliance</a:t>
            </a:r>
            <a:endParaRPr sz="14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029202" y="3345560"/>
            <a:ext cx="115379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b="1" spc="-10" dirty="0">
                <a:latin typeface="Arial"/>
                <a:cs typeface="Arial"/>
              </a:rPr>
              <a:t>Data</a:t>
            </a:r>
            <a:r>
              <a:rPr sz="1400" b="1" spc="-55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Security</a:t>
            </a:r>
            <a:endParaRPr sz="14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194428" y="4451045"/>
            <a:ext cx="8959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1400" b="1" spc="-15" dirty="0">
                <a:latin typeface="Arial"/>
                <a:cs typeface="Arial"/>
              </a:rPr>
              <a:t>Threat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400" b="1" spc="-5" dirty="0">
                <a:latin typeface="Arial"/>
                <a:cs typeface="Arial"/>
              </a:rPr>
              <a:t>P</a:t>
            </a:r>
            <a:r>
              <a:rPr sz="1400" b="1" dirty="0">
                <a:latin typeface="Arial"/>
                <a:cs typeface="Arial"/>
              </a:rPr>
              <a:t>r</a:t>
            </a:r>
            <a:r>
              <a:rPr sz="1400" b="1" spc="-20" dirty="0">
                <a:latin typeface="Arial"/>
                <a:cs typeface="Arial"/>
              </a:rPr>
              <a:t>o</a:t>
            </a:r>
            <a:r>
              <a:rPr sz="1400" b="1" spc="-15" dirty="0">
                <a:latin typeface="Arial"/>
                <a:cs typeface="Arial"/>
              </a:rPr>
              <a:t>tect</a:t>
            </a:r>
            <a:r>
              <a:rPr sz="1400" b="1" spc="-5" dirty="0">
                <a:latin typeface="Arial"/>
                <a:cs typeface="Arial"/>
              </a:rPr>
              <a:t>i</a:t>
            </a:r>
            <a:r>
              <a:rPr sz="1400" b="1" spc="-20" dirty="0">
                <a:latin typeface="Arial"/>
                <a:cs typeface="Arial"/>
              </a:rPr>
              <a:t>o</a:t>
            </a:r>
            <a:r>
              <a:rPr sz="1400" b="1" spc="-5" dirty="0">
                <a:latin typeface="Arial"/>
                <a:cs typeface="Arial"/>
              </a:rPr>
              <a:t>n</a:t>
            </a:r>
            <a:endParaRPr sz="14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170045" y="5617870"/>
            <a:ext cx="932180" cy="45148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30480">
              <a:lnSpc>
                <a:spcPct val="100000"/>
              </a:lnSpc>
              <a:spcBef>
                <a:spcPts val="90"/>
              </a:spcBef>
            </a:pPr>
            <a:r>
              <a:rPr sz="1400" b="1" spc="-10" dirty="0">
                <a:latin typeface="Arial"/>
                <a:cs typeface="Arial"/>
              </a:rPr>
              <a:t>Data </a:t>
            </a:r>
            <a:r>
              <a:rPr sz="1400" b="1" spc="-15" dirty="0">
                <a:latin typeface="Arial"/>
                <a:cs typeface="Arial"/>
              </a:rPr>
              <a:t>Loss  </a:t>
            </a:r>
            <a:r>
              <a:rPr sz="1400" b="1" spc="-5" dirty="0">
                <a:latin typeface="Arial"/>
                <a:cs typeface="Arial"/>
              </a:rPr>
              <a:t>P</a:t>
            </a:r>
            <a:r>
              <a:rPr sz="1400" b="1" dirty="0">
                <a:latin typeface="Arial"/>
                <a:cs typeface="Arial"/>
              </a:rPr>
              <a:t>r</a:t>
            </a:r>
            <a:r>
              <a:rPr sz="1400" b="1" spc="-15" dirty="0">
                <a:latin typeface="Arial"/>
                <a:cs typeface="Arial"/>
              </a:rPr>
              <a:t>e</a:t>
            </a:r>
            <a:r>
              <a:rPr sz="1400" b="1" spc="-40" dirty="0">
                <a:latin typeface="Arial"/>
                <a:cs typeface="Arial"/>
              </a:rPr>
              <a:t>v</a:t>
            </a:r>
            <a:r>
              <a:rPr sz="1400" b="1" spc="-15" dirty="0">
                <a:latin typeface="Arial"/>
                <a:cs typeface="Arial"/>
              </a:rPr>
              <a:t>e</a:t>
            </a:r>
            <a:r>
              <a:rPr sz="1400" b="1" spc="-20" dirty="0">
                <a:latin typeface="Arial"/>
                <a:cs typeface="Arial"/>
              </a:rPr>
              <a:t>n</a:t>
            </a:r>
            <a:r>
              <a:rPr sz="1400" b="1" spc="-15" dirty="0">
                <a:latin typeface="Arial"/>
                <a:cs typeface="Arial"/>
              </a:rPr>
              <a:t>t</a:t>
            </a:r>
            <a:r>
              <a:rPr sz="1400" b="1" spc="-5" dirty="0">
                <a:latin typeface="Arial"/>
                <a:cs typeface="Arial"/>
              </a:rPr>
              <a:t>i</a:t>
            </a:r>
            <a:r>
              <a:rPr sz="1400" b="1" spc="-20" dirty="0">
                <a:latin typeface="Arial"/>
                <a:cs typeface="Arial"/>
              </a:rPr>
              <a:t>o</a:t>
            </a:r>
            <a:r>
              <a:rPr sz="1400" b="1" spc="-5" dirty="0">
                <a:latin typeface="Arial"/>
                <a:cs typeface="Arial"/>
              </a:rPr>
              <a:t>n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728472" y="1197864"/>
            <a:ext cx="7874000" cy="5243830"/>
            <a:chOff x="728472" y="1197864"/>
            <a:chExt cx="7874000" cy="5243830"/>
          </a:xfrm>
        </p:grpSpPr>
        <p:sp>
          <p:nvSpPr>
            <p:cNvPr id="28" name="object 28"/>
            <p:cNvSpPr/>
            <p:nvPr/>
          </p:nvSpPr>
          <p:spPr>
            <a:xfrm>
              <a:off x="728472" y="1197864"/>
              <a:ext cx="7873745" cy="5243322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62000" y="1231392"/>
              <a:ext cx="7754620" cy="5123815"/>
            </a:xfrm>
            <a:custGeom>
              <a:avLst/>
              <a:gdLst/>
              <a:ahLst/>
              <a:cxnLst/>
              <a:rect l="l" t="t" r="r" b="b"/>
              <a:pathLst>
                <a:path w="7754620" h="5123815">
                  <a:moveTo>
                    <a:pt x="0" y="5123688"/>
                  </a:moveTo>
                  <a:lnTo>
                    <a:pt x="7754111" y="5123688"/>
                  </a:lnTo>
                  <a:lnTo>
                    <a:pt x="7754111" y="0"/>
                  </a:lnTo>
                  <a:lnTo>
                    <a:pt x="0" y="0"/>
                  </a:lnTo>
                  <a:lnTo>
                    <a:pt x="0" y="512368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808</Words>
  <Application>Microsoft Office PowerPoint</Application>
  <PresentationFormat>On-screen Show (4:3)</PresentationFormat>
  <Paragraphs>197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Calibri Light</vt:lpstr>
      <vt:lpstr>Cambria</vt:lpstr>
      <vt:lpstr>Carlito</vt:lpstr>
      <vt:lpstr>Office Theme</vt:lpstr>
      <vt:lpstr>PowerPoint Presentation</vt:lpstr>
      <vt:lpstr>Introduction to Mobile Device Security</vt:lpstr>
      <vt:lpstr>Various Attacks on Mobile Devices</vt:lpstr>
      <vt:lpstr>Components of Mobile Device Security</vt:lpstr>
      <vt:lpstr>Endpoint security</vt:lpstr>
      <vt:lpstr>Virtual Private Network (VPN)</vt:lpstr>
      <vt:lpstr>Secure web gateway</vt:lpstr>
      <vt:lpstr>Email security</vt:lpstr>
      <vt:lpstr>Cloud Access Security Broker (CASB)</vt:lpstr>
      <vt:lpstr>Common Mobile Device Security  Threats</vt:lpstr>
      <vt:lpstr>Common risks in Mobile Devices</vt:lpstr>
      <vt:lpstr>Steps to maintain Mobile Device Security</vt:lpstr>
      <vt:lpstr>Cloud Security</vt:lpstr>
      <vt:lpstr>Basic Cloud Security Protection Measures</vt:lpstr>
      <vt:lpstr>Cloud Deployment Models</vt:lpstr>
      <vt:lpstr>Cloud Service Models</vt:lpstr>
      <vt:lpstr>Cloud Service Models</vt:lpstr>
      <vt:lpstr>The Key Aspects of Cloud Security</vt:lpstr>
      <vt:lpstr>The Key Aspects of Cloud Security  Management</vt:lpstr>
      <vt:lpstr>The Key Aspects of Cloud Security  Operation</vt:lpstr>
      <vt:lpstr>The Key Aspects of Cloud Security  Technology</vt:lpstr>
      <vt:lpstr>Risks in Cloud Security</vt:lpstr>
      <vt:lpstr>Tools used in Cloud security</vt:lpstr>
      <vt:lpstr>Steps towards an Effective Cloud Security Team</vt:lpstr>
      <vt:lpstr>Conclusion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CYBER SECURITY</dc:title>
  <dc:creator>Ramkumar Jothimani</dc:creator>
  <cp:lastModifiedBy>Administrator</cp:lastModifiedBy>
  <cp:revision>2</cp:revision>
  <dcterms:created xsi:type="dcterms:W3CDTF">2020-09-21T04:27:56Z</dcterms:created>
  <dcterms:modified xsi:type="dcterms:W3CDTF">2020-10-05T04:45:36Z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2019-07-08T00:00:00Z</vt:filetime>
  </property>
  <property fmtid="{D5CDD505-2E9C-101B-9397-08002B2CF9AE}" pid="3" name="Creator">
    <vt:lpwstr>Microsoft® PowerPoint® for Office 365</vt:lpwstr>
  </property>
  <property fmtid="{D5CDD505-2E9C-101B-9397-08002B2CF9AE}" pid="4" name="LastSaved">
    <vt:filetime>2020-09-21T00:00:00Z</vt:filetime>
  </property>
</Properties>
</file>