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ow" panose="020B0604020202020204" charset="0"/>
      <p:regular r:id="rId19"/>
    </p:embeddedFont>
    <p:embeddedFont>
      <p:font typeface="Now Bold" panose="020B0604020202020204" charset="0"/>
      <p:regular r:id="rId20"/>
    </p:embeddedFont>
    <p:embeddedFont>
      <p:font typeface="Open Sans Extra Bold" panose="020B0604020202020204" charset="0"/>
      <p:regular r:id="rId21"/>
    </p:embeddedFont>
    <p:embeddedFont>
      <p:font typeface="Poppins Light Bold" panose="020B0604020202020204" charset="0"/>
      <p:regular r:id="rId22"/>
    </p:embeddedFont>
    <p:embeddedFont>
      <p:font typeface="Poppins Medium" panose="00000600000000000000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66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10" Type="http://schemas.openxmlformats.org/officeDocument/2006/relationships/image" Target="../media/image25.sv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svg"/><Relationship Id="rId7" Type="http://schemas.openxmlformats.org/officeDocument/2006/relationships/image" Target="../media/image2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4.sv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945" y="3299613"/>
            <a:ext cx="15147865" cy="5657850"/>
            <a:chOff x="0" y="0"/>
            <a:chExt cx="512409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24093" cy="1913890"/>
            </a:xfrm>
            <a:custGeom>
              <a:avLst/>
              <a:gdLst/>
              <a:ahLst/>
              <a:cxnLst/>
              <a:rect l="l" t="t" r="r" b="b"/>
              <a:pathLst>
                <a:path w="5124093" h="1913890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2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2" y="1913890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561398" y="5363346"/>
            <a:ext cx="7252412" cy="3626206"/>
            <a:chOff x="0" y="0"/>
            <a:chExt cx="9669882" cy="4834941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9669882" cy="4834941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009242" y="1009242"/>
              <a:ext cx="7651397" cy="3825699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51152" y="2516648"/>
            <a:ext cx="6472904" cy="647290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3607" y="375451"/>
            <a:ext cx="5000951" cy="130649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 b="414"/>
          <a:stretch>
            <a:fillRect/>
          </a:stretch>
        </p:blipFill>
        <p:spPr>
          <a:xfrm>
            <a:off x="16188778" y="375451"/>
            <a:ext cx="1335614" cy="130649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65945" y="6276960"/>
            <a:ext cx="7315200" cy="5486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944681" y="4687615"/>
            <a:ext cx="7036464" cy="144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33"/>
              </a:lnSpc>
            </a:pPr>
            <a:r>
              <a:rPr lang="en-US" sz="10121" dirty="0" err="1">
                <a:solidFill>
                  <a:srgbClr val="FFFFFF"/>
                </a:solidFill>
                <a:latin typeface="Poppins Medium"/>
              </a:rPr>
              <a:t>AssistantX</a:t>
            </a:r>
            <a:endParaRPr lang="en-US" sz="10121" dirty="0">
              <a:solidFill>
                <a:srgbClr val="FFFFFF"/>
              </a:solidFill>
              <a:latin typeface="Poppins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74779" y="6878914"/>
            <a:ext cx="7106366" cy="52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44" spc="328">
                <a:solidFill>
                  <a:srgbClr val="F5F5EF"/>
                </a:solidFill>
                <a:latin typeface="Poppins Light Bold"/>
              </a:rPr>
              <a:t>YOUR PERSON VOICE ASSISTANT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9341570"/>
            <a:ext cx="18288000" cy="52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43" spc="328">
                <a:solidFill>
                  <a:srgbClr val="F5F5EF"/>
                </a:solidFill>
                <a:latin typeface="Poppins Light Bold"/>
              </a:rPr>
              <a:t>PARTH PATEL 19DCS098     SHRUTI PATEL 19DCS102     SAUMYA SHAH 19DCS133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466334"/>
            <a:ext cx="18288000" cy="4949208"/>
            <a:chOff x="0" y="0"/>
            <a:chExt cx="6186311" cy="16741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674177"/>
            </a:xfrm>
            <a:custGeom>
              <a:avLst/>
              <a:gdLst/>
              <a:ahLst/>
              <a:cxnLst/>
              <a:rect l="l" t="t" r="r" b="b"/>
              <a:pathLst>
                <a:path w="6186311" h="1674177">
                  <a:moveTo>
                    <a:pt x="6061851" y="1674176"/>
                  </a:moveTo>
                  <a:lnTo>
                    <a:pt x="124460" y="1674176"/>
                  </a:lnTo>
                  <a:cubicBezTo>
                    <a:pt x="55880" y="1674176"/>
                    <a:pt x="0" y="1618297"/>
                    <a:pt x="0" y="15497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549717"/>
                  </a:lnTo>
                  <a:cubicBezTo>
                    <a:pt x="6186311" y="1618297"/>
                    <a:pt x="6130431" y="1674177"/>
                    <a:pt x="6061851" y="1674177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972130" y="3898028"/>
            <a:ext cx="3136610" cy="31366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t="-893" b="-913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575695" y="3898028"/>
            <a:ext cx="3136610" cy="313661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15800" t="-2429" r="-11549" b="-24921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303728" y="3898028"/>
            <a:ext cx="3136610" cy="313661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t="-12045" b="-65732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2304442" y="7454921"/>
            <a:ext cx="4471987" cy="785670"/>
            <a:chOff x="0" y="0"/>
            <a:chExt cx="5962650" cy="104755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5962650" cy="474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5F5EF"/>
                  </a:solidFill>
                  <a:latin typeface="Now Bold"/>
                </a:rPr>
                <a:t>PARTH PATEL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43699"/>
              <a:ext cx="5962650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5F5EF"/>
                  </a:solidFill>
                  <a:latin typeface="Now"/>
                </a:rPr>
                <a:t>19DCS098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89642" y="7454921"/>
            <a:ext cx="3908717" cy="785670"/>
            <a:chOff x="0" y="0"/>
            <a:chExt cx="5211622" cy="104755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5211622" cy="474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5F5EF"/>
                  </a:solidFill>
                  <a:latin typeface="Now Bold"/>
                </a:rPr>
                <a:t>SAUMYA SHAH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43699"/>
              <a:ext cx="5211622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5F5EF"/>
                  </a:solidFill>
                  <a:latin typeface="Now"/>
                </a:rPr>
                <a:t>19DCS133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17675" y="7454921"/>
            <a:ext cx="3908717" cy="785670"/>
            <a:chOff x="0" y="0"/>
            <a:chExt cx="5211622" cy="104755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47625"/>
              <a:ext cx="5211622" cy="474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5F5EF"/>
                  </a:solidFill>
                  <a:latin typeface="Now Bold"/>
                </a:rPr>
                <a:t>SHRUTI PATEL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43699"/>
              <a:ext cx="5211622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5F5EF"/>
                  </a:solidFill>
                  <a:latin typeface="Now"/>
                </a:rPr>
                <a:t>19DCS102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313858" y="1194717"/>
            <a:ext cx="9660284" cy="119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7999">
                <a:solidFill>
                  <a:srgbClr val="000000"/>
                </a:solidFill>
                <a:latin typeface="Now Bold"/>
              </a:rPr>
              <a:t>ABOUT US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41943" y="3039479"/>
            <a:ext cx="8791180" cy="8791180"/>
            <a:chOff x="0" y="0"/>
            <a:chExt cx="11721574" cy="11721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21574" cy="11721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074112" y="1074112"/>
              <a:ext cx="9573349" cy="9573349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962168" y="841129"/>
            <a:ext cx="7992330" cy="8604742"/>
            <a:chOff x="0" y="0"/>
            <a:chExt cx="2703578" cy="29107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3578" cy="2910740"/>
            </a:xfrm>
            <a:custGeom>
              <a:avLst/>
              <a:gdLst/>
              <a:ahLst/>
              <a:cxnLst/>
              <a:rect l="l" t="t" r="r" b="b"/>
              <a:pathLst>
                <a:path w="2703578" h="2910740">
                  <a:moveTo>
                    <a:pt x="2579118" y="2910740"/>
                  </a:moveTo>
                  <a:lnTo>
                    <a:pt x="124460" y="2910740"/>
                  </a:lnTo>
                  <a:cubicBezTo>
                    <a:pt x="55880" y="2910740"/>
                    <a:pt x="0" y="2854860"/>
                    <a:pt x="0" y="27862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79118" y="0"/>
                  </a:lnTo>
                  <a:cubicBezTo>
                    <a:pt x="2647698" y="0"/>
                    <a:pt x="2703578" y="55880"/>
                    <a:pt x="2703578" y="124460"/>
                  </a:cubicBezTo>
                  <a:lnTo>
                    <a:pt x="2703578" y="2786280"/>
                  </a:lnTo>
                  <a:cubicBezTo>
                    <a:pt x="2703578" y="2854860"/>
                    <a:pt x="2647698" y="2910740"/>
                    <a:pt x="2579118" y="2910740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738700" y="1028700"/>
            <a:ext cx="7245529" cy="1016019"/>
            <a:chOff x="0" y="0"/>
            <a:chExt cx="4709506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765503" y="2543309"/>
            <a:ext cx="7245529" cy="1016019"/>
            <a:chOff x="0" y="0"/>
            <a:chExt cx="4709506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765503" y="4255108"/>
            <a:ext cx="7245529" cy="1016019"/>
            <a:chOff x="0" y="0"/>
            <a:chExt cx="470950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765503" y="5922880"/>
            <a:ext cx="7245529" cy="1016019"/>
            <a:chOff x="0" y="0"/>
            <a:chExt cx="4709506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09506" cy="660400"/>
            </a:xfrm>
            <a:custGeom>
              <a:avLst/>
              <a:gdLst/>
              <a:ahLst/>
              <a:cxnLst/>
              <a:rect l="l" t="t" r="r" b="b"/>
              <a:pathLst>
                <a:path w="4709506" h="660400">
                  <a:moveTo>
                    <a:pt x="458504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5046" y="0"/>
                  </a:lnTo>
                  <a:cubicBezTo>
                    <a:pt x="4653626" y="0"/>
                    <a:pt x="4709506" y="55880"/>
                    <a:pt x="4709506" y="124460"/>
                  </a:cubicBezTo>
                  <a:lnTo>
                    <a:pt x="4709506" y="535940"/>
                  </a:lnTo>
                  <a:cubicBezTo>
                    <a:pt x="4709506" y="604520"/>
                    <a:pt x="4653626" y="660400"/>
                    <a:pt x="4585046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324100" y="4256278"/>
            <a:ext cx="6414600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816"/>
              </a:lnSpc>
              <a:spcBef>
                <a:spcPct val="0"/>
              </a:spcBef>
            </a:pPr>
            <a:r>
              <a:rPr lang="en-US" sz="5680">
                <a:solidFill>
                  <a:srgbClr val="F5F5EF"/>
                </a:solidFill>
                <a:latin typeface="Now Bold"/>
              </a:rPr>
              <a:t>TOOLS AND TECHNOLOGIES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29152" y="1114843"/>
            <a:ext cx="6644248" cy="735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 err="1">
                <a:solidFill>
                  <a:srgbClr val="09427D"/>
                </a:solidFill>
                <a:latin typeface="Poppins Medium"/>
              </a:rPr>
              <a:t>Jupyter</a:t>
            </a:r>
            <a:r>
              <a:rPr lang="en-US" sz="3600" dirty="0">
                <a:solidFill>
                  <a:srgbClr val="09427D"/>
                </a:solidFill>
                <a:latin typeface="Poppins Medium"/>
              </a:rPr>
              <a:t> notebook &amp; Python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29152" y="2622760"/>
            <a:ext cx="5877520" cy="73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>
                <a:solidFill>
                  <a:srgbClr val="09427D"/>
                </a:solidFill>
                <a:latin typeface="Poppins Medium"/>
              </a:rPr>
              <a:t>Artificial Intelligence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29152" y="4364530"/>
            <a:ext cx="5213896" cy="735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>
                <a:solidFill>
                  <a:srgbClr val="09427D"/>
                </a:solidFill>
                <a:latin typeface="Poppins Medium"/>
              </a:rPr>
              <a:t>Voice Recognition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29152" y="6002331"/>
            <a:ext cx="6215062" cy="73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3600" dirty="0">
                <a:solidFill>
                  <a:srgbClr val="09427D"/>
                </a:solidFill>
                <a:latin typeface="Poppins Medium"/>
              </a:rPr>
              <a:t>Language Processing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0840" y="4304029"/>
            <a:ext cx="10566320" cy="1678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</a:pPr>
            <a:r>
              <a:rPr lang="en-US" sz="9799" dirty="0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23495"/>
            <a:ext cx="10310495" cy="1031049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425751" y="-17393"/>
            <a:ext cx="8862249" cy="10304393"/>
            <a:chOff x="0" y="0"/>
            <a:chExt cx="2997847" cy="34856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97847" cy="3485684"/>
            </a:xfrm>
            <a:custGeom>
              <a:avLst/>
              <a:gdLst/>
              <a:ahLst/>
              <a:cxnLst/>
              <a:rect l="l" t="t" r="r" b="b"/>
              <a:pathLst>
                <a:path w="2997847" h="3485684">
                  <a:moveTo>
                    <a:pt x="2873387" y="3485683"/>
                  </a:moveTo>
                  <a:lnTo>
                    <a:pt x="124460" y="3485683"/>
                  </a:lnTo>
                  <a:cubicBezTo>
                    <a:pt x="55880" y="3485683"/>
                    <a:pt x="0" y="3429803"/>
                    <a:pt x="0" y="33612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3387" y="0"/>
                  </a:lnTo>
                  <a:cubicBezTo>
                    <a:pt x="2941967" y="0"/>
                    <a:pt x="2997847" y="55880"/>
                    <a:pt x="2997847" y="124460"/>
                  </a:cubicBezTo>
                  <a:lnTo>
                    <a:pt x="2997847" y="3361224"/>
                  </a:lnTo>
                  <a:cubicBezTo>
                    <a:pt x="2997847" y="3429804"/>
                    <a:pt x="2941967" y="3485684"/>
                    <a:pt x="2873387" y="3485684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519306" y="4417496"/>
            <a:ext cx="10105788" cy="10105788"/>
            <a:chOff x="0" y="0"/>
            <a:chExt cx="13474384" cy="1347438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6456716" y="1565268"/>
            <a:ext cx="8135926" cy="7401678"/>
            <a:chOff x="0" y="0"/>
            <a:chExt cx="2752153" cy="25037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52153" cy="2503777"/>
            </a:xfrm>
            <a:custGeom>
              <a:avLst/>
              <a:gdLst/>
              <a:ahLst/>
              <a:cxnLst/>
              <a:rect l="l" t="t" r="r" b="b"/>
              <a:pathLst>
                <a:path w="2752153" h="2503777">
                  <a:moveTo>
                    <a:pt x="2627693" y="2503777"/>
                  </a:moveTo>
                  <a:lnTo>
                    <a:pt x="124460" y="2503777"/>
                  </a:lnTo>
                  <a:cubicBezTo>
                    <a:pt x="55880" y="2503777"/>
                    <a:pt x="0" y="2447897"/>
                    <a:pt x="0" y="2379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2379317"/>
                  </a:lnTo>
                  <a:cubicBezTo>
                    <a:pt x="2752153" y="2447897"/>
                    <a:pt x="2696273" y="2503777"/>
                    <a:pt x="2627693" y="2503777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8486335" y="2855090"/>
            <a:ext cx="5662739" cy="36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6991945" y="1736220"/>
            <a:ext cx="7065467" cy="692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Introduction To voice Assistant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Background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Problem Statement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Basic Concepts Used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Current Applications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Hardware and Software Requirements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Features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Working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Tools and Technologies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Project Planning</a:t>
            </a:r>
          </a:p>
          <a:p>
            <a:pPr marL="540491" lvl="1" indent="-270246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About us</a:t>
            </a:r>
          </a:p>
          <a:p>
            <a:pPr marL="540491" lvl="1" indent="-270246" algn="l">
              <a:lnSpc>
                <a:spcPts val="4581"/>
              </a:lnSpc>
              <a:buFont typeface="Arial"/>
              <a:buChar char="•"/>
            </a:pPr>
            <a:r>
              <a:rPr lang="en-US" sz="2503" dirty="0">
                <a:solidFill>
                  <a:srgbClr val="F5F5EF"/>
                </a:solidFill>
                <a:latin typeface="Poppins Medium"/>
              </a:rPr>
              <a:t>References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695" y="5422600"/>
            <a:ext cx="5896243" cy="4864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1045" y="3967480"/>
            <a:ext cx="4832612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</a:pPr>
            <a:r>
              <a:rPr lang="en-US" sz="6399" u="sng">
                <a:solidFill>
                  <a:srgbClr val="09427D"/>
                </a:solidFill>
                <a:latin typeface="Now Bold"/>
              </a:rPr>
              <a:t>TABLE OF CONTENTS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11607" y="-23495"/>
            <a:ext cx="10310495" cy="103104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23495"/>
            <a:ext cx="10310495" cy="103104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895901"/>
            <a:ext cx="3056304" cy="3056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15848" y="2895901"/>
            <a:ext cx="3056304" cy="30563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02996" y="2895901"/>
            <a:ext cx="3056304" cy="30563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34026" y="3401227"/>
            <a:ext cx="2045652" cy="204565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098777" y="3328144"/>
            <a:ext cx="2090446" cy="219181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661435" y="3431895"/>
            <a:ext cx="2139426" cy="198431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653806" y="239277"/>
            <a:ext cx="8980388" cy="141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82"/>
              </a:lnSpc>
              <a:spcBef>
                <a:spcPct val="0"/>
              </a:spcBef>
            </a:pPr>
            <a:r>
              <a:rPr lang="en-US" sz="8273">
                <a:solidFill>
                  <a:srgbClr val="F5F5EF"/>
                </a:solidFill>
                <a:latin typeface="Now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300" y="6436845"/>
            <a:ext cx="5155248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5F5EF"/>
                </a:solidFill>
                <a:latin typeface="Poppins Medium"/>
              </a:rPr>
              <a:t>What is Virtual Assistant?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99092" y="6436845"/>
            <a:ext cx="628981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5F5EF"/>
                </a:solidFill>
                <a:latin typeface="Poppins Medium"/>
              </a:rPr>
              <a:t>What is AI Personal Assistant?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46935" y="6436845"/>
            <a:ext cx="336842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5F5EF"/>
                </a:solidFill>
                <a:latin typeface="Poppins Medium"/>
              </a:rPr>
              <a:t>What is </a:t>
            </a:r>
            <a:r>
              <a:rPr lang="en-US" sz="3000" dirty="0" err="1">
                <a:solidFill>
                  <a:srgbClr val="F5F5EF"/>
                </a:solidFill>
                <a:latin typeface="Poppins Medium"/>
              </a:rPr>
              <a:t>ChatBot</a:t>
            </a:r>
            <a:r>
              <a:rPr lang="en-US" sz="3000" dirty="0">
                <a:solidFill>
                  <a:srgbClr val="F5F5EF"/>
                </a:solidFill>
                <a:latin typeface="Poppins Medium"/>
              </a:rPr>
              <a:t>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6523" y="7406640"/>
            <a:ext cx="4410802" cy="1478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Poppins Medium"/>
              </a:rPr>
              <a:t>A software or a person that can perform tasks or services for an individual based on commands and questions.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66738" y="7406640"/>
            <a:ext cx="5154524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Poppins Medium"/>
              </a:rPr>
              <a:t>An AI personal assistant is a piece of software that understands verbal or written commands and completes task assigned by the client.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73347" y="7406640"/>
            <a:ext cx="4715603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Poppins Medium"/>
              </a:rPr>
              <a:t>A chatbot is an artificial intelligence (AI) software that can simulate a conversation (or a chat) with a user in natural language.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11607" y="-23495"/>
            <a:ext cx="10310495" cy="103104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23495"/>
            <a:ext cx="10310495" cy="103104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895901"/>
            <a:ext cx="3056304" cy="3056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15848" y="2895901"/>
            <a:ext cx="3056304" cy="30563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202996" y="2895901"/>
            <a:ext cx="3056304" cy="30563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1585" y="3395353"/>
            <a:ext cx="1990535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l="8796" t="28096" r="11928" b="21426"/>
          <a:stretch>
            <a:fillRect/>
          </a:stretch>
        </p:blipFill>
        <p:spPr>
          <a:xfrm>
            <a:off x="7942233" y="3913918"/>
            <a:ext cx="2403535" cy="10202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547821" y="3240727"/>
            <a:ext cx="2366653" cy="236665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264313" y="238423"/>
            <a:ext cx="8294588" cy="1418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82"/>
              </a:lnSpc>
              <a:spcBef>
                <a:spcPct val="0"/>
              </a:spcBef>
            </a:pPr>
            <a:r>
              <a:rPr lang="en-US" sz="8273">
                <a:solidFill>
                  <a:srgbClr val="09427D"/>
                </a:solidFill>
                <a:latin typeface="Now Bold"/>
              </a:rPr>
              <a:t>BACKGROUND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300" y="6436845"/>
            <a:ext cx="5421948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4A64B8"/>
                </a:solidFill>
                <a:latin typeface="Poppins Medium"/>
              </a:rPr>
              <a:t>COMBINATION OF CONCEPS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99092" y="6436845"/>
            <a:ext cx="628981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4A64B8"/>
                </a:solidFill>
                <a:latin typeface="Poppins Medium"/>
              </a:rPr>
              <a:t>FIRST VIRTUAL ASSISTANT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53683" y="6436845"/>
            <a:ext cx="5059680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4A64B8"/>
                </a:solidFill>
                <a:latin typeface="Poppins Medium"/>
              </a:rPr>
              <a:t>MAN BEHIND THE CONCEPT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6523" y="7406640"/>
            <a:ext cx="4410802" cy="146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 dirty="0">
                <a:solidFill>
                  <a:srgbClr val="A7BCDC"/>
                </a:solidFill>
                <a:latin typeface="Poppins Medium"/>
              </a:rPr>
              <a:t>•Speech Recognition</a:t>
            </a:r>
          </a:p>
          <a:p>
            <a:pPr algn="ctr">
              <a:lnSpc>
                <a:spcPts val="2940"/>
              </a:lnSpc>
            </a:pPr>
            <a:r>
              <a:rPr lang="en-US" sz="2400" dirty="0">
                <a:solidFill>
                  <a:srgbClr val="A7BCDC"/>
                </a:solidFill>
                <a:latin typeface="Arimo"/>
              </a:rPr>
              <a:t>•Artificial Intelligence</a:t>
            </a:r>
          </a:p>
          <a:p>
            <a:pPr algn="ctr">
              <a:lnSpc>
                <a:spcPts val="2940"/>
              </a:lnSpc>
            </a:pPr>
            <a:r>
              <a:rPr lang="en-US" sz="2400" dirty="0">
                <a:solidFill>
                  <a:srgbClr val="A7BCDC"/>
                </a:solidFill>
                <a:latin typeface="Arimo"/>
              </a:rPr>
              <a:t>•Natural Language Processing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400" dirty="0">
              <a:solidFill>
                <a:srgbClr val="A7BCDC"/>
              </a:solidFill>
              <a:latin typeface="Arim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566738" y="7406640"/>
            <a:ext cx="5154524" cy="146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Poppins Medium"/>
              </a:rPr>
              <a:t>•IBM SIMON was the first virtual personal digital assistant</a:t>
            </a:r>
          </a:p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Arimo"/>
              </a:rPr>
              <a:t>•It came into market in early 90s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400">
              <a:solidFill>
                <a:srgbClr val="A7BCDC"/>
              </a:solidFill>
              <a:latin typeface="Arim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73347" y="7406640"/>
            <a:ext cx="4715603" cy="1836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Poppins Medium"/>
              </a:rPr>
              <a:t>•Concept was first developed by JOSEPH WEIZENBAUM </a:t>
            </a:r>
          </a:p>
          <a:p>
            <a:pPr algn="ctr">
              <a:lnSpc>
                <a:spcPts val="2940"/>
              </a:lnSpc>
            </a:pPr>
            <a:r>
              <a:rPr lang="en-US" sz="2400">
                <a:solidFill>
                  <a:srgbClr val="A7BCDC"/>
                </a:solidFill>
                <a:latin typeface="Arimo"/>
              </a:rPr>
              <a:t>•The concept was developed in MIT in late 60s.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400">
              <a:solidFill>
                <a:srgbClr val="A7BCDC"/>
              </a:solidFill>
              <a:latin typeface="Arim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11607" y="-23495"/>
            <a:ext cx="10310495" cy="103104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23495"/>
            <a:ext cx="10310495" cy="103104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51845" y="3491306"/>
            <a:ext cx="3056304" cy="3056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838993" y="3491306"/>
            <a:ext cx="3056304" cy="30563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426141" y="3491306"/>
            <a:ext cx="3056304" cy="30563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856072" y="4095532"/>
            <a:ext cx="1847850" cy="18478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366290" y="4018603"/>
            <a:ext cx="2001710" cy="200171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234483" y="3790678"/>
            <a:ext cx="1439621" cy="215270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535802" y="242533"/>
            <a:ext cx="11751609" cy="141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82"/>
              </a:lnSpc>
              <a:spcBef>
                <a:spcPct val="0"/>
              </a:spcBef>
            </a:pPr>
            <a:r>
              <a:rPr lang="en-US" sz="8273">
                <a:solidFill>
                  <a:srgbClr val="F5F5EF"/>
                </a:solidFill>
                <a:latin typeface="Now 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7445" y="7032249"/>
            <a:ext cx="5155248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5F5EF"/>
                </a:solidFill>
                <a:latin typeface="Poppins Medium"/>
              </a:rPr>
              <a:t>DECREASE IN PATIENCE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22237" y="7032249"/>
            <a:ext cx="6289817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5F5EF"/>
                </a:solidFill>
                <a:latin typeface="Poppins Medium"/>
              </a:rPr>
              <a:t>AUTOMATION IN FUTURE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58032" y="7032249"/>
            <a:ext cx="3992523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5F5EF"/>
                </a:solidFill>
                <a:latin typeface="Poppins Medium"/>
              </a:rPr>
              <a:t>ERA OF SMART WORK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26004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312955" y="4241445"/>
            <a:ext cx="3656023" cy="4488026"/>
            <a:chOff x="0" y="0"/>
            <a:chExt cx="1000040" cy="12276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282178" y="4241445"/>
            <a:ext cx="3656023" cy="4488026"/>
            <a:chOff x="0" y="0"/>
            <a:chExt cx="1000040" cy="1227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06393" y="4241445"/>
            <a:ext cx="3656023" cy="4488026"/>
            <a:chOff x="0" y="0"/>
            <a:chExt cx="1000040" cy="1227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25583" y="4241445"/>
            <a:ext cx="3656023" cy="4488026"/>
            <a:chOff x="0" y="0"/>
            <a:chExt cx="1000040" cy="12276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411711" y="4691893"/>
            <a:ext cx="1483768" cy="179356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651998" y="5088403"/>
            <a:ext cx="977939" cy="139705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416779" y="4923107"/>
            <a:ext cx="1386821" cy="160579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294775" y="4879665"/>
            <a:ext cx="1679261" cy="160579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817284" y="1739925"/>
            <a:ext cx="1065343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BASIC CONCEPTS USED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356197" y="6801965"/>
            <a:ext cx="3569539" cy="90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AUTOMATIC SPEECH RECOGNITION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25420" y="6801965"/>
            <a:ext cx="3569539" cy="90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NATURAL LANGUAGE PROCESSING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49635" y="6801965"/>
            <a:ext cx="3569539" cy="91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"/>
              </a:rPr>
              <a:t>INTER-PROCESS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COMMUNICATION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8825" y="6801965"/>
            <a:ext cx="3569539" cy="90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"/>
              </a:rPr>
              <a:t>ARTIFICIAL 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INTELLIGENCE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26004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3C53A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319269" y="4340679"/>
            <a:ext cx="3656023" cy="4488026"/>
            <a:chOff x="0" y="0"/>
            <a:chExt cx="1000040" cy="12276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88492" y="4340679"/>
            <a:ext cx="3656023" cy="4488026"/>
            <a:chOff x="0" y="0"/>
            <a:chExt cx="1000040" cy="1227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312707" y="4340679"/>
            <a:ext cx="3656023" cy="4488026"/>
            <a:chOff x="0" y="0"/>
            <a:chExt cx="1000040" cy="1227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551457" y="5162950"/>
            <a:ext cx="1191648" cy="112610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02837" y="5143500"/>
            <a:ext cx="1082326" cy="10823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 r="77140" b="21208"/>
          <a:stretch>
            <a:fillRect/>
          </a:stretch>
        </p:blipFill>
        <p:spPr>
          <a:xfrm>
            <a:off x="12478156" y="5040887"/>
            <a:ext cx="1325126" cy="137023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817284" y="1739925"/>
            <a:ext cx="1065343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CURRENT APPLICATIONS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62511" y="6901199"/>
            <a:ext cx="3569539" cy="45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APPLE'S SIRI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31734" y="6901199"/>
            <a:ext cx="3569539" cy="45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AMAZON ALEXA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5949" y="6901199"/>
            <a:ext cx="3569539" cy="45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"/>
              </a:rPr>
              <a:t>SAMSUNG BIXBY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26004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319269" y="4340679"/>
            <a:ext cx="3656023" cy="4488026"/>
            <a:chOff x="0" y="0"/>
            <a:chExt cx="1000040" cy="12276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88492" y="4340679"/>
            <a:ext cx="3656023" cy="4488026"/>
            <a:chOff x="0" y="0"/>
            <a:chExt cx="1000040" cy="1227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312707" y="4340679"/>
            <a:ext cx="3656023" cy="4488026"/>
            <a:chOff x="0" y="0"/>
            <a:chExt cx="1000040" cy="1227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040" cy="1227620"/>
            </a:xfrm>
            <a:custGeom>
              <a:avLst/>
              <a:gdLst/>
              <a:ahLst/>
              <a:cxnLst/>
              <a:rect l="l" t="t" r="r" b="b"/>
              <a:pathLst>
                <a:path w="1000040" h="1227620">
                  <a:moveTo>
                    <a:pt x="875580" y="1227620"/>
                  </a:moveTo>
                  <a:lnTo>
                    <a:pt x="124460" y="1227620"/>
                  </a:lnTo>
                  <a:cubicBezTo>
                    <a:pt x="55880" y="1227620"/>
                    <a:pt x="0" y="1171740"/>
                    <a:pt x="0" y="11031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3160"/>
                  </a:lnTo>
                  <a:cubicBezTo>
                    <a:pt x="1000040" y="1171740"/>
                    <a:pt x="944160" y="1227620"/>
                    <a:pt x="875580" y="12276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386882" y="4882288"/>
            <a:ext cx="1520798" cy="168743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340363" y="4882288"/>
            <a:ext cx="1552281" cy="15522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84423" y="4832428"/>
            <a:ext cx="1912592" cy="165200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817284" y="1739925"/>
            <a:ext cx="1065343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 Bold"/>
              </a:rPr>
              <a:t>FEATURES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62511" y="6901199"/>
            <a:ext cx="3569539" cy="1376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ENGAGING USER EXPERIENCE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endParaRPr lang="en-US" sz="2597">
              <a:solidFill>
                <a:srgbClr val="000000"/>
              </a:solidFill>
              <a:latin typeface="Now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31734" y="6901199"/>
            <a:ext cx="3569539" cy="91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OFFERS 24/7 SUPPORT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5949" y="6901199"/>
            <a:ext cx="3569539" cy="91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CHATBOT </a:t>
            </a:r>
          </a:p>
          <a:p>
            <a:pPr marL="0" lvl="0" indent="0" algn="ctr">
              <a:lnSpc>
                <a:spcPts val="3635"/>
              </a:lnSpc>
              <a:spcBef>
                <a:spcPct val="0"/>
              </a:spcBef>
            </a:pPr>
            <a:r>
              <a:rPr lang="en-US" sz="2597">
                <a:solidFill>
                  <a:srgbClr val="000000"/>
                </a:solidFill>
                <a:latin typeface="Now Bold"/>
              </a:rPr>
              <a:t>SUPPORT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2157" y="1564754"/>
            <a:ext cx="7693546" cy="7693546"/>
            <a:chOff x="0" y="0"/>
            <a:chExt cx="10258062" cy="102580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30136" y="4723126"/>
            <a:ext cx="4829411" cy="3619599"/>
            <a:chOff x="0" y="0"/>
            <a:chExt cx="1633652" cy="12244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3" y="1224408"/>
                    <a:pt x="1509193" y="1224408"/>
                  </a:cubicBezTo>
                  <a:close/>
                </a:path>
              </a:pathLst>
            </a:custGeom>
            <a:solidFill>
              <a:srgbClr val="264C3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30136" y="4723126"/>
            <a:ext cx="4829411" cy="4404492"/>
            <a:chOff x="0" y="0"/>
            <a:chExt cx="1633652" cy="1489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3653" cy="1489915"/>
            </a:xfrm>
            <a:custGeom>
              <a:avLst/>
              <a:gdLst/>
              <a:ahLst/>
              <a:cxnLst/>
              <a:rect l="l" t="t" r="r" b="b"/>
              <a:pathLst>
                <a:path w="1633653" h="1489915">
                  <a:moveTo>
                    <a:pt x="1509192" y="1489914"/>
                  </a:moveTo>
                  <a:lnTo>
                    <a:pt x="124460" y="1489914"/>
                  </a:lnTo>
                  <a:cubicBezTo>
                    <a:pt x="55880" y="1489914"/>
                    <a:pt x="0" y="1434034"/>
                    <a:pt x="0" y="1365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365455"/>
                  </a:lnTo>
                  <a:cubicBezTo>
                    <a:pt x="1633653" y="1434035"/>
                    <a:pt x="1577773" y="1489915"/>
                    <a:pt x="1509193" y="1489915"/>
                  </a:cubicBezTo>
                  <a:close/>
                </a:path>
              </a:pathLst>
            </a:custGeom>
            <a:solidFill>
              <a:srgbClr val="16294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042914" y="5198666"/>
            <a:ext cx="269212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5F5EF"/>
                </a:solidFill>
                <a:latin typeface="Now Bold"/>
              </a:rPr>
              <a:t>SPEECH TO TEXT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42914" y="6281482"/>
            <a:ext cx="3736040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A piece of software will convert the Audio to Text.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The text will be sent as Input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729295" y="4723126"/>
            <a:ext cx="4829411" cy="4404492"/>
            <a:chOff x="0" y="0"/>
            <a:chExt cx="1633652" cy="14899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33653" cy="1489915"/>
            </a:xfrm>
            <a:custGeom>
              <a:avLst/>
              <a:gdLst/>
              <a:ahLst/>
              <a:cxnLst/>
              <a:rect l="l" t="t" r="r" b="b"/>
              <a:pathLst>
                <a:path w="1633653" h="1489915">
                  <a:moveTo>
                    <a:pt x="1509192" y="1489914"/>
                  </a:moveTo>
                  <a:lnTo>
                    <a:pt x="124460" y="1489914"/>
                  </a:lnTo>
                  <a:cubicBezTo>
                    <a:pt x="55880" y="1489914"/>
                    <a:pt x="0" y="1434034"/>
                    <a:pt x="0" y="1365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365455"/>
                  </a:lnTo>
                  <a:cubicBezTo>
                    <a:pt x="1633653" y="1434035"/>
                    <a:pt x="1577773" y="1489915"/>
                    <a:pt x="1509193" y="1489915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985684" y="5788919"/>
            <a:ext cx="4316632" cy="282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Converted Text has no meaning to software.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A piece of software will convert the text into computer understandable format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Words will be mapped to functions and parameters to create a command that computer understands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928453" y="4723126"/>
            <a:ext cx="4829411" cy="4404492"/>
            <a:chOff x="0" y="0"/>
            <a:chExt cx="1633652" cy="14899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33653" cy="1489915"/>
            </a:xfrm>
            <a:custGeom>
              <a:avLst/>
              <a:gdLst/>
              <a:ahLst/>
              <a:cxnLst/>
              <a:rect l="l" t="t" r="r" b="b"/>
              <a:pathLst>
                <a:path w="1633653" h="1489915">
                  <a:moveTo>
                    <a:pt x="1509192" y="1489914"/>
                  </a:moveTo>
                  <a:lnTo>
                    <a:pt x="124460" y="1489914"/>
                  </a:lnTo>
                  <a:cubicBezTo>
                    <a:pt x="55880" y="1489914"/>
                    <a:pt x="0" y="1434034"/>
                    <a:pt x="0" y="1365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3" y="0"/>
                    <a:pt x="1633653" y="55880"/>
                    <a:pt x="1633653" y="124460"/>
                  </a:cubicBezTo>
                  <a:lnTo>
                    <a:pt x="1633653" y="1365455"/>
                  </a:lnTo>
                  <a:cubicBezTo>
                    <a:pt x="1633653" y="1434035"/>
                    <a:pt x="1577773" y="1489915"/>
                    <a:pt x="1509193" y="1489915"/>
                  </a:cubicBezTo>
                  <a:close/>
                </a:path>
              </a:pathLst>
            </a:custGeom>
            <a:solidFill>
              <a:srgbClr val="162942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388800" y="6281482"/>
            <a:ext cx="3908717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The commands will be interpreted</a:t>
            </a:r>
          </a:p>
          <a:p>
            <a:pPr marL="388620" lvl="1" indent="-194310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5F5EF"/>
                </a:solidFill>
                <a:latin typeface="Now"/>
              </a:rPr>
              <a:t> If necessary, it will communicate with the Internet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656091" y="478152"/>
            <a:ext cx="3374136" cy="41148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530136" y="1924218"/>
            <a:ext cx="5637397" cy="1222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8"/>
              </a:lnSpc>
            </a:pPr>
            <a:r>
              <a:rPr lang="en-US" sz="8031">
                <a:solidFill>
                  <a:srgbClr val="FFFFFF"/>
                </a:solidFill>
                <a:latin typeface="Now Bold"/>
              </a:rPr>
              <a:t>WORKING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42073" y="5198666"/>
            <a:ext cx="285115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5F5EF"/>
                </a:solidFill>
                <a:latin typeface="Now Bold"/>
              </a:rPr>
              <a:t>TEXT ANALYZING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441232" y="5198666"/>
            <a:ext cx="390871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5F5EF"/>
                </a:solidFill>
                <a:latin typeface="Now Bold"/>
              </a:rPr>
              <a:t>INTERPRET COMMANDS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331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Arimo</vt:lpstr>
      <vt:lpstr>Poppins Light Bold</vt:lpstr>
      <vt:lpstr>Open Sans Extra Bold</vt:lpstr>
      <vt:lpstr>Now</vt:lpstr>
      <vt:lpstr>Poppins Medium</vt:lpstr>
      <vt:lpstr>Now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SGP_PPT</dc:title>
  <cp:lastModifiedBy>parth.642001@outlook.com</cp:lastModifiedBy>
  <cp:revision>3</cp:revision>
  <dcterms:created xsi:type="dcterms:W3CDTF">2006-08-16T00:00:00Z</dcterms:created>
  <dcterms:modified xsi:type="dcterms:W3CDTF">2021-11-02T05:06:22Z</dcterms:modified>
  <dc:identifier>DAEoSgydGYQ</dc:identifier>
</cp:coreProperties>
</file>