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44" autoAdjust="0"/>
    <p:restoredTop sz="94660"/>
  </p:normalViewPr>
  <p:slideViewPr>
    <p:cSldViewPr snapToGrid="0" showGuides="1">
      <p:cViewPr varScale="1">
        <p:scale>
          <a:sx n="91" d="100"/>
          <a:sy n="91" d="100"/>
        </p:scale>
        <p:origin x="-126"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307321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249184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312725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299424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91337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189576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14483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420893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330876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102711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344F7-FEF2-460B-89DB-2551892006E4}" type="datetimeFigureOut">
              <a:rPr lang="en-US" smtClean="0"/>
              <a:pPr/>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18680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344F7-FEF2-460B-89DB-2551892006E4}" type="datetimeFigureOut">
              <a:rPr lang="en-US" smtClean="0"/>
              <a:pPr/>
              <a:t>11/18/2016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7B53C-3209-47E8-9B80-B642595A46DF}" type="slidenum">
              <a:rPr lang="en-US" smtClean="0"/>
              <a:pPr/>
              <a:t>‹#›</a:t>
            </a:fld>
            <a:endParaRPr lang="en-US"/>
          </a:p>
        </p:txBody>
      </p:sp>
    </p:spTree>
    <p:extLst>
      <p:ext uri="{BB962C8B-B14F-4D97-AF65-F5344CB8AC3E}">
        <p14:creationId xmlns:p14="http://schemas.microsoft.com/office/powerpoint/2010/main" xmlns="" val="249970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Ch-12 </a:t>
            </a:r>
            <a:r>
              <a:rPr lang="en-US" dirty="0" err="1" smtClean="0"/>
              <a:t>MiniMax</a:t>
            </a:r>
            <a:r>
              <a:rPr lang="en-US" dirty="0" smtClean="0"/>
              <a:t> Search Procedure</a:t>
            </a:r>
            <a:endParaRPr lang="en-US" dirty="0"/>
          </a:p>
        </p:txBody>
      </p:sp>
    </p:spTree>
    <p:extLst>
      <p:ext uri="{BB962C8B-B14F-4D97-AF65-F5344CB8AC3E}">
        <p14:creationId xmlns:p14="http://schemas.microsoft.com/office/powerpoint/2010/main" xmlns="" val="1654459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p:txBody>
          <a:bodyPr>
            <a:normAutofit fontScale="92500"/>
          </a:bodyPr>
          <a:lstStyle/>
          <a:p>
            <a:r>
              <a:rPr lang="en-US" dirty="0" smtClean="0"/>
              <a:t>One problem arises in defining MINIMAX as a recursive procedure is that it needs to return not one but two results:</a:t>
            </a:r>
          </a:p>
          <a:p>
            <a:r>
              <a:rPr lang="en-US" dirty="0" smtClean="0"/>
              <a:t>The backed-up value of the path it chooses.</a:t>
            </a:r>
          </a:p>
          <a:p>
            <a:r>
              <a:rPr lang="en-US" dirty="0" smtClean="0"/>
              <a:t>The path itself. We return the entire path even though probably only the first element, representing the best move from the current position, is actually needed.</a:t>
            </a:r>
          </a:p>
          <a:p>
            <a:r>
              <a:rPr lang="en-US" dirty="0" smtClean="0"/>
              <a:t>Two functions VALUE and PATH, that extract the separate components.</a:t>
            </a:r>
          </a:p>
          <a:p>
            <a:r>
              <a:rPr lang="en-US" dirty="0" smtClean="0"/>
              <a:t>MINIMAX functions take three parameters, a board position, the current depth of the search, and the player to move.</a:t>
            </a:r>
          </a:p>
          <a:p>
            <a:r>
              <a:rPr lang="en-US" dirty="0" smtClean="0"/>
              <a:t>CURRENT= MINIMAX(Current,0, Player-one)</a:t>
            </a:r>
            <a:endParaRPr lang="en-US" dirty="0"/>
          </a:p>
        </p:txBody>
      </p:sp>
    </p:spTree>
    <p:extLst>
      <p:ext uri="{BB962C8B-B14F-4D97-AF65-F5344CB8AC3E}">
        <p14:creationId xmlns:p14="http://schemas.microsoft.com/office/powerpoint/2010/main" xmlns="" val="2433064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a:xfrm>
            <a:off x="838200" y="1825624"/>
            <a:ext cx="10515600" cy="4655857"/>
          </a:xfrm>
        </p:spPr>
        <p:txBody>
          <a:bodyPr>
            <a:normAutofit/>
          </a:bodyPr>
          <a:lstStyle/>
          <a:p>
            <a:pPr marL="514350" indent="-514350">
              <a:buFont typeface="+mj-lt"/>
              <a:buAutoNum type="arabicPeriod"/>
            </a:pPr>
            <a:r>
              <a:rPr lang="en-US" dirty="0" smtClean="0"/>
              <a:t>If DEEP-ENOUGH(Position, Depth), then return the structure</a:t>
            </a:r>
          </a:p>
          <a:p>
            <a:pPr marL="0" indent="0">
              <a:buNone/>
            </a:pPr>
            <a:r>
              <a:rPr lang="en-US" dirty="0" smtClean="0"/>
              <a:t>VALUE=STATIC(Position, Player); PATH=nil.</a:t>
            </a:r>
          </a:p>
          <a:p>
            <a:pPr marL="0" indent="0">
              <a:buNone/>
            </a:pPr>
            <a:endParaRPr lang="en-US" dirty="0" smtClean="0"/>
          </a:p>
          <a:p>
            <a:pPr marL="0" indent="0">
              <a:buNone/>
            </a:pPr>
            <a:r>
              <a:rPr lang="en-US" dirty="0" smtClean="0"/>
              <a:t>2.Otherwise, generate one more ply of the tree by calling the function MOVEGEN(Position, Player) and setting SUCCESSORS to the list it returns.</a:t>
            </a:r>
          </a:p>
          <a:p>
            <a:pPr marL="0" indent="0">
              <a:buNone/>
            </a:pPr>
            <a:endParaRPr lang="en-US" dirty="0" smtClean="0"/>
          </a:p>
          <a:p>
            <a:pPr marL="0" indent="0">
              <a:buNone/>
            </a:pPr>
            <a:r>
              <a:rPr lang="en-US" dirty="0" smtClean="0"/>
              <a:t>3. If SUCCESSORS is empty, then there are no moves to be made, so return the same structure that would have been returned if DEEP-ENOUGH had returned true.</a:t>
            </a:r>
          </a:p>
          <a:p>
            <a:pPr marL="0" indent="0">
              <a:buNone/>
            </a:pPr>
            <a:endParaRPr lang="en-US" dirty="0"/>
          </a:p>
        </p:txBody>
      </p:sp>
    </p:spTree>
    <p:extLst>
      <p:ext uri="{BB962C8B-B14F-4D97-AF65-F5344CB8AC3E}">
        <p14:creationId xmlns:p14="http://schemas.microsoft.com/office/powerpoint/2010/main" xmlns="" val="1973738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p:txBody>
          <a:bodyPr/>
          <a:lstStyle/>
          <a:p>
            <a:pPr marL="0" indent="0">
              <a:buNone/>
            </a:pPr>
            <a:r>
              <a:rPr lang="en-US" dirty="0" smtClean="0"/>
              <a:t>4. If SUCCESSORS is not empty, then examine each element in turn and keep track of the best one. This is done as follows.</a:t>
            </a:r>
          </a:p>
          <a:p>
            <a:pPr marL="0" indent="0">
              <a:buNone/>
            </a:pPr>
            <a:r>
              <a:rPr lang="en-US" dirty="0" smtClean="0"/>
              <a:t>Initialize BEST-SCORE to the minimum value that STATIC can return. It will be updated to reflect the best score that can be achieved by an element of SUCCESSORS.</a:t>
            </a:r>
          </a:p>
          <a:p>
            <a:pPr marL="0" indent="0">
              <a:buNone/>
            </a:pPr>
            <a:r>
              <a:rPr lang="en-US" dirty="0" smtClean="0"/>
              <a:t>For each element SUCC of SUCCESSORS, do the following:</a:t>
            </a:r>
          </a:p>
          <a:p>
            <a:pPr marL="514350" indent="-514350">
              <a:buAutoNum type="alphaLcParenBoth"/>
            </a:pPr>
            <a:r>
              <a:rPr lang="en-US" dirty="0" smtClean="0"/>
              <a:t>Set RESULT-SUCC to MINIMAX(SUCC, Depth+1, OPPOSITE(Player))( will actually carry out the exploration of SUCC)</a:t>
            </a:r>
          </a:p>
          <a:p>
            <a:pPr marL="514350" indent="-514350">
              <a:buAutoNum type="alphaLcParenBoth"/>
            </a:pPr>
            <a:endParaRPr lang="en-US" dirty="0"/>
          </a:p>
        </p:txBody>
      </p:sp>
    </p:spTree>
    <p:extLst>
      <p:ext uri="{BB962C8B-B14F-4D97-AF65-F5344CB8AC3E}">
        <p14:creationId xmlns:p14="http://schemas.microsoft.com/office/powerpoint/2010/main" xmlns="" val="106749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 Set NEW-VALUE to –VALUE(RESULT-SUCC)(this will cause it to reflect the merits of the position from the opposite perspective from that of the next lower level)</a:t>
            </a:r>
          </a:p>
          <a:p>
            <a:pPr marL="0" indent="0">
              <a:buNone/>
            </a:pPr>
            <a:r>
              <a:rPr lang="en-US" dirty="0" smtClean="0"/>
              <a:t>( c) If NEW-VALUE&gt;BEST-SCORE, then we have found a successor that is better than any that have been examined so far. Record this and do the following:</a:t>
            </a:r>
          </a:p>
          <a:p>
            <a:pPr marL="571500" indent="-571500">
              <a:buAutoNum type="romanLcPeriod"/>
            </a:pPr>
            <a:r>
              <a:rPr lang="en-US" dirty="0" smtClean="0"/>
              <a:t>Set BEST-SCORE to NEW-VALUE</a:t>
            </a:r>
          </a:p>
          <a:p>
            <a:pPr marL="571500" indent="-571500">
              <a:buAutoNum type="romanLcPeriod"/>
            </a:pPr>
            <a:r>
              <a:rPr lang="en-US" dirty="0" smtClean="0"/>
              <a:t>The best known path is now from CURRENT to SUCC and then on to the appropriate path down from SUCC as determined by the recursive call to MINIMAX. So the BEST_PATH to the result of attaching SUCC to the front of PATH(RESULT-SUCC)</a:t>
            </a:r>
          </a:p>
          <a:p>
            <a:pPr marL="0" indent="0">
              <a:buNone/>
            </a:pPr>
            <a:endParaRPr lang="en-US" dirty="0"/>
          </a:p>
        </p:txBody>
      </p:sp>
    </p:spTree>
    <p:extLst>
      <p:ext uri="{BB962C8B-B14F-4D97-AF65-F5344CB8AC3E}">
        <p14:creationId xmlns:p14="http://schemas.microsoft.com/office/powerpoint/2010/main" xmlns="" val="1696277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p:txBody>
          <a:bodyPr/>
          <a:lstStyle/>
          <a:p>
            <a:pPr marL="0" indent="0">
              <a:buNone/>
            </a:pPr>
            <a:r>
              <a:rPr lang="en-US" dirty="0" smtClean="0"/>
              <a:t>5. Now that all the successors have been examined , we know the value of Position as well as which path to take it from. So return the structure </a:t>
            </a:r>
          </a:p>
          <a:p>
            <a:pPr marL="0" indent="0">
              <a:buNone/>
            </a:pPr>
            <a:r>
              <a:rPr lang="en-US" dirty="0" smtClean="0"/>
              <a:t>VALUE=BEST-SCORE</a:t>
            </a:r>
          </a:p>
          <a:p>
            <a:pPr marL="0" indent="0">
              <a:buNone/>
            </a:pPr>
            <a:r>
              <a:rPr lang="en-US" dirty="0" smtClean="0"/>
              <a:t>PATH=BEST-PATH</a:t>
            </a:r>
            <a:endParaRPr lang="en-US" dirty="0"/>
          </a:p>
        </p:txBody>
      </p:sp>
    </p:spTree>
    <p:extLst>
      <p:ext uri="{BB962C8B-B14F-4D97-AF65-F5344CB8AC3E}">
        <p14:creationId xmlns:p14="http://schemas.microsoft.com/office/powerpoint/2010/main" xmlns="" val="2798116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Adding Alpha-Beta Cutoffs</a:t>
            </a:r>
            <a:endParaRPr lang="en-US" dirty="0"/>
          </a:p>
        </p:txBody>
      </p:sp>
      <p:sp>
        <p:nvSpPr>
          <p:cNvPr id="3" name="Content Placeholder 2"/>
          <p:cNvSpPr>
            <a:spLocks noGrp="1"/>
          </p:cNvSpPr>
          <p:nvPr>
            <p:ph idx="1"/>
          </p:nvPr>
        </p:nvSpPr>
        <p:spPr>
          <a:xfrm>
            <a:off x="838200" y="1387366"/>
            <a:ext cx="10515600" cy="5181600"/>
          </a:xfrm>
        </p:spPr>
        <p:txBody>
          <a:bodyPr>
            <a:normAutofit fontScale="92500"/>
          </a:bodyPr>
          <a:lstStyle/>
          <a:p>
            <a:pPr marL="0" indent="0" algn="just"/>
            <a:r>
              <a:rPr lang="en-US" dirty="0" smtClean="0"/>
              <a:t>Alpha–beta pruning is a search algorithm that seeks to decrease the number of nodes that are evaluated by the </a:t>
            </a:r>
            <a:r>
              <a:rPr lang="en-US" dirty="0" err="1" smtClean="0"/>
              <a:t>minimax</a:t>
            </a:r>
            <a:r>
              <a:rPr lang="en-US" dirty="0" smtClean="0"/>
              <a:t> algorithm in its search tree</a:t>
            </a:r>
            <a:r>
              <a:rPr lang="en-US" dirty="0" smtClean="0"/>
              <a:t>.</a:t>
            </a:r>
          </a:p>
          <a:p>
            <a:pPr marL="0" indent="0" algn="just"/>
            <a:r>
              <a:rPr lang="en-US" dirty="0" smtClean="0"/>
              <a:t> </a:t>
            </a:r>
            <a:r>
              <a:rPr lang="en-US" dirty="0" smtClean="0"/>
              <a:t>It is an adversarial search algorithm used commonly for machine playing of two-player games (Tic-tac-toe, Chess, Go, etc.). </a:t>
            </a:r>
            <a:endParaRPr lang="en-US" dirty="0" smtClean="0"/>
          </a:p>
          <a:p>
            <a:pPr marL="0" indent="0" algn="just"/>
            <a:r>
              <a:rPr lang="en-US" dirty="0" smtClean="0"/>
              <a:t>It </a:t>
            </a:r>
            <a:r>
              <a:rPr lang="en-US" dirty="0" smtClean="0"/>
              <a:t>stops completely evaluating a move when at least one possibility has been found that proves the move to be worse than a previously examined move. </a:t>
            </a:r>
            <a:r>
              <a:rPr lang="en-US" dirty="0" smtClean="0"/>
              <a:t>Such moves need not be evaluated further. When applied to a standard </a:t>
            </a:r>
            <a:r>
              <a:rPr lang="en-US" dirty="0" err="1" smtClean="0"/>
              <a:t>minimax</a:t>
            </a:r>
            <a:r>
              <a:rPr lang="en-US" dirty="0" smtClean="0"/>
              <a:t> tree, it returns the same move as </a:t>
            </a:r>
            <a:r>
              <a:rPr lang="en-US" dirty="0" err="1" smtClean="0"/>
              <a:t>minimax</a:t>
            </a:r>
            <a:r>
              <a:rPr lang="en-US" dirty="0" smtClean="0"/>
              <a:t> would, but prunes away branches that cannot possibly influence the final </a:t>
            </a:r>
            <a:r>
              <a:rPr lang="en-US" dirty="0" smtClean="0"/>
              <a:t>decision.</a:t>
            </a:r>
          </a:p>
          <a:p>
            <a:pPr marL="0" indent="0" algn="just"/>
            <a:r>
              <a:rPr lang="en-US" dirty="0" smtClean="0"/>
              <a:t>“</a:t>
            </a:r>
            <a:r>
              <a:rPr lang="en-US" i="1" dirty="0" smtClean="0">
                <a:solidFill>
                  <a:srgbClr val="FF0000"/>
                </a:solidFill>
              </a:rPr>
              <a:t>a technique that improves upon the </a:t>
            </a:r>
            <a:r>
              <a:rPr lang="en-US" i="1" dirty="0" err="1" smtClean="0">
                <a:solidFill>
                  <a:srgbClr val="FF0000"/>
                </a:solidFill>
              </a:rPr>
              <a:t>minimax</a:t>
            </a:r>
            <a:r>
              <a:rPr lang="en-US" i="1" dirty="0" smtClean="0">
                <a:solidFill>
                  <a:srgbClr val="FF0000"/>
                </a:solidFill>
              </a:rPr>
              <a:t> algorithm by ignoring branches on the game tree that do not contribute further to the outcome.</a:t>
            </a:r>
            <a:r>
              <a:rPr lang="en-US" dirty="0" smtClean="0">
                <a:solidFill>
                  <a:srgbClr val="FF0000"/>
                </a:solidFill>
              </a:rPr>
              <a:t/>
            </a:r>
            <a:br>
              <a:rPr lang="en-US" dirty="0" smtClean="0">
                <a:solidFill>
                  <a:srgbClr val="FF0000"/>
                </a:solidFill>
              </a:rPr>
            </a:br>
            <a:r>
              <a:rPr lang="en-US" dirty="0" smtClean="0"/>
              <a:t>“</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Adding Alpha-Beta Cutoffs</a:t>
            </a:r>
            <a:endParaRPr lang="en-US" dirty="0"/>
          </a:p>
        </p:txBody>
      </p:sp>
      <p:sp>
        <p:nvSpPr>
          <p:cNvPr id="3" name="Content Placeholder 2"/>
          <p:cNvSpPr>
            <a:spLocks noGrp="1"/>
          </p:cNvSpPr>
          <p:nvPr>
            <p:ph idx="1"/>
          </p:nvPr>
        </p:nvSpPr>
        <p:spPr/>
        <p:txBody>
          <a:bodyPr/>
          <a:lstStyle/>
          <a:p>
            <a:pPr algn="just"/>
            <a:r>
              <a:rPr lang="en-US" dirty="0" smtClean="0"/>
              <a:t> One of the good things about the depth-first procedures is that their efficiency can often be improved by using branch and bound techniques.</a:t>
            </a:r>
          </a:p>
          <a:p>
            <a:pPr algn="just"/>
            <a:r>
              <a:rPr lang="en-US" dirty="0" smtClean="0"/>
              <a:t>This modified strategy is alpha-beta pruning.</a:t>
            </a:r>
          </a:p>
          <a:p>
            <a:pPr algn="just"/>
            <a:r>
              <a:rPr lang="en-US" dirty="0" smtClean="0"/>
              <a:t>It requires the maintenance of two threshold values, one representing a lower bound on the value that a maximizing node may ultimately be assigned (alpha) and another representing an upper bound on the value that a minimizing node may be assigned(beta)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135117" y="1765738"/>
            <a:ext cx="9963807" cy="442485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56745" y="1848644"/>
            <a:ext cx="10625958" cy="43053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MiniMax</a:t>
            </a:r>
            <a:r>
              <a:rPr lang="en-US" dirty="0" smtClean="0"/>
              <a:t> Search Procedure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minimax Search Procedure is a </a:t>
            </a:r>
            <a:r>
              <a:rPr lang="en-US" dirty="0" smtClean="0">
                <a:solidFill>
                  <a:srgbClr val="FF0000"/>
                </a:solidFill>
              </a:rPr>
              <a:t>depth-</a:t>
            </a:r>
            <a:r>
              <a:rPr lang="en-US" dirty="0">
                <a:solidFill>
                  <a:srgbClr val="FF0000"/>
                </a:solidFill>
              </a:rPr>
              <a:t>f</a:t>
            </a:r>
            <a:r>
              <a:rPr lang="en-US" dirty="0" smtClean="0">
                <a:solidFill>
                  <a:srgbClr val="FF0000"/>
                </a:solidFill>
              </a:rPr>
              <a:t>irst, depth-limited search </a:t>
            </a:r>
            <a:r>
              <a:rPr lang="en-US" dirty="0" smtClean="0"/>
              <a:t>procedure.</a:t>
            </a:r>
          </a:p>
          <a:p>
            <a:pPr algn="just"/>
            <a:r>
              <a:rPr lang="en-US" dirty="0" smtClean="0"/>
              <a:t>The idea is to start at the current position and use the </a:t>
            </a:r>
            <a:r>
              <a:rPr lang="en-US" dirty="0" smtClean="0">
                <a:solidFill>
                  <a:srgbClr val="FF0000"/>
                </a:solidFill>
              </a:rPr>
              <a:t>plausible-move generator</a:t>
            </a:r>
            <a:r>
              <a:rPr lang="en-US" dirty="0" smtClean="0"/>
              <a:t> to generate the set of possible successor positions.</a:t>
            </a:r>
          </a:p>
          <a:p>
            <a:pPr algn="just"/>
            <a:r>
              <a:rPr lang="en-US" dirty="0" smtClean="0"/>
              <a:t>Now we can apply the </a:t>
            </a:r>
            <a:r>
              <a:rPr lang="en-US" dirty="0" smtClean="0">
                <a:solidFill>
                  <a:srgbClr val="FF0000"/>
                </a:solidFill>
              </a:rPr>
              <a:t>static evaluation function </a:t>
            </a:r>
            <a:r>
              <a:rPr lang="en-US" dirty="0" smtClean="0"/>
              <a:t>to those positions and simply choose the best one.</a:t>
            </a:r>
          </a:p>
          <a:p>
            <a:pPr algn="just"/>
            <a:r>
              <a:rPr lang="en-US" dirty="0" smtClean="0"/>
              <a:t>After doing so, we can </a:t>
            </a:r>
            <a:r>
              <a:rPr lang="en-US" dirty="0" smtClean="0">
                <a:solidFill>
                  <a:srgbClr val="FF0000"/>
                </a:solidFill>
              </a:rPr>
              <a:t>back that value</a:t>
            </a:r>
            <a:r>
              <a:rPr lang="en-US" dirty="0" smtClean="0"/>
              <a:t> up to </a:t>
            </a:r>
            <a:r>
              <a:rPr lang="en-US" dirty="0" smtClean="0">
                <a:solidFill>
                  <a:srgbClr val="FF0000"/>
                </a:solidFill>
              </a:rPr>
              <a:t>the starting position </a:t>
            </a:r>
            <a:r>
              <a:rPr lang="en-US" dirty="0" smtClean="0"/>
              <a:t>to represent our evaluation of it .</a:t>
            </a:r>
          </a:p>
          <a:p>
            <a:pPr algn="just"/>
            <a:r>
              <a:rPr lang="en-US" dirty="0" smtClean="0"/>
              <a:t>The starting position is exactly as good for us as the position generated by the best move we can make next.</a:t>
            </a:r>
          </a:p>
          <a:p>
            <a:endParaRPr lang="en-US" dirty="0"/>
          </a:p>
        </p:txBody>
      </p:sp>
    </p:spTree>
    <p:extLst>
      <p:ext uri="{BB962C8B-B14F-4D97-AF65-F5344CB8AC3E}">
        <p14:creationId xmlns:p14="http://schemas.microsoft.com/office/powerpoint/2010/main" xmlns="" val="1964312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MiniMax</a:t>
            </a:r>
            <a:r>
              <a:rPr lang="en-US" dirty="0" smtClean="0"/>
              <a:t> Search Procedure</a:t>
            </a:r>
            <a:endParaRPr lang="en-US" dirty="0"/>
          </a:p>
        </p:txBody>
      </p:sp>
      <p:sp>
        <p:nvSpPr>
          <p:cNvPr id="3" name="Content Placeholder 2"/>
          <p:cNvSpPr>
            <a:spLocks noGrp="1"/>
          </p:cNvSpPr>
          <p:nvPr>
            <p:ph idx="1"/>
          </p:nvPr>
        </p:nvSpPr>
        <p:spPr/>
        <p:txBody>
          <a:bodyPr/>
          <a:lstStyle/>
          <a:p>
            <a:pPr algn="just"/>
            <a:r>
              <a:rPr lang="en-US" dirty="0" smtClean="0"/>
              <a:t>We assume that the </a:t>
            </a:r>
            <a:r>
              <a:rPr lang="en-US" dirty="0" smtClean="0">
                <a:solidFill>
                  <a:srgbClr val="FF0000"/>
                </a:solidFill>
              </a:rPr>
              <a:t>static evaluation function returns large values </a:t>
            </a:r>
            <a:r>
              <a:rPr lang="en-US" dirty="0" smtClean="0"/>
              <a:t>to </a:t>
            </a:r>
            <a:r>
              <a:rPr lang="en-US" dirty="0" smtClean="0">
                <a:solidFill>
                  <a:srgbClr val="FF0000"/>
                </a:solidFill>
              </a:rPr>
              <a:t>indicate good situations </a:t>
            </a:r>
            <a:r>
              <a:rPr lang="en-US" dirty="0" smtClean="0"/>
              <a:t>for us, so our goal is to </a:t>
            </a:r>
            <a:r>
              <a:rPr lang="en-US" dirty="0" smtClean="0">
                <a:solidFill>
                  <a:srgbClr val="FF0000"/>
                </a:solidFill>
              </a:rPr>
              <a:t>maximize the value of the static evaluation function</a:t>
            </a:r>
            <a:r>
              <a:rPr lang="en-US" dirty="0" smtClean="0"/>
              <a:t> of the next board position.</a:t>
            </a:r>
          </a:p>
          <a:p>
            <a:pPr algn="just"/>
            <a:r>
              <a:rPr lang="en-US" dirty="0" smtClean="0"/>
              <a:t>It assumes a static evaluation function that returns values ranging from -10 to 10, 10 indicating a win for us ,-10 a win for the opponent, and 0 an even match.</a:t>
            </a:r>
            <a:endParaRPr lang="en-US" dirty="0"/>
          </a:p>
        </p:txBody>
      </p:sp>
    </p:spTree>
    <p:extLst>
      <p:ext uri="{BB962C8B-B14F-4D97-AF65-F5344CB8AC3E}">
        <p14:creationId xmlns:p14="http://schemas.microsoft.com/office/powerpoint/2010/main" xmlns="" val="3749672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59224" y="1905840"/>
            <a:ext cx="12945035" cy="4669771"/>
          </a:xfrm>
        </p:spPr>
      </p:pic>
    </p:spTree>
    <p:extLst>
      <p:ext uri="{BB962C8B-B14F-4D97-AF65-F5344CB8AC3E}">
        <p14:creationId xmlns:p14="http://schemas.microsoft.com/office/powerpoint/2010/main" xmlns="" val="1475035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16860" y="1385048"/>
            <a:ext cx="11775140" cy="5472952"/>
          </a:xfrm>
        </p:spPr>
      </p:pic>
    </p:spTree>
    <p:extLst>
      <p:ext uri="{BB962C8B-B14F-4D97-AF65-F5344CB8AC3E}">
        <p14:creationId xmlns:p14="http://schemas.microsoft.com/office/powerpoint/2010/main" xmlns="" val="3956314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9282" y="1825625"/>
            <a:ext cx="13272247" cy="5476128"/>
          </a:xfrm>
        </p:spPr>
      </p:pic>
    </p:spTree>
    <p:extLst>
      <p:ext uri="{BB962C8B-B14F-4D97-AF65-F5344CB8AC3E}">
        <p14:creationId xmlns:p14="http://schemas.microsoft.com/office/powerpoint/2010/main" xmlns="" val="333887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Definition </a:t>
            </a:r>
            <a:endParaRPr lang="en-US" dirty="0"/>
          </a:p>
        </p:txBody>
      </p:sp>
      <p:sp>
        <p:nvSpPr>
          <p:cNvPr id="3" name="Content Placeholder 2"/>
          <p:cNvSpPr>
            <a:spLocks noGrp="1"/>
          </p:cNvSpPr>
          <p:nvPr>
            <p:ph idx="1"/>
          </p:nvPr>
        </p:nvSpPr>
        <p:spPr/>
        <p:txBody>
          <a:bodyPr/>
          <a:lstStyle/>
          <a:p>
            <a:r>
              <a:rPr lang="en-US" dirty="0" smtClean="0"/>
              <a:t>The alteration of maximizing and minimizing at alternate ply when evaluations are being pushed back up corresponds to the opposing strategies of the two players and give this method the</a:t>
            </a:r>
            <a:r>
              <a:rPr lang="en-US" dirty="0" smtClean="0">
                <a:solidFill>
                  <a:srgbClr val="FF0000"/>
                </a:solidFill>
              </a:rPr>
              <a:t> </a:t>
            </a:r>
            <a:r>
              <a:rPr lang="en-US" dirty="0" err="1" smtClean="0">
                <a:solidFill>
                  <a:srgbClr val="FF0000"/>
                </a:solidFill>
              </a:rPr>
              <a:t>minimax</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p:txBody>
          <a:bodyPr/>
          <a:lstStyle/>
          <a:p>
            <a:pPr marL="514350" indent="-514350" algn="just">
              <a:buAutoNum type="arabicPeriod"/>
            </a:pPr>
            <a:r>
              <a:rPr lang="en-US" dirty="0" smtClean="0">
                <a:solidFill>
                  <a:srgbClr val="FF0000"/>
                </a:solidFill>
              </a:rPr>
              <a:t>MOVEGEN</a:t>
            </a:r>
            <a:r>
              <a:rPr lang="en-US" dirty="0" smtClean="0"/>
              <a:t>( Position, Player)- the plausible move generator, which returns a list of nodes representing the moves that can be made by player in position.</a:t>
            </a:r>
          </a:p>
          <a:p>
            <a:pPr marL="514350" indent="-514350" algn="just">
              <a:buAutoNum type="arabicPeriod"/>
            </a:pPr>
            <a:r>
              <a:rPr lang="en-US" dirty="0" smtClean="0">
                <a:solidFill>
                  <a:srgbClr val="FF0000"/>
                </a:solidFill>
              </a:rPr>
              <a:t>STATIC </a:t>
            </a:r>
            <a:r>
              <a:rPr lang="en-US" dirty="0" smtClean="0"/>
              <a:t>( Position, Player)- The static evaluation function, which returns a number representing the goodness of Position from the standpoint of Player .</a:t>
            </a:r>
          </a:p>
          <a:p>
            <a:pPr algn="just"/>
            <a:r>
              <a:rPr lang="en-US" dirty="0" smtClean="0"/>
              <a:t>AS with any recursive program, a critical issue in the design of the MINIMAX procedure is when to stop the recursion and simply call the static evaluation function. There are a variety that may influence this decision. They include:</a:t>
            </a:r>
            <a:endParaRPr lang="en-US" dirty="0"/>
          </a:p>
        </p:txBody>
      </p:sp>
    </p:spTree>
    <p:extLst>
      <p:ext uri="{BB962C8B-B14F-4D97-AF65-F5344CB8AC3E}">
        <p14:creationId xmlns:p14="http://schemas.microsoft.com/office/powerpoint/2010/main" xmlns="" val="3913680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a:xfrm>
            <a:off x="838200" y="1304364"/>
            <a:ext cx="10515600" cy="5177117"/>
          </a:xfrm>
        </p:spPr>
        <p:txBody>
          <a:bodyPr>
            <a:normAutofit lnSpcReduction="10000"/>
          </a:bodyPr>
          <a:lstStyle/>
          <a:p>
            <a:pPr algn="just"/>
            <a:r>
              <a:rPr lang="en-US" dirty="0" smtClean="0"/>
              <a:t>Has one side won?</a:t>
            </a:r>
          </a:p>
          <a:p>
            <a:pPr algn="just"/>
            <a:r>
              <a:rPr lang="en-US" dirty="0" smtClean="0"/>
              <a:t>How many ply have we already explored?</a:t>
            </a:r>
          </a:p>
          <a:p>
            <a:pPr algn="just"/>
            <a:r>
              <a:rPr lang="en-US" dirty="0" smtClean="0"/>
              <a:t>How promising is this path?</a:t>
            </a:r>
          </a:p>
          <a:p>
            <a:pPr algn="just"/>
            <a:r>
              <a:rPr lang="en-US" dirty="0" smtClean="0"/>
              <a:t>How much time is left?</a:t>
            </a:r>
          </a:p>
          <a:p>
            <a:pPr algn="just"/>
            <a:r>
              <a:rPr lang="en-US" dirty="0" smtClean="0"/>
              <a:t>How stable is the configuration?</a:t>
            </a:r>
          </a:p>
          <a:p>
            <a:pPr marL="0" indent="0" algn="just">
              <a:buNone/>
            </a:pPr>
            <a:r>
              <a:rPr lang="en-US" dirty="0" smtClean="0">
                <a:solidFill>
                  <a:srgbClr val="FF0000"/>
                </a:solidFill>
              </a:rPr>
              <a:t>DEEP-ENOUGH:- </a:t>
            </a:r>
            <a:r>
              <a:rPr lang="en-US" dirty="0" smtClean="0"/>
              <a:t>function which is assumed to evaluate all of these factors and to return TRUE if the search should be stopped at the current level and FALSE otherwise.</a:t>
            </a:r>
          </a:p>
          <a:p>
            <a:pPr marL="0" indent="0" algn="just">
              <a:buNone/>
            </a:pPr>
            <a:r>
              <a:rPr lang="en-US" dirty="0" smtClean="0"/>
              <a:t>Take two parameters, Position and Depth.</a:t>
            </a:r>
          </a:p>
          <a:p>
            <a:pPr marL="0" indent="0" algn="just">
              <a:buNone/>
            </a:pPr>
            <a:r>
              <a:rPr lang="en-US" dirty="0" smtClean="0"/>
              <a:t>It will ignore its Position parameter and simply return TRUE if its Depth parameter exceeds a constant cutoff value.</a:t>
            </a:r>
            <a:endParaRPr lang="en-US" dirty="0"/>
          </a:p>
        </p:txBody>
      </p:sp>
    </p:spTree>
    <p:extLst>
      <p:ext uri="{BB962C8B-B14F-4D97-AF65-F5344CB8AC3E}">
        <p14:creationId xmlns:p14="http://schemas.microsoft.com/office/powerpoint/2010/main" xmlns="" val="3368849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CF348B77340448A3DD8BA567219910" ma:contentTypeVersion="8" ma:contentTypeDescription="Create a new document." ma:contentTypeScope="" ma:versionID="1828f96f85a718e7bf7df16455ef6200">
  <xsd:schema xmlns:xsd="http://www.w3.org/2001/XMLSchema" xmlns:xs="http://www.w3.org/2001/XMLSchema" xmlns:p="http://schemas.microsoft.com/office/2006/metadata/properties" xmlns:ns2="c2dfa97b-c12a-439d-bf6e-4c30daf2eb3b" targetNamespace="http://schemas.microsoft.com/office/2006/metadata/properties" ma:root="true" ma:fieldsID="b8c08617874e030003c8174798aaa2ed" ns2:_="">
    <xsd:import namespace="c2dfa97b-c12a-439d-bf6e-4c30daf2eb3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dfa97b-c12a-439d-bf6e-4c30daf2eb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151BDA-0C5F-4136-A7E6-A3C7A27934AC}"/>
</file>

<file path=customXml/itemProps2.xml><?xml version="1.0" encoding="utf-8"?>
<ds:datastoreItem xmlns:ds="http://schemas.openxmlformats.org/officeDocument/2006/customXml" ds:itemID="{5D909608-F5F8-42BC-A787-6514F23FD3F7}"/>
</file>

<file path=customXml/itemProps3.xml><?xml version="1.0" encoding="utf-8"?>
<ds:datastoreItem xmlns:ds="http://schemas.openxmlformats.org/officeDocument/2006/customXml" ds:itemID="{7216F34A-A056-42D4-98F1-FE1D7B15C453}"/>
</file>

<file path=docProps/app.xml><?xml version="1.0" encoding="utf-8"?>
<Properties xmlns="http://schemas.openxmlformats.org/officeDocument/2006/extended-properties" xmlns:vt="http://schemas.openxmlformats.org/officeDocument/2006/docPropsVTypes">
  <TotalTime>229</TotalTime>
  <Words>1039</Words>
  <Application>Microsoft Office PowerPoint</Application>
  <PresentationFormat>Custom</PresentationFormat>
  <Paragraphs>67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Ch-12 MiniMax Search Procedure</vt:lpstr>
      <vt:lpstr>The MiniMax Search Procedure</vt:lpstr>
      <vt:lpstr>The MiniMax Search Procedure</vt:lpstr>
      <vt:lpstr>Example</vt:lpstr>
      <vt:lpstr>Example</vt:lpstr>
      <vt:lpstr>Example</vt:lpstr>
      <vt:lpstr>Definition </vt:lpstr>
      <vt:lpstr>Algorithm</vt:lpstr>
      <vt:lpstr>Algorithm</vt:lpstr>
      <vt:lpstr>Algorithm</vt:lpstr>
      <vt:lpstr>Algorithm</vt:lpstr>
      <vt:lpstr>Algorithm</vt:lpstr>
      <vt:lpstr>Algorithm</vt:lpstr>
      <vt:lpstr>Algorithm</vt:lpstr>
      <vt:lpstr>Adding Alpha-Beta Cutoffs</vt:lpstr>
      <vt:lpstr>Adding Alpha-Beta Cutoffs</vt:lpstr>
      <vt:lpstr>Example</vt:lpstr>
      <vt:lpstr>Example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MinMax Search Procedure</dc:title>
  <dc:creator>Microsoft</dc:creator>
  <cp:lastModifiedBy>Administrator</cp:lastModifiedBy>
  <cp:revision>59</cp:revision>
  <dcterms:created xsi:type="dcterms:W3CDTF">2016-11-17T15:25:35Z</dcterms:created>
  <dcterms:modified xsi:type="dcterms:W3CDTF">2016-11-18T05:54:47Z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0x010100ECCF348B77340448A3DD8BA567219910</vt:lpwstr>
  </property>
</Properties>
</file>