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3" d="100"/>
          <a:sy n="103" d="100"/>
        </p:scale>
        <p:origin x="120"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304511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183018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386151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360473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33366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409922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176673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56094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3454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171078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C842B-36F4-4D98-8018-B3F2D3FB463B}"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91CC-A0EE-47A3-996D-6D83E20CEF38}" type="slidenum">
              <a:rPr lang="en-US" smtClean="0"/>
              <a:pPr/>
              <a:t>‹#›</a:t>
            </a:fld>
            <a:endParaRPr lang="en-US"/>
          </a:p>
        </p:txBody>
      </p:sp>
    </p:spTree>
    <p:extLst>
      <p:ext uri="{BB962C8B-B14F-4D97-AF65-F5344CB8AC3E}">
        <p14:creationId xmlns:p14="http://schemas.microsoft.com/office/powerpoint/2010/main" val="190665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C842B-36F4-4D98-8018-B3F2D3FB463B}" type="datetimeFigureOut">
              <a:rPr lang="en-US" smtClean="0"/>
              <a:pPr/>
              <a:t>10/14/2020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91CC-A0EE-47A3-996D-6D83E20CEF38}" type="slidenum">
              <a:rPr lang="en-US" smtClean="0"/>
              <a:pPr/>
              <a:t>‹#›</a:t>
            </a:fld>
            <a:endParaRPr lang="en-US"/>
          </a:p>
        </p:txBody>
      </p:sp>
    </p:spTree>
    <p:extLst>
      <p:ext uri="{BB962C8B-B14F-4D97-AF65-F5344CB8AC3E}">
        <p14:creationId xmlns:p14="http://schemas.microsoft.com/office/powerpoint/2010/main" val="105374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Frames</a:t>
            </a:r>
            <a:endParaRPr lang="en-US" dirty="0"/>
          </a:p>
        </p:txBody>
      </p:sp>
    </p:spTree>
    <p:extLst>
      <p:ext uri="{BB962C8B-B14F-4D97-AF65-F5344CB8AC3E}">
        <p14:creationId xmlns:p14="http://schemas.microsoft.com/office/powerpoint/2010/main" val="3557400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Frames</a:t>
            </a:r>
            <a:endParaRPr lang="en-US" dirty="0"/>
          </a:p>
        </p:txBody>
      </p:sp>
      <p:sp>
        <p:nvSpPr>
          <p:cNvPr id="3" name="Content Placeholder 2"/>
          <p:cNvSpPr>
            <a:spLocks noGrp="1"/>
          </p:cNvSpPr>
          <p:nvPr>
            <p:ph idx="1"/>
          </p:nvPr>
        </p:nvSpPr>
        <p:spPr/>
        <p:txBody>
          <a:bodyPr/>
          <a:lstStyle/>
          <a:p>
            <a:r>
              <a:rPr lang="en-US" dirty="0" smtClean="0"/>
              <a:t>There are other ways in which classes can be related to each other, corresponding to ways the sets of objects in the world can be related.</a:t>
            </a:r>
          </a:p>
          <a:p>
            <a:r>
              <a:rPr lang="en-US" dirty="0" smtClean="0"/>
              <a:t>One such relation is </a:t>
            </a:r>
            <a:r>
              <a:rPr lang="en-US" dirty="0" smtClean="0">
                <a:solidFill>
                  <a:srgbClr val="FF0000"/>
                </a:solidFill>
              </a:rPr>
              <a:t>mutually-disjoint-with, </a:t>
            </a:r>
            <a:r>
              <a:rPr lang="en-US" dirty="0" smtClean="0"/>
              <a:t>which relates a class to one or more other classes that are guaranteed to have no elements in common with it.</a:t>
            </a:r>
          </a:p>
          <a:p>
            <a:r>
              <a:rPr lang="en-US" dirty="0" smtClean="0"/>
              <a:t>Another important relationship is </a:t>
            </a:r>
            <a:r>
              <a:rPr lang="en-US" dirty="0" smtClean="0">
                <a:solidFill>
                  <a:srgbClr val="FF0000"/>
                </a:solidFill>
              </a:rPr>
              <a:t>is-covered-by</a:t>
            </a:r>
            <a:r>
              <a:rPr lang="en-US" dirty="0" smtClean="0"/>
              <a:t>, which relates a class to a set of subclasses, the union of which is equal to it. </a:t>
            </a:r>
          </a:p>
          <a:p>
            <a:r>
              <a:rPr lang="en-US" dirty="0" smtClean="0"/>
              <a:t>If a class is-covered-by a set S of mutually disjoint classes, then S is called a partition of the class.</a:t>
            </a:r>
            <a:endParaRPr lang="en-US" dirty="0"/>
          </a:p>
        </p:txBody>
      </p:sp>
    </p:spTree>
    <p:extLst>
      <p:ext uri="{BB962C8B-B14F-4D97-AF65-F5344CB8AC3E}">
        <p14:creationId xmlns:p14="http://schemas.microsoft.com/office/powerpoint/2010/main" val="2761709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56137"/>
          </a:xfrm>
        </p:spPr>
        <p:txBody>
          <a:bodyPr/>
          <a:lstStyle/>
          <a:p>
            <a:pPr algn="ctr"/>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200" y="1219200"/>
            <a:ext cx="10515600" cy="5638799"/>
          </a:xfrm>
          <a:prstGeom prst="rect">
            <a:avLst/>
          </a:prstGeom>
        </p:spPr>
      </p:pic>
    </p:spTree>
    <p:extLst>
      <p:ext uri="{BB962C8B-B14F-4D97-AF65-F5344CB8AC3E}">
        <p14:creationId xmlns:p14="http://schemas.microsoft.com/office/powerpoint/2010/main" val="2107187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317812"/>
            <a:ext cx="10515600" cy="5284693"/>
          </a:xfrm>
        </p:spPr>
        <p:txBody>
          <a:bodyPr>
            <a:normAutofit/>
          </a:bodyPr>
          <a:lstStyle/>
          <a:p>
            <a:pPr marL="514350" indent="-514350">
              <a:buAutoNum type="arabicPeriod"/>
            </a:pPr>
            <a:r>
              <a:rPr lang="en-US" dirty="0" smtClean="0"/>
              <a:t>ML-Baseball-Player</a:t>
            </a:r>
          </a:p>
          <a:p>
            <a:pPr marL="514350" indent="-514350">
              <a:buNone/>
            </a:pPr>
            <a:r>
              <a:rPr lang="en-US" dirty="0" smtClean="0"/>
              <a:t>	</a:t>
            </a:r>
            <a:r>
              <a:rPr lang="en-US" sz="2400" dirty="0" smtClean="0"/>
              <a:t>Is-covered-by{Pitcher, Catcher, Fielder},{American-Leaguer, National-	Leaguer}</a:t>
            </a:r>
            <a:endParaRPr lang="en-US" dirty="0" smtClean="0"/>
          </a:p>
          <a:p>
            <a:pPr marL="0" indent="0">
              <a:buNone/>
            </a:pPr>
            <a:r>
              <a:rPr lang="en-US" dirty="0" smtClean="0"/>
              <a:t>2. Pitcher</a:t>
            </a:r>
          </a:p>
          <a:p>
            <a:pPr marL="457200" lvl="1" indent="0">
              <a:buNone/>
            </a:pPr>
            <a:r>
              <a:rPr lang="en-US" dirty="0" smtClean="0"/>
              <a:t>Isa: ML-Baseball-Player</a:t>
            </a:r>
          </a:p>
          <a:p>
            <a:pPr marL="457200" lvl="1" indent="0">
              <a:buNone/>
            </a:pPr>
            <a:r>
              <a:rPr lang="en-US" dirty="0" smtClean="0"/>
              <a:t>Mutually-disjoint-with: {Catcher, Fielder}</a:t>
            </a:r>
          </a:p>
          <a:p>
            <a:pPr marL="0" indent="0">
              <a:buNone/>
            </a:pPr>
            <a:r>
              <a:rPr lang="en-US" dirty="0" smtClean="0"/>
              <a:t>3.Catcher</a:t>
            </a:r>
          </a:p>
          <a:p>
            <a:pPr marL="457200" lvl="1" indent="0">
              <a:buNone/>
            </a:pPr>
            <a:r>
              <a:rPr lang="en-US" dirty="0" smtClean="0"/>
              <a:t>Isa: ML-Baseball-Player</a:t>
            </a:r>
          </a:p>
          <a:p>
            <a:pPr marL="457200" lvl="1" indent="0">
              <a:buNone/>
            </a:pPr>
            <a:r>
              <a:rPr lang="en-US" dirty="0" smtClean="0"/>
              <a:t>Mutually-disjoint-with: {Pitcher, Fielder}</a:t>
            </a:r>
          </a:p>
          <a:p>
            <a:pPr marL="0" indent="0">
              <a:buNone/>
            </a:pPr>
            <a:r>
              <a:rPr lang="en-US" dirty="0" smtClean="0"/>
              <a:t>4. Fielder</a:t>
            </a:r>
          </a:p>
          <a:p>
            <a:pPr marL="457200" lvl="1" indent="0">
              <a:buNone/>
            </a:pPr>
            <a:r>
              <a:rPr lang="en-US" dirty="0" smtClean="0"/>
              <a:t>Isa: ML-Baseball-Player</a:t>
            </a:r>
          </a:p>
          <a:p>
            <a:pPr marL="457200" lvl="1" indent="0">
              <a:buNone/>
            </a:pPr>
            <a:r>
              <a:rPr lang="en-US" dirty="0" smtClean="0"/>
              <a:t>Mutually-disjoint-with: {Catcher, Pitcher}</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71006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4763434"/>
          </a:xfrm>
        </p:spPr>
        <p:txBody>
          <a:bodyPr>
            <a:normAutofit/>
          </a:bodyPr>
          <a:lstStyle/>
          <a:p>
            <a:pPr marL="0" indent="0">
              <a:buNone/>
            </a:pPr>
            <a:r>
              <a:rPr lang="en-US" dirty="0" smtClean="0"/>
              <a:t>5. American-Leaguer</a:t>
            </a:r>
          </a:p>
          <a:p>
            <a:pPr marL="457200" lvl="1" indent="0">
              <a:buNone/>
            </a:pPr>
            <a:r>
              <a:rPr lang="en-US" dirty="0" smtClean="0"/>
              <a:t>Isa : ML-Baseball-Player</a:t>
            </a:r>
          </a:p>
          <a:p>
            <a:pPr marL="457200" lvl="1" indent="0">
              <a:buNone/>
            </a:pPr>
            <a:r>
              <a:rPr lang="en-US" dirty="0" smtClean="0"/>
              <a:t>Mutually-disjoint-with: {National-Leaguer}</a:t>
            </a:r>
          </a:p>
          <a:p>
            <a:pPr marL="0" indent="0">
              <a:buNone/>
            </a:pPr>
            <a:r>
              <a:rPr lang="en-US" dirty="0" smtClean="0"/>
              <a:t>6. National-Leaguer</a:t>
            </a:r>
          </a:p>
          <a:p>
            <a:pPr marL="457200" lvl="1" indent="0">
              <a:buNone/>
            </a:pPr>
            <a:r>
              <a:rPr lang="en-US" dirty="0" smtClean="0"/>
              <a:t>Isa : ML-Baseball-Player</a:t>
            </a:r>
          </a:p>
          <a:p>
            <a:pPr marL="457200" lvl="1" indent="0">
              <a:buNone/>
            </a:pPr>
            <a:r>
              <a:rPr lang="en-US" dirty="0" smtClean="0"/>
              <a:t>Mutually-disjoint-with: {American-Leaguer}</a:t>
            </a:r>
          </a:p>
          <a:p>
            <a:pPr marL="0" indent="0">
              <a:buNone/>
            </a:pPr>
            <a:r>
              <a:rPr lang="en-US" dirty="0" smtClean="0"/>
              <a:t>7.Three-Finger-Brown</a:t>
            </a:r>
          </a:p>
          <a:p>
            <a:pPr marL="457200" lvl="1" indent="0">
              <a:buNone/>
            </a:pPr>
            <a:r>
              <a:rPr lang="en-US" dirty="0" smtClean="0"/>
              <a:t>Instance: Pitcher</a:t>
            </a:r>
          </a:p>
          <a:p>
            <a:pPr marL="457200" lvl="1" indent="0">
              <a:buNone/>
            </a:pPr>
            <a:r>
              <a:rPr lang="en-US" dirty="0" smtClean="0"/>
              <a:t>Instance: National-Leaguer</a:t>
            </a:r>
          </a:p>
        </p:txBody>
      </p:sp>
    </p:spTree>
    <p:extLst>
      <p:ext uri="{BB962C8B-B14F-4D97-AF65-F5344CB8AC3E}">
        <p14:creationId xmlns:p14="http://schemas.microsoft.com/office/powerpoint/2010/main" val="2273887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Slots as Full-Fledge Objects</a:t>
            </a:r>
            <a:endParaRPr lang="en-US" dirty="0"/>
          </a:p>
        </p:txBody>
      </p:sp>
      <p:sp>
        <p:nvSpPr>
          <p:cNvPr id="3" name="Content Placeholder 2"/>
          <p:cNvSpPr>
            <a:spLocks noGrp="1"/>
          </p:cNvSpPr>
          <p:nvPr>
            <p:ph idx="1"/>
          </p:nvPr>
        </p:nvSpPr>
        <p:spPr>
          <a:xfrm>
            <a:off x="838200" y="1836134"/>
            <a:ext cx="10515600" cy="4827424"/>
          </a:xfrm>
        </p:spPr>
        <p:txBody>
          <a:bodyPr>
            <a:normAutofit fontScale="92500" lnSpcReduction="10000"/>
          </a:bodyPr>
          <a:lstStyle/>
          <a:p>
            <a:pPr algn="just"/>
            <a:r>
              <a:rPr lang="en-US" dirty="0" smtClean="0"/>
              <a:t>Some of the properties we would like to be able to represent and use in reasoning include:</a:t>
            </a:r>
          </a:p>
          <a:p>
            <a:pPr marL="514350" indent="-514350" algn="just">
              <a:buAutoNum type="arabicPeriod"/>
            </a:pPr>
            <a:r>
              <a:rPr lang="en-US" dirty="0" smtClean="0"/>
              <a:t>The classes to which the attribute can be attached, i.e., for what classes does it make sense?</a:t>
            </a:r>
          </a:p>
          <a:p>
            <a:pPr marL="514350" indent="-514350" algn="just">
              <a:buNone/>
            </a:pPr>
            <a:r>
              <a:rPr lang="en-US" dirty="0" smtClean="0"/>
              <a:t>	For Example:- weight makes sense for physical objects but not for conceptual ones (except in some metaphorical sense)</a:t>
            </a:r>
          </a:p>
          <a:p>
            <a:pPr marL="514350" indent="-514350" algn="just">
              <a:buNone/>
            </a:pPr>
            <a:r>
              <a:rPr lang="en-US" dirty="0" smtClean="0"/>
              <a:t>2. Constraints on the either the type or the value of the attribute.</a:t>
            </a:r>
          </a:p>
          <a:p>
            <a:pPr marL="514350" indent="-514350" algn="just">
              <a:buNone/>
            </a:pPr>
            <a:r>
              <a:rPr lang="en-US" dirty="0" smtClean="0"/>
              <a:t>	For Example:- the age of a  person  must be numeric quantity measured in some time frame, and it must be less than the ages of the person’s biological parents.</a:t>
            </a:r>
          </a:p>
          <a:p>
            <a:pPr marL="514350" indent="-514350" algn="just">
              <a:buNone/>
            </a:pPr>
            <a:r>
              <a:rPr lang="en-US" dirty="0" smtClean="0"/>
              <a:t>3. A value that all instances of a class must have by the definition of the class.</a:t>
            </a:r>
          </a:p>
          <a:p>
            <a:pPr marL="514350" indent="-514350"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Slots as Full-Fledge Objects</a:t>
            </a:r>
            <a:endParaRPr lang="en-US" dirty="0"/>
          </a:p>
        </p:txBody>
      </p:sp>
      <p:sp>
        <p:nvSpPr>
          <p:cNvPr id="3" name="Content Placeholder 2"/>
          <p:cNvSpPr>
            <a:spLocks noGrp="1"/>
          </p:cNvSpPr>
          <p:nvPr>
            <p:ph idx="1"/>
          </p:nvPr>
        </p:nvSpPr>
        <p:spPr/>
        <p:txBody>
          <a:bodyPr>
            <a:normAutofit/>
          </a:bodyPr>
          <a:lstStyle/>
          <a:p>
            <a:pPr>
              <a:buNone/>
            </a:pPr>
            <a:r>
              <a:rPr lang="en-US" dirty="0" smtClean="0"/>
              <a:t>4. A default value of attribute.</a:t>
            </a:r>
          </a:p>
          <a:p>
            <a:pPr>
              <a:buNone/>
            </a:pPr>
            <a:r>
              <a:rPr lang="en-US" dirty="0" smtClean="0"/>
              <a:t>5. Rules of inheriting values for the attribute. The usual rule is to inherit down </a:t>
            </a:r>
            <a:r>
              <a:rPr lang="en-US" dirty="0" err="1" smtClean="0"/>
              <a:t>isa</a:t>
            </a:r>
            <a:r>
              <a:rPr lang="en-US" dirty="0" smtClean="0"/>
              <a:t> and instance links. But some attributes inherit in other ways.</a:t>
            </a:r>
          </a:p>
          <a:p>
            <a:pPr>
              <a:buNone/>
            </a:pPr>
            <a:r>
              <a:rPr lang="en-US" dirty="0" smtClean="0"/>
              <a:t>	For example last-name inherits down the child-of link.   </a:t>
            </a:r>
          </a:p>
          <a:p>
            <a:pPr>
              <a:buNone/>
            </a:pPr>
            <a:r>
              <a:rPr lang="en-US" dirty="0" smtClean="0"/>
              <a:t>6. Rules for computing a value separately from inheritance. One extreme form of such a rule is a procedure written in some procedural programming language such as LISP.</a:t>
            </a:r>
          </a:p>
          <a:p>
            <a:pPr>
              <a:buNone/>
            </a:pPr>
            <a:r>
              <a:rPr lang="en-US" dirty="0" smtClean="0"/>
              <a:t>7. An inverse attribute.</a:t>
            </a:r>
          </a:p>
          <a:p>
            <a:pPr>
              <a:buNone/>
            </a:pPr>
            <a:r>
              <a:rPr lang="en-US" dirty="0" smtClean="0"/>
              <a:t>8. Whether  the slot is single-valued or </a:t>
            </a:r>
            <a:r>
              <a:rPr lang="en-US" dirty="0" err="1" smtClean="0"/>
              <a:t>multivalued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Range Constraint</a:t>
            </a:r>
            <a:endParaRPr lang="en-US" dirty="0"/>
          </a:p>
        </p:txBody>
      </p:sp>
      <p:sp>
        <p:nvSpPr>
          <p:cNvPr id="3" name="Content Placeholder 2"/>
          <p:cNvSpPr>
            <a:spLocks noGrp="1"/>
          </p:cNvSpPr>
          <p:nvPr>
            <p:ph idx="1"/>
          </p:nvPr>
        </p:nvSpPr>
        <p:spPr>
          <a:xfrm>
            <a:off x="922282" y="1825625"/>
            <a:ext cx="10515600" cy="4848444"/>
          </a:xfrm>
        </p:spPr>
        <p:txBody>
          <a:bodyPr>
            <a:normAutofit fontScale="92500" lnSpcReduction="10000"/>
          </a:bodyPr>
          <a:lstStyle/>
          <a:p>
            <a:pPr algn="just"/>
            <a:r>
              <a:rPr lang="en-US" dirty="0" smtClean="0"/>
              <a:t>A slot is a relation. It maps from elements of its domain(the classes for which it make sense) to elements of its range(it possible values).</a:t>
            </a:r>
          </a:p>
          <a:p>
            <a:pPr algn="just"/>
            <a:r>
              <a:rPr lang="en-US" dirty="0" smtClean="0"/>
              <a:t>A slot is a set.</a:t>
            </a:r>
          </a:p>
          <a:p>
            <a:pPr algn="just"/>
            <a:r>
              <a:rPr lang="en-US" dirty="0" smtClean="0"/>
              <a:t>Slot is a metaclass. Its instances are slots(each of which is a set of ordered pairs). Associated with the metaclass are the attributes that each instance(i.e., actual slot) will inherit</a:t>
            </a:r>
          </a:p>
          <a:p>
            <a:pPr algn="just"/>
            <a:r>
              <a:rPr lang="en-US" dirty="0" smtClean="0"/>
              <a:t>Each slot, since it is a relation has a domain and range.</a:t>
            </a:r>
          </a:p>
          <a:p>
            <a:pPr algn="just"/>
            <a:r>
              <a:rPr lang="en-US" dirty="0" smtClean="0"/>
              <a:t>We represent the domain in the slot labeled </a:t>
            </a:r>
            <a:r>
              <a:rPr lang="en-US" i="1" dirty="0" smtClean="0"/>
              <a:t>domain.</a:t>
            </a:r>
          </a:p>
          <a:p>
            <a:pPr algn="just"/>
            <a:r>
              <a:rPr lang="en-US" dirty="0" smtClean="0"/>
              <a:t>We break up representation of range in two parts: 1.</a:t>
            </a:r>
            <a:r>
              <a:rPr lang="en-US" i="1" dirty="0" smtClean="0"/>
              <a:t>range</a:t>
            </a:r>
            <a:r>
              <a:rPr lang="en-US" dirty="0" smtClean="0"/>
              <a:t>( gives the class of which elements of the range must be elements</a:t>
            </a:r>
          </a:p>
          <a:p>
            <a:pPr algn="just">
              <a:buNone/>
            </a:pPr>
            <a:r>
              <a:rPr lang="en-US" dirty="0" smtClean="0"/>
              <a:t>2. range-constraint:-contains a logical expression that further constrains the range to be elements of range that also satisfy the constraint.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Points to Note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If there is a value for definition(attribute), it must be propagated to all  instances of the slot.</a:t>
            </a:r>
          </a:p>
          <a:p>
            <a:pPr algn="just"/>
            <a:r>
              <a:rPr lang="en-US" dirty="0" smtClean="0"/>
              <a:t>If there is a value for default(attribute), that value is inherited to all instances of the slot. Unless there is an overriding value.</a:t>
            </a:r>
          </a:p>
          <a:p>
            <a:pPr algn="just"/>
            <a:r>
              <a:rPr lang="en-US" dirty="0" smtClean="0"/>
              <a:t>The attribute transfer-through lists other slots from which values for this slot can be derived through inheritance.</a:t>
            </a:r>
          </a:p>
          <a:p>
            <a:pPr algn="just"/>
            <a:r>
              <a:rPr lang="en-US" dirty="0" smtClean="0"/>
              <a:t>The to-compute slot contains a procedure for deriving its value.</a:t>
            </a:r>
          </a:p>
          <a:p>
            <a:pPr algn="just"/>
            <a:r>
              <a:rPr lang="en-US" dirty="0" smtClean="0"/>
              <a:t>The inverse attribute contains the inverse of the slot.</a:t>
            </a:r>
          </a:p>
          <a:p>
            <a:pPr algn="just"/>
            <a:r>
              <a:rPr lang="en-US" dirty="0" smtClean="0"/>
              <a:t>And single-valued is used to mark the special cases in which the slot is a function and so can have only one value.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4"/>
            <a:ext cx="10515600" cy="4764361"/>
          </a:xfrm>
        </p:spPr>
        <p:txBody>
          <a:bodyPr>
            <a:normAutofit lnSpcReduction="10000"/>
          </a:bodyPr>
          <a:lstStyle/>
          <a:p>
            <a:pPr>
              <a:buNone/>
            </a:pPr>
            <a:r>
              <a:rPr lang="en-US" dirty="0" smtClean="0"/>
              <a:t>Slot</a:t>
            </a:r>
          </a:p>
          <a:p>
            <a:pPr lvl="1">
              <a:buNone/>
            </a:pPr>
            <a:r>
              <a:rPr lang="en-US" dirty="0" smtClean="0"/>
              <a:t>Isa: class</a:t>
            </a:r>
          </a:p>
          <a:p>
            <a:pPr lvl="1">
              <a:buNone/>
            </a:pPr>
            <a:r>
              <a:rPr lang="en-US" dirty="0" smtClean="0"/>
              <a:t>Instance: class</a:t>
            </a:r>
          </a:p>
          <a:p>
            <a:pPr lvl="1">
              <a:buNone/>
            </a:pPr>
            <a:r>
              <a:rPr lang="en-US" dirty="0" smtClean="0"/>
              <a:t>*domain:</a:t>
            </a:r>
          </a:p>
          <a:p>
            <a:pPr lvl="1">
              <a:buNone/>
            </a:pPr>
            <a:r>
              <a:rPr lang="en-US" dirty="0" smtClean="0"/>
              <a:t>*range:</a:t>
            </a:r>
          </a:p>
          <a:p>
            <a:pPr lvl="1">
              <a:buNone/>
            </a:pPr>
            <a:r>
              <a:rPr lang="en-US" dirty="0" smtClean="0"/>
              <a:t>*range-constraint:</a:t>
            </a:r>
          </a:p>
          <a:p>
            <a:pPr lvl="1">
              <a:buNone/>
            </a:pPr>
            <a:r>
              <a:rPr lang="en-US" dirty="0" smtClean="0"/>
              <a:t>*definition:</a:t>
            </a:r>
          </a:p>
          <a:p>
            <a:pPr lvl="1">
              <a:buNone/>
            </a:pPr>
            <a:r>
              <a:rPr lang="en-US" dirty="0" smtClean="0"/>
              <a:t>*default:</a:t>
            </a:r>
          </a:p>
          <a:p>
            <a:pPr lvl="1">
              <a:buNone/>
            </a:pPr>
            <a:r>
              <a:rPr lang="en-US" dirty="0" smtClean="0"/>
              <a:t>*transfers-through:</a:t>
            </a:r>
          </a:p>
          <a:p>
            <a:pPr lvl="1">
              <a:buNone/>
            </a:pPr>
            <a:r>
              <a:rPr lang="en-US" dirty="0" smtClean="0"/>
              <a:t>*to-compute:</a:t>
            </a:r>
          </a:p>
          <a:p>
            <a:pPr lvl="1">
              <a:buNone/>
            </a:pPr>
            <a:r>
              <a:rPr lang="en-US" dirty="0" smtClean="0"/>
              <a:t>*inverse:</a:t>
            </a:r>
          </a:p>
          <a:p>
            <a:pPr lvl="1">
              <a:buNone/>
            </a:pPr>
            <a:r>
              <a:rPr lang="en-US" dirty="0" smtClean="0"/>
              <a:t>*singled-valued: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Manager</a:t>
            </a:r>
          </a:p>
          <a:p>
            <a:pPr lvl="1">
              <a:buNone/>
            </a:pPr>
            <a:r>
              <a:rPr lang="en-US" dirty="0" smtClean="0"/>
              <a:t>Instance: Slot</a:t>
            </a:r>
          </a:p>
          <a:p>
            <a:pPr lvl="1">
              <a:buNone/>
            </a:pPr>
            <a:r>
              <a:rPr lang="en-US" dirty="0" smtClean="0"/>
              <a:t>Domain: ML-Baseball-Team</a:t>
            </a:r>
          </a:p>
          <a:p>
            <a:pPr lvl="1">
              <a:buNone/>
            </a:pPr>
            <a:r>
              <a:rPr lang="en-US" dirty="0" smtClean="0"/>
              <a:t>Range: Person</a:t>
            </a:r>
          </a:p>
          <a:p>
            <a:pPr lvl="1">
              <a:buNone/>
            </a:pPr>
            <a:r>
              <a:rPr lang="en-US" dirty="0" smtClean="0"/>
              <a:t>Range-constraint: $x(baseball-experience </a:t>
            </a:r>
            <a:r>
              <a:rPr lang="en-US" dirty="0" err="1" smtClean="0"/>
              <a:t>x.manager</a:t>
            </a:r>
            <a:r>
              <a:rPr lang="en-US" dirty="0" smtClean="0"/>
              <a:t>)</a:t>
            </a:r>
          </a:p>
          <a:p>
            <a:pPr lvl="1">
              <a:buNone/>
            </a:pPr>
            <a:r>
              <a:rPr lang="en-US" dirty="0" smtClean="0"/>
              <a:t>Default:</a:t>
            </a:r>
          </a:p>
          <a:p>
            <a:pPr lvl="1">
              <a:buNone/>
            </a:pPr>
            <a:r>
              <a:rPr lang="en-US" dirty="0" smtClean="0"/>
              <a:t>Inverse: manager-of</a:t>
            </a:r>
          </a:p>
          <a:p>
            <a:pPr lvl="1">
              <a:buNone/>
            </a:pPr>
            <a:r>
              <a:rPr lang="en-US" dirty="0" smtClean="0"/>
              <a:t>Single-valued: 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4096"/>
          </a:xfrm>
        </p:spPr>
        <p:txBody>
          <a:bodyPr/>
          <a:lstStyle/>
          <a:p>
            <a:pPr algn="ctr"/>
            <a:r>
              <a:rPr lang="en-US" dirty="0" smtClean="0"/>
              <a:t>Frames</a:t>
            </a:r>
            <a:endParaRPr lang="en-US" dirty="0"/>
          </a:p>
        </p:txBody>
      </p:sp>
      <p:sp>
        <p:nvSpPr>
          <p:cNvPr id="3" name="Content Placeholder 2"/>
          <p:cNvSpPr>
            <a:spLocks noGrp="1"/>
          </p:cNvSpPr>
          <p:nvPr>
            <p:ph idx="1"/>
          </p:nvPr>
        </p:nvSpPr>
        <p:spPr>
          <a:xfrm>
            <a:off x="838200" y="1103586"/>
            <a:ext cx="10515600" cy="5754414"/>
          </a:xfrm>
        </p:spPr>
        <p:txBody>
          <a:bodyPr>
            <a:normAutofit fontScale="85000" lnSpcReduction="10000"/>
          </a:bodyPr>
          <a:lstStyle/>
          <a:p>
            <a:pPr marL="0" indent="0" algn="just">
              <a:buNone/>
            </a:pPr>
            <a:r>
              <a:rPr lang="en-US" dirty="0" smtClean="0"/>
              <a:t>A frame is a collection of attributes(usually called slots) and associated values (and possibly constraints on values) that describes some entity in world.</a:t>
            </a:r>
          </a:p>
          <a:p>
            <a:pPr algn="just"/>
            <a:r>
              <a:rPr lang="en-US" dirty="0" smtClean="0"/>
              <a:t>Set Theory provides a good basis for understanding frame systems.</a:t>
            </a:r>
          </a:p>
          <a:p>
            <a:pPr algn="just"/>
            <a:r>
              <a:rPr lang="en-US" dirty="0" smtClean="0"/>
              <a:t>Each Frame represents either a class (a set) or an instance(an element of a class).</a:t>
            </a:r>
          </a:p>
          <a:p>
            <a:pPr algn="just"/>
            <a:r>
              <a:rPr lang="en-US" dirty="0" smtClean="0"/>
              <a:t>The set of adult males is a subset of the set of people.</a:t>
            </a:r>
          </a:p>
          <a:p>
            <a:pPr algn="just"/>
            <a:r>
              <a:rPr lang="en-US" dirty="0" smtClean="0"/>
              <a:t>Pee Wee Reese is an element of the set of fielders. He is an also an element of all of the supersets of fielders, including major league baseball players and people.</a:t>
            </a:r>
          </a:p>
          <a:p>
            <a:pPr algn="just"/>
            <a:r>
              <a:rPr lang="en-US" dirty="0" smtClean="0"/>
              <a:t>Both the </a:t>
            </a:r>
            <a:r>
              <a:rPr lang="en-US" dirty="0" err="1" smtClean="0"/>
              <a:t>isa</a:t>
            </a:r>
            <a:r>
              <a:rPr lang="en-US" dirty="0" smtClean="0"/>
              <a:t> and instance relations have inverse attribute, which we call subclasses and all-instances.</a:t>
            </a:r>
          </a:p>
          <a:p>
            <a:pPr marL="0" indent="0" algn="just">
              <a:buNone/>
            </a:pPr>
            <a:r>
              <a:rPr lang="en-US" dirty="0" smtClean="0"/>
              <a:t>Example:-</a:t>
            </a:r>
          </a:p>
          <a:p>
            <a:pPr marL="0" indent="0" algn="just">
              <a:buNone/>
            </a:pPr>
            <a:r>
              <a:rPr lang="en-US" dirty="0" smtClean="0"/>
              <a:t>1. </a:t>
            </a:r>
            <a:r>
              <a:rPr lang="en-US" dirty="0" smtClean="0">
                <a:solidFill>
                  <a:srgbClr val="FF0000"/>
                </a:solidFill>
              </a:rPr>
              <a:t>Person</a:t>
            </a:r>
            <a:r>
              <a:rPr lang="en-US" dirty="0" smtClean="0">
                <a:solidFill>
                  <a:srgbClr val="00B050"/>
                </a:solidFill>
              </a:rPr>
              <a:t>(Frame(class(set)))</a:t>
            </a:r>
          </a:p>
          <a:p>
            <a:pPr marL="0" indent="0" algn="just">
              <a:buNone/>
            </a:pPr>
            <a:r>
              <a:rPr lang="en-US" dirty="0" smtClean="0"/>
              <a:t>	Isa: Mammal</a:t>
            </a:r>
          </a:p>
          <a:p>
            <a:pPr marL="0" indent="0" algn="just">
              <a:buNone/>
            </a:pPr>
            <a:r>
              <a:rPr lang="en-US" dirty="0" smtClean="0"/>
              <a:t>	Cardinality:6,000,000,000</a:t>
            </a:r>
          </a:p>
          <a:p>
            <a:pPr marL="0" indent="0" algn="just">
              <a:buNone/>
            </a:pPr>
            <a:r>
              <a:rPr lang="en-US" dirty="0" smtClean="0"/>
              <a:t>	*handed: Right</a:t>
            </a:r>
            <a:endParaRPr lang="en-US" dirty="0"/>
          </a:p>
        </p:txBody>
      </p:sp>
    </p:spTree>
    <p:extLst>
      <p:ext uri="{BB962C8B-B14F-4D97-AF65-F5344CB8AC3E}">
        <p14:creationId xmlns:p14="http://schemas.microsoft.com/office/powerpoint/2010/main" val="3208867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My-manager</a:t>
            </a:r>
          </a:p>
          <a:p>
            <a:pPr lvl="1">
              <a:buNone/>
            </a:pPr>
            <a:r>
              <a:rPr lang="en-US" dirty="0" smtClean="0"/>
              <a:t>Instance: Slot</a:t>
            </a:r>
          </a:p>
          <a:p>
            <a:pPr lvl="1">
              <a:buNone/>
            </a:pPr>
            <a:r>
              <a:rPr lang="en-US" dirty="0" smtClean="0"/>
              <a:t>Domain: ML-Baseball-Team</a:t>
            </a:r>
          </a:p>
          <a:p>
            <a:pPr lvl="1">
              <a:buNone/>
            </a:pPr>
            <a:r>
              <a:rPr lang="en-US" dirty="0" smtClean="0"/>
              <a:t>Range: Person</a:t>
            </a:r>
          </a:p>
          <a:p>
            <a:pPr lvl="1">
              <a:buNone/>
            </a:pPr>
            <a:r>
              <a:rPr lang="en-US" dirty="0" smtClean="0"/>
              <a:t>Range-constraint: $x(baseball-experience </a:t>
            </a:r>
            <a:r>
              <a:rPr lang="en-US" dirty="0" err="1" smtClean="0"/>
              <a:t>x.manager</a:t>
            </a:r>
            <a:r>
              <a:rPr lang="en-US" dirty="0" smtClean="0"/>
              <a:t>)</a:t>
            </a:r>
          </a:p>
          <a:p>
            <a:pPr lvl="1">
              <a:buNone/>
            </a:pPr>
            <a:r>
              <a:rPr lang="en-US" dirty="0" smtClean="0"/>
              <a:t>To-compute:$x(</a:t>
            </a:r>
            <a:r>
              <a:rPr lang="en-US" dirty="0" err="1" smtClean="0"/>
              <a:t>x.team</a:t>
            </a:r>
            <a:r>
              <a:rPr lang="en-US" dirty="0" smtClean="0"/>
              <a:t>).manager</a:t>
            </a:r>
          </a:p>
          <a:p>
            <a:pPr lvl="1">
              <a:buNone/>
            </a:pPr>
            <a:r>
              <a:rPr lang="en-US" dirty="0" smtClean="0"/>
              <a:t>Single-</a:t>
            </a:r>
            <a:r>
              <a:rPr lang="en-US" dirty="0" err="1" smtClean="0"/>
              <a:t>valued:True</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Color</a:t>
            </a:r>
          </a:p>
          <a:p>
            <a:pPr lvl="1">
              <a:buNone/>
            </a:pPr>
            <a:r>
              <a:rPr lang="en-US" dirty="0" smtClean="0"/>
              <a:t>Instance: Slot</a:t>
            </a:r>
          </a:p>
          <a:p>
            <a:pPr lvl="1">
              <a:buNone/>
            </a:pPr>
            <a:r>
              <a:rPr lang="en-US" dirty="0" smtClean="0"/>
              <a:t>Domain: Physical Object</a:t>
            </a:r>
          </a:p>
          <a:p>
            <a:pPr lvl="1">
              <a:buNone/>
            </a:pPr>
            <a:r>
              <a:rPr lang="en-US" dirty="0" smtClean="0"/>
              <a:t>Range: Color-set</a:t>
            </a:r>
          </a:p>
          <a:p>
            <a:pPr lvl="1">
              <a:buNone/>
            </a:pPr>
            <a:r>
              <a:rPr lang="en-US" dirty="0" smtClean="0"/>
              <a:t>Transfers-through: top-level-part-of</a:t>
            </a:r>
          </a:p>
          <a:p>
            <a:pPr lvl="1">
              <a:buNone/>
            </a:pPr>
            <a:r>
              <a:rPr lang="en-US" dirty="0" smtClean="0"/>
              <a:t>Visual-salience: High</a:t>
            </a:r>
          </a:p>
          <a:p>
            <a:pPr lvl="1">
              <a:buNone/>
            </a:pPr>
            <a:r>
              <a:rPr lang="en-US" dirty="0" smtClean="0"/>
              <a:t>Single-valued: False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Uniform-Color</a:t>
            </a:r>
          </a:p>
          <a:p>
            <a:pPr lvl="1">
              <a:buNone/>
            </a:pPr>
            <a:r>
              <a:rPr lang="en-US" dirty="0" err="1" smtClean="0"/>
              <a:t>isa</a:t>
            </a:r>
            <a:r>
              <a:rPr lang="en-US" dirty="0" smtClean="0"/>
              <a:t>: Slot</a:t>
            </a:r>
          </a:p>
          <a:p>
            <a:pPr lvl="1">
              <a:buNone/>
            </a:pPr>
            <a:r>
              <a:rPr lang="en-US" dirty="0" smtClean="0"/>
              <a:t>Domain: team-player</a:t>
            </a:r>
          </a:p>
          <a:p>
            <a:pPr lvl="1">
              <a:buNone/>
            </a:pPr>
            <a:r>
              <a:rPr lang="en-US" dirty="0" smtClean="0"/>
              <a:t>Range: Color-set</a:t>
            </a:r>
          </a:p>
          <a:p>
            <a:pPr lvl="1">
              <a:buNone/>
            </a:pPr>
            <a:r>
              <a:rPr lang="en-US" dirty="0" smtClean="0"/>
              <a:t>Range-constraint: not Pink</a:t>
            </a:r>
          </a:p>
          <a:p>
            <a:pPr lvl="1">
              <a:buNone/>
            </a:pPr>
            <a:r>
              <a:rPr lang="en-US" dirty="0" smtClean="0"/>
              <a:t>Visual-salience: High</a:t>
            </a:r>
          </a:p>
          <a:p>
            <a:pPr lvl="1">
              <a:buNone/>
            </a:pPr>
            <a:r>
              <a:rPr lang="en-US" dirty="0" smtClean="0"/>
              <a:t>Single-valued: False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Bats</a:t>
            </a:r>
          </a:p>
          <a:p>
            <a:pPr lvl="1">
              <a:buNone/>
            </a:pPr>
            <a:r>
              <a:rPr lang="en-US" dirty="0" smtClean="0"/>
              <a:t>Instance: Slot</a:t>
            </a:r>
          </a:p>
          <a:p>
            <a:pPr lvl="1">
              <a:buNone/>
            </a:pPr>
            <a:r>
              <a:rPr lang="en-US" dirty="0" smtClean="0"/>
              <a:t>Domain: ML-Baseball-Player</a:t>
            </a:r>
          </a:p>
          <a:p>
            <a:pPr lvl="1">
              <a:buNone/>
            </a:pPr>
            <a:r>
              <a:rPr lang="en-US" dirty="0" smtClean="0"/>
              <a:t>Range: {Left, Right, Switch}</a:t>
            </a:r>
          </a:p>
          <a:p>
            <a:pPr lvl="1">
              <a:buNone/>
            </a:pPr>
            <a:r>
              <a:rPr lang="en-US" dirty="0" smtClean="0"/>
              <a:t>To-compute:$x x.handed</a:t>
            </a:r>
          </a:p>
          <a:p>
            <a:pPr lvl="1">
              <a:buNone/>
            </a:pPr>
            <a:r>
              <a:rPr lang="en-US" dirty="0" smtClean="0"/>
              <a:t>Single-valued: True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Batting average</a:t>
            </a:r>
          </a:p>
          <a:p>
            <a:pPr lvl="1">
              <a:buNone/>
            </a:pPr>
            <a:r>
              <a:rPr lang="en-US" dirty="0" smtClean="0"/>
              <a:t>Instance: Slot</a:t>
            </a:r>
          </a:p>
          <a:p>
            <a:pPr lvl="1">
              <a:buNone/>
            </a:pPr>
            <a:r>
              <a:rPr lang="en-US" dirty="0" smtClean="0"/>
              <a:t>Domain:  ML-Baseball-Player</a:t>
            </a:r>
          </a:p>
          <a:p>
            <a:pPr lvl="1">
              <a:buNone/>
            </a:pPr>
            <a:r>
              <a:rPr lang="en-US" dirty="0" smtClean="0"/>
              <a:t>Range: Number</a:t>
            </a:r>
          </a:p>
          <a:p>
            <a:pPr lvl="1">
              <a:buNone/>
            </a:pPr>
            <a:r>
              <a:rPr lang="en-US" dirty="0" smtClean="0"/>
              <a:t>Range-constraint: $x( 0 &lt;= </a:t>
            </a:r>
            <a:r>
              <a:rPr lang="en-US" dirty="0" err="1" smtClean="0"/>
              <a:t>x.range</a:t>
            </a:r>
            <a:r>
              <a:rPr lang="en-US" dirty="0" smtClean="0"/>
              <a:t>-constraint &lt;=1)</a:t>
            </a:r>
          </a:p>
          <a:p>
            <a:pPr lvl="1">
              <a:buNone/>
            </a:pPr>
            <a:r>
              <a:rPr lang="en-US" dirty="0" smtClean="0"/>
              <a:t>Default: .252</a:t>
            </a:r>
          </a:p>
          <a:p>
            <a:pPr lvl="1">
              <a:buNone/>
            </a:pPr>
            <a:r>
              <a:rPr lang="en-US" dirty="0" smtClean="0"/>
              <a:t>Single-valued: True</a:t>
            </a:r>
          </a:p>
          <a:p>
            <a:pPr lvl="1">
              <a:buNone/>
            </a:pPr>
            <a:r>
              <a:rPr lang="en-US" dirty="0" smtClean="0"/>
              <a:t>ML-Baseball-Player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Fielder-batting-average</a:t>
            </a:r>
          </a:p>
          <a:p>
            <a:pPr>
              <a:buNone/>
            </a:pPr>
            <a:r>
              <a:rPr lang="en-US" dirty="0" smtClean="0"/>
              <a:t>	</a:t>
            </a:r>
            <a:r>
              <a:rPr lang="en-US" sz="2400" dirty="0" smtClean="0"/>
              <a:t>instance: slot</a:t>
            </a:r>
          </a:p>
          <a:p>
            <a:pPr>
              <a:buNone/>
            </a:pPr>
            <a:r>
              <a:rPr lang="en-US" sz="2400" dirty="0" smtClean="0"/>
              <a:t>	</a:t>
            </a:r>
            <a:r>
              <a:rPr lang="en-US" sz="2400" dirty="0" err="1" smtClean="0"/>
              <a:t>isa</a:t>
            </a:r>
            <a:r>
              <a:rPr lang="en-US" sz="2400" dirty="0" smtClean="0"/>
              <a:t>: batting-average</a:t>
            </a:r>
          </a:p>
          <a:p>
            <a:pPr>
              <a:buNone/>
            </a:pPr>
            <a:r>
              <a:rPr lang="en-US" sz="2400" dirty="0" smtClean="0"/>
              <a:t>	domain: Fielder</a:t>
            </a:r>
          </a:p>
          <a:p>
            <a:pPr>
              <a:buNone/>
            </a:pPr>
            <a:r>
              <a:rPr lang="en-US" sz="2400" dirty="0" smtClean="0"/>
              <a:t>	range: Number</a:t>
            </a:r>
          </a:p>
          <a:p>
            <a:pPr>
              <a:buNone/>
            </a:pPr>
            <a:r>
              <a:rPr lang="en-US" sz="2400" dirty="0" smtClean="0"/>
              <a:t>	range-constraint: $x( 0 &lt;= </a:t>
            </a:r>
            <a:r>
              <a:rPr lang="en-US" sz="2400" dirty="0" err="1" smtClean="0"/>
              <a:t>x.range</a:t>
            </a:r>
            <a:r>
              <a:rPr lang="en-US" sz="2400" dirty="0" smtClean="0"/>
              <a:t>-constraint &lt;=1)</a:t>
            </a:r>
          </a:p>
          <a:p>
            <a:pPr>
              <a:buNone/>
            </a:pPr>
            <a:r>
              <a:rPr lang="en-US" sz="2400" dirty="0" smtClean="0"/>
              <a:t>	default: .262</a:t>
            </a:r>
          </a:p>
          <a:p>
            <a:pPr>
              <a:buNone/>
            </a:pPr>
            <a:r>
              <a:rPr lang="en-US" sz="2400" dirty="0" smtClean="0"/>
              <a:t>	single-valued: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ML-Baseball-Player</a:t>
            </a:r>
          </a:p>
          <a:p>
            <a:pPr>
              <a:buNone/>
            </a:pPr>
            <a:r>
              <a:rPr lang="en-US" sz="2400" dirty="0" smtClean="0"/>
              <a:t>	Bats: MUST BE{ Left, Right, Switch}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4790328"/>
          </a:xfrm>
        </p:spPr>
        <p:txBody>
          <a:bodyPr>
            <a:normAutofit fontScale="92500" lnSpcReduction="10000"/>
          </a:bodyPr>
          <a:lstStyle/>
          <a:p>
            <a:pPr marL="0" indent="0">
              <a:buNone/>
            </a:pPr>
            <a:r>
              <a:rPr lang="en-US" dirty="0" smtClean="0"/>
              <a:t>2. </a:t>
            </a:r>
            <a:r>
              <a:rPr lang="en-US" dirty="0" smtClean="0">
                <a:solidFill>
                  <a:srgbClr val="FF0000"/>
                </a:solidFill>
              </a:rPr>
              <a:t>Adult-Male</a:t>
            </a:r>
            <a:r>
              <a:rPr lang="en-US" dirty="0" smtClean="0">
                <a:solidFill>
                  <a:srgbClr val="00B050"/>
                </a:solidFill>
              </a:rPr>
              <a:t>(Frame(class(set)))</a:t>
            </a:r>
          </a:p>
          <a:p>
            <a:pPr marL="457200" lvl="1" indent="0">
              <a:buNone/>
            </a:pPr>
            <a:r>
              <a:rPr lang="en-US" dirty="0" smtClean="0"/>
              <a:t>Isa: Person</a:t>
            </a:r>
          </a:p>
          <a:p>
            <a:pPr marL="457200" lvl="1" indent="0">
              <a:buNone/>
            </a:pPr>
            <a:r>
              <a:rPr lang="en-US" dirty="0" smtClean="0"/>
              <a:t>Cardinality:2,000,000,000</a:t>
            </a:r>
          </a:p>
          <a:p>
            <a:pPr marL="457200" lvl="1" indent="0">
              <a:buNone/>
            </a:pPr>
            <a:r>
              <a:rPr lang="en-US" dirty="0" smtClean="0"/>
              <a:t>*height:5-10</a:t>
            </a:r>
          </a:p>
          <a:p>
            <a:pPr marL="0" indent="0">
              <a:buNone/>
            </a:pPr>
            <a:r>
              <a:rPr lang="en-US" dirty="0" smtClean="0"/>
              <a:t>3.</a:t>
            </a:r>
            <a:r>
              <a:rPr lang="en-US" dirty="0" smtClean="0">
                <a:solidFill>
                  <a:srgbClr val="FF0000"/>
                </a:solidFill>
              </a:rPr>
              <a:t>ML-Baseball-Player</a:t>
            </a:r>
            <a:r>
              <a:rPr lang="en-US" dirty="0" smtClean="0">
                <a:solidFill>
                  <a:srgbClr val="00B050"/>
                </a:solidFill>
              </a:rPr>
              <a:t>(Frame(class(set</a:t>
            </a:r>
            <a:r>
              <a:rPr lang="en-US" dirty="0" smtClean="0"/>
              <a:t>)))(Corresponding to major league baseball player)</a:t>
            </a:r>
          </a:p>
          <a:p>
            <a:pPr marL="457200" lvl="1" indent="0">
              <a:buNone/>
            </a:pPr>
            <a:r>
              <a:rPr lang="en-US" dirty="0" smtClean="0"/>
              <a:t>Isa: Adult-Male</a:t>
            </a:r>
          </a:p>
          <a:p>
            <a:pPr marL="457200" lvl="1" indent="0">
              <a:buNone/>
            </a:pPr>
            <a:r>
              <a:rPr lang="en-US" dirty="0" smtClean="0"/>
              <a:t>Cardinality:624</a:t>
            </a:r>
          </a:p>
          <a:p>
            <a:pPr marL="457200" lvl="1" indent="0">
              <a:buNone/>
            </a:pPr>
            <a:r>
              <a:rPr lang="en-US" dirty="0" smtClean="0"/>
              <a:t>*height:6-1		</a:t>
            </a:r>
          </a:p>
          <a:p>
            <a:pPr marL="457200" lvl="1" indent="0">
              <a:buNone/>
            </a:pPr>
            <a:r>
              <a:rPr lang="en-US" dirty="0" smtClean="0"/>
              <a:t>*bats: equal to handed</a:t>
            </a:r>
          </a:p>
          <a:p>
            <a:pPr marL="457200" lvl="1" indent="0">
              <a:buNone/>
            </a:pPr>
            <a:r>
              <a:rPr lang="en-US" dirty="0" smtClean="0"/>
              <a:t>*batting-average: .252</a:t>
            </a:r>
          </a:p>
          <a:p>
            <a:pPr marL="457200" lvl="1" indent="0">
              <a:buNone/>
            </a:pPr>
            <a:r>
              <a:rPr lang="en-US" dirty="0" smtClean="0"/>
              <a:t>*team:</a:t>
            </a:r>
          </a:p>
          <a:p>
            <a:pPr marL="457200" lvl="1" indent="0">
              <a:buNone/>
            </a:pPr>
            <a:r>
              <a:rPr lang="en-US" dirty="0" smtClean="0"/>
              <a:t>*uniform-color:</a:t>
            </a:r>
            <a:endParaRPr lang="en-US" dirty="0"/>
          </a:p>
        </p:txBody>
      </p:sp>
    </p:spTree>
    <p:extLst>
      <p:ext uri="{BB962C8B-B14F-4D97-AF65-F5344CB8AC3E}">
        <p14:creationId xmlns:p14="http://schemas.microsoft.com/office/powerpoint/2010/main" val="47395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317812"/>
            <a:ext cx="10515600" cy="5419164"/>
          </a:xfrm>
        </p:spPr>
        <p:txBody>
          <a:bodyPr>
            <a:normAutofit/>
          </a:bodyPr>
          <a:lstStyle/>
          <a:p>
            <a:pPr marL="0" indent="0">
              <a:buNone/>
            </a:pPr>
            <a:r>
              <a:rPr lang="en-US" dirty="0" smtClean="0"/>
              <a:t>4.</a:t>
            </a:r>
            <a:r>
              <a:rPr lang="en-US" dirty="0" smtClean="0">
                <a:solidFill>
                  <a:srgbClr val="FF0000"/>
                </a:solidFill>
              </a:rPr>
              <a:t> Fielder</a:t>
            </a:r>
            <a:r>
              <a:rPr lang="en-US" dirty="0" smtClean="0">
                <a:solidFill>
                  <a:srgbClr val="00B050"/>
                </a:solidFill>
              </a:rPr>
              <a:t>(Frame(class(set)))</a:t>
            </a:r>
          </a:p>
          <a:p>
            <a:pPr marL="457200" lvl="1" indent="0">
              <a:buNone/>
            </a:pPr>
            <a:r>
              <a:rPr lang="en-US" dirty="0" smtClean="0"/>
              <a:t>Isa: ML-Baseball Player</a:t>
            </a:r>
          </a:p>
          <a:p>
            <a:pPr marL="457200" lvl="1" indent="0">
              <a:buNone/>
            </a:pPr>
            <a:r>
              <a:rPr lang="en-US" dirty="0" smtClean="0"/>
              <a:t>Cardinality:376</a:t>
            </a:r>
          </a:p>
          <a:p>
            <a:pPr marL="457200" lvl="1" indent="0">
              <a:buNone/>
            </a:pPr>
            <a:r>
              <a:rPr lang="en-US" dirty="0" smtClean="0"/>
              <a:t>*batting –average:.262</a:t>
            </a:r>
          </a:p>
          <a:p>
            <a:pPr marL="0" indent="0">
              <a:buNone/>
            </a:pPr>
            <a:r>
              <a:rPr lang="en-US" dirty="0" smtClean="0"/>
              <a:t>5.</a:t>
            </a:r>
            <a:r>
              <a:rPr lang="en-US" dirty="0" smtClean="0">
                <a:solidFill>
                  <a:srgbClr val="FF0000"/>
                </a:solidFill>
              </a:rPr>
              <a:t>Pee-Wee-Reese</a:t>
            </a:r>
            <a:r>
              <a:rPr lang="en-US" dirty="0" smtClean="0">
                <a:solidFill>
                  <a:srgbClr val="00B050"/>
                </a:solidFill>
              </a:rPr>
              <a:t>(Frame(instance(element of set)))</a:t>
            </a:r>
          </a:p>
          <a:p>
            <a:pPr marL="457200" lvl="1" indent="0">
              <a:buNone/>
            </a:pPr>
            <a:r>
              <a:rPr lang="en-US" dirty="0" smtClean="0"/>
              <a:t>Instance: Fielder</a:t>
            </a:r>
          </a:p>
          <a:p>
            <a:pPr marL="457200" lvl="1" indent="0">
              <a:buNone/>
            </a:pPr>
            <a:r>
              <a:rPr lang="en-US" dirty="0" smtClean="0"/>
              <a:t>height:5-10</a:t>
            </a:r>
          </a:p>
          <a:p>
            <a:pPr marL="457200" lvl="1" indent="0">
              <a:buNone/>
            </a:pPr>
            <a:r>
              <a:rPr lang="en-US" dirty="0" smtClean="0"/>
              <a:t>bats: Right</a:t>
            </a:r>
          </a:p>
          <a:p>
            <a:pPr marL="457200" lvl="1" indent="0">
              <a:buNone/>
            </a:pPr>
            <a:r>
              <a:rPr lang="en-US" dirty="0"/>
              <a:t>b</a:t>
            </a:r>
            <a:r>
              <a:rPr lang="en-US" dirty="0" smtClean="0"/>
              <a:t>atting-average:.309</a:t>
            </a:r>
          </a:p>
          <a:p>
            <a:pPr marL="457200" lvl="1" indent="0">
              <a:buNone/>
            </a:pPr>
            <a:r>
              <a:rPr lang="en-US" dirty="0"/>
              <a:t>t</a:t>
            </a:r>
            <a:r>
              <a:rPr lang="en-US" dirty="0" smtClean="0"/>
              <a:t>eam: Brooklyn-Dodgers</a:t>
            </a:r>
          </a:p>
          <a:p>
            <a:pPr marL="457200" lvl="1" indent="0">
              <a:buNone/>
            </a:pPr>
            <a:r>
              <a:rPr lang="en-US" dirty="0"/>
              <a:t>u</a:t>
            </a:r>
            <a:r>
              <a:rPr lang="en-US" dirty="0" smtClean="0"/>
              <a:t>niform-color: Blue</a:t>
            </a:r>
          </a:p>
        </p:txBody>
      </p:sp>
    </p:spTree>
    <p:extLst>
      <p:ext uri="{BB962C8B-B14F-4D97-AF65-F5344CB8AC3E}">
        <p14:creationId xmlns:p14="http://schemas.microsoft.com/office/powerpoint/2010/main" val="2733563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4844116"/>
          </a:xfrm>
        </p:spPr>
        <p:txBody>
          <a:bodyPr>
            <a:normAutofit/>
          </a:bodyPr>
          <a:lstStyle/>
          <a:p>
            <a:pPr marL="0" indent="0">
              <a:buNone/>
            </a:pPr>
            <a:r>
              <a:rPr lang="en-US" dirty="0" smtClean="0"/>
              <a:t>6.</a:t>
            </a:r>
            <a:r>
              <a:rPr lang="en-US" dirty="0" smtClean="0">
                <a:solidFill>
                  <a:srgbClr val="FF0000"/>
                </a:solidFill>
              </a:rPr>
              <a:t> ML-Baseball-Team</a:t>
            </a:r>
            <a:r>
              <a:rPr lang="en-US" dirty="0" smtClean="0">
                <a:solidFill>
                  <a:srgbClr val="00B050"/>
                </a:solidFill>
              </a:rPr>
              <a:t>(Frame(class(set)))</a:t>
            </a:r>
            <a:r>
              <a:rPr lang="en-US" dirty="0" smtClean="0"/>
              <a:t>(for major league baseball team)</a:t>
            </a:r>
          </a:p>
          <a:p>
            <a:pPr marL="457200" lvl="1" indent="0">
              <a:buNone/>
            </a:pPr>
            <a:r>
              <a:rPr lang="en-US" dirty="0" smtClean="0"/>
              <a:t>Isa: Team</a:t>
            </a:r>
          </a:p>
          <a:p>
            <a:pPr marL="457200" lvl="1" indent="0">
              <a:buNone/>
            </a:pPr>
            <a:r>
              <a:rPr lang="en-US" dirty="0" smtClean="0"/>
              <a:t>Cardinality: 26</a:t>
            </a:r>
          </a:p>
          <a:p>
            <a:pPr marL="457200" lvl="1" indent="0">
              <a:buNone/>
            </a:pPr>
            <a:r>
              <a:rPr lang="en-US" dirty="0" smtClean="0"/>
              <a:t>*team-size:24</a:t>
            </a:r>
          </a:p>
          <a:p>
            <a:pPr marL="457200" lvl="1" indent="0">
              <a:buNone/>
            </a:pPr>
            <a:r>
              <a:rPr lang="en-US" dirty="0" smtClean="0"/>
              <a:t>*manager:</a:t>
            </a:r>
          </a:p>
          <a:p>
            <a:pPr marL="0" indent="0">
              <a:buNone/>
            </a:pPr>
            <a:r>
              <a:rPr lang="en-US" dirty="0" smtClean="0"/>
              <a:t>7.</a:t>
            </a:r>
            <a:r>
              <a:rPr lang="en-US" dirty="0" smtClean="0">
                <a:solidFill>
                  <a:srgbClr val="FF0000"/>
                </a:solidFill>
              </a:rPr>
              <a:t> Brooklyn-Dodgers</a:t>
            </a:r>
            <a:r>
              <a:rPr lang="en-US" dirty="0" smtClean="0">
                <a:solidFill>
                  <a:srgbClr val="00B050"/>
                </a:solidFill>
              </a:rPr>
              <a:t>(Frame(instance(element of set)))</a:t>
            </a:r>
          </a:p>
          <a:p>
            <a:pPr marL="457200" lvl="1" indent="0">
              <a:buNone/>
            </a:pPr>
            <a:r>
              <a:rPr lang="en-US" dirty="0" smtClean="0"/>
              <a:t>Instance: ML-Baseball-Team</a:t>
            </a:r>
          </a:p>
          <a:p>
            <a:pPr marL="457200" lvl="1" indent="0">
              <a:buNone/>
            </a:pPr>
            <a:r>
              <a:rPr lang="en-US" dirty="0"/>
              <a:t>t</a:t>
            </a:r>
            <a:r>
              <a:rPr lang="en-US" dirty="0" smtClean="0"/>
              <a:t>eam-size:24</a:t>
            </a:r>
          </a:p>
          <a:p>
            <a:pPr marL="457200" lvl="1" indent="0">
              <a:buNone/>
            </a:pPr>
            <a:r>
              <a:rPr lang="en-US" dirty="0"/>
              <a:t>m</a:t>
            </a:r>
            <a:r>
              <a:rPr lang="en-US" dirty="0" smtClean="0"/>
              <a:t>anager: Leo-Durocher</a:t>
            </a:r>
          </a:p>
          <a:p>
            <a:pPr marL="457200" lvl="1" indent="0">
              <a:buNone/>
            </a:pPr>
            <a:r>
              <a:rPr lang="en-US" dirty="0"/>
              <a:t>p</a:t>
            </a:r>
            <a:r>
              <a:rPr lang="en-US" dirty="0" smtClean="0"/>
              <a:t>layers: {Pee-Wee-Reese,…}</a:t>
            </a:r>
          </a:p>
        </p:txBody>
      </p:sp>
    </p:spTree>
    <p:extLst>
      <p:ext uri="{BB962C8B-B14F-4D97-AF65-F5344CB8AC3E}">
        <p14:creationId xmlns:p14="http://schemas.microsoft.com/office/powerpoint/2010/main" val="248078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Frames</a:t>
            </a:r>
            <a:endParaRPr lang="en-US" dirty="0"/>
          </a:p>
        </p:txBody>
      </p:sp>
      <p:sp>
        <p:nvSpPr>
          <p:cNvPr id="3" name="Content Placeholder 2"/>
          <p:cNvSpPr>
            <a:spLocks noGrp="1"/>
          </p:cNvSpPr>
          <p:nvPr>
            <p:ph idx="1"/>
          </p:nvPr>
        </p:nvSpPr>
        <p:spPr/>
        <p:txBody>
          <a:bodyPr/>
          <a:lstStyle/>
          <a:p>
            <a:pPr algn="just"/>
            <a:r>
              <a:rPr lang="en-US" dirty="0" smtClean="0"/>
              <a:t>Because a class represents a set, there are two kinds of attributes that can be associated with it.</a:t>
            </a:r>
          </a:p>
          <a:p>
            <a:pPr algn="just"/>
            <a:r>
              <a:rPr lang="en-US" dirty="0"/>
              <a:t> </a:t>
            </a:r>
            <a:r>
              <a:rPr lang="en-US" dirty="0" smtClean="0"/>
              <a:t>These are attributes about the </a:t>
            </a:r>
            <a:r>
              <a:rPr lang="en-US" dirty="0" smtClean="0">
                <a:solidFill>
                  <a:srgbClr val="FF0000"/>
                </a:solidFill>
              </a:rPr>
              <a:t>set itself.</a:t>
            </a:r>
          </a:p>
          <a:p>
            <a:pPr algn="just"/>
            <a:r>
              <a:rPr lang="en-US" dirty="0" smtClean="0"/>
              <a:t>There are attributes that </a:t>
            </a:r>
            <a:r>
              <a:rPr lang="en-US" dirty="0" smtClean="0">
                <a:solidFill>
                  <a:srgbClr val="FF0000"/>
                </a:solidFill>
              </a:rPr>
              <a:t>are to be inherited by each element of the set(indicated by asterisk (*)).</a:t>
            </a:r>
          </a:p>
          <a:p>
            <a:pPr algn="just"/>
            <a:r>
              <a:rPr lang="en-US" dirty="0" smtClean="0"/>
              <a:t>A </a:t>
            </a:r>
            <a:r>
              <a:rPr lang="en-US" dirty="0" smtClean="0">
                <a:solidFill>
                  <a:srgbClr val="FF0000"/>
                </a:solidFill>
              </a:rPr>
              <a:t>regular class </a:t>
            </a:r>
            <a:r>
              <a:rPr lang="en-US" dirty="0" smtClean="0"/>
              <a:t>is the one whose elements are individual entities</a:t>
            </a:r>
          </a:p>
          <a:p>
            <a:pPr algn="just"/>
            <a:r>
              <a:rPr lang="en-US" dirty="0" smtClean="0"/>
              <a:t>A </a:t>
            </a:r>
            <a:r>
              <a:rPr lang="en-US" dirty="0" smtClean="0">
                <a:solidFill>
                  <a:srgbClr val="FF0000"/>
                </a:solidFill>
              </a:rPr>
              <a:t>meta class </a:t>
            </a:r>
            <a:r>
              <a:rPr lang="en-US" dirty="0" smtClean="0"/>
              <a:t>is the special class whose elements are themselves classes.</a:t>
            </a:r>
          </a:p>
        </p:txBody>
      </p:sp>
    </p:spTree>
    <p:extLst>
      <p:ext uri="{BB962C8B-B14F-4D97-AF65-F5344CB8AC3E}">
        <p14:creationId xmlns:p14="http://schemas.microsoft.com/office/powerpoint/2010/main" val="388524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Frames</a:t>
            </a:r>
            <a:endParaRPr lang="en-US" dirty="0"/>
          </a:p>
        </p:txBody>
      </p:sp>
      <p:sp>
        <p:nvSpPr>
          <p:cNvPr id="3" name="Content Placeholder 2"/>
          <p:cNvSpPr>
            <a:spLocks noGrp="1"/>
          </p:cNvSpPr>
          <p:nvPr>
            <p:ph idx="1"/>
          </p:nvPr>
        </p:nvSpPr>
        <p:spPr>
          <a:xfrm>
            <a:off x="838200" y="1825625"/>
            <a:ext cx="10515600" cy="4615516"/>
          </a:xfrm>
        </p:spPr>
        <p:txBody>
          <a:bodyPr>
            <a:normAutofit/>
          </a:bodyPr>
          <a:lstStyle/>
          <a:p>
            <a:r>
              <a:rPr lang="en-US" dirty="0" smtClean="0"/>
              <a:t>The most basic meta class is the Class. It represents set of all classes.</a:t>
            </a:r>
          </a:p>
          <a:p>
            <a:pPr marL="0" indent="0">
              <a:buNone/>
            </a:pPr>
            <a:r>
              <a:rPr lang="en-US" dirty="0" smtClean="0"/>
              <a:t>1. Class</a:t>
            </a:r>
          </a:p>
          <a:p>
            <a:pPr marL="457200" lvl="1" indent="0">
              <a:buNone/>
            </a:pPr>
            <a:r>
              <a:rPr lang="en-US" dirty="0" smtClean="0"/>
              <a:t>Instance: Class</a:t>
            </a:r>
          </a:p>
          <a:p>
            <a:pPr marL="457200" lvl="1" indent="0">
              <a:buNone/>
            </a:pPr>
            <a:r>
              <a:rPr lang="en-US" dirty="0" smtClean="0"/>
              <a:t>Isa: Class</a:t>
            </a:r>
          </a:p>
          <a:p>
            <a:pPr marL="457200" lvl="1" indent="0">
              <a:buNone/>
            </a:pPr>
            <a:r>
              <a:rPr lang="en-US" dirty="0" smtClean="0"/>
              <a:t>*cardinality:</a:t>
            </a:r>
          </a:p>
          <a:p>
            <a:pPr marL="0" indent="0">
              <a:buNone/>
            </a:pPr>
            <a:r>
              <a:rPr lang="en-US" dirty="0" smtClean="0"/>
              <a:t>2. Team</a:t>
            </a:r>
          </a:p>
          <a:p>
            <a:pPr marL="457200" lvl="1" indent="0">
              <a:buNone/>
            </a:pPr>
            <a:r>
              <a:rPr lang="en-US" dirty="0" smtClean="0"/>
              <a:t>Instance: Class</a:t>
            </a:r>
          </a:p>
          <a:p>
            <a:pPr marL="457200" lvl="1" indent="0">
              <a:buNone/>
            </a:pPr>
            <a:r>
              <a:rPr lang="en-US" dirty="0" smtClean="0"/>
              <a:t>Isa: Class</a:t>
            </a:r>
          </a:p>
          <a:p>
            <a:pPr marL="457200" lvl="1" indent="0">
              <a:buNone/>
            </a:pPr>
            <a:r>
              <a:rPr lang="en-US" dirty="0" smtClean="0"/>
              <a:t>Cardinality:{the number of teams that exist}</a:t>
            </a:r>
          </a:p>
          <a:p>
            <a:pPr marL="457200" lvl="1" indent="0">
              <a:buNone/>
            </a:pPr>
            <a:r>
              <a:rPr lang="en-US" dirty="0" smtClean="0"/>
              <a:t>*team-Size:{each team has a size}</a:t>
            </a:r>
          </a:p>
        </p:txBody>
      </p:sp>
    </p:spTree>
    <p:extLst>
      <p:ext uri="{BB962C8B-B14F-4D97-AF65-F5344CB8AC3E}">
        <p14:creationId xmlns:p14="http://schemas.microsoft.com/office/powerpoint/2010/main" val="124396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Frames</a:t>
            </a:r>
            <a:endParaRPr lang="en-US" dirty="0"/>
          </a:p>
        </p:txBody>
      </p:sp>
      <p:sp>
        <p:nvSpPr>
          <p:cNvPr id="3" name="Content Placeholder 2"/>
          <p:cNvSpPr>
            <a:spLocks noGrp="1"/>
          </p:cNvSpPr>
          <p:nvPr>
            <p:ph idx="1"/>
          </p:nvPr>
        </p:nvSpPr>
        <p:spPr/>
        <p:txBody>
          <a:bodyPr/>
          <a:lstStyle/>
          <a:p>
            <a:pPr marL="0" indent="0">
              <a:buNone/>
            </a:pPr>
            <a:r>
              <a:rPr lang="en-US" dirty="0" smtClean="0"/>
              <a:t>3. ML-Baseball-Team</a:t>
            </a:r>
          </a:p>
          <a:p>
            <a:pPr marL="457200" lvl="1" indent="0">
              <a:buNone/>
            </a:pPr>
            <a:r>
              <a:rPr lang="en-US" dirty="0" smtClean="0"/>
              <a:t>Instance: Class</a:t>
            </a:r>
          </a:p>
          <a:p>
            <a:pPr marL="457200" lvl="1" indent="0">
              <a:buNone/>
            </a:pPr>
            <a:r>
              <a:rPr lang="en-US" dirty="0" smtClean="0"/>
              <a:t>Isa: team</a:t>
            </a:r>
          </a:p>
          <a:p>
            <a:pPr marL="457200" lvl="1" indent="0">
              <a:buNone/>
            </a:pPr>
            <a:r>
              <a:rPr lang="en-US" dirty="0" smtClean="0"/>
              <a:t>Cardinality:26{the number of teams that exist}</a:t>
            </a:r>
          </a:p>
          <a:p>
            <a:pPr marL="457200" lvl="1" indent="0">
              <a:buNone/>
            </a:pPr>
            <a:r>
              <a:rPr lang="en-US" dirty="0" smtClean="0"/>
              <a:t>*team-size:24{default 24 players on a team}</a:t>
            </a:r>
          </a:p>
          <a:p>
            <a:pPr marL="457200" lvl="1" indent="0">
              <a:buNone/>
            </a:pPr>
            <a:r>
              <a:rPr lang="en-US" dirty="0" smtClean="0"/>
              <a:t>*manager:</a:t>
            </a:r>
          </a:p>
        </p:txBody>
      </p:sp>
    </p:spTree>
    <p:extLst>
      <p:ext uri="{BB962C8B-B14F-4D97-AF65-F5344CB8AC3E}">
        <p14:creationId xmlns:p14="http://schemas.microsoft.com/office/powerpoint/2010/main" val="1954200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Frames</a:t>
            </a:r>
            <a:endParaRPr lang="en-US" dirty="0"/>
          </a:p>
        </p:txBody>
      </p:sp>
      <p:pic>
        <p:nvPicPr>
          <p:cNvPr id="4" name="Content Placeholder 3"/>
          <p:cNvPicPr>
            <a:picLocks noGrp="1" noChangeAspect="1"/>
          </p:cNvPicPr>
          <p:nvPr>
            <p:ph idx="1"/>
          </p:nvPr>
        </p:nvPicPr>
        <p:blipFill>
          <a:blip r:embed="rId2"/>
          <a:stretch>
            <a:fillRect/>
          </a:stretch>
        </p:blipFill>
        <p:spPr>
          <a:xfrm>
            <a:off x="838200" y="1891506"/>
            <a:ext cx="10161493" cy="4536188"/>
          </a:xfrm>
          <a:prstGeom prst="rect">
            <a:avLst/>
          </a:prstGeom>
        </p:spPr>
      </p:pic>
    </p:spTree>
    <p:extLst>
      <p:ext uri="{BB962C8B-B14F-4D97-AF65-F5344CB8AC3E}">
        <p14:creationId xmlns:p14="http://schemas.microsoft.com/office/powerpoint/2010/main" val="121505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8" ma:contentTypeDescription="Create a new document." ma:contentTypeScope="" ma:versionID="1828f96f85a718e7bf7df16455ef6200">
  <xsd:schema xmlns:xsd="http://www.w3.org/2001/XMLSchema" xmlns:xs="http://www.w3.org/2001/XMLSchema" xmlns:p="http://schemas.microsoft.com/office/2006/metadata/properties" xmlns:ns2="c2dfa97b-c12a-439d-bf6e-4c30daf2eb3b" targetNamespace="http://schemas.microsoft.com/office/2006/metadata/properties" ma:root="true" ma:fieldsID="b8c08617874e030003c8174798aaa2ed" ns2:_="">
    <xsd:import namespace="c2dfa97b-c12a-439d-bf6e-4c30daf2eb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fa97b-c12a-439d-bf6e-4c30daf2e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A8336E-004B-48E8-A478-7F6A1A45E460}"/>
</file>

<file path=customXml/itemProps2.xml><?xml version="1.0" encoding="utf-8"?>
<ds:datastoreItem xmlns:ds="http://schemas.openxmlformats.org/officeDocument/2006/customXml" ds:itemID="{30F1604F-3B70-4CC8-B47D-702B4018EB36}"/>
</file>

<file path=customXml/itemProps3.xml><?xml version="1.0" encoding="utf-8"?>
<ds:datastoreItem xmlns:ds="http://schemas.openxmlformats.org/officeDocument/2006/customXml" ds:itemID="{B9728333-929D-4C08-8D5E-77E649280A90}"/>
</file>

<file path=docProps/app.xml><?xml version="1.0" encoding="utf-8"?>
<Properties xmlns="http://schemas.openxmlformats.org/officeDocument/2006/extended-properties" xmlns:vt="http://schemas.openxmlformats.org/officeDocument/2006/docPropsVTypes">
  <TotalTime>443</TotalTime>
  <Words>1319</Words>
  <Application>Microsoft Office PowerPoint</Application>
  <PresentationFormat>Widescreen</PresentationFormat>
  <Paragraphs>204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Frames</vt:lpstr>
      <vt:lpstr>Frames</vt:lpstr>
      <vt:lpstr>Example</vt:lpstr>
      <vt:lpstr>Example</vt:lpstr>
      <vt:lpstr>Example</vt:lpstr>
      <vt:lpstr>Frames</vt:lpstr>
      <vt:lpstr>Frames</vt:lpstr>
      <vt:lpstr>Frames</vt:lpstr>
      <vt:lpstr>Frames</vt:lpstr>
      <vt:lpstr>Frames</vt:lpstr>
      <vt:lpstr>Example</vt:lpstr>
      <vt:lpstr>Example</vt:lpstr>
      <vt:lpstr>Example</vt:lpstr>
      <vt:lpstr>Slots as Full-Fledge Objects</vt:lpstr>
      <vt:lpstr>Slots as Full-Fledge Objects</vt:lpstr>
      <vt:lpstr>Range Constraint</vt:lpstr>
      <vt:lpstr>Important Points to Note</vt:lpstr>
      <vt:lpstr>Example</vt:lpstr>
      <vt:lpstr>Example</vt:lpstr>
      <vt:lpstr>Example</vt:lpstr>
      <vt:lpstr>Example</vt:lpstr>
      <vt:lpstr>Example</vt:lpstr>
      <vt:lpstr>Example</vt:lpstr>
      <vt:lpstr>Example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Frames</dc:title>
  <dc:creator>Microsoft</dc:creator>
  <cp:lastModifiedBy>admin</cp:lastModifiedBy>
  <cp:revision>155</cp:revision>
  <dcterms:created xsi:type="dcterms:W3CDTF">2016-11-18T16:20:27Z</dcterms:created>
  <dcterms:modified xsi:type="dcterms:W3CDTF">2020-10-14T04:14:33Z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