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1" r:id="rId6"/>
    <p:sldId id="257" r:id="rId7"/>
    <p:sldId id="270" r:id="rId8"/>
    <p:sldId id="271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202094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odoni MT Black" panose="02070A03080606020203" pitchFamily="18" charset="0"/>
              </a:rPr>
              <a:t>K</a:t>
            </a:r>
            <a:r>
              <a:rPr lang="en-US" sz="7200" dirty="0" smtClean="0">
                <a:latin typeface="Bodoni MT Black" panose="02070A03080606020203" pitchFamily="18" charset="0"/>
              </a:rPr>
              <a:t>nowledge Representation</a:t>
            </a:r>
            <a:endParaRPr lang="en-US" sz="72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1442847"/>
            <a:ext cx="11634952" cy="35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6" y="88217"/>
            <a:ext cx="7957669" cy="6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03" y="365125"/>
            <a:ext cx="9138596" cy="61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" y="3862551"/>
            <a:ext cx="4430109" cy="2314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Adequacy </a:t>
            </a:r>
            <a:r>
              <a:rPr lang="en-US" sz="2000" dirty="0" smtClean="0"/>
              <a:t>- the </a:t>
            </a:r>
            <a:r>
              <a:rPr lang="en-US" sz="2000" dirty="0"/>
              <a:t>fact of being </a:t>
            </a:r>
            <a:r>
              <a:rPr lang="en-US" sz="2000" dirty="0" smtClean="0"/>
              <a:t>enough/acceptable/</a:t>
            </a:r>
            <a:r>
              <a:rPr lang="en-US" sz="2000" dirty="0"/>
              <a:t>sufficient </a:t>
            </a:r>
            <a:r>
              <a:rPr lang="en-US" sz="2000" dirty="0" smtClean="0"/>
              <a:t> </a:t>
            </a:r>
            <a:r>
              <a:rPr lang="en-US" sz="2000" dirty="0"/>
              <a:t>or satisfactory for a particular </a:t>
            </a:r>
            <a:r>
              <a:rPr lang="en-US" sz="2000" dirty="0" smtClean="0"/>
              <a:t>purpose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Inferential </a:t>
            </a:r>
            <a:r>
              <a:rPr lang="en-US" sz="2000" dirty="0" smtClean="0"/>
              <a:t>- characterized </a:t>
            </a:r>
            <a:r>
              <a:rPr lang="en-US" sz="2000" dirty="0"/>
              <a:t>by or involving conclusions reached on the basis of evidence and 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-30552"/>
            <a:ext cx="7523569" cy="6888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211" y="914400"/>
            <a:ext cx="3213463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Properties of KR</a:t>
            </a:r>
            <a:endParaRPr lang="en-US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 to KR/ Types of KR/ Schemes of KR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Relational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Inheritable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Inferential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Declarative Knowledge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26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8" y="137119"/>
            <a:ext cx="6443390" cy="61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90" y="209006"/>
            <a:ext cx="9898074" cy="65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785812"/>
            <a:ext cx="73247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" y="209414"/>
            <a:ext cx="6630862" cy="5668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89" y="4459196"/>
            <a:ext cx="5572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9" y="87754"/>
            <a:ext cx="9108811" cy="6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901" b="17565"/>
          <a:stretch/>
        </p:blipFill>
        <p:spPr>
          <a:xfrm>
            <a:off x="0" y="788276"/>
            <a:ext cx="12192000" cy="56282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5283" y="3373821"/>
            <a:ext cx="9664262" cy="6779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940525"/>
            <a:ext cx="8982809" cy="40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3812"/>
            <a:ext cx="67627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8" y="257175"/>
            <a:ext cx="9696450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8407088" cy="3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557337"/>
            <a:ext cx="8867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87671"/>
            <a:ext cx="9188740" cy="63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2" y="225045"/>
            <a:ext cx="10182225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5" y="2796191"/>
            <a:ext cx="9847642" cy="3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776287"/>
            <a:ext cx="10944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97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7" y="1403798"/>
            <a:ext cx="10926732" cy="2021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4597" y="2964114"/>
            <a:ext cx="221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not both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287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964"/>
          <a:stretch/>
        </p:blipFill>
        <p:spPr>
          <a:xfrm>
            <a:off x="838200" y="365125"/>
            <a:ext cx="8893331" cy="170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" y="2541430"/>
            <a:ext cx="10116402" cy="3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6" y="653648"/>
            <a:ext cx="11940568" cy="2665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161" y="4001294"/>
            <a:ext cx="9079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it is humid then it is hot.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Q </a:t>
            </a:r>
            <a:r>
              <a:rPr lang="en-US" sz="2400" dirty="0" smtClean="0">
                <a:sym typeface="Wingdings" panose="05000000000000000000" pitchFamily="2" charset="2"/>
              </a:rPr>
              <a:t> P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If it is hot and humid then it is not raining.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P ^ Q  </a:t>
            </a:r>
            <a:r>
              <a:rPr lang="he-IL" sz="2400" dirty="0" smtClean="0">
                <a:sym typeface="Wingdings" panose="05000000000000000000" pitchFamily="2" charset="2"/>
              </a:rPr>
              <a:t>ﬢ</a:t>
            </a:r>
            <a:r>
              <a:rPr lang="en-US" sz="2400" dirty="0" smtClean="0">
                <a:sym typeface="Wingdings" panose="05000000000000000000" pitchFamily="2" charset="2"/>
              </a:rPr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1" y="1229711"/>
            <a:ext cx="11835323" cy="4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cars have 4 wheels.</a:t>
            </a:r>
          </a:p>
          <a:p>
            <a:r>
              <a:rPr lang="en-US" dirty="0" smtClean="0"/>
              <a:t>Some auto have 4 wheels.</a:t>
            </a:r>
          </a:p>
          <a:p>
            <a:pPr lvl="1"/>
            <a:r>
              <a:rPr lang="en-US" dirty="0"/>
              <a:t>X1, X2,..Xn (Not possible PL)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862" y="41135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The sun rises in the East and sets in the West.</a:t>
            </a:r>
          </a:p>
          <a:p>
            <a:r>
              <a:rPr lang="en-US" dirty="0"/>
              <a:t>2. 1 + 1 = 2</a:t>
            </a:r>
          </a:p>
          <a:p>
            <a:r>
              <a:rPr lang="en-US" dirty="0"/>
              <a:t>3. 'b' is a vowel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All of the above sentences are propositions, where the first two are Valid(True) and the third one is Invalid(False).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5862" y="38044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What time is it?</a:t>
            </a:r>
          </a:p>
          <a:p>
            <a:r>
              <a:rPr lang="en-US" dirty="0"/>
              <a:t>2. Go out and play.</a:t>
            </a:r>
          </a:p>
          <a:p>
            <a:r>
              <a:rPr lang="en-US" dirty="0"/>
              <a:t>3. x + 1 =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above sentences are not propositions as the first two do not have a truth value, and the third one may be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335329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following two statements: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Every CSE </a:t>
            </a:r>
            <a:r>
              <a:rPr lang="en-US" dirty="0"/>
              <a:t>student must study discrete mathematics.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Jackson </a:t>
            </a:r>
            <a:r>
              <a:rPr lang="en-US" dirty="0"/>
              <a:t>is </a:t>
            </a:r>
            <a:r>
              <a:rPr lang="en-US" dirty="0" smtClean="0"/>
              <a:t>a CSE </a:t>
            </a:r>
            <a:r>
              <a:rPr lang="en-US" dirty="0"/>
              <a:t>student.</a:t>
            </a:r>
          </a:p>
          <a:p>
            <a:r>
              <a:rPr lang="en-US" dirty="0"/>
              <a:t>It looks “logical” to deduce that therefore, Jackson must study discrete mathematics.</a:t>
            </a:r>
          </a:p>
          <a:p>
            <a:r>
              <a:rPr lang="en-US" dirty="0"/>
              <a:t>However, this cannot be expressed by propositional logic...you </a:t>
            </a:r>
            <a:r>
              <a:rPr lang="en-US" dirty="0" smtClean="0"/>
              <a:t>may try </a:t>
            </a:r>
            <a:r>
              <a:rPr lang="en-US" dirty="0"/>
              <a:t>it, but you can already notice that none of the logical operators we </a:t>
            </a:r>
            <a:r>
              <a:rPr lang="en-US" dirty="0" smtClean="0"/>
              <a:t>have learnt </a:t>
            </a:r>
            <a:r>
              <a:rPr lang="en-US" dirty="0"/>
              <a:t>are applicable here.</a:t>
            </a:r>
          </a:p>
          <a:p>
            <a:r>
              <a:rPr lang="en-US" dirty="0"/>
              <a:t>We need new tools</a:t>
            </a:r>
            <a:r>
              <a:rPr lang="en-US" dirty="0" smtClean="0"/>
              <a:t>! </a:t>
            </a:r>
            <a:r>
              <a:rPr lang="en-US" b="1" i="1" u="sng" dirty="0" smtClean="0"/>
              <a:t> Predicate Logic</a:t>
            </a:r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1370"/>
            <a:ext cx="10141331" cy="48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039" b="-1"/>
          <a:stretch/>
        </p:blipFill>
        <p:spPr>
          <a:xfrm>
            <a:off x="1119187" y="2215165"/>
            <a:ext cx="9953625" cy="385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1781" y="365125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dirty="0"/>
                  <a:t>All men are mortal.</a:t>
                </a:r>
              </a:p>
              <a:p>
                <a:r>
                  <a:rPr lang="en-US" sz="2800" dirty="0"/>
                  <a:t>Socrates is a man.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dirty="0" smtClean="0"/>
                  <a:t>Socrates </a:t>
                </a:r>
                <a:r>
                  <a:rPr lang="en-US" sz="2800" dirty="0"/>
                  <a:t>is mortal.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81" y="365125"/>
                <a:ext cx="6096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10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7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39" y="-43816"/>
            <a:ext cx="7340958" cy="6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2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Manay</a:t>
            </a:r>
            <a:r>
              <a:rPr lang="en-US" dirty="0" smtClean="0"/>
              <a:t> is tall.</a:t>
            </a:r>
          </a:p>
          <a:p>
            <a:pPr lvl="1"/>
            <a:r>
              <a:rPr lang="en-US" dirty="0" smtClean="0"/>
              <a:t>tall(</a:t>
            </a:r>
            <a:r>
              <a:rPr lang="en-US" dirty="0" err="1" smtClean="0"/>
              <a:t>manay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Cat is black.</a:t>
            </a:r>
          </a:p>
          <a:p>
            <a:pPr lvl="1"/>
            <a:r>
              <a:rPr lang="en-US" dirty="0" smtClean="0"/>
              <a:t>Cat(x) </a:t>
            </a:r>
            <a:r>
              <a:rPr lang="en-US" dirty="0" smtClean="0">
                <a:sym typeface="Wingdings" panose="05000000000000000000" pitchFamily="2" charset="2"/>
              </a:rPr>
              <a:t> Black(x)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8901" y="550852"/>
            <a:ext cx="7164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Nate is a student at UT.</a:t>
            </a:r>
          </a:p>
          <a:p>
            <a:r>
              <a:rPr lang="en-US" sz="2800" dirty="0"/>
              <a:t>What is the subject? What is the predicate?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925132" y="4001294"/>
            <a:ext cx="10341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A predicate is a property that a variable or a finite</a:t>
            </a:r>
          </a:p>
          <a:p>
            <a:r>
              <a:rPr lang="en-US" sz="2400" dirty="0"/>
              <a:t>collection of variables can have. A predicate becomes a proposition</a:t>
            </a:r>
          </a:p>
          <a:p>
            <a:r>
              <a:rPr lang="en-US" sz="2400" dirty="0"/>
              <a:t>when specific values are assigned to the variables. P(x1, x2, ..., </a:t>
            </a:r>
            <a:r>
              <a:rPr lang="en-US" sz="2400" dirty="0" err="1"/>
              <a:t>xn</a:t>
            </a:r>
            <a:r>
              <a:rPr lang="en-US" sz="2400" dirty="0"/>
              <a:t>) is</a:t>
            </a:r>
          </a:p>
          <a:p>
            <a:r>
              <a:rPr lang="en-US" sz="2400" dirty="0"/>
              <a:t>called a predicate of n variables or n arguments.</a:t>
            </a:r>
          </a:p>
          <a:p>
            <a:r>
              <a:rPr lang="en-US" sz="2400" dirty="0"/>
              <a:t>Example: She lives in the city.</a:t>
            </a:r>
          </a:p>
          <a:p>
            <a:r>
              <a:rPr lang="en-US" sz="2400" dirty="0"/>
              <a:t>P(</a:t>
            </a:r>
            <a:r>
              <a:rPr lang="en-US" sz="2400" dirty="0" err="1"/>
              <a:t>x,y</a:t>
            </a:r>
            <a:r>
              <a:rPr lang="en-US" sz="2400" dirty="0"/>
              <a:t>): x lives in y.</a:t>
            </a:r>
          </a:p>
          <a:p>
            <a:r>
              <a:rPr lang="en-US" sz="2400" dirty="0"/>
              <a:t>P(Mary, Austin) is a proposition: Mary lives in Austin</a:t>
            </a:r>
          </a:p>
        </p:txBody>
      </p:sp>
    </p:spTree>
    <p:extLst>
      <p:ext uri="{BB962C8B-B14F-4D97-AF65-F5344CB8AC3E}">
        <p14:creationId xmlns:p14="http://schemas.microsoft.com/office/powerpoint/2010/main" val="2336792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CSE boys like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like(girls, non-veg)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All CSE boys like programming.</a:t>
            </a:r>
          </a:p>
          <a:p>
            <a:pPr lvl="1"/>
            <a:r>
              <a:rPr lang="en-US" dirty="0" smtClean="0"/>
              <a:t>like(</a:t>
            </a:r>
            <a:r>
              <a:rPr lang="en-US" dirty="0" err="1" smtClean="0"/>
              <a:t>CSE_boys</a:t>
            </a:r>
            <a:r>
              <a:rPr lang="en-US" dirty="0" smtClean="0"/>
              <a:t>, cricket)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meaning is totally different but predicate is same. WHICH IS NOT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95" y="558800"/>
            <a:ext cx="655320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0" y="1825625"/>
            <a:ext cx="6219825" cy="442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88814" y="3624688"/>
                <a:ext cx="518436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All CSE boys like programming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x: </a:t>
                </a:r>
                <a:r>
                  <a:rPr lang="en-US" sz="2400" dirty="0" err="1" smtClean="0"/>
                  <a:t>CSE_boys</a:t>
                </a:r>
                <a:r>
                  <a:rPr lang="en-US" sz="2400" dirty="0" smtClean="0"/>
                  <a:t>(x)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like(x, programming)</a:t>
                </a:r>
              </a:p>
              <a:p>
                <a:endParaRPr lang="en-US" sz="2400" dirty="0">
                  <a:sym typeface="Wingdings" panose="05000000000000000000" pitchFamily="2" charset="2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14" y="3624688"/>
                <a:ext cx="518436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763" t="-3113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814" y="4995910"/>
            <a:ext cx="5109867" cy="5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5" y="613470"/>
            <a:ext cx="6979932" cy="5365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9022" y="1939033"/>
                <a:ext cx="4854599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Some girls like non-veg</a:t>
                </a:r>
                <a:r>
                  <a:rPr lang="en-US" sz="32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/>
                  <a:t>x: girls(x) ^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like(x, non-veg)</a:t>
                </a:r>
              </a:p>
              <a:p>
                <a:endParaRPr lang="en-US" sz="3200" dirty="0">
                  <a:sym typeface="Wingdings" panose="05000000000000000000" pitchFamily="2" charset="2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22" y="1939033"/>
                <a:ext cx="4854599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3266" t="-3846"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5" y="3566708"/>
            <a:ext cx="4899205" cy="6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1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"/>
            <a:ext cx="10515600" cy="60724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1. All birds fly.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 the predicate is "</a:t>
            </a:r>
            <a:r>
              <a:rPr lang="en-US" b="1" dirty="0"/>
              <a:t>fly(bird)</a:t>
            </a:r>
            <a:r>
              <a:rPr lang="en-US" dirty="0"/>
              <a:t>." </a:t>
            </a:r>
            <a:br>
              <a:rPr lang="en-US" dirty="0"/>
            </a:br>
            <a:r>
              <a:rPr lang="en-US" dirty="0"/>
              <a:t>And since there are all birds who fly so it will be represented as follows.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bird(x) →fly(x)</a:t>
            </a:r>
            <a:r>
              <a:rPr lang="en-US" dirty="0"/>
              <a:t>.</a:t>
            </a:r>
          </a:p>
          <a:p>
            <a:r>
              <a:rPr lang="en-US" b="1" dirty="0"/>
              <a:t>2. Every man respects his parent.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respect(x, y)," where x=man, and y= parent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is every man so will use ∀, and it will be represented as follows: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man(x) → respects (x, parent)</a:t>
            </a:r>
            <a:r>
              <a:rPr lang="en-US" dirty="0"/>
              <a:t>.</a:t>
            </a:r>
          </a:p>
          <a:p>
            <a:r>
              <a:rPr lang="en-US" b="1" dirty="0"/>
              <a:t>3. Some boys play cricket.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play(x, y)</a:t>
            </a:r>
            <a:r>
              <a:rPr lang="en-US" dirty="0"/>
              <a:t>," where x= boys, and y= game. Since there are some boys so we will use </a:t>
            </a:r>
            <a:r>
              <a:rPr lang="en-US" b="1" dirty="0"/>
              <a:t>∃, and it will be represented as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∃x boys(x) → play(x, cricket)</a:t>
            </a:r>
            <a:r>
              <a:rPr lang="en-US" dirty="0"/>
              <a:t>.</a:t>
            </a:r>
          </a:p>
          <a:p>
            <a:r>
              <a:rPr lang="en-US" b="1" dirty="0"/>
              <a:t>4. Not all students like both Mathematics and Science.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like(x, y)," where x= student, and y= subject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are not all students, so we will use </a:t>
            </a:r>
            <a:r>
              <a:rPr lang="en-US" b="1" dirty="0"/>
              <a:t>∀ with negation, so</a:t>
            </a:r>
            <a:r>
              <a:rPr lang="en-US" dirty="0"/>
              <a:t> following representation for this: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¬∀ (x) [ student(x) → like(x, Mathematics) ∧ like(x, Science)].</a:t>
            </a:r>
            <a:endParaRPr lang="en-US" dirty="0"/>
          </a:p>
          <a:p>
            <a:r>
              <a:rPr lang="en-US" b="1" dirty="0"/>
              <a:t>5. Only one student failed in Mathematics.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failed(x, y)," where x= student, and y= subject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is only one student who failed in Mathematics, so we will use following representation for this: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∃(x) [ student(x) → failed (x, Mathematics) ∧∀ (y) [¬(x==y) ∧ student(y) → ¬failed (x, Mathematics)]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7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20" y="0"/>
            <a:ext cx="90223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583"/>
            <a:ext cx="10515600" cy="54323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Marcus </a:t>
            </a:r>
            <a:r>
              <a:rPr lang="en-US" dirty="0"/>
              <a:t>was a man</a:t>
            </a:r>
          </a:p>
          <a:p>
            <a:pPr lvl="1"/>
            <a:r>
              <a:rPr lang="en-US" dirty="0"/>
              <a:t>Man(Marcus)</a:t>
            </a:r>
          </a:p>
          <a:p>
            <a:r>
              <a:rPr lang="en-US" dirty="0" smtClean="0"/>
              <a:t>Marcus </a:t>
            </a:r>
            <a:r>
              <a:rPr lang="en-US" dirty="0"/>
              <a:t>was a Pompeian</a:t>
            </a:r>
          </a:p>
          <a:p>
            <a:pPr lvl="1"/>
            <a:r>
              <a:rPr lang="en-US" dirty="0"/>
              <a:t>Pompeian(Marcus)</a:t>
            </a:r>
          </a:p>
          <a:p>
            <a:r>
              <a:rPr lang="en-US" dirty="0" smtClean="0"/>
              <a:t>All </a:t>
            </a:r>
            <a:r>
              <a:rPr lang="en-US" dirty="0" err="1"/>
              <a:t>Pompeians</a:t>
            </a:r>
            <a:r>
              <a:rPr lang="en-US" dirty="0"/>
              <a:t> were Romans</a:t>
            </a:r>
          </a:p>
          <a:p>
            <a:pPr lvl="1"/>
            <a:r>
              <a:rPr lang="en-US" dirty="0"/>
              <a:t>∀x [Pompeian(x) ⊃ Roman(x)]</a:t>
            </a:r>
          </a:p>
          <a:p>
            <a:r>
              <a:rPr lang="en-US" dirty="0" smtClean="0"/>
              <a:t>Caesar </a:t>
            </a:r>
            <a:r>
              <a:rPr lang="en-US" dirty="0"/>
              <a:t>was a ruler</a:t>
            </a:r>
          </a:p>
          <a:p>
            <a:pPr lvl="1"/>
            <a:r>
              <a:rPr lang="en-US" dirty="0"/>
              <a:t>Ruler(Caesar)</a:t>
            </a:r>
          </a:p>
          <a:p>
            <a:r>
              <a:rPr lang="en-US" dirty="0" smtClean="0"/>
              <a:t>All </a:t>
            </a:r>
            <a:r>
              <a:rPr lang="en-US" dirty="0"/>
              <a:t>Romans were either loyal to Caesar or hated him</a:t>
            </a:r>
          </a:p>
          <a:p>
            <a:pPr lvl="1"/>
            <a:r>
              <a:rPr lang="en-US" dirty="0"/>
              <a:t>∀x [Roman(y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x,Caesar</a:t>
            </a:r>
            <a:r>
              <a:rPr lang="en-US" dirty="0"/>
              <a:t>) ∨ Hate(</a:t>
            </a:r>
            <a:r>
              <a:rPr lang="en-US" dirty="0" err="1"/>
              <a:t>x,Caesar</a:t>
            </a:r>
            <a:r>
              <a:rPr lang="en-US" dirty="0"/>
              <a:t>))]</a:t>
            </a:r>
          </a:p>
          <a:p>
            <a:r>
              <a:rPr lang="en-US" dirty="0"/>
              <a:t>People only try to assassinate rulers they aren't loyal to</a:t>
            </a:r>
          </a:p>
          <a:p>
            <a:pPr lvl="1"/>
            <a:r>
              <a:rPr lang="en-US" dirty="0"/>
              <a:t>∀</a:t>
            </a:r>
            <a:r>
              <a:rPr lang="en-US" dirty="0" err="1"/>
              <a:t>x∀y</a:t>
            </a:r>
            <a:r>
              <a:rPr lang="en-US" dirty="0"/>
              <a:t>[(Person(x) ∧ Ruler(y) ∧ </a:t>
            </a:r>
            <a:r>
              <a:rPr lang="en-US" dirty="0" err="1"/>
              <a:t>TryAssassinate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¬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  <a:p>
            <a:r>
              <a:rPr lang="en-US" dirty="0" smtClean="0"/>
              <a:t>Marcus </a:t>
            </a:r>
            <a:r>
              <a:rPr lang="en-US" dirty="0"/>
              <a:t>tried to assassinate Caesar</a:t>
            </a:r>
          </a:p>
          <a:p>
            <a:pPr lvl="1"/>
            <a:r>
              <a:rPr lang="en-US" dirty="0" err="1"/>
              <a:t>TryAssassinate</a:t>
            </a:r>
            <a:r>
              <a:rPr lang="en-US" dirty="0"/>
              <a:t>(Marcus, Caesar)</a:t>
            </a:r>
          </a:p>
          <a:p>
            <a:r>
              <a:rPr lang="en-US" dirty="0" smtClean="0"/>
              <a:t>Everyone </a:t>
            </a:r>
            <a:r>
              <a:rPr lang="en-US" dirty="0"/>
              <a:t>is loyal to someone</a:t>
            </a:r>
          </a:p>
          <a:p>
            <a:pPr lvl="1"/>
            <a:r>
              <a:rPr lang="en-US" dirty="0"/>
              <a:t>∀x ∃y </a:t>
            </a:r>
            <a:r>
              <a:rPr lang="en-US" dirty="0" err="1" smtClean="0"/>
              <a:t>LoyalTo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0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9180"/>
            <a:ext cx="10515600" cy="769390"/>
          </a:xfrm>
        </p:spPr>
        <p:txBody>
          <a:bodyPr/>
          <a:lstStyle/>
          <a:p>
            <a:r>
              <a:rPr lang="en-US" dirty="0" smtClean="0"/>
              <a:t>Take Example of </a:t>
            </a:r>
            <a:r>
              <a:rPr lang="en-US" dirty="0" err="1" smtClean="0"/>
              <a:t>ImageNet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5" y="91440"/>
            <a:ext cx="12038342" cy="5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83" y="-63847"/>
            <a:ext cx="9219493" cy="69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52"/>
            <a:ext cx="12172812" cy="47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198402"/>
            <a:ext cx="11934496" cy="644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355996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Competence</a:t>
            </a:r>
            <a:r>
              <a:rPr lang="en-US" sz="2000" dirty="0" smtClean="0"/>
              <a:t> - the </a:t>
            </a:r>
            <a:r>
              <a:rPr lang="en-US" sz="2000" dirty="0"/>
              <a:t>ability to do something successfully or efficiently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3317" r="21726"/>
          <a:stretch/>
        </p:blipFill>
        <p:spPr>
          <a:xfrm>
            <a:off x="7727731" y="4637691"/>
            <a:ext cx="4398579" cy="15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8190"/>
            <a:ext cx="8749862" cy="67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0" ma:contentTypeDescription="Create a new document." ma:contentTypeScope="" ma:versionID="5d2043521bc5f37f4f4e08de13e12d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FE541-4093-436A-848D-729F3D13F549}"/>
</file>

<file path=customXml/itemProps2.xml><?xml version="1.0" encoding="utf-8"?>
<ds:datastoreItem xmlns:ds="http://schemas.openxmlformats.org/officeDocument/2006/customXml" ds:itemID="{AC5ED850-9A9C-4186-9A41-C3640E48FD4A}"/>
</file>

<file path=customXml/itemProps3.xml><?xml version="1.0" encoding="utf-8"?>
<ds:datastoreItem xmlns:ds="http://schemas.openxmlformats.org/officeDocument/2006/customXml" ds:itemID="{DCE1AA94-5B0C-4077-AD71-7DC454FC853C}"/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484</Words>
  <Application>Microsoft Office PowerPoint</Application>
  <PresentationFormat>Widescreen</PresentationFormat>
  <Paragraphs>88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Bahnschrift</vt:lpstr>
      <vt:lpstr>Bodoni MT Black</vt:lpstr>
      <vt:lpstr>Calibri</vt:lpstr>
      <vt:lpstr>Calibri Light</vt:lpstr>
      <vt:lpstr>Cambria Math</vt:lpstr>
      <vt:lpstr>Wingdings</vt:lpstr>
      <vt:lpstr>Office Theme</vt:lpstr>
      <vt:lpstr>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Approaches to KR/ Types of KR/ Schemes of KR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Parth Goel</dc:creator>
  <cp:lastModifiedBy>resources</cp:lastModifiedBy>
  <cp:revision>23</cp:revision>
  <dcterms:created xsi:type="dcterms:W3CDTF">2019-07-03T17:16:30Z</dcterms:created>
  <dcterms:modified xsi:type="dcterms:W3CDTF">2019-07-31T05:17:12Z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