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21835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9581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3705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300018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FC38C-082C-4D90-8015-54C54E4B2756}"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8296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42880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FC38C-082C-4D90-8015-54C54E4B2756}" type="datetimeFigureOut">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51432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FC38C-082C-4D90-8015-54C54E4B2756}" type="datetimeFigureOut">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96014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C38C-082C-4D90-8015-54C54E4B2756}" type="datetimeFigureOut">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77423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2067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C38C-082C-4D90-8015-54C54E4B2756}"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6FE7B-6DB6-40A6-8935-3D8423A0AFE9}" type="slidenum">
              <a:rPr lang="en-US" smtClean="0"/>
              <a:pPr/>
              <a:t>‹#›</a:t>
            </a:fld>
            <a:endParaRPr lang="en-US"/>
          </a:p>
        </p:txBody>
      </p:sp>
    </p:spTree>
    <p:extLst>
      <p:ext uri="{BB962C8B-B14F-4D97-AF65-F5344CB8AC3E}">
        <p14:creationId xmlns:p14="http://schemas.microsoft.com/office/powerpoint/2010/main" val="186209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C38C-082C-4D90-8015-54C54E4B2756}" type="datetimeFigureOut">
              <a:rPr lang="en-US" smtClean="0"/>
              <a:pPr/>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6FE7B-6DB6-40A6-8935-3D8423A0AFE9}" type="slidenum">
              <a:rPr lang="en-US" smtClean="0"/>
              <a:pPr/>
              <a:t>‹#›</a:t>
            </a:fld>
            <a:endParaRPr lang="en-US"/>
          </a:p>
        </p:txBody>
      </p:sp>
    </p:spTree>
    <p:extLst>
      <p:ext uri="{BB962C8B-B14F-4D97-AF65-F5344CB8AC3E}">
        <p14:creationId xmlns:p14="http://schemas.microsoft.com/office/powerpoint/2010/main" val="282016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Expert </a:t>
            </a:r>
            <a:r>
              <a:rPr lang="en-US" b="1" dirty="0" smtClean="0"/>
              <a:t>System </a:t>
            </a:r>
            <a:r>
              <a:rPr lang="en-US" b="1" dirty="0"/>
              <a:t>D</a:t>
            </a:r>
            <a:r>
              <a:rPr lang="en-US" b="1" dirty="0" smtClean="0"/>
              <a:t>evelopment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5432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t>Knowledge Update</a:t>
            </a:r>
            <a:endParaRPr lang="en-US" sz="4000" dirty="0"/>
          </a:p>
        </p:txBody>
      </p:sp>
      <p:sp>
        <p:nvSpPr>
          <p:cNvPr id="3" name="Content Placeholder 2"/>
          <p:cNvSpPr>
            <a:spLocks noGrp="1"/>
          </p:cNvSpPr>
          <p:nvPr>
            <p:ph idx="1"/>
          </p:nvPr>
        </p:nvSpPr>
        <p:spPr>
          <a:xfrm>
            <a:off x="457200" y="1241660"/>
            <a:ext cx="8229600" cy="4884504"/>
          </a:xfrm>
        </p:spPr>
        <p:txBody>
          <a:bodyPr>
            <a:normAutofit fontScale="55000" lnSpcReduction="20000"/>
          </a:bodyPr>
          <a:lstStyle/>
          <a:p>
            <a:pPr algn="just"/>
            <a:r>
              <a:rPr lang="en-US" dirty="0" smtClean="0"/>
              <a:t>It </a:t>
            </a:r>
            <a:r>
              <a:rPr lang="en-US" dirty="0"/>
              <a:t>is possible that the knowledge currently stored in the </a:t>
            </a:r>
            <a:r>
              <a:rPr lang="en-US" dirty="0" smtClean="0"/>
              <a:t>knowledgebase</a:t>
            </a:r>
            <a:r>
              <a:rPr lang="en-US" dirty="0"/>
              <a:t>, is outdated. This is because the knowledge in many </a:t>
            </a:r>
            <a:r>
              <a:rPr lang="en-US" dirty="0" smtClean="0"/>
              <a:t>complex </a:t>
            </a:r>
            <a:r>
              <a:rPr lang="en-US" dirty="0"/>
              <a:t>domains is constantly expanding and changing and hence the knowledge base must be modified correspondingly. The </a:t>
            </a:r>
            <a:r>
              <a:rPr lang="en-US" i="1" dirty="0"/>
              <a:t>knowledge update facility </a:t>
            </a:r>
            <a:r>
              <a:rPr lang="en-US" dirty="0"/>
              <a:t>is used to perform such updates. This can be done by three methods as described below:</a:t>
            </a:r>
          </a:p>
          <a:p>
            <a:pPr marL="0" indent="0" algn="just">
              <a:buNone/>
            </a:pPr>
            <a:r>
              <a:rPr lang="en-US" dirty="0"/>
              <a:t> </a:t>
            </a:r>
          </a:p>
          <a:p>
            <a:pPr algn="just"/>
            <a:r>
              <a:rPr lang="en-US" dirty="0"/>
              <a:t>The first form is </a:t>
            </a:r>
            <a:r>
              <a:rPr lang="en-US" i="1" dirty="0"/>
              <a:t>manual knowledge update. </a:t>
            </a:r>
            <a:r>
              <a:rPr lang="en-US" dirty="0"/>
              <a:t>In this case the update is performed by a KE who interprets information provided by a domain expert and updates the knowledge base by using a limited knowledge update system</a:t>
            </a:r>
          </a:p>
          <a:p>
            <a:pPr marL="0" indent="0" algn="just">
              <a:buNone/>
            </a:pPr>
            <a:r>
              <a:rPr lang="en-US" dirty="0"/>
              <a:t> </a:t>
            </a:r>
          </a:p>
          <a:p>
            <a:pPr algn="just"/>
            <a:r>
              <a:rPr lang="en-US" dirty="0"/>
              <a:t>In second form, which represents the state f the art in ESs, the domain expert enters the revised knowledge directly, without the KE’s mediation. The knowledge update system, in this case must be much more sophisticated. </a:t>
            </a:r>
          </a:p>
          <a:p>
            <a:pPr marL="0" indent="0" algn="just">
              <a:buNone/>
            </a:pPr>
            <a:r>
              <a:rPr lang="en-US" dirty="0"/>
              <a:t> </a:t>
            </a:r>
          </a:p>
          <a:p>
            <a:pPr algn="just"/>
            <a:r>
              <a:rPr lang="en-US" dirty="0"/>
              <a:t>In the third form, </a:t>
            </a:r>
            <a:r>
              <a:rPr lang="en-US" i="1" dirty="0"/>
              <a:t>machine learning</a:t>
            </a:r>
            <a:r>
              <a:rPr lang="en-US" dirty="0"/>
              <a:t>, now knowledge is generated automatically by the system and is based on generalizations drawn from past experience. The system, in effect, learns from experience, and so ideally is self-updating. This particular aspect is a subject of present research. Ideally the modification of the knowledge base should be independent of inference engine, but rarely it is possible to implement it so.</a:t>
            </a:r>
          </a:p>
          <a:p>
            <a:endParaRPr lang="en-US" dirty="0"/>
          </a:p>
        </p:txBody>
      </p:sp>
    </p:spTree>
    <p:extLst>
      <p:ext uri="{BB962C8B-B14F-4D97-AF65-F5344CB8AC3E}">
        <p14:creationId xmlns:p14="http://schemas.microsoft.com/office/powerpoint/2010/main" val="599861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3766"/>
          </a:xfrm>
        </p:spPr>
        <p:txBody>
          <a:bodyPr>
            <a:normAutofit/>
          </a:bodyPr>
          <a:lstStyle/>
          <a:p>
            <a:pPr algn="l"/>
            <a:r>
              <a:rPr lang="en-US" sz="4000" b="1" dirty="0" smtClean="0"/>
              <a:t>Explanation System</a:t>
            </a:r>
            <a:endParaRPr lang="en-US" sz="4000" dirty="0"/>
          </a:p>
        </p:txBody>
      </p:sp>
      <p:sp>
        <p:nvSpPr>
          <p:cNvPr id="3" name="Content Placeholder 2"/>
          <p:cNvSpPr>
            <a:spLocks noGrp="1"/>
          </p:cNvSpPr>
          <p:nvPr>
            <p:ph idx="1"/>
          </p:nvPr>
        </p:nvSpPr>
        <p:spPr>
          <a:xfrm>
            <a:off x="457200" y="1174282"/>
            <a:ext cx="8229600" cy="4951881"/>
          </a:xfrm>
        </p:spPr>
        <p:txBody>
          <a:bodyPr>
            <a:normAutofit fontScale="55000" lnSpcReduction="20000"/>
          </a:bodyPr>
          <a:lstStyle/>
          <a:p>
            <a:pPr algn="just"/>
            <a:r>
              <a:rPr lang="en-US" dirty="0" smtClean="0"/>
              <a:t>Humans </a:t>
            </a:r>
            <a:r>
              <a:rPr lang="en-US" dirty="0"/>
              <a:t>will be quite unwilling to use the result of a program, which they cannot reason about. Hence, if required, the ES should explain the reasoning steps that led to a particular conclusion. </a:t>
            </a:r>
            <a:endParaRPr lang="en-US" dirty="0" smtClean="0"/>
          </a:p>
          <a:p>
            <a:pPr algn="just"/>
            <a:endParaRPr lang="en-US" dirty="0"/>
          </a:p>
          <a:p>
            <a:pPr algn="just"/>
            <a:r>
              <a:rPr lang="en-US" dirty="0" smtClean="0"/>
              <a:t>The </a:t>
            </a:r>
            <a:r>
              <a:rPr lang="en-US" dirty="0"/>
              <a:t>explanation facility typically consists of an identification of steps in the reasoning process and a justification for each step. It is required to somehow communicate these steps in an intelligible and acceptable manner to the end user. </a:t>
            </a:r>
            <a:endParaRPr lang="en-US" dirty="0" smtClean="0"/>
          </a:p>
          <a:p>
            <a:pPr algn="just"/>
            <a:endParaRPr lang="en-US" dirty="0"/>
          </a:p>
          <a:p>
            <a:pPr algn="just"/>
            <a:r>
              <a:rPr lang="en-US" dirty="0" smtClean="0"/>
              <a:t>The </a:t>
            </a:r>
            <a:r>
              <a:rPr lang="en-US" dirty="0"/>
              <a:t>credibility afforded to an ES reasoning process. It is important for the entity providing the explanation to match the explanation level or detail with the person using the explanation. </a:t>
            </a:r>
            <a:endParaRPr lang="en-US" dirty="0" smtClean="0"/>
          </a:p>
          <a:p>
            <a:pPr algn="just"/>
            <a:endParaRPr lang="en-US" dirty="0"/>
          </a:p>
          <a:p>
            <a:pPr algn="just"/>
            <a:r>
              <a:rPr lang="en-US" dirty="0" smtClean="0"/>
              <a:t>For </a:t>
            </a:r>
            <a:r>
              <a:rPr lang="en-US" dirty="0"/>
              <a:t>example, an airline pilot might announce to his passengers “The flight was terminated because of technical difficulties”. To another pilot, it might be a complete technical explanation, the system must recognize the user’s level of expertise and understand how to tailor the explanation so that it will best serve the invoker’s needs. </a:t>
            </a:r>
            <a:endParaRPr lang="en-US" dirty="0" smtClean="0"/>
          </a:p>
          <a:p>
            <a:pPr algn="just"/>
            <a:endParaRPr lang="en-US" dirty="0"/>
          </a:p>
          <a:p>
            <a:pPr algn="just"/>
            <a:r>
              <a:rPr lang="en-US" dirty="0" smtClean="0"/>
              <a:t>The </a:t>
            </a:r>
            <a:r>
              <a:rPr lang="en-US" dirty="0"/>
              <a:t>explanation system in current system is simply restricted to the rules, which matched.</a:t>
            </a:r>
          </a:p>
          <a:p>
            <a:endParaRPr lang="en-US" dirty="0"/>
          </a:p>
        </p:txBody>
      </p:sp>
    </p:spTree>
    <p:extLst>
      <p:ext uri="{BB962C8B-B14F-4D97-AF65-F5344CB8AC3E}">
        <p14:creationId xmlns:p14="http://schemas.microsoft.com/office/powerpoint/2010/main" val="337873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52261984"/>
              </p:ext>
            </p:extLst>
          </p:nvPr>
        </p:nvGraphicFramePr>
        <p:xfrm>
          <a:off x="1219200" y="1828800"/>
          <a:ext cx="6315075" cy="3581400"/>
        </p:xfrm>
        <a:graphic>
          <a:graphicData uri="http://schemas.openxmlformats.org/presentationml/2006/ole">
            <mc:AlternateContent xmlns:mc="http://schemas.openxmlformats.org/markup-compatibility/2006">
              <mc:Choice xmlns:v="urn:schemas-microsoft-com:vml" Requires="v">
                <p:oleObj spid="_x0000_s2062" r:id="rId3" imgW="9228571" imgH="4847619" progId="">
                  <p:embed/>
                </p:oleObj>
              </mc:Choice>
              <mc:Fallback>
                <p:oleObj r:id="rId3" imgW="9228571" imgH="484761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315075" cy="3581400"/>
                      </a:xfrm>
                      <a:prstGeom prst="rect">
                        <a:avLst/>
                      </a:prstGeom>
                      <a:noFill/>
                    </p:spPr>
                  </p:pic>
                </p:oleObj>
              </mc:Fallback>
            </mc:AlternateContent>
          </a:graphicData>
        </a:graphic>
      </p:graphicFrame>
    </p:spTree>
    <p:extLst>
      <p:ext uri="{BB962C8B-B14F-4D97-AF65-F5344CB8AC3E}">
        <p14:creationId xmlns:p14="http://schemas.microsoft.com/office/powerpoint/2010/main" val="79407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4000" b="1" dirty="0" smtClean="0"/>
              <a:t>Development process</a:t>
            </a:r>
            <a:endParaRPr lang="en-US" sz="40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p>
          <a:p>
            <a:pPr algn="just"/>
            <a:r>
              <a:rPr lang="en-US" dirty="0"/>
              <a:t>Several of the standard software development process steps are common with the ES development steps, these steps consist of formalization, implementation, evaluation. </a:t>
            </a:r>
            <a:endParaRPr lang="en-US" dirty="0" smtClean="0"/>
          </a:p>
          <a:p>
            <a:pPr algn="just"/>
            <a:endParaRPr lang="en-US" dirty="0"/>
          </a:p>
          <a:p>
            <a:pPr algn="just"/>
            <a:r>
              <a:rPr lang="en-US" dirty="0" smtClean="0"/>
              <a:t>System </a:t>
            </a:r>
            <a:r>
              <a:rPr lang="en-US" dirty="0"/>
              <a:t>development is to establish that the proposed problem is suitable for and requires an ES solution. If the problem at hand can be defined by direct definitions and algorithms, it probably better solved by traditional methods. If it is ill defined or probably requires intensive human judgment, it is probably too complex for ES</a:t>
            </a:r>
          </a:p>
          <a:p>
            <a:pPr marL="0" indent="0" algn="just">
              <a:buNone/>
            </a:pPr>
            <a:r>
              <a:rPr lang="en-US" dirty="0"/>
              <a:t> </a:t>
            </a:r>
          </a:p>
          <a:p>
            <a:pPr algn="just"/>
            <a:r>
              <a:rPr lang="en-US" dirty="0"/>
              <a:t>The next step is to express the problem accurately and formally. Then follows the design of the expert system. After the design, we go to implementation. The evaluation phase, which follows implementation, is intended to evaluate the extent to which the system approaches the expert’s behavior and whether it responds appropriately in situations for which it is not explicitly programmed. </a:t>
            </a:r>
          </a:p>
        </p:txBody>
      </p:sp>
    </p:spTree>
    <p:extLst>
      <p:ext uri="{BB962C8B-B14F-4D97-AF65-F5344CB8AC3E}">
        <p14:creationId xmlns:p14="http://schemas.microsoft.com/office/powerpoint/2010/main" val="63564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t>THE EXPERT SYSTEM DEVELOPMENT PROCESS</a:t>
            </a:r>
            <a:endParaRPr lang="en-US" sz="3200"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pPr marL="0" indent="0">
              <a:buNone/>
            </a:pPr>
            <a:r>
              <a:rPr lang="en-US" dirty="0"/>
              <a:t> </a:t>
            </a:r>
          </a:p>
          <a:p>
            <a:pPr algn="just"/>
            <a:r>
              <a:rPr lang="en-US" dirty="0"/>
              <a:t>As with any large software project one should keep in mind the flowing programming paradigm, when implementing the expert system” when complexity increases beyond a certain level, design is more important than implementation”. ES generally follow the </a:t>
            </a:r>
            <a:r>
              <a:rPr lang="en-US" dirty="0" smtClean="0"/>
              <a:t>model</a:t>
            </a:r>
            <a:r>
              <a:rPr lang="en-US" dirty="0"/>
              <a:t>.</a:t>
            </a:r>
            <a:r>
              <a:rPr lang="en-US" dirty="0" smtClean="0"/>
              <a:t> </a:t>
            </a:r>
            <a:r>
              <a:rPr lang="en-US" dirty="0"/>
              <a:t>The ES life cycle is based on the recognition of evolutionary nature of software development.</a:t>
            </a:r>
          </a:p>
          <a:p>
            <a:pPr algn="just"/>
            <a:r>
              <a:rPr lang="en-US" dirty="0"/>
              <a:t>Expert system problems are poorly defined initially and not so well understood. There are several distinguishing features of the ES model:</a:t>
            </a:r>
          </a:p>
          <a:p>
            <a:pPr lvl="1" algn="just">
              <a:buFont typeface="Wingdings" pitchFamily="2" charset="2"/>
              <a:buChar char="Ø"/>
            </a:pPr>
            <a:r>
              <a:rPr lang="en-US" sz="3200" dirty="0" smtClean="0"/>
              <a:t>The customer (and the domain expert) is involved throughout the entire process. This Is in contrast with traditional system, in which the user </a:t>
            </a:r>
            <a:r>
              <a:rPr lang="en-US" sz="3200" dirty="0" smtClean="0"/>
              <a:t>specifies </a:t>
            </a:r>
            <a:r>
              <a:rPr lang="en-US" sz="3200" dirty="0" smtClean="0"/>
              <a:t>requirements and only receives the final product.</a:t>
            </a:r>
          </a:p>
          <a:p>
            <a:pPr lvl="1" algn="just">
              <a:buFont typeface="Wingdings" pitchFamily="2" charset="2"/>
              <a:buChar char="Ø"/>
            </a:pPr>
            <a:r>
              <a:rPr lang="en-US" sz="3200" dirty="0" smtClean="0"/>
              <a:t>Frequent </a:t>
            </a:r>
            <a:r>
              <a:rPr lang="en-US" sz="3200" dirty="0"/>
              <a:t>demonstrations of the work </a:t>
            </a:r>
            <a:r>
              <a:rPr lang="en-US" sz="3200" dirty="0" smtClean="0"/>
              <a:t>are </a:t>
            </a:r>
            <a:r>
              <a:rPr lang="en-US" sz="3200" dirty="0"/>
              <a:t>encouraged. This demonstration allows the customer and expert to visualize the functioning of the completed system and request changes so that the product meets the customer’s requirements. </a:t>
            </a:r>
            <a:r>
              <a:rPr lang="en-US" sz="3200" dirty="0" smtClean="0"/>
              <a:t>The </a:t>
            </a:r>
            <a:r>
              <a:rPr lang="en-US" sz="3200" dirty="0"/>
              <a:t>expert system lifecycle consist of following:</a:t>
            </a:r>
          </a:p>
          <a:p>
            <a:pPr marL="400050" lvl="1" indent="0" algn="just">
              <a:buNone/>
            </a:pPr>
            <a:r>
              <a:rPr lang="en-US" sz="3200" dirty="0" smtClean="0"/>
              <a:t> </a:t>
            </a:r>
          </a:p>
          <a:p>
            <a:pPr marL="1257300" lvl="2" indent="-457200" algn="just">
              <a:buFont typeface="Wingdings" pitchFamily="2" charset="2"/>
              <a:buChar char="v"/>
            </a:pPr>
            <a:r>
              <a:rPr lang="en-US" sz="3200" dirty="0" smtClean="0"/>
              <a:t>Problem selection</a:t>
            </a:r>
          </a:p>
          <a:p>
            <a:pPr marL="1257300" lvl="2" indent="-457200" algn="just">
              <a:buFont typeface="Wingdings" pitchFamily="2" charset="2"/>
              <a:buChar char="v"/>
            </a:pPr>
            <a:r>
              <a:rPr lang="en-US" sz="3200" dirty="0" smtClean="0"/>
              <a:t>Prototype construction</a:t>
            </a:r>
          </a:p>
          <a:p>
            <a:pPr marL="1257300" lvl="2" indent="-457200" algn="just">
              <a:buFont typeface="Wingdings" pitchFamily="2" charset="2"/>
              <a:buChar char="v"/>
            </a:pPr>
            <a:r>
              <a:rPr lang="en-US" sz="3200" dirty="0" smtClean="0"/>
              <a:t>Formalization</a:t>
            </a:r>
            <a:endParaRPr lang="en-US" sz="3200" dirty="0"/>
          </a:p>
          <a:p>
            <a:pPr marL="1257300" lvl="2" indent="-457200" algn="just">
              <a:buFont typeface="Wingdings" pitchFamily="2" charset="2"/>
              <a:buChar char="v"/>
            </a:pPr>
            <a:r>
              <a:rPr lang="en-US" sz="3200" dirty="0" smtClean="0"/>
              <a:t>Implementation </a:t>
            </a:r>
            <a:endParaRPr lang="en-US" sz="3200" dirty="0"/>
          </a:p>
          <a:p>
            <a:pPr marL="1257300" lvl="2" indent="-457200" algn="just">
              <a:buFont typeface="Wingdings" pitchFamily="2" charset="2"/>
              <a:buChar char="v"/>
            </a:pPr>
            <a:r>
              <a:rPr lang="en-US" sz="3200" dirty="0" smtClean="0"/>
              <a:t>Evaluation</a:t>
            </a:r>
            <a:endParaRPr lang="en-US" sz="3200" dirty="0"/>
          </a:p>
          <a:p>
            <a:pPr marL="1257300" lvl="2" indent="-457200" algn="just">
              <a:buFont typeface="Wingdings" pitchFamily="2" charset="2"/>
              <a:buChar char="v"/>
            </a:pPr>
            <a:r>
              <a:rPr lang="en-US" sz="3200" dirty="0" smtClean="0"/>
              <a:t>Long </a:t>
            </a:r>
            <a:r>
              <a:rPr lang="en-US" sz="3200" dirty="0"/>
              <a:t>term </a:t>
            </a:r>
            <a:r>
              <a:rPr lang="en-US" sz="3200" dirty="0" smtClean="0"/>
              <a:t>evaluation</a:t>
            </a:r>
            <a:endParaRPr lang="en-US" sz="3200" dirty="0"/>
          </a:p>
          <a:p>
            <a:pPr>
              <a:buFont typeface="Wingdings" pitchFamily="2" charset="2"/>
              <a:buChar char="v"/>
            </a:pPr>
            <a:endParaRPr lang="en-US" dirty="0"/>
          </a:p>
        </p:txBody>
      </p:sp>
    </p:spTree>
    <p:extLst>
      <p:ext uri="{BB962C8B-B14F-4D97-AF65-F5344CB8AC3E}">
        <p14:creationId xmlns:p14="http://schemas.microsoft.com/office/powerpoint/2010/main" val="4170211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2267"/>
          </a:xfrm>
        </p:spPr>
        <p:txBody>
          <a:bodyPr>
            <a:normAutofit/>
          </a:bodyPr>
          <a:lstStyle/>
          <a:p>
            <a:pPr algn="l"/>
            <a:r>
              <a:rPr lang="en-US" sz="4000" b="1" dirty="0" smtClean="0"/>
              <a:t>Problem Selection</a:t>
            </a:r>
            <a:endParaRPr lang="en-US" sz="4000" dirty="0"/>
          </a:p>
        </p:txBody>
      </p:sp>
      <p:sp>
        <p:nvSpPr>
          <p:cNvPr id="3" name="Content Placeholder 2"/>
          <p:cNvSpPr>
            <a:spLocks noGrp="1"/>
          </p:cNvSpPr>
          <p:nvPr>
            <p:ph idx="1"/>
          </p:nvPr>
        </p:nvSpPr>
        <p:spPr>
          <a:xfrm>
            <a:off x="457200" y="1066800"/>
            <a:ext cx="8229600" cy="5257800"/>
          </a:xfrm>
        </p:spPr>
        <p:txBody>
          <a:bodyPr>
            <a:normAutofit fontScale="55000" lnSpcReduction="20000"/>
          </a:bodyPr>
          <a:lstStyle/>
          <a:p>
            <a:pPr algn="just"/>
            <a:r>
              <a:rPr lang="en-US" dirty="0" smtClean="0"/>
              <a:t>During </a:t>
            </a:r>
            <a:r>
              <a:rPr lang="en-US" dirty="0"/>
              <a:t>the problem survey phase various aspects of the problem considered for expert system implementation are analyzed. During the first step of problem selection a variety of problem types and areas are considered. Out of the various areas considered for expert system implementation, one has to select or narrow the list to application, which will receive serious consideration. Hence we should have </a:t>
            </a:r>
            <a:r>
              <a:rPr lang="en-US" i="1" dirty="0"/>
              <a:t>screening </a:t>
            </a:r>
            <a:r>
              <a:rPr lang="en-US" i="1" dirty="0" smtClean="0"/>
              <a:t>criteria. </a:t>
            </a:r>
            <a:r>
              <a:rPr lang="en-US" i="1" smtClean="0"/>
              <a:t>O</a:t>
            </a:r>
            <a:r>
              <a:rPr lang="en-US" smtClean="0"/>
              <a:t>nly </a:t>
            </a:r>
            <a:r>
              <a:rPr lang="en-US" dirty="0"/>
              <a:t>the areas i.e. applications that meets almost all the screening </a:t>
            </a:r>
            <a:r>
              <a:rPr lang="en-US" dirty="0" smtClean="0"/>
              <a:t>criteria </a:t>
            </a:r>
            <a:r>
              <a:rPr lang="en-US" dirty="0"/>
              <a:t>advanced to the </a:t>
            </a:r>
            <a:r>
              <a:rPr lang="en-US" i="1" dirty="0"/>
              <a:t>candidate list </a:t>
            </a:r>
            <a:r>
              <a:rPr lang="en-US" dirty="0"/>
              <a:t>the following are the basic screening criteria: </a:t>
            </a:r>
          </a:p>
          <a:p>
            <a:pPr lvl="1" algn="just">
              <a:buFont typeface="Wingdings" pitchFamily="2" charset="2"/>
              <a:buChar char="Ø"/>
            </a:pPr>
            <a:r>
              <a:rPr lang="en-US" sz="3300" dirty="0"/>
              <a:t>Does the task require the use of expert knowledge?</a:t>
            </a:r>
          </a:p>
          <a:p>
            <a:pPr lvl="1" algn="just">
              <a:buFont typeface="Wingdings" pitchFamily="2" charset="2"/>
              <a:buChar char="Ø"/>
            </a:pPr>
            <a:r>
              <a:rPr lang="en-US" sz="3300" dirty="0"/>
              <a:t>Is the require expertise scarce?</a:t>
            </a:r>
          </a:p>
          <a:p>
            <a:pPr lvl="1" algn="just">
              <a:buFont typeface="Wingdings" pitchFamily="2" charset="2"/>
              <a:buChar char="Ø"/>
            </a:pPr>
            <a:r>
              <a:rPr lang="en-US" sz="3300" dirty="0"/>
              <a:t>Are experts who know how to perform the task available?</a:t>
            </a:r>
          </a:p>
          <a:p>
            <a:pPr lvl="1" algn="just">
              <a:buFont typeface="Wingdings" pitchFamily="2" charset="2"/>
              <a:buChar char="Ø"/>
            </a:pPr>
            <a:r>
              <a:rPr lang="en-US" sz="3300" dirty="0"/>
              <a:t>Is there some reason to believe the tradition algorithmic solution would be difficult to implement?</a:t>
            </a:r>
          </a:p>
          <a:p>
            <a:pPr lvl="1" algn="just">
              <a:buFont typeface="Wingdings" pitchFamily="2" charset="2"/>
              <a:buChar char="Ø"/>
            </a:pPr>
            <a:r>
              <a:rPr lang="en-US" sz="3300" dirty="0"/>
              <a:t>Does the task require the reasonable amount of judgmental knowledge or dealing with some degree of uncertainty?</a:t>
            </a:r>
          </a:p>
          <a:p>
            <a:pPr lvl="1" algn="just">
              <a:buFont typeface="Wingdings" pitchFamily="2" charset="2"/>
              <a:buChar char="Ø"/>
            </a:pPr>
            <a:r>
              <a:rPr lang="en-US" sz="3300" dirty="0"/>
              <a:t>Is the solution to the problem economically rewarding? Will it affect the financial condition of the organization?</a:t>
            </a:r>
          </a:p>
          <a:p>
            <a:pPr lvl="1" algn="just">
              <a:buFont typeface="Wingdings" pitchFamily="2" charset="2"/>
              <a:buChar char="Ø"/>
            </a:pPr>
            <a:r>
              <a:rPr lang="en-US" sz="3300" dirty="0"/>
              <a:t>Will the solution stay valuable for enough period of time?</a:t>
            </a:r>
          </a:p>
          <a:p>
            <a:pPr lvl="1" algn="just">
              <a:buFont typeface="Wingdings" pitchFamily="2" charset="2"/>
              <a:buChar char="Ø"/>
            </a:pPr>
            <a:r>
              <a:rPr lang="en-US" sz="3300" dirty="0"/>
              <a:t>Do we allow some optimum response in some (hopefully rare) situations?</a:t>
            </a:r>
          </a:p>
          <a:p>
            <a:pPr marL="0" indent="0" algn="just">
              <a:buNone/>
            </a:pPr>
            <a:r>
              <a:rPr lang="en-US" dirty="0"/>
              <a:t> </a:t>
            </a:r>
          </a:p>
          <a:p>
            <a:endParaRPr lang="en-US" dirty="0"/>
          </a:p>
        </p:txBody>
      </p:sp>
    </p:spTree>
    <p:extLst>
      <p:ext uri="{BB962C8B-B14F-4D97-AF65-F5344CB8AC3E}">
        <p14:creationId xmlns:p14="http://schemas.microsoft.com/office/powerpoint/2010/main" val="3384172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b="1" dirty="0"/>
              <a:t>Domain </a:t>
            </a:r>
            <a:r>
              <a:rPr lang="en-US" sz="4000" b="1" dirty="0" smtClean="0"/>
              <a:t>Applicability</a:t>
            </a:r>
            <a:endParaRPr lang="en-US" sz="4000" dirty="0"/>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pPr marL="0" indent="0">
              <a:buNone/>
            </a:pPr>
            <a:endParaRPr lang="en-US" dirty="0"/>
          </a:p>
          <a:p>
            <a:pPr algn="just"/>
            <a:r>
              <a:rPr lang="en-US" sz="3400" dirty="0"/>
              <a:t>This step is more detailed analysis of the suitability of the domain for ES. Application. Criteria for this analysis include The task require scarce expert reasoning there is enough evidence to establish their knowledge in this area might be scarce.</a:t>
            </a:r>
          </a:p>
          <a:p>
            <a:pPr marL="0" indent="0" algn="just">
              <a:buNone/>
            </a:pPr>
            <a:r>
              <a:rPr lang="en-US" sz="3400" dirty="0"/>
              <a:t> </a:t>
            </a:r>
          </a:p>
          <a:p>
            <a:pPr lvl="1" algn="just">
              <a:buFont typeface="Wingdings" pitchFamily="2" charset="2"/>
              <a:buChar char="Ø"/>
            </a:pPr>
            <a:r>
              <a:rPr lang="en-US" sz="3400" dirty="0" smtClean="0"/>
              <a:t>There is a wide gap between the levels of performance of the expert practitioner and the typical practitioner </a:t>
            </a:r>
          </a:p>
          <a:p>
            <a:pPr lvl="1" algn="just">
              <a:buFont typeface="Wingdings" pitchFamily="2" charset="2"/>
              <a:buChar char="Ø"/>
            </a:pPr>
            <a:r>
              <a:rPr lang="en-US" sz="3400" dirty="0" smtClean="0"/>
              <a:t>There is a need to formalize a complicated set of informal procedure that are clearly understood by a only a few experts.</a:t>
            </a:r>
          </a:p>
          <a:p>
            <a:pPr lvl="1" algn="just">
              <a:buFont typeface="Wingdings" pitchFamily="2" charset="2"/>
              <a:buChar char="Ø"/>
            </a:pPr>
            <a:r>
              <a:rPr lang="en-US" sz="3400" dirty="0" smtClean="0"/>
              <a:t>There is a need to preserve the knowledge that may be lost.</a:t>
            </a:r>
          </a:p>
          <a:p>
            <a:pPr lvl="1" algn="just">
              <a:buFont typeface="Wingdings" pitchFamily="2" charset="2"/>
              <a:buChar char="Ø"/>
            </a:pPr>
            <a:r>
              <a:rPr lang="en-US" sz="3400" dirty="0" smtClean="0"/>
              <a:t>There is a need to distribute expertise to many locations.</a:t>
            </a:r>
          </a:p>
          <a:p>
            <a:pPr lvl="1" algn="just">
              <a:buFont typeface="Wingdings" pitchFamily="2" charset="2"/>
              <a:buChar char="Ø"/>
            </a:pPr>
            <a:r>
              <a:rPr lang="en-US" sz="3400" dirty="0" smtClean="0"/>
              <a:t>The experts are in short supply and are not easily available.</a:t>
            </a:r>
          </a:p>
          <a:p>
            <a:pPr lvl="1" algn="just">
              <a:buFont typeface="Wingdings" pitchFamily="2" charset="2"/>
              <a:buChar char="Ø"/>
            </a:pPr>
            <a:r>
              <a:rPr lang="en-US" sz="3400" dirty="0" smtClean="0"/>
              <a:t>There are frequent occasions when several people have to work together to solve a problem because no single person has the require expertise.</a:t>
            </a:r>
          </a:p>
          <a:p>
            <a:pPr lvl="1" algn="just">
              <a:buFont typeface="Wingdings" pitchFamily="2" charset="2"/>
              <a:buChar char="Ø"/>
            </a:pPr>
            <a:r>
              <a:rPr lang="en-US" sz="3400" dirty="0" smtClean="0"/>
              <a:t>There is a large volume of complex information that must be used to solve a problem.</a:t>
            </a:r>
          </a:p>
          <a:p>
            <a:pPr marL="0" indent="0" algn="just">
              <a:buNone/>
            </a:pPr>
            <a:r>
              <a:rPr lang="en-US" sz="3400" dirty="0" smtClean="0"/>
              <a:t> </a:t>
            </a:r>
          </a:p>
          <a:p>
            <a:pPr algn="just"/>
            <a:r>
              <a:rPr lang="en-US" sz="3400" dirty="0" smtClean="0"/>
              <a:t>It </a:t>
            </a:r>
            <a:r>
              <a:rPr lang="en-US" sz="3400" dirty="0"/>
              <a:t>is obvious that an appropriate domain expert is available for any expert system project to succeed.</a:t>
            </a:r>
          </a:p>
          <a:p>
            <a:endParaRPr lang="en-US" dirty="0"/>
          </a:p>
        </p:txBody>
      </p:sp>
    </p:spTree>
    <p:extLst>
      <p:ext uri="{BB962C8B-B14F-4D97-AF65-F5344CB8AC3E}">
        <p14:creationId xmlns:p14="http://schemas.microsoft.com/office/powerpoint/2010/main" val="69882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7396"/>
          </a:xfrm>
        </p:spPr>
        <p:txBody>
          <a:bodyPr>
            <a:normAutofit/>
          </a:bodyPr>
          <a:lstStyle/>
          <a:p>
            <a:pPr algn="l"/>
            <a:r>
              <a:rPr lang="en-US" sz="4000" b="1" dirty="0" smtClean="0"/>
              <a:t>Prototype Construction</a:t>
            </a:r>
            <a:endParaRPr lang="en-US" sz="4000"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b="1" dirty="0"/>
              <a:t> </a:t>
            </a:r>
            <a:endParaRPr lang="en-US" dirty="0"/>
          </a:p>
          <a:p>
            <a:pPr algn="just"/>
            <a:r>
              <a:rPr lang="en-US" dirty="0"/>
              <a:t>Once the problem domain has been selected, the next task is to construct a prototype that represent a small part of the final system. It will typically address five to ten test cases and will require a few weeks to a few months to complete, depending on scope and difficulty of the problem. The steps in this process are:</a:t>
            </a:r>
          </a:p>
          <a:p>
            <a:pPr lvl="1" algn="just">
              <a:buFont typeface="Wingdings" pitchFamily="2" charset="2"/>
              <a:buChar char="Ø"/>
            </a:pPr>
            <a:r>
              <a:rPr lang="en-US" sz="3200" dirty="0"/>
              <a:t>Initial knowledge acquisition</a:t>
            </a:r>
          </a:p>
          <a:p>
            <a:pPr lvl="1" algn="just">
              <a:buFont typeface="Wingdings" pitchFamily="2" charset="2"/>
              <a:buChar char="Ø"/>
            </a:pPr>
            <a:r>
              <a:rPr lang="en-US" sz="3200" dirty="0"/>
              <a:t>Basic problem </a:t>
            </a:r>
            <a:r>
              <a:rPr lang="en-US" sz="3200" dirty="0" smtClean="0"/>
              <a:t>approach</a:t>
            </a:r>
            <a:endParaRPr lang="en-US" sz="3200" dirty="0"/>
          </a:p>
          <a:p>
            <a:pPr lvl="1" algn="just">
              <a:buFont typeface="Wingdings" pitchFamily="2" charset="2"/>
              <a:buChar char="Ø"/>
            </a:pPr>
            <a:r>
              <a:rPr lang="en-US" sz="3200" dirty="0"/>
              <a:t>General consultation </a:t>
            </a:r>
            <a:r>
              <a:rPr lang="en-US" sz="3200" dirty="0" smtClean="0"/>
              <a:t>model</a:t>
            </a:r>
            <a:endParaRPr lang="en-US" sz="3200" dirty="0"/>
          </a:p>
          <a:p>
            <a:pPr lvl="1" algn="just">
              <a:buFont typeface="Wingdings" pitchFamily="2" charset="2"/>
              <a:buChar char="Ø"/>
            </a:pPr>
            <a:r>
              <a:rPr lang="en-US" sz="3200" dirty="0"/>
              <a:t>Inference paradigm </a:t>
            </a:r>
            <a:r>
              <a:rPr lang="en-US" sz="3200" dirty="0" smtClean="0"/>
              <a:t>selection</a:t>
            </a:r>
            <a:endParaRPr lang="en-US" sz="3200" dirty="0"/>
          </a:p>
          <a:p>
            <a:pPr lvl="1" algn="just">
              <a:buFont typeface="Wingdings" pitchFamily="2" charset="2"/>
              <a:buChar char="Ø"/>
            </a:pPr>
            <a:r>
              <a:rPr lang="en-US" sz="3200" dirty="0"/>
              <a:t>Knowledge </a:t>
            </a:r>
            <a:r>
              <a:rPr lang="en-US" sz="3200" dirty="0" smtClean="0"/>
              <a:t>representation</a:t>
            </a:r>
            <a:endParaRPr lang="en-US" sz="3200" dirty="0"/>
          </a:p>
          <a:p>
            <a:pPr lvl="1" algn="just">
              <a:buFont typeface="Wingdings" pitchFamily="2" charset="2"/>
              <a:buChar char="Ø"/>
            </a:pPr>
            <a:r>
              <a:rPr lang="en-US" sz="3200" dirty="0"/>
              <a:t>Representation </a:t>
            </a:r>
            <a:r>
              <a:rPr lang="en-US" sz="3200" dirty="0" smtClean="0"/>
              <a:t>selection</a:t>
            </a:r>
            <a:endParaRPr lang="en-US" sz="3200" dirty="0"/>
          </a:p>
          <a:p>
            <a:pPr lvl="1" algn="just">
              <a:buFont typeface="Wingdings" pitchFamily="2" charset="2"/>
              <a:buChar char="Ø"/>
            </a:pPr>
            <a:r>
              <a:rPr lang="en-US" sz="3200" dirty="0"/>
              <a:t>Prototype </a:t>
            </a:r>
            <a:r>
              <a:rPr lang="en-US" sz="3200" dirty="0" smtClean="0"/>
              <a:t>implementation</a:t>
            </a:r>
            <a:endParaRPr lang="en-US" sz="3200" dirty="0"/>
          </a:p>
          <a:p>
            <a:pPr lvl="1" algn="just">
              <a:buFont typeface="Wingdings" pitchFamily="2" charset="2"/>
              <a:buChar char="Ø"/>
            </a:pPr>
            <a:r>
              <a:rPr lang="en-US" sz="3200" dirty="0"/>
              <a:t>Prototype </a:t>
            </a:r>
            <a:r>
              <a:rPr lang="en-US" sz="3200" dirty="0" smtClean="0"/>
              <a:t>testing</a:t>
            </a:r>
            <a:endParaRPr lang="en-US" sz="3200" dirty="0"/>
          </a:p>
          <a:p>
            <a:pPr lvl="1" algn="just">
              <a:buFont typeface="Wingdings" pitchFamily="2" charset="2"/>
              <a:buChar char="Ø"/>
            </a:pPr>
            <a:r>
              <a:rPr lang="en-US" sz="3200" dirty="0"/>
              <a:t>Prototype </a:t>
            </a:r>
            <a:r>
              <a:rPr lang="en-US" sz="3200" dirty="0" smtClean="0"/>
              <a:t>demonstration</a:t>
            </a:r>
            <a:endParaRPr lang="en-US" sz="3200" dirty="0"/>
          </a:p>
          <a:p>
            <a:pPr lvl="1" algn="just">
              <a:buFont typeface="Wingdings" pitchFamily="2" charset="2"/>
              <a:buChar char="Ø"/>
            </a:pPr>
            <a:r>
              <a:rPr lang="en-US" sz="3200" dirty="0"/>
              <a:t>Project revision</a:t>
            </a:r>
          </a:p>
          <a:p>
            <a:endParaRPr lang="en-US" dirty="0"/>
          </a:p>
        </p:txBody>
      </p:sp>
    </p:spTree>
    <p:extLst>
      <p:ext uri="{BB962C8B-B14F-4D97-AF65-F5344CB8AC3E}">
        <p14:creationId xmlns:p14="http://schemas.microsoft.com/office/powerpoint/2010/main" val="300474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9880"/>
          </a:xfrm>
        </p:spPr>
        <p:txBody>
          <a:bodyPr>
            <a:normAutofit fontScale="90000"/>
          </a:bodyPr>
          <a:lstStyle/>
          <a:p>
            <a:pPr algn="l"/>
            <a:r>
              <a:rPr lang="en-US" b="1" dirty="0"/>
              <a:t>Prototype Construction</a:t>
            </a:r>
            <a:endParaRPr lang="en-US" dirty="0"/>
          </a:p>
        </p:txBody>
      </p:sp>
      <p:sp>
        <p:nvSpPr>
          <p:cNvPr id="3" name="Content Placeholder 2"/>
          <p:cNvSpPr>
            <a:spLocks noGrp="1"/>
          </p:cNvSpPr>
          <p:nvPr>
            <p:ph idx="1"/>
          </p:nvPr>
        </p:nvSpPr>
        <p:spPr>
          <a:xfrm>
            <a:off x="457200" y="1039528"/>
            <a:ext cx="8229600" cy="5589872"/>
          </a:xfrm>
        </p:spPr>
        <p:txBody>
          <a:bodyPr>
            <a:normAutofit fontScale="55000" lnSpcReduction="20000"/>
          </a:bodyPr>
          <a:lstStyle/>
          <a:p>
            <a:pPr algn="just"/>
            <a:r>
              <a:rPr lang="en-US" sz="3300" dirty="0"/>
              <a:t>The primary purpose of the demonstration prototype is to learn more about the domain. The prototype construction relies on the best available knowledge at the time and subsequent revision if better or more accurate knowledge is obtained. The specific purpose for building the prototype are three fold:</a:t>
            </a:r>
          </a:p>
          <a:p>
            <a:pPr marL="0" indent="0" algn="just">
              <a:buNone/>
            </a:pPr>
            <a:r>
              <a:rPr lang="en-US" sz="3300" dirty="0"/>
              <a:t> </a:t>
            </a:r>
          </a:p>
          <a:p>
            <a:pPr lvl="1" algn="just">
              <a:buFont typeface="Wingdings" pitchFamily="2" charset="2"/>
              <a:buChar char="Ø"/>
            </a:pPr>
            <a:r>
              <a:rPr lang="en-US" sz="3300" dirty="0"/>
              <a:t>To gain a deeper understanding of the nature and scope of the problem and associated problem solving techniques.</a:t>
            </a:r>
          </a:p>
          <a:p>
            <a:pPr lvl="1" algn="just">
              <a:buFont typeface="Wingdings" pitchFamily="2" charset="2"/>
              <a:buChar char="Ø"/>
            </a:pPr>
            <a:r>
              <a:rPr lang="en-US" sz="3300" dirty="0"/>
              <a:t>To demonstrate the overall system functionality. This allows the customer to evaluate the usefulness of the system and to decide whether to continue with the development of the entire system. (In effect it is the last step in deciding whether to implement an expert system for this domain)</a:t>
            </a:r>
          </a:p>
          <a:p>
            <a:pPr lvl="1" algn="just">
              <a:buFont typeface="Wingdings" pitchFamily="2" charset="2"/>
              <a:buChar char="Ø"/>
            </a:pPr>
            <a:r>
              <a:rPr lang="en-US" sz="3300" dirty="0"/>
              <a:t>To test the initial design decisions.</a:t>
            </a:r>
          </a:p>
          <a:p>
            <a:pPr marL="0" indent="0" algn="just">
              <a:buNone/>
            </a:pPr>
            <a:r>
              <a:rPr lang="en-US" sz="3300" dirty="0"/>
              <a:t> </a:t>
            </a:r>
          </a:p>
          <a:p>
            <a:pPr algn="just"/>
            <a:r>
              <a:rPr lang="en-US" sz="3300" dirty="0"/>
              <a:t>The prototype construction activity usually involves the knowledge engineer (KE) and the domain expert. It begins with initial knowledge acquisition. All available sources of knowledge are utilized and then the KE sits down with the domain expert to discuss specific case studies and clarify the KE’s understanding of the domain.</a:t>
            </a:r>
          </a:p>
          <a:p>
            <a:pPr marL="0" indent="0" algn="just">
              <a:buNone/>
            </a:pPr>
            <a:r>
              <a:rPr lang="en-US" sz="3300" dirty="0"/>
              <a:t> </a:t>
            </a:r>
          </a:p>
          <a:p>
            <a:pPr algn="just"/>
            <a:r>
              <a:rPr lang="en-US" sz="3300" dirty="0"/>
              <a:t>After the KE has understood the problem domain, the process of developing a basic problem approach, general consultation model, inference methods and knowledge representation begins. The best way to implement a prototype is to put down your best understanding, even if it is wrong, and then criticize and review it</a:t>
            </a:r>
            <a:r>
              <a:rPr lang="en-US" sz="3300" dirty="0" smtClean="0"/>
              <a:t>.</a:t>
            </a:r>
            <a:endParaRPr lang="en-US" sz="3300" dirty="0"/>
          </a:p>
          <a:p>
            <a:pPr marL="0" indent="0">
              <a:buNone/>
            </a:pPr>
            <a:endParaRPr lang="en-US" dirty="0"/>
          </a:p>
        </p:txBody>
      </p:sp>
    </p:spTree>
    <p:extLst>
      <p:ext uri="{BB962C8B-B14F-4D97-AF65-F5344CB8AC3E}">
        <p14:creationId xmlns:p14="http://schemas.microsoft.com/office/powerpoint/2010/main" val="4161235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t>Formalization</a:t>
            </a:r>
            <a:endParaRPr lang="en-US" sz="4000" dirty="0"/>
          </a:p>
        </p:txBody>
      </p:sp>
      <p:sp>
        <p:nvSpPr>
          <p:cNvPr id="3" name="Content Placeholder 2"/>
          <p:cNvSpPr>
            <a:spLocks noGrp="1"/>
          </p:cNvSpPr>
          <p:nvPr>
            <p:ph idx="1"/>
          </p:nvPr>
        </p:nvSpPr>
        <p:spPr>
          <a:xfrm>
            <a:off x="457200" y="1337913"/>
            <a:ext cx="8229600" cy="4624622"/>
          </a:xfrm>
        </p:spPr>
        <p:txBody>
          <a:bodyPr>
            <a:normAutofit fontScale="62500" lnSpcReduction="20000"/>
          </a:bodyPr>
          <a:lstStyle/>
          <a:p>
            <a:pPr marL="0" indent="0">
              <a:buNone/>
            </a:pPr>
            <a:r>
              <a:rPr lang="en-US" b="1" dirty="0"/>
              <a:t> </a:t>
            </a:r>
            <a:endParaRPr lang="en-US" dirty="0"/>
          </a:p>
          <a:p>
            <a:pPr algn="just"/>
            <a:r>
              <a:rPr lang="en-US" dirty="0"/>
              <a:t>After the verification of the prototype, work on the final system begins in the earnest. The next major task in the development process is the formalization process. The primary purposes of formalization are to:</a:t>
            </a:r>
          </a:p>
          <a:p>
            <a:pPr marL="400050" lvl="1" indent="0" algn="just">
              <a:buNone/>
            </a:pPr>
            <a:r>
              <a:rPr lang="en-US" sz="3200" b="1" dirty="0"/>
              <a:t> </a:t>
            </a:r>
            <a:endParaRPr lang="en-US" sz="3200" dirty="0"/>
          </a:p>
          <a:p>
            <a:pPr lvl="1" algn="just">
              <a:buFont typeface="Wingdings" pitchFamily="2" charset="2"/>
              <a:buChar char="Ø"/>
            </a:pPr>
            <a:r>
              <a:rPr lang="en-US" sz="3200" dirty="0"/>
              <a:t>Capture and record the key understandings that were developed during the prototype phase.</a:t>
            </a:r>
          </a:p>
          <a:p>
            <a:pPr lvl="1" algn="just">
              <a:buFont typeface="Wingdings" pitchFamily="2" charset="2"/>
              <a:buChar char="Ø"/>
            </a:pPr>
            <a:r>
              <a:rPr lang="en-US" sz="3200" dirty="0"/>
              <a:t>See to it that the entire project is planned before the implementation begins.</a:t>
            </a:r>
          </a:p>
          <a:p>
            <a:pPr lvl="1" algn="just">
              <a:buFont typeface="Wingdings" pitchFamily="2" charset="2"/>
              <a:buChar char="Ø"/>
            </a:pPr>
            <a:r>
              <a:rPr lang="en-US" sz="3200" dirty="0"/>
              <a:t>Record decisions with regard to implementation strategies.</a:t>
            </a:r>
          </a:p>
          <a:p>
            <a:pPr lvl="1" algn="just">
              <a:buFont typeface="Wingdings" pitchFamily="2" charset="2"/>
              <a:buChar char="Ø"/>
            </a:pPr>
            <a:r>
              <a:rPr lang="en-US" sz="3200" dirty="0"/>
              <a:t>Provide visibility to all current understandings to allow more people to contribute to the project.</a:t>
            </a:r>
          </a:p>
          <a:p>
            <a:pPr lvl="1" algn="just">
              <a:buFont typeface="Wingdings" pitchFamily="2" charset="2"/>
              <a:buChar char="Ø"/>
            </a:pPr>
            <a:r>
              <a:rPr lang="en-US" sz="3200" dirty="0"/>
              <a:t>Provide visibility and checkpoints to allow for the management of the project and allow the user to be involved in the project.</a:t>
            </a:r>
          </a:p>
          <a:p>
            <a:pPr lvl="1" algn="just">
              <a:buFont typeface="Wingdings" pitchFamily="2" charset="2"/>
              <a:buChar char="Ø"/>
            </a:pPr>
            <a:r>
              <a:rPr lang="en-US" sz="3200" dirty="0"/>
              <a:t>Allow for the concurrent development of test, deployment, long-term support facilities.</a:t>
            </a:r>
          </a:p>
          <a:p>
            <a:endParaRPr lang="en-US" dirty="0"/>
          </a:p>
        </p:txBody>
      </p:sp>
    </p:spTree>
    <p:extLst>
      <p:ext uri="{BB962C8B-B14F-4D97-AF65-F5344CB8AC3E}">
        <p14:creationId xmlns:p14="http://schemas.microsoft.com/office/powerpoint/2010/main" val="2652726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Expert System Development</a:t>
            </a:r>
            <a:endParaRPr lang="en-US" sz="4000" dirty="0"/>
          </a:p>
        </p:txBody>
      </p:sp>
      <p:sp>
        <p:nvSpPr>
          <p:cNvPr id="3" name="Content Placeholder 2"/>
          <p:cNvSpPr>
            <a:spLocks noGrp="1"/>
          </p:cNvSpPr>
          <p:nvPr>
            <p:ph idx="1"/>
          </p:nvPr>
        </p:nvSpPr>
        <p:spPr/>
        <p:txBody>
          <a:bodyPr>
            <a:normAutofit fontScale="62500" lnSpcReduction="20000"/>
          </a:bodyPr>
          <a:lstStyle/>
          <a:p>
            <a:pPr algn="just"/>
            <a:r>
              <a:rPr lang="en-US" dirty="0"/>
              <a:t>Expert systems are used to perform a variety of extremely complicated tasks that in the past could be performed only by a limited number of highly trained humans experts. </a:t>
            </a:r>
            <a:endParaRPr lang="en-US" dirty="0" smtClean="0"/>
          </a:p>
          <a:p>
            <a:pPr algn="just"/>
            <a:endParaRPr lang="en-US" dirty="0"/>
          </a:p>
          <a:p>
            <a:pPr algn="just"/>
            <a:r>
              <a:rPr lang="en-US" dirty="0" smtClean="0"/>
              <a:t>Through </a:t>
            </a:r>
            <a:r>
              <a:rPr lang="en-US" dirty="0"/>
              <a:t>the application of AI techniques, an expert system captures the knowledge that allows a </a:t>
            </a:r>
            <a:r>
              <a:rPr lang="en-US" dirty="0" smtClean="0"/>
              <a:t>computer </a:t>
            </a:r>
            <a:r>
              <a:rPr lang="en-US" dirty="0"/>
              <a:t>to act as an expert when dealing with complicated problems.</a:t>
            </a:r>
          </a:p>
          <a:p>
            <a:pPr marL="0" indent="0" algn="just">
              <a:buNone/>
            </a:pPr>
            <a:r>
              <a:rPr lang="en-US" dirty="0"/>
              <a:t> </a:t>
            </a:r>
          </a:p>
          <a:p>
            <a:pPr algn="just"/>
            <a:r>
              <a:rPr lang="en-US" dirty="0"/>
              <a:t>Perhaps, the most intriguing and powerful characteristics of ESs are their capability to deal with challenging real world problems through the combination of processes, which reflect human judgement and intuition.</a:t>
            </a:r>
          </a:p>
          <a:p>
            <a:pPr marL="0" indent="0" algn="just">
              <a:buNone/>
            </a:pPr>
            <a:r>
              <a:rPr lang="en-US" dirty="0"/>
              <a:t>	</a:t>
            </a:r>
          </a:p>
          <a:p>
            <a:pPr algn="just"/>
            <a:r>
              <a:rPr lang="en-US" dirty="0"/>
              <a:t>ESs are being used in wide variety of areas including </a:t>
            </a:r>
            <a:r>
              <a:rPr lang="en-US" dirty="0" smtClean="0"/>
              <a:t>medical diagnosis</a:t>
            </a:r>
            <a:r>
              <a:rPr lang="en-US" dirty="0"/>
              <a:t>, planning, forecasting, design, control, status monitoring and instruction.</a:t>
            </a:r>
          </a:p>
          <a:p>
            <a:endParaRPr lang="en-US" dirty="0"/>
          </a:p>
        </p:txBody>
      </p:sp>
    </p:spTree>
    <p:extLst>
      <p:ext uri="{BB962C8B-B14F-4D97-AF65-F5344CB8AC3E}">
        <p14:creationId xmlns:p14="http://schemas.microsoft.com/office/powerpoint/2010/main" val="48807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9269"/>
          </a:xfrm>
        </p:spPr>
        <p:txBody>
          <a:bodyPr>
            <a:normAutofit/>
          </a:bodyPr>
          <a:lstStyle/>
          <a:p>
            <a:pPr algn="l"/>
            <a:r>
              <a:rPr lang="en-US" sz="4000" b="1" dirty="0" smtClean="0"/>
              <a:t>Implementation</a:t>
            </a:r>
            <a:endParaRPr lang="en-US" sz="4000" dirty="0"/>
          </a:p>
        </p:txBody>
      </p:sp>
      <p:sp>
        <p:nvSpPr>
          <p:cNvPr id="3" name="Content Placeholder 2"/>
          <p:cNvSpPr>
            <a:spLocks noGrp="1"/>
          </p:cNvSpPr>
          <p:nvPr>
            <p:ph idx="1"/>
          </p:nvPr>
        </p:nvSpPr>
        <p:spPr>
          <a:xfrm>
            <a:off x="457200" y="1270536"/>
            <a:ext cx="8229600" cy="4855628"/>
          </a:xfrm>
        </p:spPr>
        <p:txBody>
          <a:bodyPr>
            <a:normAutofit fontScale="55000" lnSpcReduction="20000"/>
          </a:bodyPr>
          <a:lstStyle/>
          <a:p>
            <a:pPr marL="0" indent="0">
              <a:buNone/>
            </a:pPr>
            <a:r>
              <a:rPr lang="en-US" b="1" dirty="0"/>
              <a:t> </a:t>
            </a:r>
            <a:endParaRPr lang="en-US" dirty="0"/>
          </a:p>
          <a:p>
            <a:pPr algn="just"/>
            <a:r>
              <a:rPr lang="en-US" dirty="0"/>
              <a:t>The steps in the implementation phase are:</a:t>
            </a:r>
          </a:p>
          <a:p>
            <a:pPr marL="0" indent="0" algn="just">
              <a:buNone/>
            </a:pPr>
            <a:r>
              <a:rPr lang="en-US" dirty="0"/>
              <a:t> </a:t>
            </a:r>
          </a:p>
          <a:p>
            <a:pPr lvl="1" algn="just">
              <a:buFont typeface="Wingdings" pitchFamily="2" charset="2"/>
              <a:buChar char="Ø"/>
            </a:pPr>
            <a:r>
              <a:rPr lang="en-US" sz="3200" dirty="0"/>
              <a:t>Prototype revision</a:t>
            </a:r>
          </a:p>
          <a:p>
            <a:pPr lvl="1" algn="just">
              <a:buFont typeface="Wingdings" pitchFamily="2" charset="2"/>
              <a:buChar char="Ø"/>
            </a:pPr>
            <a:r>
              <a:rPr lang="en-US" sz="3200" dirty="0"/>
              <a:t>System framework development.</a:t>
            </a:r>
          </a:p>
          <a:p>
            <a:pPr lvl="1" algn="just">
              <a:buFont typeface="Wingdings" pitchFamily="2" charset="2"/>
              <a:buChar char="Ø"/>
            </a:pPr>
            <a:r>
              <a:rPr lang="en-US" sz="3200" dirty="0"/>
              <a:t>Core knowledge acquisition.</a:t>
            </a:r>
          </a:p>
          <a:p>
            <a:pPr lvl="1" algn="just">
              <a:buFont typeface="Wingdings" pitchFamily="2" charset="2"/>
              <a:buChar char="Ø"/>
            </a:pPr>
            <a:r>
              <a:rPr lang="en-US" sz="3200" dirty="0"/>
              <a:t>Ancillary software development</a:t>
            </a:r>
          </a:p>
          <a:p>
            <a:pPr lvl="1" algn="just">
              <a:buFont typeface="Wingdings" pitchFamily="2" charset="2"/>
              <a:buChar char="Ø"/>
            </a:pPr>
            <a:r>
              <a:rPr lang="en-US" sz="3200" dirty="0"/>
              <a:t>Internal integration</a:t>
            </a:r>
          </a:p>
          <a:p>
            <a:pPr lvl="1" algn="just">
              <a:buFont typeface="Wingdings" pitchFamily="2" charset="2"/>
              <a:buChar char="Ø"/>
            </a:pPr>
            <a:r>
              <a:rPr lang="en-US" sz="3200" dirty="0"/>
              <a:t>Internal verification</a:t>
            </a:r>
          </a:p>
          <a:p>
            <a:pPr algn="just"/>
            <a:endParaRPr lang="en-US" dirty="0"/>
          </a:p>
          <a:p>
            <a:pPr algn="just"/>
            <a:r>
              <a:rPr lang="en-US" dirty="0"/>
              <a:t>The prototype revision process consists of the following steps:</a:t>
            </a:r>
          </a:p>
          <a:p>
            <a:pPr marL="0" indent="0" algn="just">
              <a:buNone/>
            </a:pPr>
            <a:r>
              <a:rPr lang="en-US" dirty="0"/>
              <a:t> </a:t>
            </a:r>
          </a:p>
          <a:p>
            <a:pPr lvl="1" algn="just">
              <a:buFont typeface="Wingdings" pitchFamily="2" charset="2"/>
              <a:buChar char="Ø"/>
            </a:pPr>
            <a:r>
              <a:rPr lang="en-US" sz="3200" dirty="0"/>
              <a:t>Revision of representation and the inference domains</a:t>
            </a:r>
          </a:p>
          <a:p>
            <a:pPr lvl="1" algn="just">
              <a:buFont typeface="Wingdings" pitchFamily="2" charset="2"/>
              <a:buChar char="Ø"/>
            </a:pPr>
            <a:r>
              <a:rPr lang="en-US" sz="3200" dirty="0"/>
              <a:t>Component representation level revision</a:t>
            </a:r>
          </a:p>
          <a:p>
            <a:pPr lvl="1" algn="just">
              <a:buFont typeface="Wingdings" pitchFamily="2" charset="2"/>
              <a:buChar char="Ø"/>
            </a:pPr>
            <a:r>
              <a:rPr lang="en-US" sz="3200" dirty="0"/>
              <a:t>Establishment of knowledge base partitioning</a:t>
            </a:r>
          </a:p>
          <a:p>
            <a:pPr lvl="1" algn="just">
              <a:buFont typeface="Wingdings" pitchFamily="2" charset="2"/>
              <a:buChar char="Ø"/>
            </a:pPr>
            <a:r>
              <a:rPr lang="en-US" sz="3200" dirty="0"/>
              <a:t>Verification</a:t>
            </a:r>
          </a:p>
          <a:p>
            <a:endParaRPr lang="en-US" dirty="0"/>
          </a:p>
        </p:txBody>
      </p:sp>
    </p:spTree>
    <p:extLst>
      <p:ext uri="{BB962C8B-B14F-4D97-AF65-F5344CB8AC3E}">
        <p14:creationId xmlns:p14="http://schemas.microsoft.com/office/powerpoint/2010/main" val="403987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13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943600"/>
          </a:xfrm>
        </p:spPr>
        <p:txBody>
          <a:bodyPr>
            <a:normAutofit fontScale="47500" lnSpcReduction="20000"/>
          </a:bodyPr>
          <a:lstStyle/>
          <a:p>
            <a:pPr algn="just"/>
            <a:r>
              <a:rPr lang="en-US" sz="3800" dirty="0"/>
              <a:t>In the first step the knowledge representation scheme and the inference scheme are modified to comply with the decisions made during the design phase. Following this the overall scheme for assigning knowledge primitives is reevaluated. This involves reviewing the representation level, object selection, and the attributes associated with those objects. </a:t>
            </a:r>
            <a:endParaRPr lang="en-US" sz="3800" dirty="0" smtClean="0"/>
          </a:p>
          <a:p>
            <a:pPr algn="just"/>
            <a:endParaRPr lang="en-US" sz="3800" dirty="0"/>
          </a:p>
          <a:p>
            <a:pPr algn="just"/>
            <a:r>
              <a:rPr lang="en-US" sz="3800" dirty="0" smtClean="0"/>
              <a:t>For </a:t>
            </a:r>
            <a:r>
              <a:rPr lang="en-US" sz="3800" dirty="0"/>
              <a:t>example, in prototype development the KE may have decided that several parts should be viewed as an assembly and so were represented as a single object in the system. A component evaluation might reveal that the selected representation level is too high; greater flexibility might result from representing such characteristics individually. This reevaluation is based on the clearer understanding of the domain that results from the prototype development activity and from the fundamental revisions to the representation and inference scheme that occur during the design phase.</a:t>
            </a:r>
          </a:p>
          <a:p>
            <a:pPr marL="0" indent="0" algn="just">
              <a:buNone/>
            </a:pPr>
            <a:endParaRPr lang="en-US" sz="3800" dirty="0"/>
          </a:p>
          <a:p>
            <a:pPr algn="just"/>
            <a:r>
              <a:rPr lang="en-US" sz="3800" b="1" dirty="0"/>
              <a:t>Knowledge Base Partitioning </a:t>
            </a:r>
            <a:r>
              <a:rPr lang="en-US" sz="3800" dirty="0"/>
              <a:t>makes it easier to change the knowledge base because the base is divided into logically independent segments rather than being one large entity. An effective technique for dealing with complexity is to decompose the system into manageable bits</a:t>
            </a:r>
            <a:r>
              <a:rPr lang="en-US" sz="3800" dirty="0" smtClean="0"/>
              <a:t>.</a:t>
            </a:r>
          </a:p>
          <a:p>
            <a:pPr marL="0" indent="0" algn="just">
              <a:buNone/>
            </a:pPr>
            <a:r>
              <a:rPr lang="en-US" sz="3800" dirty="0" smtClean="0"/>
              <a:t> </a:t>
            </a:r>
          </a:p>
          <a:p>
            <a:pPr algn="just"/>
            <a:r>
              <a:rPr lang="en-US" sz="3800" dirty="0" smtClean="0"/>
              <a:t>Partitioning </a:t>
            </a:r>
            <a:r>
              <a:rPr lang="en-US" sz="3800" dirty="0"/>
              <a:t>can be approached at an architectural level-for example, by dividing the task into independent sub-problems or by using separate knowledge bases within one system. Some concepts are important to developing a scheme for partitioning within a knowledge </a:t>
            </a:r>
            <a:r>
              <a:rPr lang="en-US" sz="3800" dirty="0" smtClean="0"/>
              <a:t>base.</a:t>
            </a:r>
            <a:endParaRPr lang="en-US" sz="3800" dirty="0"/>
          </a:p>
          <a:p>
            <a:endParaRPr lang="en-US" dirty="0"/>
          </a:p>
        </p:txBody>
      </p:sp>
    </p:spTree>
    <p:extLst>
      <p:ext uri="{BB962C8B-B14F-4D97-AF65-F5344CB8AC3E}">
        <p14:creationId xmlns:p14="http://schemas.microsoft.com/office/powerpoint/2010/main" val="563278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0137"/>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lgn="just"/>
            <a:r>
              <a:rPr lang="en-US" b="1" dirty="0"/>
              <a:t>Cohesion:</a:t>
            </a:r>
            <a:r>
              <a:rPr lang="en-US" dirty="0"/>
              <a:t> The extent to which different knowledge “chunks” within a knowledge base segment are   closely related (i.e. how well the parts of a segment “stick together”)</a:t>
            </a:r>
          </a:p>
          <a:p>
            <a:pPr marL="0" indent="0" algn="just">
              <a:buNone/>
            </a:pPr>
            <a:r>
              <a:rPr lang="en-US" b="1" dirty="0"/>
              <a:t> </a:t>
            </a:r>
            <a:endParaRPr lang="en-US" dirty="0"/>
          </a:p>
          <a:p>
            <a:pPr algn="just"/>
            <a:r>
              <a:rPr lang="en-US" b="1" dirty="0"/>
              <a:t>Coupling:</a:t>
            </a:r>
            <a:r>
              <a:rPr lang="en-US" dirty="0"/>
              <a:t> The number of connections between segments.</a:t>
            </a:r>
          </a:p>
          <a:p>
            <a:pPr marL="0" indent="0" algn="just">
              <a:buNone/>
            </a:pPr>
            <a:r>
              <a:rPr lang="en-US" b="1" dirty="0"/>
              <a:t> </a:t>
            </a:r>
            <a:endParaRPr lang="en-US" dirty="0"/>
          </a:p>
          <a:p>
            <a:pPr algn="just"/>
            <a:r>
              <a:rPr lang="en-US" b="1" dirty="0"/>
              <a:t>Partitioning Base:</a:t>
            </a:r>
            <a:r>
              <a:rPr lang="en-US" dirty="0"/>
              <a:t> The characteristics that are used for grouping chunks into segments. To partition the knowledge base, the KE first selects a Partitioning base and then groups chunks according to the following principle:</a:t>
            </a:r>
          </a:p>
          <a:p>
            <a:pPr marL="0" indent="0" algn="just">
              <a:buNone/>
            </a:pPr>
            <a:r>
              <a:rPr lang="en-US" b="1" dirty="0"/>
              <a:t> </a:t>
            </a:r>
            <a:endParaRPr lang="en-US" dirty="0"/>
          </a:p>
          <a:p>
            <a:pPr algn="just"/>
            <a:r>
              <a:rPr lang="en-US" b="1" dirty="0"/>
              <a:t>Knowledge chunks should be so grouped that cohesion is maximized and coupling is minimized.</a:t>
            </a:r>
            <a:endParaRPr lang="en-US" dirty="0"/>
          </a:p>
          <a:p>
            <a:pPr marL="0" indent="0" algn="just">
              <a:buNone/>
            </a:pPr>
            <a:r>
              <a:rPr lang="en-US" dirty="0"/>
              <a:t> </a:t>
            </a:r>
          </a:p>
          <a:p>
            <a:pPr algn="just"/>
            <a:r>
              <a:rPr lang="en-US" dirty="0"/>
              <a:t>After the prototype functionality has been implemented by using the selected representation and partitioning techniques, it is verified. Following the revision of the prototype, the largest development phase begins. This phase includes the implementation of the basic framework for the system (i.e. inference engine, user interface etc.), the core knowledge base, and any ancillary software required, these activities can generally be executed in parallel. The core knowledge is comprised of the knowledge required to complete the test plan. </a:t>
            </a:r>
          </a:p>
          <a:p>
            <a:endParaRPr lang="en-US" dirty="0"/>
          </a:p>
        </p:txBody>
      </p:sp>
    </p:spTree>
    <p:extLst>
      <p:ext uri="{BB962C8B-B14F-4D97-AF65-F5344CB8AC3E}">
        <p14:creationId xmlns:p14="http://schemas.microsoft.com/office/powerpoint/2010/main" val="2885463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0255"/>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a:t>As a first step in this process, the KE acquires the knowledge from the expert. The KE then enters the new knowledge into the knowledge base. This entry follows the architectural design and the knowledge base partitioning plan and is accomplished through the use of the appropriate knowledge base construction tools.</a:t>
            </a:r>
          </a:p>
          <a:p>
            <a:pPr marL="0" indent="0" algn="just">
              <a:buNone/>
            </a:pPr>
            <a:r>
              <a:rPr lang="en-US" dirty="0"/>
              <a:t> </a:t>
            </a:r>
          </a:p>
          <a:p>
            <a:pPr algn="just"/>
            <a:r>
              <a:rPr lang="en-US" dirty="0"/>
              <a:t>The new knowledge must be integrated with the old knowledge. The two biggest challenges in this process are determining whether the knowledge to be added is already present in the knowledge base in a slightly different or more general form (in which case it should be subsumed by the more general knowledge) and ensuring that the new knowledge is consistent with the existing knowledge.</a:t>
            </a:r>
          </a:p>
          <a:p>
            <a:pPr marL="0" indent="0" algn="just">
              <a:buNone/>
            </a:pPr>
            <a:r>
              <a:rPr lang="en-US" dirty="0"/>
              <a:t> </a:t>
            </a:r>
          </a:p>
          <a:p>
            <a:pPr algn="just"/>
            <a:r>
              <a:rPr lang="en-US" dirty="0"/>
              <a:t>When knowledge is added, the existing functionality must be chocked for regressions (dependency of one variable on another).</a:t>
            </a:r>
          </a:p>
          <a:p>
            <a:endParaRPr lang="en-US" dirty="0"/>
          </a:p>
        </p:txBody>
      </p:sp>
    </p:spTree>
    <p:extLst>
      <p:ext uri="{BB962C8B-B14F-4D97-AF65-F5344CB8AC3E}">
        <p14:creationId xmlns:p14="http://schemas.microsoft.com/office/powerpoint/2010/main" val="1789285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a:t>If regressions are discovered, the knowledge base is again modified and the test cycle restarted. Following the successful completion of these tests, the case information for the new case is saved and the knowledge acquisition phase continues.</a:t>
            </a:r>
          </a:p>
          <a:p>
            <a:pPr marL="0" indent="0" algn="just">
              <a:buNone/>
            </a:pPr>
            <a:r>
              <a:rPr lang="en-US" dirty="0"/>
              <a:t> </a:t>
            </a:r>
          </a:p>
          <a:p>
            <a:pPr algn="just"/>
            <a:r>
              <a:rPr lang="en-US" dirty="0"/>
              <a:t>The ancillary software (i.e. communications, utilities, database connections etc.) is developed in parallel with the system framework and by using traditional software developmental techniques.</a:t>
            </a:r>
          </a:p>
          <a:p>
            <a:pPr marL="0" indent="0" algn="just">
              <a:buNone/>
            </a:pPr>
            <a:r>
              <a:rPr lang="en-US" dirty="0"/>
              <a:t> </a:t>
            </a:r>
          </a:p>
          <a:p>
            <a:pPr algn="just"/>
            <a:r>
              <a:rPr lang="en-US" b="1" dirty="0"/>
              <a:t>Internal Integration and Verification</a:t>
            </a:r>
            <a:endParaRPr lang="en-US" dirty="0"/>
          </a:p>
          <a:p>
            <a:pPr marL="0" indent="0" algn="just">
              <a:buNone/>
            </a:pPr>
            <a:r>
              <a:rPr lang="en-US" dirty="0" smtClean="0"/>
              <a:t> The </a:t>
            </a:r>
            <a:r>
              <a:rPr lang="en-US" dirty="0"/>
              <a:t>various components of the system must be integrated into one cohesive unit. This may require resolution of conflicts between various modules, generally a result of misunderstanding of interface conventions. Then the KE and the domain expert verify the system, by taking representative test cases.</a:t>
            </a:r>
          </a:p>
          <a:p>
            <a:endParaRPr lang="en-US" dirty="0"/>
          </a:p>
        </p:txBody>
      </p:sp>
    </p:spTree>
    <p:extLst>
      <p:ext uri="{BB962C8B-B14F-4D97-AF65-F5344CB8AC3E}">
        <p14:creationId xmlns:p14="http://schemas.microsoft.com/office/powerpoint/2010/main" val="33444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Evaluation</a:t>
            </a:r>
            <a:endParaRPr lang="en-US" sz="40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 </a:t>
            </a:r>
            <a:endParaRPr lang="en-US" dirty="0"/>
          </a:p>
          <a:p>
            <a:pPr algn="just"/>
            <a:r>
              <a:rPr lang="en-US" sz="2600" dirty="0"/>
              <a:t>How do we go about evaluating an ES? There are certain difficulties involved:</a:t>
            </a:r>
          </a:p>
          <a:p>
            <a:pPr marL="0" indent="0" algn="just">
              <a:buNone/>
            </a:pPr>
            <a:r>
              <a:rPr lang="en-US" sz="2600" b="1" dirty="0"/>
              <a:t> </a:t>
            </a:r>
            <a:endParaRPr lang="en-US" sz="2600" dirty="0"/>
          </a:p>
          <a:p>
            <a:pPr lvl="1" algn="just">
              <a:buFont typeface="Wingdings" pitchFamily="2" charset="2"/>
              <a:buChar char="Ø"/>
            </a:pPr>
            <a:r>
              <a:rPr lang="en-US" sz="2600" dirty="0"/>
              <a:t>The first difficulty encountered in structuring as ES test is a result of the following:</a:t>
            </a:r>
          </a:p>
          <a:p>
            <a:pPr marL="0" indent="0" algn="just">
              <a:buNone/>
            </a:pPr>
            <a:r>
              <a:rPr lang="en-US" sz="2600" b="1" dirty="0"/>
              <a:t> </a:t>
            </a:r>
            <a:endParaRPr lang="en-US" sz="2600" dirty="0"/>
          </a:p>
          <a:p>
            <a:pPr lvl="2" algn="just">
              <a:buFont typeface="Wingdings" pitchFamily="2" charset="2"/>
              <a:buChar char="ü"/>
            </a:pPr>
            <a:r>
              <a:rPr lang="en-US" sz="2600" dirty="0"/>
              <a:t>For many of the domains addressed by ES, it is impossible to identify an answer that is “absolutely correct” for any given problem. Obviously in ES evaluation the correct response is taken to be that given by a human expert for the same question. Even human experts fail. No doctor can claim to have diagnosed all diseases with 100% accuracy. Thus an ES’s responses should be evaluated relative to the domain </a:t>
            </a:r>
            <a:r>
              <a:rPr lang="en-US" sz="2600" dirty="0" smtClean="0"/>
              <a:t>experts </a:t>
            </a:r>
            <a:r>
              <a:rPr lang="en-US" sz="2600" dirty="0"/>
              <a:t>and then relative to the responses given by a group of experts. It is also possible to test the consistency of the system. </a:t>
            </a:r>
          </a:p>
          <a:p>
            <a:endParaRPr lang="en-US" dirty="0"/>
          </a:p>
        </p:txBody>
      </p:sp>
    </p:spTree>
    <p:extLst>
      <p:ext uri="{BB962C8B-B14F-4D97-AF65-F5344CB8AC3E}">
        <p14:creationId xmlns:p14="http://schemas.microsoft.com/office/powerpoint/2010/main" val="797437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4516"/>
          </a:xfrm>
        </p:spPr>
        <p:txBody>
          <a:bodyPr>
            <a:normAutofit/>
          </a:bodyPr>
          <a:lstStyle/>
          <a:p>
            <a:pPr algn="l"/>
            <a:r>
              <a:rPr lang="en-US" sz="4000" b="1" dirty="0"/>
              <a:t>Knowledge </a:t>
            </a:r>
            <a:r>
              <a:rPr lang="en-US" sz="4000" b="1" dirty="0" smtClean="0"/>
              <a:t>Acquisition</a:t>
            </a:r>
            <a:endParaRPr lang="en-US" sz="4000" dirty="0"/>
          </a:p>
        </p:txBody>
      </p:sp>
      <p:sp>
        <p:nvSpPr>
          <p:cNvPr id="3" name="Content Placeholder 2"/>
          <p:cNvSpPr>
            <a:spLocks noGrp="1"/>
          </p:cNvSpPr>
          <p:nvPr>
            <p:ph idx="1"/>
          </p:nvPr>
        </p:nvSpPr>
        <p:spPr>
          <a:xfrm>
            <a:off x="457200" y="1155032"/>
            <a:ext cx="8229600" cy="5321968"/>
          </a:xfrm>
        </p:spPr>
        <p:txBody>
          <a:bodyPr>
            <a:normAutofit fontScale="40000" lnSpcReduction="20000"/>
          </a:bodyPr>
          <a:lstStyle/>
          <a:p>
            <a:pPr marL="0" indent="0">
              <a:buNone/>
            </a:pPr>
            <a:r>
              <a:rPr lang="en-US" b="1" dirty="0"/>
              <a:t> </a:t>
            </a:r>
            <a:endParaRPr lang="en-US" dirty="0"/>
          </a:p>
          <a:p>
            <a:pPr algn="just"/>
            <a:r>
              <a:rPr lang="en-US" sz="4000" dirty="0"/>
              <a:t>Knowledge Acquisition is a “bottleneck” in implementation of ES.</a:t>
            </a:r>
          </a:p>
          <a:p>
            <a:pPr marL="0" indent="0" algn="just">
              <a:buNone/>
            </a:pPr>
            <a:endParaRPr lang="en-US" sz="4000" dirty="0"/>
          </a:p>
          <a:p>
            <a:pPr algn="just"/>
            <a:r>
              <a:rPr lang="en-US" sz="4000" dirty="0"/>
              <a:t>Subject Expert  - Knowledge Engineer Interaction:</a:t>
            </a:r>
          </a:p>
          <a:p>
            <a:pPr algn="just"/>
            <a:r>
              <a:rPr lang="en-US" sz="4000" dirty="0"/>
              <a:t>The KE’s knowledge, rather than the subject </a:t>
            </a:r>
            <a:r>
              <a:rPr lang="en-US" sz="4000" dirty="0" smtClean="0"/>
              <a:t>Expert’s </a:t>
            </a:r>
            <a:r>
              <a:rPr lang="en-US" sz="4000" dirty="0"/>
              <a:t>knowledge is actually reflected in the ES.</a:t>
            </a:r>
          </a:p>
          <a:p>
            <a:pPr algn="just"/>
            <a:r>
              <a:rPr lang="en-US" sz="4000" dirty="0"/>
              <a:t>Thus KE must be very careful in accurately modeling the Expert’s knowledge.</a:t>
            </a:r>
          </a:p>
          <a:p>
            <a:pPr marL="0" indent="0" algn="just">
              <a:buNone/>
            </a:pPr>
            <a:r>
              <a:rPr lang="en-US" sz="4000" dirty="0"/>
              <a:t> </a:t>
            </a:r>
          </a:p>
          <a:p>
            <a:pPr algn="just"/>
            <a:r>
              <a:rPr lang="en-US" sz="4000" dirty="0"/>
              <a:t>This is done by a series of meetings with the Expert, starting with an initial meeting with the purpose of domain understanding. The subsequent steps are:</a:t>
            </a:r>
          </a:p>
          <a:p>
            <a:pPr lvl="1" algn="just">
              <a:buFont typeface="Wingdings" pitchFamily="2" charset="2"/>
              <a:buChar char="Ø"/>
            </a:pPr>
            <a:r>
              <a:rPr lang="en-US" sz="4000" dirty="0"/>
              <a:t>Sample problem identification</a:t>
            </a:r>
          </a:p>
          <a:p>
            <a:pPr lvl="1" algn="just">
              <a:buFont typeface="Wingdings" pitchFamily="2" charset="2"/>
              <a:buChar char="Ø"/>
            </a:pPr>
            <a:r>
              <a:rPr lang="en-US" sz="4000" dirty="0"/>
              <a:t>Sample problem implementation</a:t>
            </a:r>
          </a:p>
          <a:p>
            <a:pPr lvl="1" algn="just">
              <a:buFont typeface="Wingdings" pitchFamily="2" charset="2"/>
              <a:buChar char="Ø"/>
            </a:pPr>
            <a:r>
              <a:rPr lang="en-US" sz="4000" dirty="0"/>
              <a:t>Prototype implementation</a:t>
            </a:r>
          </a:p>
          <a:p>
            <a:pPr lvl="1" algn="just">
              <a:buFont typeface="Wingdings" pitchFamily="2" charset="2"/>
              <a:buChar char="Ø"/>
            </a:pPr>
            <a:r>
              <a:rPr lang="en-US" sz="4000" dirty="0"/>
              <a:t>In-depth critical analysis</a:t>
            </a:r>
          </a:p>
          <a:p>
            <a:pPr lvl="1" algn="just">
              <a:buFont typeface="Wingdings" pitchFamily="2" charset="2"/>
              <a:buChar char="Ø"/>
            </a:pPr>
            <a:r>
              <a:rPr lang="en-US" sz="4000" dirty="0"/>
              <a:t>Full implementation</a:t>
            </a:r>
          </a:p>
          <a:p>
            <a:pPr marL="0" indent="0" algn="just">
              <a:buNone/>
            </a:pPr>
            <a:r>
              <a:rPr lang="en-US" sz="4000" dirty="0"/>
              <a:t> </a:t>
            </a:r>
          </a:p>
          <a:p>
            <a:pPr algn="just"/>
            <a:r>
              <a:rPr lang="en-US" sz="4000" dirty="0"/>
              <a:t>Because this involves human interaction, the KE should remain sensitive to continued personal relationship with the expert.</a:t>
            </a:r>
          </a:p>
          <a:p>
            <a:pPr lvl="1" algn="just">
              <a:buFont typeface="Wingdings" pitchFamily="2" charset="2"/>
              <a:buChar char="Ø"/>
            </a:pPr>
            <a:r>
              <a:rPr lang="en-US" sz="4000" dirty="0"/>
              <a:t>Never ask the expert for some basic information that could be acquired through background reading.</a:t>
            </a:r>
          </a:p>
          <a:p>
            <a:pPr lvl="1" algn="just">
              <a:buFont typeface="Wingdings" pitchFamily="2" charset="2"/>
              <a:buChar char="Ø"/>
            </a:pPr>
            <a:r>
              <a:rPr lang="en-US" sz="4000" dirty="0"/>
              <a:t>Whenever possible, the KE should use the language of the domain when working with the expert.</a:t>
            </a:r>
          </a:p>
          <a:p>
            <a:endParaRPr lang="en-US" dirty="0"/>
          </a:p>
        </p:txBody>
      </p:sp>
    </p:spTree>
    <p:extLst>
      <p:ext uri="{BB962C8B-B14F-4D97-AF65-F5344CB8AC3E}">
        <p14:creationId xmlns:p14="http://schemas.microsoft.com/office/powerpoint/2010/main" val="1139187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0396"/>
            <a:ext cx="8229600" cy="5365767"/>
          </a:xfrm>
        </p:spPr>
        <p:txBody>
          <a:bodyPr>
            <a:normAutofit fontScale="55000" lnSpcReduction="20000"/>
          </a:bodyPr>
          <a:lstStyle/>
          <a:p>
            <a:pPr algn="just"/>
            <a:r>
              <a:rPr lang="en-US" b="1" dirty="0"/>
              <a:t>Cognitive </a:t>
            </a:r>
            <a:r>
              <a:rPr lang="en-US" b="1" dirty="0" smtClean="0"/>
              <a:t>Behavior </a:t>
            </a:r>
            <a:r>
              <a:rPr lang="en-US" b="1" dirty="0"/>
              <a:t>of Experts:</a:t>
            </a:r>
            <a:endParaRPr lang="en-US" dirty="0"/>
          </a:p>
          <a:p>
            <a:pPr marL="0" indent="0" algn="just">
              <a:buNone/>
            </a:pPr>
            <a:r>
              <a:rPr lang="en-US" dirty="0"/>
              <a:t> </a:t>
            </a:r>
          </a:p>
          <a:p>
            <a:pPr lvl="1" algn="just">
              <a:buFont typeface="Wingdings" pitchFamily="2" charset="2"/>
              <a:buChar char="Ø"/>
            </a:pPr>
            <a:r>
              <a:rPr lang="en-US" sz="3200" dirty="0"/>
              <a:t>Experts frequently do not follow textbook-like lines of linear reasoning.</a:t>
            </a:r>
          </a:p>
          <a:p>
            <a:pPr lvl="1" algn="just">
              <a:buFont typeface="Wingdings" pitchFamily="2" charset="2"/>
              <a:buChar char="Ø"/>
            </a:pPr>
            <a:r>
              <a:rPr lang="en-US" sz="3200" dirty="0"/>
              <a:t>Experts knowledge is stored subconsciously and thus it is generally difficult for him to explain his problem solving actions;</a:t>
            </a:r>
          </a:p>
          <a:p>
            <a:pPr lvl="1" algn="just">
              <a:buFont typeface="Wingdings" pitchFamily="2" charset="2"/>
              <a:buChar char="Ø"/>
            </a:pPr>
            <a:r>
              <a:rPr lang="en-US" sz="3200" dirty="0"/>
              <a:t>Experts often find it harder to explain their actions and thinking than the novices do.</a:t>
            </a:r>
          </a:p>
          <a:p>
            <a:pPr marL="0" indent="0" algn="just">
              <a:buNone/>
            </a:pPr>
            <a:r>
              <a:rPr lang="en-US" dirty="0"/>
              <a:t> </a:t>
            </a:r>
          </a:p>
          <a:p>
            <a:pPr algn="just"/>
            <a:r>
              <a:rPr lang="en-US" b="1" dirty="0"/>
              <a:t>KA Techniques:</a:t>
            </a:r>
            <a:endParaRPr lang="en-US" dirty="0"/>
          </a:p>
          <a:p>
            <a:pPr marL="0" indent="0" algn="just">
              <a:buNone/>
            </a:pPr>
            <a:r>
              <a:rPr lang="en-US" b="1" dirty="0"/>
              <a:t> </a:t>
            </a:r>
            <a:endParaRPr lang="en-US" dirty="0"/>
          </a:p>
          <a:p>
            <a:pPr lvl="1" algn="just">
              <a:buFont typeface="Wingdings" pitchFamily="2" charset="2"/>
              <a:buChar char="Ø"/>
            </a:pPr>
            <a:r>
              <a:rPr lang="en-US" sz="3200" b="1" dirty="0"/>
              <a:t>Description:</a:t>
            </a:r>
            <a:r>
              <a:rPr lang="en-US" sz="3200" dirty="0"/>
              <a:t> Expert presents a structured description of the Domain. This is good for establishing the background information. But it has limitations, as it does not contain the problem solving strategies.</a:t>
            </a:r>
          </a:p>
          <a:p>
            <a:pPr lvl="1" algn="just">
              <a:buFont typeface="Wingdings" pitchFamily="2" charset="2"/>
              <a:buChar char="Ø"/>
            </a:pPr>
            <a:r>
              <a:rPr lang="en-US" sz="3200" b="1" dirty="0"/>
              <a:t>Observation: </a:t>
            </a:r>
            <a:r>
              <a:rPr lang="en-US" sz="3200" dirty="0"/>
              <a:t> The KE simply and </a:t>
            </a:r>
            <a:r>
              <a:rPr lang="en-US" sz="3200" dirty="0" err="1"/>
              <a:t>unintrusively</a:t>
            </a:r>
            <a:r>
              <a:rPr lang="en-US" sz="3200" dirty="0"/>
              <a:t> watches the expert during a problem-solving situation. This is very useful once the KE has reasonable level of competence in the Domain.</a:t>
            </a:r>
          </a:p>
          <a:p>
            <a:pPr lvl="1" algn="just">
              <a:buFont typeface="Wingdings" pitchFamily="2" charset="2"/>
              <a:buChar char="Ø"/>
            </a:pPr>
            <a:r>
              <a:rPr lang="en-US" sz="3200" b="1" dirty="0"/>
              <a:t>Introspection: </a:t>
            </a:r>
            <a:r>
              <a:rPr lang="en-US" sz="3200" dirty="0"/>
              <a:t>Occurs while the KE is interviewing the Expert, a critical assessment of the problem-solving situation is conducted. This allows the KE to interactively search for the required knowledge.</a:t>
            </a:r>
          </a:p>
          <a:p>
            <a:endParaRPr lang="en-US" dirty="0"/>
          </a:p>
        </p:txBody>
      </p:sp>
    </p:spTree>
    <p:extLst>
      <p:ext uri="{BB962C8B-B14F-4D97-AF65-F5344CB8AC3E}">
        <p14:creationId xmlns:p14="http://schemas.microsoft.com/office/powerpoint/2010/main" val="4071718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3253"/>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4971131"/>
          </a:xfrm>
        </p:spPr>
        <p:txBody>
          <a:bodyPr>
            <a:normAutofit fontScale="55000" lnSpcReduction="20000"/>
          </a:bodyPr>
          <a:lstStyle/>
          <a:p>
            <a:pPr algn="just"/>
            <a:r>
              <a:rPr lang="en-US" sz="3300" b="1" dirty="0"/>
              <a:t>Use of multiple Experts:</a:t>
            </a:r>
            <a:endParaRPr lang="en-US" sz="3300" dirty="0"/>
          </a:p>
          <a:p>
            <a:pPr marL="0" indent="0" algn="just">
              <a:buNone/>
            </a:pPr>
            <a:endParaRPr lang="en-US" sz="3300" dirty="0"/>
          </a:p>
          <a:p>
            <a:pPr marL="0" indent="0" algn="just">
              <a:buNone/>
            </a:pPr>
            <a:r>
              <a:rPr lang="en-US" sz="3300" dirty="0" smtClean="0"/>
              <a:t>To </a:t>
            </a:r>
            <a:r>
              <a:rPr lang="en-US" sz="3300" dirty="0"/>
              <a:t>identify possible errors in the present ES. But it is generally required that the KE be acquainted with the Domain very well before this can be attempted.</a:t>
            </a:r>
          </a:p>
          <a:p>
            <a:pPr marL="0" indent="0" algn="just">
              <a:buNone/>
            </a:pPr>
            <a:r>
              <a:rPr lang="en-US" sz="3300" dirty="0"/>
              <a:t> </a:t>
            </a:r>
          </a:p>
          <a:p>
            <a:pPr algn="just"/>
            <a:r>
              <a:rPr lang="en-US" sz="3300" b="1" dirty="0"/>
              <a:t>Expert System Tools:</a:t>
            </a:r>
            <a:endParaRPr lang="en-US" sz="3300" dirty="0"/>
          </a:p>
          <a:p>
            <a:pPr marL="0" indent="0" algn="just">
              <a:buNone/>
            </a:pPr>
            <a:r>
              <a:rPr lang="en-US" sz="3300" b="1" dirty="0"/>
              <a:t> </a:t>
            </a:r>
            <a:endParaRPr lang="en-US" sz="3300" dirty="0"/>
          </a:p>
          <a:p>
            <a:pPr lvl="1" algn="just">
              <a:buFont typeface="Wingdings" pitchFamily="2" charset="2"/>
              <a:buChar char="Ø"/>
            </a:pPr>
            <a:r>
              <a:rPr lang="en-US" sz="3300" dirty="0"/>
              <a:t>Provide a rich software development environment</a:t>
            </a:r>
          </a:p>
          <a:p>
            <a:pPr lvl="1" algn="just">
              <a:buFont typeface="Wingdings" pitchFamily="2" charset="2"/>
              <a:buChar char="Ø"/>
            </a:pPr>
            <a:r>
              <a:rPr lang="en-US" sz="3300" dirty="0"/>
              <a:t>Assistance in rapid prototyping</a:t>
            </a:r>
          </a:p>
          <a:p>
            <a:pPr lvl="1" algn="just">
              <a:buFont typeface="Wingdings" pitchFamily="2" charset="2"/>
              <a:buChar char="Ø"/>
            </a:pPr>
            <a:r>
              <a:rPr lang="en-US" sz="3300" dirty="0"/>
              <a:t>Facilities for:</a:t>
            </a:r>
          </a:p>
          <a:p>
            <a:pPr lvl="2" algn="just">
              <a:buFont typeface="Wingdings" pitchFamily="2" charset="2"/>
              <a:buChar char="v"/>
            </a:pPr>
            <a:r>
              <a:rPr lang="en-US" sz="3300" dirty="0"/>
              <a:t>Defining a consultation model</a:t>
            </a:r>
          </a:p>
          <a:p>
            <a:pPr lvl="2" algn="just">
              <a:buFont typeface="Wingdings" pitchFamily="2" charset="2"/>
              <a:buChar char="v"/>
            </a:pPr>
            <a:r>
              <a:rPr lang="en-US" sz="3300" dirty="0"/>
              <a:t>Knowledge representation</a:t>
            </a:r>
          </a:p>
          <a:p>
            <a:pPr lvl="2" algn="just">
              <a:buFont typeface="Wingdings" pitchFamily="2" charset="2"/>
              <a:buChar char="v"/>
            </a:pPr>
            <a:r>
              <a:rPr lang="en-US" sz="3300" dirty="0"/>
              <a:t>Inference paradigm</a:t>
            </a:r>
          </a:p>
          <a:p>
            <a:pPr algn="just"/>
            <a:r>
              <a:rPr lang="en-US" sz="3300" dirty="0"/>
              <a:t>Allows someone who is not very familiar with AI concepts to develop a system.</a:t>
            </a:r>
          </a:p>
          <a:p>
            <a:pPr marL="0" indent="0" algn="just">
              <a:buNone/>
            </a:pPr>
            <a:r>
              <a:rPr lang="en-US" sz="3300" dirty="0"/>
              <a:t> </a:t>
            </a:r>
          </a:p>
          <a:p>
            <a:pPr algn="just"/>
            <a:r>
              <a:rPr lang="en-US" sz="3300" dirty="0"/>
              <a:t>Provides a solid basis for quick capture of knowledge and rapid ES development</a:t>
            </a:r>
          </a:p>
          <a:p>
            <a:pPr marL="0" indent="0" algn="just">
              <a:buNone/>
            </a:pPr>
            <a:r>
              <a:rPr lang="en-US" sz="3300" dirty="0"/>
              <a:t> </a:t>
            </a:r>
          </a:p>
          <a:p>
            <a:pPr algn="just"/>
            <a:r>
              <a:rPr lang="en-US" sz="3300" dirty="0"/>
              <a:t>Eliminates the </a:t>
            </a:r>
            <a:r>
              <a:rPr lang="en-US" sz="3300" dirty="0" err="1"/>
              <a:t>labour</a:t>
            </a:r>
            <a:r>
              <a:rPr lang="en-US" sz="3300" dirty="0"/>
              <a:t> involved in building the basic software.</a:t>
            </a:r>
          </a:p>
          <a:p>
            <a:endParaRPr lang="en-US" dirty="0"/>
          </a:p>
        </p:txBody>
      </p:sp>
    </p:spTree>
    <p:extLst>
      <p:ext uri="{BB962C8B-B14F-4D97-AF65-F5344CB8AC3E}">
        <p14:creationId xmlns:p14="http://schemas.microsoft.com/office/powerpoint/2010/main" val="2605282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631"/>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normAutofit fontScale="70000" lnSpcReduction="20000"/>
          </a:bodyPr>
          <a:lstStyle/>
          <a:p>
            <a:pPr algn="just"/>
            <a:r>
              <a:rPr lang="en-US" b="1" dirty="0"/>
              <a:t>Languages for ES development:</a:t>
            </a:r>
            <a:endParaRPr lang="en-US" dirty="0"/>
          </a:p>
          <a:p>
            <a:pPr marL="0" indent="0" algn="just">
              <a:buNone/>
            </a:pPr>
            <a:r>
              <a:rPr lang="en-US" dirty="0"/>
              <a:t> </a:t>
            </a:r>
          </a:p>
          <a:p>
            <a:pPr marL="0" indent="0" algn="just">
              <a:buNone/>
            </a:pPr>
            <a:r>
              <a:rPr lang="en-US" dirty="0"/>
              <a:t>LISP		</a:t>
            </a:r>
            <a:r>
              <a:rPr lang="en-US" dirty="0" smtClean="0"/>
              <a:t>(</a:t>
            </a:r>
            <a:r>
              <a:rPr lang="en-US" dirty="0"/>
              <a:t>Especially CommonLisp)</a:t>
            </a:r>
          </a:p>
          <a:p>
            <a:pPr marL="0" indent="0" algn="just">
              <a:buNone/>
            </a:pPr>
            <a:r>
              <a:rPr lang="en-US" dirty="0"/>
              <a:t>PROLOG 	</a:t>
            </a:r>
            <a:r>
              <a:rPr lang="en-US" dirty="0" smtClean="0"/>
              <a:t>(</a:t>
            </a:r>
            <a:r>
              <a:rPr lang="en-US" dirty="0"/>
              <a:t>has built-in search </a:t>
            </a:r>
            <a:r>
              <a:rPr lang="en-US" dirty="0" smtClean="0"/>
              <a:t>method)</a:t>
            </a:r>
            <a:endParaRPr lang="en-US" dirty="0"/>
          </a:p>
          <a:p>
            <a:pPr marL="0" indent="0" algn="just">
              <a:buNone/>
            </a:pPr>
            <a:r>
              <a:rPr lang="en-US" dirty="0"/>
              <a:t>FORTRAN	</a:t>
            </a:r>
            <a:r>
              <a:rPr lang="en-US" dirty="0" smtClean="0"/>
              <a:t>(</a:t>
            </a:r>
            <a:r>
              <a:rPr lang="en-US" dirty="0"/>
              <a:t>several important ES in the past have been developed </a:t>
            </a:r>
            <a:r>
              <a:rPr lang="en-US" dirty="0" smtClean="0"/>
              <a:t>		using </a:t>
            </a:r>
            <a:r>
              <a:rPr lang="en-US" dirty="0"/>
              <a:t>it)</a:t>
            </a:r>
          </a:p>
          <a:p>
            <a:pPr marL="0" indent="0" algn="just">
              <a:buNone/>
            </a:pPr>
            <a:r>
              <a:rPr lang="en-US" dirty="0"/>
              <a:t>C	</a:t>
            </a:r>
            <a:r>
              <a:rPr lang="en-US" dirty="0" smtClean="0"/>
              <a:t>	(</a:t>
            </a:r>
            <a:r>
              <a:rPr lang="en-US" dirty="0"/>
              <a:t>lack of support for symbolic processing and automatic </a:t>
            </a:r>
            <a:r>
              <a:rPr lang="en-US" dirty="0" smtClean="0"/>
              <a:t>		memory </a:t>
            </a:r>
            <a:r>
              <a:rPr lang="en-US" dirty="0"/>
              <a:t>management but runs much faster compared </a:t>
            </a:r>
            <a:r>
              <a:rPr lang="en-US" dirty="0" smtClean="0"/>
              <a:t>		to </a:t>
            </a:r>
            <a:r>
              <a:rPr lang="en-US" dirty="0"/>
              <a:t>LISP or PROLOG, many more proficient C </a:t>
            </a:r>
            <a:r>
              <a:rPr lang="en-US" dirty="0" smtClean="0"/>
              <a:t>	</a:t>
            </a:r>
            <a:r>
              <a:rPr lang="en-US" dirty="0"/>
              <a:t>	</a:t>
            </a:r>
            <a:r>
              <a:rPr lang="en-US" dirty="0" smtClean="0"/>
              <a:t>	programmers </a:t>
            </a:r>
            <a:r>
              <a:rPr lang="en-US" dirty="0"/>
              <a:t>are available compared to LISP or </a:t>
            </a:r>
            <a:r>
              <a:rPr lang="en-US" dirty="0" smtClean="0"/>
              <a:t>			PROLOG</a:t>
            </a:r>
            <a:r>
              <a:rPr lang="en-US" dirty="0"/>
              <a:t>)</a:t>
            </a:r>
          </a:p>
          <a:p>
            <a:pPr marL="0" indent="0" algn="just">
              <a:buNone/>
            </a:pPr>
            <a:r>
              <a:rPr lang="en-US" dirty="0"/>
              <a:t> </a:t>
            </a:r>
          </a:p>
          <a:p>
            <a:pPr algn="just"/>
            <a:r>
              <a:rPr lang="en-US" dirty="0"/>
              <a:t>To achieve the best of both worlds, many developers use the following rule:</a:t>
            </a:r>
          </a:p>
          <a:p>
            <a:pPr marL="0" lvl="0" indent="0" algn="just">
              <a:buNone/>
            </a:pPr>
            <a:r>
              <a:rPr lang="en-US" dirty="0" smtClean="0"/>
              <a:t>	Consider </a:t>
            </a:r>
            <a:r>
              <a:rPr lang="en-US" dirty="0"/>
              <a:t>developing the system by using a symbolic language and converting the final </a:t>
            </a:r>
            <a:r>
              <a:rPr lang="en-US" dirty="0" smtClean="0"/>
              <a:t>version.</a:t>
            </a:r>
            <a:endParaRPr lang="en-US" dirty="0"/>
          </a:p>
          <a:p>
            <a:endParaRPr lang="en-US" dirty="0"/>
          </a:p>
        </p:txBody>
      </p:sp>
    </p:spTree>
    <p:extLst>
      <p:ext uri="{BB962C8B-B14F-4D97-AF65-F5344CB8AC3E}">
        <p14:creationId xmlns:p14="http://schemas.microsoft.com/office/powerpoint/2010/main" val="21933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Definition of an Expert System</a:t>
            </a:r>
            <a:endParaRPr lang="en-US" sz="4000" dirty="0"/>
          </a:p>
        </p:txBody>
      </p:sp>
      <p:sp>
        <p:nvSpPr>
          <p:cNvPr id="3" name="Content Placeholder 2"/>
          <p:cNvSpPr>
            <a:spLocks noGrp="1"/>
          </p:cNvSpPr>
          <p:nvPr>
            <p:ph idx="1"/>
          </p:nvPr>
        </p:nvSpPr>
        <p:spPr>
          <a:xfrm>
            <a:off x="457200" y="1295400"/>
            <a:ext cx="8229600" cy="4953000"/>
          </a:xfrm>
        </p:spPr>
        <p:txBody>
          <a:bodyPr>
            <a:normAutofit fontScale="55000" lnSpcReduction="20000"/>
          </a:bodyPr>
          <a:lstStyle/>
          <a:p>
            <a:pPr marL="0" indent="0">
              <a:buNone/>
            </a:pPr>
            <a:r>
              <a:rPr lang="en-US" dirty="0"/>
              <a:t> </a:t>
            </a:r>
          </a:p>
          <a:p>
            <a:pPr algn="just"/>
            <a:r>
              <a:rPr lang="en-US" dirty="0"/>
              <a:t>An ES is a computer </a:t>
            </a:r>
            <a:r>
              <a:rPr lang="en-US" dirty="0" smtClean="0"/>
              <a:t>application (system, software, program(s)) </a:t>
            </a:r>
            <a:r>
              <a:rPr lang="en-US" dirty="0"/>
              <a:t>that solves complicated problems that would otherwise require extensive human </a:t>
            </a:r>
            <a:r>
              <a:rPr lang="en-US" dirty="0" smtClean="0"/>
              <a:t>expertise</a:t>
            </a:r>
          </a:p>
          <a:p>
            <a:pPr algn="just"/>
            <a:r>
              <a:rPr lang="en-US" dirty="0" smtClean="0"/>
              <a:t>To </a:t>
            </a:r>
            <a:r>
              <a:rPr lang="en-US" dirty="0"/>
              <a:t>do so, it simulates the human reasoning process by applying specific knowledge and </a:t>
            </a:r>
            <a:r>
              <a:rPr lang="en-US" dirty="0" smtClean="0"/>
              <a:t>inferences</a:t>
            </a:r>
          </a:p>
          <a:p>
            <a:pPr algn="just"/>
            <a:endParaRPr lang="en-US" dirty="0" smtClean="0"/>
          </a:p>
          <a:p>
            <a:pPr algn="just"/>
            <a:r>
              <a:rPr lang="en-US" dirty="0" smtClean="0"/>
              <a:t>Internally</a:t>
            </a:r>
            <a:r>
              <a:rPr lang="en-US" dirty="0"/>
              <a:t>, an ideal ES can be characterized as including the following</a:t>
            </a:r>
            <a:r>
              <a:rPr lang="en-US" dirty="0" smtClean="0"/>
              <a:t>:</a:t>
            </a:r>
          </a:p>
          <a:p>
            <a:pPr algn="just"/>
            <a:endParaRPr lang="en-US" dirty="0"/>
          </a:p>
          <a:p>
            <a:pPr lvl="0" algn="just">
              <a:buFont typeface="Wingdings" pitchFamily="2" charset="2"/>
              <a:buChar char="Ø"/>
            </a:pPr>
            <a:r>
              <a:rPr lang="en-US" dirty="0"/>
              <a:t>Extensive specific knowledge from the domain of </a:t>
            </a:r>
            <a:r>
              <a:rPr lang="en-US" dirty="0" smtClean="0"/>
              <a:t>interest</a:t>
            </a:r>
            <a:endParaRPr lang="en-US" dirty="0"/>
          </a:p>
          <a:p>
            <a:pPr lvl="0" algn="just">
              <a:buFont typeface="Wingdings" pitchFamily="2" charset="2"/>
              <a:buChar char="Ø"/>
            </a:pPr>
            <a:r>
              <a:rPr lang="en-US" dirty="0"/>
              <a:t>Application of search </a:t>
            </a:r>
            <a:r>
              <a:rPr lang="en-US" dirty="0" smtClean="0"/>
              <a:t>techniques</a:t>
            </a:r>
            <a:endParaRPr lang="en-US" dirty="0"/>
          </a:p>
          <a:p>
            <a:pPr lvl="0" algn="just">
              <a:buFont typeface="Wingdings" pitchFamily="2" charset="2"/>
              <a:buChar char="Ø"/>
            </a:pPr>
            <a:r>
              <a:rPr lang="en-US" dirty="0"/>
              <a:t>Support for heuristic </a:t>
            </a:r>
            <a:r>
              <a:rPr lang="en-US" dirty="0" smtClean="0"/>
              <a:t>analysis</a:t>
            </a:r>
            <a:endParaRPr lang="en-US" dirty="0"/>
          </a:p>
          <a:p>
            <a:pPr lvl="0" algn="just">
              <a:buFont typeface="Wingdings" pitchFamily="2" charset="2"/>
              <a:buChar char="Ø"/>
            </a:pPr>
            <a:r>
              <a:rPr lang="en-US" dirty="0"/>
              <a:t>Capacity to infer new knowledge from existing </a:t>
            </a:r>
            <a:r>
              <a:rPr lang="en-US" dirty="0" smtClean="0"/>
              <a:t>knowledge</a:t>
            </a:r>
            <a:endParaRPr lang="en-US" dirty="0"/>
          </a:p>
          <a:p>
            <a:pPr lvl="0" algn="just">
              <a:buFont typeface="Wingdings" pitchFamily="2" charset="2"/>
              <a:buChar char="Ø"/>
            </a:pPr>
            <a:r>
              <a:rPr lang="en-US" i="1" dirty="0"/>
              <a:t>Symbolic</a:t>
            </a:r>
            <a:r>
              <a:rPr lang="en-US" dirty="0"/>
              <a:t> </a:t>
            </a:r>
            <a:r>
              <a:rPr lang="en-US" dirty="0" smtClean="0"/>
              <a:t>processing</a:t>
            </a:r>
            <a:endParaRPr lang="en-US" dirty="0"/>
          </a:p>
          <a:p>
            <a:pPr lvl="0" algn="just">
              <a:buFont typeface="Wingdings" pitchFamily="2" charset="2"/>
              <a:buChar char="Ø"/>
            </a:pPr>
            <a:r>
              <a:rPr lang="en-US" dirty="0"/>
              <a:t>An ability to explain its own </a:t>
            </a:r>
            <a:r>
              <a:rPr lang="en-US" dirty="0" smtClean="0"/>
              <a:t>reasoning</a:t>
            </a:r>
            <a:endParaRPr lang="en-US" dirty="0"/>
          </a:p>
          <a:p>
            <a:pPr algn="just"/>
            <a:r>
              <a:rPr lang="en-US" dirty="0"/>
              <a:t>While solving a problem (the main objective), we are forced to keep note of several </a:t>
            </a:r>
            <a:r>
              <a:rPr lang="en-US" dirty="0" smtClean="0"/>
              <a:t>constraints</a:t>
            </a:r>
            <a:endParaRPr lang="en-US" dirty="0"/>
          </a:p>
          <a:p>
            <a:endParaRPr lang="en-US" dirty="0"/>
          </a:p>
        </p:txBody>
      </p:sp>
    </p:spTree>
    <p:extLst>
      <p:ext uri="{BB962C8B-B14F-4D97-AF65-F5344CB8AC3E}">
        <p14:creationId xmlns:p14="http://schemas.microsoft.com/office/powerpoint/2010/main" val="267305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1402"/>
            <a:ext cx="8229600" cy="5134761"/>
          </a:xfrm>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20693135"/>
              </p:ext>
            </p:extLst>
          </p:nvPr>
        </p:nvGraphicFramePr>
        <p:xfrm>
          <a:off x="1219200" y="1828800"/>
          <a:ext cx="6315075" cy="3581400"/>
        </p:xfrm>
        <a:graphic>
          <a:graphicData uri="http://schemas.openxmlformats.org/presentationml/2006/ole">
            <mc:AlternateContent xmlns:mc="http://schemas.openxmlformats.org/markup-compatibility/2006">
              <mc:Choice xmlns:v="urn:schemas-microsoft-com:vml" Requires="v">
                <p:oleObj spid="_x0000_s1052" r:id="rId3" imgW="9228571" imgH="4847619" progId="">
                  <p:embed/>
                </p:oleObj>
              </mc:Choice>
              <mc:Fallback>
                <p:oleObj r:id="rId3" imgW="9228571" imgH="4847619"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315075" cy="3581400"/>
                      </a:xfrm>
                      <a:prstGeom prst="rect">
                        <a:avLst/>
                      </a:prstGeom>
                      <a:noFill/>
                    </p:spPr>
                  </p:pic>
                </p:oleObj>
              </mc:Fallback>
            </mc:AlternateContent>
          </a:graphicData>
        </a:graphic>
      </p:graphicFrame>
    </p:spTree>
    <p:extLst>
      <p:ext uri="{BB962C8B-B14F-4D97-AF65-F5344CB8AC3E}">
        <p14:creationId xmlns:p14="http://schemas.microsoft.com/office/powerpoint/2010/main" val="299386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219200"/>
            <a:ext cx="594680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72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Expert System Development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Before bare knowledge can be used it has to be analyzed. There are many components of knowledge that is the source of the expert’s ability to perform. They may be viewed generally as:</a:t>
            </a:r>
          </a:p>
          <a:p>
            <a:pPr marL="0" indent="0" algn="just">
              <a:buNone/>
            </a:pPr>
            <a:r>
              <a:rPr lang="en-US" dirty="0"/>
              <a:t> </a:t>
            </a:r>
          </a:p>
          <a:p>
            <a:pPr algn="just"/>
            <a:r>
              <a:rPr lang="en-US" b="1" dirty="0"/>
              <a:t>Facts: </a:t>
            </a:r>
            <a:r>
              <a:rPr lang="en-US" dirty="0"/>
              <a:t>Statements that relate some element of truth regarding the subject domain. For </a:t>
            </a:r>
            <a:r>
              <a:rPr lang="en-US" dirty="0" smtClean="0"/>
              <a:t>example..</a:t>
            </a:r>
            <a:endParaRPr lang="en-US" dirty="0"/>
          </a:p>
          <a:p>
            <a:pPr marL="0" indent="0" algn="just">
              <a:buNone/>
            </a:pPr>
            <a:r>
              <a:rPr lang="en-US" dirty="0"/>
              <a:t> </a:t>
            </a:r>
          </a:p>
          <a:p>
            <a:pPr algn="just"/>
            <a:r>
              <a:rPr lang="en-US" dirty="0"/>
              <a:t>The power supply output should be at least 200V, for the PC to be switched on. The Figure 200V can only be understood by a person in the electronics/computer field and hence must be supplied by such a person. So, even an otherwise intelligent person will not be able to solve some trivial problem of the powers supply.</a:t>
            </a:r>
          </a:p>
          <a:p>
            <a:pPr marL="0" indent="0" algn="just">
              <a:buNone/>
            </a:pPr>
            <a:r>
              <a:rPr lang="en-US" dirty="0"/>
              <a:t> </a:t>
            </a:r>
          </a:p>
          <a:p>
            <a:pPr algn="just"/>
            <a:r>
              <a:rPr lang="en-US" b="1" dirty="0"/>
              <a:t>“An expert system’s power is derived from extensive domain-specific knowledge.” </a:t>
            </a:r>
            <a:endParaRPr lang="en-US" dirty="0"/>
          </a:p>
          <a:p>
            <a:endParaRPr lang="en-US" dirty="0"/>
          </a:p>
        </p:txBody>
      </p:sp>
    </p:spTree>
    <p:extLst>
      <p:ext uri="{BB962C8B-B14F-4D97-AF65-F5344CB8AC3E}">
        <p14:creationId xmlns:p14="http://schemas.microsoft.com/office/powerpoint/2010/main" val="3294581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Autofit/>
          </a:bodyPr>
          <a:lstStyle/>
          <a:p>
            <a:pPr marL="0" indent="0" algn="just">
              <a:buNone/>
            </a:pPr>
            <a:r>
              <a:rPr lang="en-US" sz="1600" dirty="0"/>
              <a:t>Knowledge can be composed of the following three components:</a:t>
            </a:r>
          </a:p>
          <a:p>
            <a:pPr marL="0" indent="0" algn="just">
              <a:buNone/>
            </a:pPr>
            <a:r>
              <a:rPr lang="en-US" sz="1600" dirty="0"/>
              <a:t> </a:t>
            </a:r>
          </a:p>
          <a:p>
            <a:pPr algn="just">
              <a:buFont typeface="Wingdings" pitchFamily="2" charset="2"/>
              <a:buChar char="Ø"/>
            </a:pPr>
            <a:r>
              <a:rPr lang="en-US" sz="1600" b="1" dirty="0"/>
              <a:t>Facts: </a:t>
            </a:r>
            <a:r>
              <a:rPr lang="en-US" sz="1600" dirty="0"/>
              <a:t>Statements that relate some element of truth regarding the subject domain. For example,</a:t>
            </a:r>
          </a:p>
          <a:p>
            <a:pPr marL="0" indent="0" algn="just">
              <a:buNone/>
            </a:pPr>
            <a:endParaRPr lang="en-US" sz="1600" dirty="0"/>
          </a:p>
          <a:p>
            <a:pPr algn="just"/>
            <a:r>
              <a:rPr lang="en-US" sz="1600" dirty="0"/>
              <a:t>Measles is caused by phalcipherum.</a:t>
            </a:r>
          </a:p>
          <a:p>
            <a:pPr marL="0" indent="0" algn="just">
              <a:buNone/>
            </a:pPr>
            <a:r>
              <a:rPr lang="en-US" sz="1600" dirty="0"/>
              <a:t> </a:t>
            </a:r>
          </a:p>
          <a:p>
            <a:pPr lvl="0" algn="just">
              <a:buFont typeface="Wingdings" pitchFamily="2" charset="2"/>
              <a:buChar char="Ø"/>
            </a:pPr>
            <a:r>
              <a:rPr lang="en-US" sz="1600" b="1" dirty="0"/>
              <a:t>Procedural Rules : </a:t>
            </a:r>
            <a:r>
              <a:rPr lang="en-US" sz="1600" dirty="0"/>
              <a:t>Well defined invariant rules, that describe fundamental sequences of events and relations relative to the domain. For example,</a:t>
            </a:r>
          </a:p>
          <a:p>
            <a:pPr marL="0" indent="0" algn="just">
              <a:buNone/>
            </a:pPr>
            <a:r>
              <a:rPr lang="en-US" sz="1600" dirty="0"/>
              <a:t> 	</a:t>
            </a:r>
          </a:p>
          <a:p>
            <a:pPr algn="just"/>
            <a:r>
              <a:rPr lang="en-US" sz="1600" dirty="0"/>
              <a:t>Always check the power supply first before switching on the computer.</a:t>
            </a:r>
          </a:p>
          <a:p>
            <a:pPr marL="0" indent="0" algn="just">
              <a:buNone/>
            </a:pPr>
            <a:r>
              <a:rPr lang="en-US" sz="1600" dirty="0"/>
              <a:t> </a:t>
            </a:r>
          </a:p>
          <a:p>
            <a:pPr lvl="0" algn="just">
              <a:buFont typeface="Wingdings" pitchFamily="2" charset="2"/>
              <a:buChar char="Ø"/>
            </a:pPr>
            <a:r>
              <a:rPr lang="en-US" sz="1600" b="1" dirty="0"/>
              <a:t>Heuristic Rules: </a:t>
            </a:r>
            <a:r>
              <a:rPr lang="en-US" sz="1600" dirty="0"/>
              <a:t>General rules in the form of “bunches” or rules of thumb, that suggest procedures to be followed, when invariant procedures are not available or too costly to implement. They are approximate and usually gathered by an expert through years of experience</a:t>
            </a:r>
            <a:r>
              <a:rPr lang="en-US" sz="1600" dirty="0" smtClean="0"/>
              <a:t>.</a:t>
            </a:r>
          </a:p>
          <a:p>
            <a:pPr lvl="0" algn="just">
              <a:buFont typeface="Wingdings" pitchFamily="2" charset="2"/>
              <a:buChar char="Ø"/>
            </a:pPr>
            <a:endParaRPr lang="en-US" sz="1600" dirty="0"/>
          </a:p>
          <a:p>
            <a:pPr algn="just"/>
            <a:r>
              <a:rPr lang="en-US" sz="1600" dirty="0"/>
              <a:t>The presence of heuristic contributes greatly to the power and </a:t>
            </a:r>
            <a:r>
              <a:rPr lang="en-US" sz="1600" i="1" dirty="0"/>
              <a:t>flexibility </a:t>
            </a:r>
            <a:r>
              <a:rPr lang="en-US" sz="1600" dirty="0"/>
              <a:t>of ESs and tends to distinguish ESs from more traditional software. In addition to these specific forms of knowledge, an expert also has a general conceptual model of the subject domain and an overall scheme for finding a solution. These “global” views form a basic framework for the expert’s application of detailed knowledge.</a:t>
            </a:r>
          </a:p>
          <a:p>
            <a:endParaRPr lang="en-US" sz="1600" dirty="0"/>
          </a:p>
        </p:txBody>
      </p:sp>
    </p:spTree>
    <p:extLst>
      <p:ext uri="{BB962C8B-B14F-4D97-AF65-F5344CB8AC3E}">
        <p14:creationId xmlns:p14="http://schemas.microsoft.com/office/powerpoint/2010/main" val="106958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Architecture of expert system</a:t>
            </a:r>
            <a:endParaRPr lang="en-US" sz="4000" dirty="0"/>
          </a:p>
        </p:txBody>
      </p:sp>
      <p:sp>
        <p:nvSpPr>
          <p:cNvPr id="3" name="Content Placeholder 2"/>
          <p:cNvSpPr>
            <a:spLocks noGrp="1"/>
          </p:cNvSpPr>
          <p:nvPr>
            <p:ph idx="1"/>
          </p:nvPr>
        </p:nvSpPr>
        <p:spPr>
          <a:xfrm>
            <a:off x="457200" y="1241659"/>
            <a:ext cx="8229600" cy="5149515"/>
          </a:xfrm>
        </p:spPr>
        <p:txBody>
          <a:bodyPr>
            <a:normAutofit fontScale="55000" lnSpcReduction="20000"/>
          </a:bodyPr>
          <a:lstStyle/>
          <a:p>
            <a:pPr marL="0" indent="0">
              <a:buNone/>
            </a:pPr>
            <a:endParaRPr lang="en-US" dirty="0"/>
          </a:p>
          <a:p>
            <a:pPr algn="just"/>
            <a:r>
              <a:rPr lang="en-US" dirty="0"/>
              <a:t>ESs use a wide variety of specific system architectures, primarily because one architecture will be more applicable than another for a given application. Extensive research so currently in progress to investigate various aspect of ES </a:t>
            </a:r>
            <a:r>
              <a:rPr lang="en-US" dirty="0" smtClean="0"/>
              <a:t>architecture(s), </a:t>
            </a:r>
            <a:r>
              <a:rPr lang="en-US" dirty="0"/>
              <a:t>and considerable debate remains. In spite of differences, most architectures have the several general components in common</a:t>
            </a:r>
            <a:r>
              <a:rPr lang="en-US" dirty="0" smtClean="0"/>
              <a:t>. </a:t>
            </a:r>
            <a:r>
              <a:rPr lang="en-US" dirty="0"/>
              <a:t>The following discussion talks about each of the components.</a:t>
            </a:r>
          </a:p>
          <a:p>
            <a:pPr marL="0" indent="0" algn="just">
              <a:buNone/>
            </a:pPr>
            <a:r>
              <a:rPr lang="en-US" dirty="0"/>
              <a:t> </a:t>
            </a:r>
          </a:p>
          <a:p>
            <a:pPr algn="just"/>
            <a:r>
              <a:rPr lang="en-US" b="1" dirty="0" smtClean="0"/>
              <a:t>User</a:t>
            </a:r>
            <a:endParaRPr lang="en-US" dirty="0"/>
          </a:p>
          <a:p>
            <a:pPr algn="just">
              <a:buFont typeface="Wingdings" pitchFamily="2" charset="2"/>
              <a:buChar char="Ø"/>
            </a:pPr>
            <a:r>
              <a:rPr lang="en-US" dirty="0"/>
              <a:t>The user of the expert system can be operating in any one of the following modes :</a:t>
            </a:r>
          </a:p>
          <a:p>
            <a:pPr lvl="0" algn="just"/>
            <a:r>
              <a:rPr lang="en-US" b="1" dirty="0"/>
              <a:t>Tester</a:t>
            </a:r>
            <a:r>
              <a:rPr lang="en-US" dirty="0"/>
              <a:t>: User attempts to verify the validity of the system’s </a:t>
            </a:r>
            <a:r>
              <a:rPr lang="en-US" dirty="0" smtClean="0"/>
              <a:t>behavior</a:t>
            </a:r>
            <a:endParaRPr lang="en-US" dirty="0"/>
          </a:p>
          <a:p>
            <a:pPr lvl="0" algn="just"/>
            <a:r>
              <a:rPr lang="en-US" b="1" dirty="0"/>
              <a:t>Tutor:</a:t>
            </a:r>
            <a:r>
              <a:rPr lang="en-US" dirty="0"/>
              <a:t> User provides additional knowledge to the system or modifies knowledge </a:t>
            </a:r>
            <a:r>
              <a:rPr lang="en-US" dirty="0" smtClean="0"/>
              <a:t>already </a:t>
            </a:r>
            <a:r>
              <a:rPr lang="en-US" dirty="0"/>
              <a:t>present in the </a:t>
            </a:r>
            <a:r>
              <a:rPr lang="en-US" dirty="0" smtClean="0"/>
              <a:t>system</a:t>
            </a:r>
            <a:endParaRPr lang="en-US" dirty="0"/>
          </a:p>
          <a:p>
            <a:pPr lvl="0" algn="just"/>
            <a:r>
              <a:rPr lang="en-US" b="1" dirty="0"/>
              <a:t>Pupil:</a:t>
            </a:r>
            <a:r>
              <a:rPr lang="en-US" dirty="0"/>
              <a:t> User seeks to rapidly develop personal expertise in the field of the subject knowledge from the </a:t>
            </a:r>
            <a:r>
              <a:rPr lang="en-US" dirty="0" smtClean="0"/>
              <a:t>system</a:t>
            </a:r>
            <a:endParaRPr lang="en-US" dirty="0"/>
          </a:p>
          <a:p>
            <a:pPr lvl="0" algn="just"/>
            <a:r>
              <a:rPr lang="en-US" b="1" dirty="0"/>
              <a:t>Customer</a:t>
            </a:r>
            <a:r>
              <a:rPr lang="en-US" dirty="0"/>
              <a:t>: User applies the system’s expertise to a specific real task</a:t>
            </a:r>
          </a:p>
          <a:p>
            <a:pPr marL="0" indent="0" algn="just">
              <a:buNone/>
            </a:pPr>
            <a:r>
              <a:rPr lang="en-US" dirty="0"/>
              <a:t> </a:t>
            </a:r>
          </a:p>
          <a:p>
            <a:pPr algn="just"/>
            <a:r>
              <a:rPr lang="en-US" dirty="0"/>
              <a:t>The recognition of the above different roles is in contrast to the more typical recognition of only one role (the customer) for traditional software systems.</a:t>
            </a:r>
          </a:p>
          <a:p>
            <a:endParaRPr lang="en-US" dirty="0"/>
          </a:p>
        </p:txBody>
      </p:sp>
    </p:spTree>
    <p:extLst>
      <p:ext uri="{BB962C8B-B14F-4D97-AF65-F5344CB8AC3E}">
        <p14:creationId xmlns:p14="http://schemas.microsoft.com/office/powerpoint/2010/main" val="3723632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User Interface facilities</a:t>
            </a:r>
            <a:endParaRPr lang="en-US" sz="4000" dirty="0"/>
          </a:p>
        </p:txBody>
      </p:sp>
      <p:sp>
        <p:nvSpPr>
          <p:cNvPr id="3" name="Content Placeholder 2"/>
          <p:cNvSpPr>
            <a:spLocks noGrp="1"/>
          </p:cNvSpPr>
          <p:nvPr>
            <p:ph idx="1"/>
          </p:nvPr>
        </p:nvSpPr>
        <p:spPr>
          <a:xfrm>
            <a:off x="381000" y="1219200"/>
            <a:ext cx="8305800" cy="5029200"/>
          </a:xfrm>
        </p:spPr>
        <p:txBody>
          <a:bodyPr>
            <a:normAutofit fontScale="40000" lnSpcReduction="20000"/>
          </a:bodyPr>
          <a:lstStyle/>
          <a:p>
            <a:pPr marL="0" indent="0">
              <a:buNone/>
            </a:pPr>
            <a:endParaRPr lang="en-US" dirty="0"/>
          </a:p>
          <a:p>
            <a:pPr algn="just"/>
            <a:r>
              <a:rPr lang="en-US" sz="4200" dirty="0"/>
              <a:t>The </a:t>
            </a:r>
            <a:r>
              <a:rPr lang="en-US" sz="4200" i="1" dirty="0"/>
              <a:t>user interface facility </a:t>
            </a:r>
            <a:r>
              <a:rPr lang="en-US" sz="4200" dirty="0"/>
              <a:t>must accept information from the user and translate into a form acceptable to the reminder of the system or accept information from the system and convert it into a form understood by the user.</a:t>
            </a:r>
          </a:p>
          <a:p>
            <a:pPr marL="0" indent="0" algn="just">
              <a:buNone/>
            </a:pPr>
            <a:endParaRPr lang="en-US" sz="4200" dirty="0"/>
          </a:p>
          <a:p>
            <a:pPr algn="just"/>
            <a:r>
              <a:rPr lang="en-US" sz="4200" dirty="0"/>
              <a:t>Ideally, this consists of a </a:t>
            </a:r>
            <a:r>
              <a:rPr lang="en-US" sz="4200" i="1" dirty="0"/>
              <a:t>natural language</a:t>
            </a:r>
            <a:r>
              <a:rPr lang="en-US" sz="4200" dirty="0"/>
              <a:t> </a:t>
            </a:r>
            <a:r>
              <a:rPr lang="en-US" sz="4200" i="1" dirty="0"/>
              <a:t>processing</a:t>
            </a:r>
            <a:r>
              <a:rPr lang="en-US" sz="4200" dirty="0"/>
              <a:t> system that accepts and returns information in essentially the same form as that accepted or provided by a human expert. </a:t>
            </a:r>
            <a:endParaRPr lang="en-US" sz="4200" dirty="0" smtClean="0"/>
          </a:p>
          <a:p>
            <a:pPr algn="just"/>
            <a:endParaRPr lang="en-US" sz="4200" dirty="0"/>
          </a:p>
          <a:p>
            <a:pPr algn="just"/>
            <a:r>
              <a:rPr lang="en-US" sz="4200" dirty="0" smtClean="0"/>
              <a:t>While </a:t>
            </a:r>
            <a:r>
              <a:rPr lang="en-US" sz="4200" dirty="0"/>
              <a:t>there are no systems today, which duplicate natural language capabilities, there are several that have demonstrated impressive results through the use of restricted language subsets.</a:t>
            </a:r>
          </a:p>
          <a:p>
            <a:pPr marL="0" indent="0" algn="just">
              <a:buNone/>
            </a:pPr>
            <a:r>
              <a:rPr lang="en-US" sz="4200" dirty="0"/>
              <a:t> </a:t>
            </a:r>
          </a:p>
          <a:p>
            <a:pPr algn="just"/>
            <a:r>
              <a:rPr lang="en-US" sz="4200" dirty="0"/>
              <a:t>User interface facilities for ESs are often designed to recognize thee mode in which the user is operating,, the level of the user’s expertise, and the nature of the transaction. </a:t>
            </a:r>
            <a:endParaRPr lang="en-US" sz="4200" dirty="0" smtClean="0"/>
          </a:p>
          <a:p>
            <a:pPr algn="just"/>
            <a:endParaRPr lang="en-US" sz="4200" dirty="0"/>
          </a:p>
          <a:p>
            <a:pPr algn="just"/>
            <a:r>
              <a:rPr lang="en-US" sz="4200" dirty="0" smtClean="0"/>
              <a:t>Even </a:t>
            </a:r>
            <a:r>
              <a:rPr lang="en-US" sz="4200" dirty="0"/>
              <a:t>though natural language dialogue is not fully feasible, the communication with an ES should be as natural as possible in light of the fact that the system is attempting to substitute human behavior</a:t>
            </a:r>
          </a:p>
          <a:p>
            <a:endParaRPr lang="en-US" sz="4200" dirty="0"/>
          </a:p>
        </p:txBody>
      </p:sp>
    </p:spTree>
    <p:extLst>
      <p:ext uri="{BB962C8B-B14F-4D97-AF65-F5344CB8AC3E}">
        <p14:creationId xmlns:p14="http://schemas.microsoft.com/office/powerpoint/2010/main" val="2877894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05522"/>
          </a:xfrm>
        </p:spPr>
        <p:txBody>
          <a:bodyPr>
            <a:normAutofit/>
          </a:bodyPr>
          <a:lstStyle/>
          <a:p>
            <a:pPr algn="l"/>
            <a:r>
              <a:rPr lang="en-US" sz="3200" b="1" dirty="0" smtClean="0"/>
              <a:t>Knowledge Storage and Generation System</a:t>
            </a:r>
            <a:endParaRPr lang="en-US" sz="3200" dirty="0"/>
          </a:p>
        </p:txBody>
      </p:sp>
      <p:sp>
        <p:nvSpPr>
          <p:cNvPr id="3" name="Content Placeholder 2"/>
          <p:cNvSpPr>
            <a:spLocks noGrp="1"/>
          </p:cNvSpPr>
          <p:nvPr>
            <p:ph idx="1"/>
          </p:nvPr>
        </p:nvSpPr>
        <p:spPr>
          <a:xfrm>
            <a:off x="457200" y="869335"/>
            <a:ext cx="8229600" cy="5486400"/>
          </a:xfrm>
        </p:spPr>
        <p:txBody>
          <a:bodyPr>
            <a:normAutofit fontScale="25000" lnSpcReduction="20000"/>
          </a:bodyPr>
          <a:lstStyle/>
          <a:p>
            <a:pPr marL="0" indent="0">
              <a:buNone/>
            </a:pPr>
            <a:r>
              <a:rPr lang="en-US" dirty="0"/>
              <a:t> </a:t>
            </a:r>
          </a:p>
          <a:p>
            <a:pPr algn="just"/>
            <a:r>
              <a:rPr lang="en-US" sz="6400" dirty="0"/>
              <a:t>The knowledge storage and generation system consists of a knowledge base and in inference engine. It is the heart of the ES. The tasks it has to perform include: safely store expert knowledge, retrieve knowledge from storage and to infer new knowledge when required.</a:t>
            </a:r>
          </a:p>
          <a:p>
            <a:pPr marL="0" indent="0" algn="just">
              <a:buNone/>
            </a:pPr>
            <a:r>
              <a:rPr lang="en-US" sz="6400" dirty="0"/>
              <a:t> </a:t>
            </a:r>
          </a:p>
          <a:p>
            <a:pPr algn="just">
              <a:buFont typeface="Wingdings" pitchFamily="2" charset="2"/>
              <a:buChar char="Ø"/>
            </a:pPr>
            <a:r>
              <a:rPr lang="en-US" sz="6400" b="1" dirty="0"/>
              <a:t>Knowledge Base</a:t>
            </a:r>
            <a:r>
              <a:rPr lang="en-US" sz="6400" dirty="0"/>
              <a:t>: The knowledge base represents a storehouse of the knowledge primitives (i.e. base facts, procedural rules, but the specific schemes used for storing knowledge vary greatly. The design of this </a:t>
            </a:r>
            <a:r>
              <a:rPr lang="en-US" sz="6400" i="1" dirty="0"/>
              <a:t>knowledge representation scheme </a:t>
            </a:r>
            <a:r>
              <a:rPr lang="en-US" sz="6400" dirty="0"/>
              <a:t>controls the design of the inference engine, the knowledge updating process, the explanation process, and the overall efficiency of the system.</a:t>
            </a:r>
          </a:p>
          <a:p>
            <a:pPr marL="0" indent="0" algn="just">
              <a:buNone/>
            </a:pPr>
            <a:r>
              <a:rPr lang="en-US" sz="6400" dirty="0"/>
              <a:t> </a:t>
            </a:r>
          </a:p>
          <a:p>
            <a:pPr algn="just">
              <a:buFont typeface="Wingdings" pitchFamily="2" charset="2"/>
              <a:buChar char="Ø"/>
            </a:pPr>
            <a:r>
              <a:rPr lang="en-US" sz="6400" b="1" dirty="0"/>
              <a:t>Inference Engine</a:t>
            </a:r>
            <a:r>
              <a:rPr lang="en-US" sz="6400" dirty="0"/>
              <a:t>: </a:t>
            </a:r>
            <a:r>
              <a:rPr lang="en-US" sz="6400" dirty="0" smtClean="0"/>
              <a:t>ESs, </a:t>
            </a:r>
            <a:r>
              <a:rPr lang="en-US" sz="6400" dirty="0"/>
              <a:t>must by their very nature, deal flexibly situations depends upon an ability to infer new knowledge from existing knowledge. As a simple example, of an inference, consider the following two basic facts:</a:t>
            </a:r>
          </a:p>
          <a:p>
            <a:pPr marL="0" indent="0" algn="just">
              <a:buNone/>
            </a:pPr>
            <a:r>
              <a:rPr lang="en-US" sz="6400" dirty="0"/>
              <a:t> </a:t>
            </a:r>
          </a:p>
          <a:p>
            <a:pPr lvl="1" algn="just">
              <a:buFont typeface="Wingdings" pitchFamily="2" charset="2"/>
              <a:buChar char="ü"/>
            </a:pPr>
            <a:r>
              <a:rPr lang="en-US" sz="6400" dirty="0"/>
              <a:t>All animals breathe oxygen </a:t>
            </a:r>
          </a:p>
          <a:p>
            <a:pPr lvl="1" algn="just">
              <a:buFont typeface="Wingdings" pitchFamily="2" charset="2"/>
              <a:buChar char="ü"/>
            </a:pPr>
            <a:r>
              <a:rPr lang="en-US" sz="6400" dirty="0"/>
              <a:t>All dogs are animal</a:t>
            </a:r>
          </a:p>
          <a:p>
            <a:pPr marL="0" indent="0" algn="just">
              <a:buNone/>
            </a:pPr>
            <a:r>
              <a:rPr lang="en-US" sz="6400" dirty="0"/>
              <a:t> </a:t>
            </a:r>
          </a:p>
          <a:p>
            <a:pPr algn="just"/>
            <a:r>
              <a:rPr lang="en-US" sz="6400" dirty="0"/>
              <a:t>A new fact “All dogs breathe oxygen” can be inferred. To be able to respond appropriately to a particular situation, the ES must apply appropriate knowledge. Applying the appropriate assumes that either the knowledge is present in the </a:t>
            </a:r>
            <a:r>
              <a:rPr lang="en-US" sz="6400" dirty="0" smtClean="0"/>
              <a:t>knowledgebase </a:t>
            </a:r>
            <a:r>
              <a:rPr lang="en-US" sz="6400" dirty="0"/>
              <a:t>or can be inferred from the existing knowledge.</a:t>
            </a:r>
          </a:p>
          <a:p>
            <a:pPr algn="just"/>
            <a:r>
              <a:rPr lang="en-US" sz="6400" dirty="0"/>
              <a:t>Thus the process of searching for appropriate knowledge and from it inferring new knowledge is a key element of expert system processing</a:t>
            </a:r>
            <a:r>
              <a:rPr lang="en-US" sz="6400" dirty="0" smtClean="0"/>
              <a:t>.</a:t>
            </a:r>
            <a:r>
              <a:rPr lang="en-US" sz="6400" dirty="0"/>
              <a:t> </a:t>
            </a:r>
          </a:p>
          <a:p>
            <a:pPr algn="just"/>
            <a:r>
              <a:rPr lang="en-US" sz="6400" dirty="0"/>
              <a:t>A question that can be asked is “If the knowledge can be inferred from the existing </a:t>
            </a:r>
            <a:r>
              <a:rPr lang="en-US" sz="6400" dirty="0" smtClean="0"/>
              <a:t>knowledgebase, </a:t>
            </a:r>
            <a:r>
              <a:rPr lang="en-US" sz="6400" dirty="0"/>
              <a:t>why is it not explicitly stored?” The reason is the amount of storage space required.</a:t>
            </a:r>
          </a:p>
          <a:p>
            <a:pPr marL="0" indent="0" algn="just">
              <a:buNone/>
            </a:pPr>
            <a:r>
              <a:rPr lang="en-US" sz="6400" dirty="0"/>
              <a:t> </a:t>
            </a:r>
          </a:p>
          <a:p>
            <a:pPr marL="0" indent="0">
              <a:buNone/>
            </a:pPr>
            <a:endParaRPr lang="en-US" sz="6400" dirty="0"/>
          </a:p>
        </p:txBody>
      </p:sp>
    </p:spTree>
    <p:extLst>
      <p:ext uri="{BB962C8B-B14F-4D97-AF65-F5344CB8AC3E}">
        <p14:creationId xmlns:p14="http://schemas.microsoft.com/office/powerpoint/2010/main" val="3080460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20511"/>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lgn="just"/>
            <a:r>
              <a:rPr lang="en-US" b="1" dirty="0"/>
              <a:t>Time-Space Tradeoff! . </a:t>
            </a:r>
            <a:r>
              <a:rPr lang="en-US" dirty="0"/>
              <a:t>The problem with working with very low-level primitives is that even a reasonably small number of primitives can be combined in many different ways to form unique combinations. The number of possibilities quickly becomes astronomical, this problem is called </a:t>
            </a:r>
            <a:r>
              <a:rPr lang="en-US" i="1" dirty="0"/>
              <a:t>combinatorial explosion. </a:t>
            </a:r>
            <a:r>
              <a:rPr lang="en-US" dirty="0"/>
              <a:t>To overcome the problem, most ESS rely on the use of compiled knowledge – knowledge which is expected to be used quite often and generated before hand – rather than attempt to actually operate from primitives.</a:t>
            </a:r>
          </a:p>
          <a:p>
            <a:pPr marL="0" indent="0" algn="just">
              <a:buNone/>
            </a:pPr>
            <a:r>
              <a:rPr lang="en-US" dirty="0"/>
              <a:t> </a:t>
            </a:r>
          </a:p>
          <a:p>
            <a:pPr algn="just"/>
            <a:r>
              <a:rPr lang="en-US" dirty="0"/>
              <a:t>The </a:t>
            </a:r>
            <a:r>
              <a:rPr lang="en-US" i="1" dirty="0"/>
              <a:t>inference engine </a:t>
            </a:r>
            <a:r>
              <a:rPr lang="en-US" dirty="0"/>
              <a:t>is the </a:t>
            </a:r>
            <a:r>
              <a:rPr lang="en-US" dirty="0" smtClean="0"/>
              <a:t>software </a:t>
            </a:r>
            <a:r>
              <a:rPr lang="en-US" dirty="0"/>
              <a:t>that locates knowledge and infers new knowledge from the base knowledge. The engine’s inference paradigm (strategy) is the search strategy that is used to control the search process (to acquire new knowledge). The two most popular strategies used are: </a:t>
            </a:r>
            <a:r>
              <a:rPr lang="en-US" b="1" dirty="0"/>
              <a:t>backward chaining</a:t>
            </a:r>
            <a:r>
              <a:rPr lang="en-US" dirty="0"/>
              <a:t> which is </a:t>
            </a:r>
            <a:r>
              <a:rPr lang="en-US" b="1" dirty="0"/>
              <a:t>TOP-DOWN</a:t>
            </a:r>
            <a:r>
              <a:rPr lang="en-US" dirty="0"/>
              <a:t> reasoning process (because you already know the goal state) that starts from the desired goals and works </a:t>
            </a:r>
            <a:r>
              <a:rPr lang="en-US" b="1" dirty="0"/>
              <a:t>backward</a:t>
            </a:r>
            <a:r>
              <a:rPr lang="en-US" dirty="0"/>
              <a:t> towards the desired goals and works </a:t>
            </a:r>
            <a:r>
              <a:rPr lang="en-US" b="1" dirty="0"/>
              <a:t>backward</a:t>
            </a:r>
            <a:r>
              <a:rPr lang="en-US" dirty="0"/>
              <a:t> toward requisite conditions, or </a:t>
            </a:r>
            <a:r>
              <a:rPr lang="en-US" b="1" dirty="0"/>
              <a:t>forward chaining</a:t>
            </a:r>
            <a:r>
              <a:rPr lang="en-US" dirty="0"/>
              <a:t>, which is a </a:t>
            </a:r>
            <a:r>
              <a:rPr lang="en-US" b="1" dirty="0"/>
              <a:t>BOTTOM-UP</a:t>
            </a:r>
            <a:r>
              <a:rPr lang="en-US" dirty="0"/>
              <a:t> reasoning process that starts with the known conditions and works towards the desired goal. Obviously, the selection of the inference paradigm, with consideration for combinatorial explosion, strongly influences the overall performance of the ES.</a:t>
            </a:r>
          </a:p>
          <a:p>
            <a:endParaRPr lang="en-US" dirty="0"/>
          </a:p>
        </p:txBody>
      </p:sp>
    </p:spTree>
    <p:extLst>
      <p:ext uri="{BB962C8B-B14F-4D97-AF65-F5344CB8AC3E}">
        <p14:creationId xmlns:p14="http://schemas.microsoft.com/office/powerpoint/2010/main" val="2401887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2" ma:contentTypeDescription="Create a new document." ma:contentTypeScope="" ma:versionID="134ce16dbb3ca707462f55992a6098bd">
  <xsd:schema xmlns:xsd="http://www.w3.org/2001/XMLSchema" xmlns:xs="http://www.w3.org/2001/XMLSchema" xmlns:p="http://schemas.microsoft.com/office/2006/metadata/properties" xmlns:ns2="c2dfa97b-c12a-439d-bf6e-4c30daf2eb3b" targetNamespace="http://schemas.microsoft.com/office/2006/metadata/properties" ma:root="true" ma:fieldsID="d89ed4855b311db6b8a38624d759e413" ns2:_="">
    <xsd:import namespace="c2dfa97b-c12a-439d-bf6e-4c30daf2eb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fa97b-c12a-439d-bf6e-4c30daf2e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538899-C507-4A8E-9FD6-188190637908}"/>
</file>

<file path=customXml/itemProps2.xml><?xml version="1.0" encoding="utf-8"?>
<ds:datastoreItem xmlns:ds="http://schemas.openxmlformats.org/officeDocument/2006/customXml" ds:itemID="{DDC559A6-DF01-4FFE-A2BD-8D97A826EC83}"/>
</file>

<file path=customXml/itemProps3.xml><?xml version="1.0" encoding="utf-8"?>
<ds:datastoreItem xmlns:ds="http://schemas.openxmlformats.org/officeDocument/2006/customXml" ds:itemID="{8092D5E3-0C7D-4936-885D-C1089FCFD63D}"/>
</file>

<file path=docProps/app.xml><?xml version="1.0" encoding="utf-8"?>
<Properties xmlns="http://schemas.openxmlformats.org/officeDocument/2006/extended-properties" xmlns:vt="http://schemas.openxmlformats.org/officeDocument/2006/docPropsVTypes">
  <TotalTime>389</TotalTime>
  <Words>1311</Words>
  <Application>Microsoft Office PowerPoint</Application>
  <PresentationFormat>On-screen Show (4:3)</PresentationFormat>
  <Paragraphs>286</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5" baseType="lpstr">
      <vt:lpstr>Arial</vt:lpstr>
      <vt:lpstr>Calibri</vt:lpstr>
      <vt:lpstr>Wingdings</vt:lpstr>
      <vt:lpstr>Office Theme</vt:lpstr>
      <vt:lpstr>Expert System Development</vt:lpstr>
      <vt:lpstr>Expert System Development</vt:lpstr>
      <vt:lpstr>Definition of an Expert System</vt:lpstr>
      <vt:lpstr>Expert System Development</vt:lpstr>
      <vt:lpstr>PowerPoint Presentation</vt:lpstr>
      <vt:lpstr>Architecture of expert system</vt:lpstr>
      <vt:lpstr>User Interface facilities</vt:lpstr>
      <vt:lpstr>Knowledge Storage and Generation System</vt:lpstr>
      <vt:lpstr>PowerPoint Presentation</vt:lpstr>
      <vt:lpstr>Knowledge Update</vt:lpstr>
      <vt:lpstr>Explanation System</vt:lpstr>
      <vt:lpstr>PowerPoint Presentation</vt:lpstr>
      <vt:lpstr>Development process</vt:lpstr>
      <vt:lpstr>THE EXPERT SYSTEM DEVELOPMENT PROCESS</vt:lpstr>
      <vt:lpstr>Problem Selection</vt:lpstr>
      <vt:lpstr>Domain Applicability</vt:lpstr>
      <vt:lpstr>Prototype Construction</vt:lpstr>
      <vt:lpstr>Prototype Construction</vt:lpstr>
      <vt:lpstr>Formalization</vt:lpstr>
      <vt:lpstr>Implementation</vt:lpstr>
      <vt:lpstr>PowerPoint Presentation</vt:lpstr>
      <vt:lpstr>PowerPoint Presentation</vt:lpstr>
      <vt:lpstr>PowerPoint Presentation</vt:lpstr>
      <vt:lpstr>PowerPoint Presentation</vt:lpstr>
      <vt:lpstr>Evaluation</vt:lpstr>
      <vt:lpstr>Knowledge Acquisition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Development</dc:title>
  <dc:creator>Administrator</dc:creator>
  <cp:lastModifiedBy>Amit</cp:lastModifiedBy>
  <cp:revision>61</cp:revision>
  <dcterms:created xsi:type="dcterms:W3CDTF">2014-08-07T07:30:07Z</dcterms:created>
  <dcterms:modified xsi:type="dcterms:W3CDTF">2019-09-18T04:34:38Z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