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3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2" r:id="rId5"/>
    <p:sldId id="261" r:id="rId6"/>
    <p:sldId id="257" r:id="rId7"/>
    <p:sldId id="270" r:id="rId8"/>
    <p:sldId id="271" r:id="rId9"/>
    <p:sldId id="264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7222-5EF0-41C6-BB1A-F7D3605BE0A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BB17-6712-4D3B-9543-137DF787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3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7222-5EF0-41C6-BB1A-F7D3605BE0A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BB17-6712-4D3B-9543-137DF787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0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7222-5EF0-41C6-BB1A-F7D3605BE0A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BB17-6712-4D3B-9543-137DF787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2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7222-5EF0-41C6-BB1A-F7D3605BE0A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BB17-6712-4D3B-9543-137DF787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4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7222-5EF0-41C6-BB1A-F7D3605BE0A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BB17-6712-4D3B-9543-137DF787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6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7222-5EF0-41C6-BB1A-F7D3605BE0A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BB17-6712-4D3B-9543-137DF787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5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7222-5EF0-41C6-BB1A-F7D3605BE0A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BB17-6712-4D3B-9543-137DF787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9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7222-5EF0-41C6-BB1A-F7D3605BE0A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BB17-6712-4D3B-9543-137DF787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5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7222-5EF0-41C6-BB1A-F7D3605BE0A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BB17-6712-4D3B-9543-137DF787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3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7222-5EF0-41C6-BB1A-F7D3605BE0A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BB17-6712-4D3B-9543-137DF787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7222-5EF0-41C6-BB1A-F7D3605BE0A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BB17-6712-4D3B-9543-137DF787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8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97222-5EF0-41C6-BB1A-F7D3605BE0A1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BB17-6712-4D3B-9543-137DF787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2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063" y="2020941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Bodoni MT Black" panose="02070A03080606020203" pitchFamily="18" charset="0"/>
              </a:rPr>
              <a:t>K</a:t>
            </a:r>
            <a:r>
              <a:rPr lang="en-US" sz="7200" dirty="0" smtClean="0">
                <a:latin typeface="Bodoni MT Black" panose="02070A03080606020203" pitchFamily="18" charset="0"/>
              </a:rPr>
              <a:t>nowledge Representation</a:t>
            </a:r>
            <a:endParaRPr lang="en-US" sz="72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1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24" y="1442847"/>
            <a:ext cx="11634952" cy="352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8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986" y="88217"/>
            <a:ext cx="7957669" cy="658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5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03" y="365125"/>
            <a:ext cx="9138596" cy="61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89" y="3862551"/>
            <a:ext cx="4430109" cy="23144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 smtClean="0"/>
              <a:t>Adequacy </a:t>
            </a:r>
            <a:r>
              <a:rPr lang="en-US" sz="2000" dirty="0" smtClean="0"/>
              <a:t>- the </a:t>
            </a:r>
            <a:r>
              <a:rPr lang="en-US" sz="2000" dirty="0"/>
              <a:t>fact of being </a:t>
            </a:r>
            <a:r>
              <a:rPr lang="en-US" sz="2000" dirty="0" smtClean="0"/>
              <a:t>enough/acceptable/</a:t>
            </a:r>
            <a:r>
              <a:rPr lang="en-US" sz="2000" dirty="0"/>
              <a:t>sufficient </a:t>
            </a:r>
            <a:r>
              <a:rPr lang="en-US" sz="2000" dirty="0" smtClean="0"/>
              <a:t> </a:t>
            </a:r>
            <a:r>
              <a:rPr lang="en-US" sz="2000" dirty="0"/>
              <a:t>or satisfactory for a particular </a:t>
            </a:r>
            <a:r>
              <a:rPr lang="en-US" sz="2000" dirty="0" smtClean="0"/>
              <a:t>purpose</a:t>
            </a:r>
          </a:p>
          <a:p>
            <a:pPr marL="0" indent="0" algn="just">
              <a:buNone/>
            </a:pPr>
            <a:endParaRPr lang="en-US" sz="2000" b="1" dirty="0" smtClean="0"/>
          </a:p>
          <a:p>
            <a:pPr marL="0" indent="0" algn="just">
              <a:buNone/>
            </a:pPr>
            <a:r>
              <a:rPr lang="en-US" sz="2000" b="1" dirty="0" smtClean="0"/>
              <a:t>Inferential </a:t>
            </a:r>
            <a:r>
              <a:rPr lang="en-US" sz="2000" dirty="0" smtClean="0"/>
              <a:t>- characterized </a:t>
            </a:r>
            <a:r>
              <a:rPr lang="en-US" sz="2000" dirty="0"/>
              <a:t>by or involving conclusions reached on the basis of evidence and reasoning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-30552"/>
            <a:ext cx="7523569" cy="68885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0211" y="914400"/>
            <a:ext cx="3213463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Properties of KR</a:t>
            </a:r>
            <a:endParaRPr lang="en-US" sz="3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7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Approaches to KR/ Types of KR/ Schemes of KR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Relational Knowledge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Inheritable Knowledge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Inferential Knowledge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Declarative Knowledge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32636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98" y="137119"/>
            <a:ext cx="6443390" cy="613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20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90" y="209006"/>
            <a:ext cx="9898074" cy="654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70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785812"/>
            <a:ext cx="73247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44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6" y="209414"/>
            <a:ext cx="6630862" cy="56688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889" y="4459196"/>
            <a:ext cx="55721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32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789" y="87754"/>
            <a:ext cx="9108811" cy="6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6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901" b="17565"/>
          <a:stretch/>
        </p:blipFill>
        <p:spPr>
          <a:xfrm>
            <a:off x="0" y="788276"/>
            <a:ext cx="12192000" cy="562829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065283" y="3373821"/>
            <a:ext cx="9664262" cy="67791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12" y="940525"/>
            <a:ext cx="8982809" cy="40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84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23812"/>
            <a:ext cx="676275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70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28" y="257175"/>
            <a:ext cx="9696450" cy="2867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24200"/>
            <a:ext cx="8407088" cy="34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557337"/>
            <a:ext cx="88677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23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73" y="87671"/>
            <a:ext cx="9188740" cy="631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74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52" y="225045"/>
            <a:ext cx="10182225" cy="2466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35" y="2796191"/>
            <a:ext cx="9847642" cy="34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7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776287"/>
            <a:ext cx="109442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97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87" y="1403798"/>
            <a:ext cx="10926732" cy="2021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04597" y="2964114"/>
            <a:ext cx="2215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But not both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92870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9964"/>
          <a:stretch/>
        </p:blipFill>
        <p:spPr>
          <a:xfrm>
            <a:off x="838200" y="365125"/>
            <a:ext cx="8893331" cy="1704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22" y="2541430"/>
            <a:ext cx="10116402" cy="379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3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6" y="653648"/>
            <a:ext cx="11940568" cy="26654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5161" y="4001294"/>
            <a:ext cx="90796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it is humid then it is hot.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Q </a:t>
            </a:r>
            <a:r>
              <a:rPr lang="en-US" sz="2400" dirty="0" smtClean="0">
                <a:sym typeface="Wingdings" panose="05000000000000000000" pitchFamily="2" charset="2"/>
              </a:rPr>
              <a:t> P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If it is hot and humid then it is not raining.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P ^ Q  </a:t>
            </a:r>
            <a:r>
              <a:rPr lang="he-IL" sz="2400" dirty="0" smtClean="0">
                <a:sym typeface="Wingdings" panose="05000000000000000000" pitchFamily="2" charset="2"/>
              </a:rPr>
              <a:t>ﬢ</a:t>
            </a:r>
            <a:r>
              <a:rPr lang="en-US" sz="2400" dirty="0" smtClean="0">
                <a:sym typeface="Wingdings" panose="05000000000000000000" pitchFamily="2" charset="2"/>
              </a:rPr>
              <a:t>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83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71" y="1229711"/>
            <a:ext cx="11835323" cy="422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cars have 4 wheels.</a:t>
            </a:r>
          </a:p>
          <a:p>
            <a:r>
              <a:rPr lang="en-US" dirty="0" smtClean="0"/>
              <a:t>Some auto have 4 wheels.</a:t>
            </a:r>
          </a:p>
          <a:p>
            <a:pPr lvl="1"/>
            <a:r>
              <a:rPr lang="en-US" dirty="0"/>
              <a:t>X1, X2,..Xn (Not possible PL)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862" y="41135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1. The sun rises in the East and sets in the West.</a:t>
            </a:r>
          </a:p>
          <a:p>
            <a:r>
              <a:rPr lang="en-US" dirty="0"/>
              <a:t>2. 1 + 1 = 2</a:t>
            </a:r>
          </a:p>
          <a:p>
            <a:r>
              <a:rPr lang="en-US" dirty="0"/>
              <a:t>3. 'b' is a vowel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All of the above sentences are propositions, where the first two are Valid(True) and the third one is Invalid(False).</a:t>
            </a:r>
          </a:p>
        </p:txBody>
      </p:sp>
      <p:sp>
        <p:nvSpPr>
          <p:cNvPr id="7" name="Rectangle 6"/>
          <p:cNvSpPr/>
          <p:nvPr/>
        </p:nvSpPr>
        <p:spPr>
          <a:xfrm>
            <a:off x="6225862" y="380447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1. What time is it?</a:t>
            </a:r>
          </a:p>
          <a:p>
            <a:r>
              <a:rPr lang="en-US" dirty="0"/>
              <a:t>2. Go out and play.</a:t>
            </a:r>
          </a:p>
          <a:p>
            <a:r>
              <a:rPr lang="en-US" dirty="0"/>
              <a:t>3. x + 1 = 2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above sentences are not propositions as the first two do not have a truth value, and the third one may be true or false.</a:t>
            </a:r>
          </a:p>
        </p:txBody>
      </p:sp>
    </p:spTree>
    <p:extLst>
      <p:ext uri="{BB962C8B-B14F-4D97-AF65-F5344CB8AC3E}">
        <p14:creationId xmlns:p14="http://schemas.microsoft.com/office/powerpoint/2010/main" val="3353293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</a:t>
            </a:r>
            <a:r>
              <a:rPr lang="en-US" dirty="0"/>
              <a:t>the following two statements: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Every CSE </a:t>
            </a:r>
            <a:r>
              <a:rPr lang="en-US" dirty="0"/>
              <a:t>student must study discrete mathematics.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Jackson </a:t>
            </a:r>
            <a:r>
              <a:rPr lang="en-US" dirty="0"/>
              <a:t>is </a:t>
            </a:r>
            <a:r>
              <a:rPr lang="en-US" dirty="0" smtClean="0"/>
              <a:t>a CSE </a:t>
            </a:r>
            <a:r>
              <a:rPr lang="en-US" dirty="0"/>
              <a:t>student.</a:t>
            </a:r>
          </a:p>
          <a:p>
            <a:r>
              <a:rPr lang="en-US" dirty="0"/>
              <a:t>It looks “logical” to deduce that therefore, Jackson must study discrete mathematics.</a:t>
            </a:r>
          </a:p>
          <a:p>
            <a:r>
              <a:rPr lang="en-US" dirty="0"/>
              <a:t>However, this cannot be expressed by propositional logic...you </a:t>
            </a:r>
            <a:r>
              <a:rPr lang="en-US" dirty="0" smtClean="0"/>
              <a:t>may try </a:t>
            </a:r>
            <a:r>
              <a:rPr lang="en-US" dirty="0"/>
              <a:t>it, but you can already notice that none of the logical operators we </a:t>
            </a:r>
            <a:r>
              <a:rPr lang="en-US" dirty="0" smtClean="0"/>
              <a:t>have learnt </a:t>
            </a:r>
            <a:r>
              <a:rPr lang="en-US" dirty="0"/>
              <a:t>are applicable here.</a:t>
            </a:r>
          </a:p>
          <a:p>
            <a:r>
              <a:rPr lang="en-US" dirty="0"/>
              <a:t>We need new tools</a:t>
            </a:r>
            <a:r>
              <a:rPr lang="en-US" dirty="0" smtClean="0"/>
              <a:t>! </a:t>
            </a:r>
            <a:r>
              <a:rPr lang="en-US" b="1" i="1" u="sng" dirty="0" smtClean="0"/>
              <a:t> Predicate Logic</a:t>
            </a:r>
            <a:endParaRPr lang="en-US" b="1" i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45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11370"/>
            <a:ext cx="10141331" cy="483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96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7039" b="-1"/>
          <a:stretch/>
        </p:blipFill>
        <p:spPr>
          <a:xfrm>
            <a:off x="1119187" y="2215165"/>
            <a:ext cx="9953625" cy="3857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01781" y="365125"/>
                <a:ext cx="6096000" cy="13849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800" dirty="0"/>
                  <a:t>All men are mortal.</a:t>
                </a:r>
              </a:p>
              <a:p>
                <a:r>
                  <a:rPr lang="en-US" sz="2800" dirty="0"/>
                  <a:t>Socrates is a man.</a:t>
                </a: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800" dirty="0" smtClean="0"/>
                  <a:t>Socrates </a:t>
                </a:r>
                <a:r>
                  <a:rPr lang="en-US" sz="2800" dirty="0"/>
                  <a:t>is mortal.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781" y="365125"/>
                <a:ext cx="60960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2100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172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439" y="-43816"/>
            <a:ext cx="7340958" cy="670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22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Manay</a:t>
            </a:r>
            <a:r>
              <a:rPr lang="en-US" dirty="0" smtClean="0"/>
              <a:t> is tall.</a:t>
            </a:r>
          </a:p>
          <a:p>
            <a:pPr lvl="1"/>
            <a:r>
              <a:rPr lang="en-US" dirty="0" smtClean="0"/>
              <a:t>tall(</a:t>
            </a:r>
            <a:r>
              <a:rPr lang="en-US" dirty="0" err="1" smtClean="0"/>
              <a:t>manay</a:t>
            </a:r>
            <a:r>
              <a:rPr lang="en-US" dirty="0" smtClean="0"/>
              <a:t>).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Cat is black.</a:t>
            </a:r>
          </a:p>
          <a:p>
            <a:pPr lvl="1"/>
            <a:r>
              <a:rPr lang="en-US" dirty="0" smtClean="0"/>
              <a:t>Cat(x) </a:t>
            </a:r>
            <a:r>
              <a:rPr lang="en-US" dirty="0" smtClean="0">
                <a:sym typeface="Wingdings" panose="05000000000000000000" pitchFamily="2" charset="2"/>
              </a:rPr>
              <a:t> Black(x)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8901" y="550852"/>
            <a:ext cx="71649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Example: Nate is a student at UT.</a:t>
            </a:r>
          </a:p>
          <a:p>
            <a:r>
              <a:rPr lang="en-US" sz="2800" dirty="0"/>
              <a:t>What is the subject? What is the predicate?</a:t>
            </a:r>
          </a:p>
        </p:txBody>
      </p:sp>
      <p:sp>
        <p:nvSpPr>
          <p:cNvPr id="7" name="Rectangle 6"/>
          <p:cNvSpPr/>
          <p:nvPr/>
        </p:nvSpPr>
        <p:spPr>
          <a:xfrm>
            <a:off x="925132" y="4001294"/>
            <a:ext cx="103417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Definition</a:t>
            </a:r>
            <a:r>
              <a:rPr lang="en-US" sz="2400" dirty="0"/>
              <a:t>: A predicate is a property that a variable or a finite</a:t>
            </a:r>
          </a:p>
          <a:p>
            <a:r>
              <a:rPr lang="en-US" sz="2400" dirty="0"/>
              <a:t>collection of variables can have. A predicate becomes a proposition</a:t>
            </a:r>
          </a:p>
          <a:p>
            <a:r>
              <a:rPr lang="en-US" sz="2400" dirty="0"/>
              <a:t>when specific values are assigned to the variables. P(x1, x2, ..., </a:t>
            </a:r>
            <a:r>
              <a:rPr lang="en-US" sz="2400" dirty="0" err="1"/>
              <a:t>xn</a:t>
            </a:r>
            <a:r>
              <a:rPr lang="en-US" sz="2400" dirty="0"/>
              <a:t>) is</a:t>
            </a:r>
          </a:p>
          <a:p>
            <a:r>
              <a:rPr lang="en-US" sz="2400" dirty="0"/>
              <a:t>called a predicate of n variables or n arguments.</a:t>
            </a:r>
          </a:p>
          <a:p>
            <a:r>
              <a:rPr lang="en-US" sz="2400" dirty="0"/>
              <a:t>Example: She lives in the city.</a:t>
            </a:r>
          </a:p>
          <a:p>
            <a:r>
              <a:rPr lang="en-US" sz="2400" dirty="0"/>
              <a:t>P(</a:t>
            </a:r>
            <a:r>
              <a:rPr lang="en-US" sz="2400" dirty="0" err="1"/>
              <a:t>x,y</a:t>
            </a:r>
            <a:r>
              <a:rPr lang="en-US" sz="2400" dirty="0"/>
              <a:t>): x lives in y.</a:t>
            </a:r>
          </a:p>
          <a:p>
            <a:r>
              <a:rPr lang="en-US" sz="2400" dirty="0"/>
              <a:t>P(Mary, Austin) is a proposition: Mary lives in Austin</a:t>
            </a:r>
          </a:p>
        </p:txBody>
      </p:sp>
    </p:spTree>
    <p:extLst>
      <p:ext uri="{BB962C8B-B14F-4D97-AF65-F5344CB8AC3E}">
        <p14:creationId xmlns:p14="http://schemas.microsoft.com/office/powerpoint/2010/main" val="2336792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CSE boys like </a:t>
            </a:r>
            <a:r>
              <a:rPr lang="en-US" dirty="0" smtClean="0"/>
              <a:t>programming.</a:t>
            </a:r>
          </a:p>
          <a:p>
            <a:pPr lvl="1"/>
            <a:r>
              <a:rPr lang="en-US" dirty="0" smtClean="0"/>
              <a:t>like(girls, non-veg)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All CSE boys like programming.</a:t>
            </a:r>
          </a:p>
          <a:p>
            <a:pPr lvl="1"/>
            <a:r>
              <a:rPr lang="en-US" dirty="0" smtClean="0"/>
              <a:t>like(</a:t>
            </a:r>
            <a:r>
              <a:rPr lang="en-US" dirty="0" err="1" smtClean="0"/>
              <a:t>CSE_boys</a:t>
            </a:r>
            <a:r>
              <a:rPr lang="en-US" dirty="0" smtClean="0"/>
              <a:t>, cricket)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Here meaning is totally different but predicate is same. WHICH IS NOT VALID.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98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95" y="558800"/>
            <a:ext cx="6553200" cy="1266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370" y="1825625"/>
            <a:ext cx="6219825" cy="4429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888814" y="3624688"/>
                <a:ext cx="518436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All CSE boys like programming</a:t>
                </a:r>
                <a:r>
                  <a:rPr lang="en-US" sz="240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 smtClean="0"/>
                  <a:t>x: </a:t>
                </a:r>
                <a:r>
                  <a:rPr lang="en-US" sz="2400" dirty="0" err="1" smtClean="0"/>
                  <a:t>CSE_boys</a:t>
                </a:r>
                <a:r>
                  <a:rPr lang="en-US" sz="2400" dirty="0" smtClean="0"/>
                  <a:t>(x)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 like(x, programming)</a:t>
                </a:r>
              </a:p>
              <a:p>
                <a:endParaRPr lang="en-US" sz="2400" dirty="0">
                  <a:sym typeface="Wingdings" panose="05000000000000000000" pitchFamily="2" charset="2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814" y="3624688"/>
                <a:ext cx="5184368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763" t="-3113" r="-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814" y="4995910"/>
            <a:ext cx="5109867" cy="56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80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65" y="613470"/>
            <a:ext cx="6979932" cy="5365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99022" y="1939033"/>
                <a:ext cx="4854599" cy="2062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Some girls like non-veg</a:t>
                </a:r>
                <a:r>
                  <a:rPr lang="en-US" sz="320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 smtClean="0"/>
                  <a:t>x: girls(x) ^ </a:t>
                </a:r>
                <a:r>
                  <a:rPr lang="en-US" sz="3200" dirty="0" smtClean="0">
                    <a:sym typeface="Wingdings" panose="05000000000000000000" pitchFamily="2" charset="2"/>
                  </a:rPr>
                  <a:t>like(x, non-veg)</a:t>
                </a:r>
              </a:p>
              <a:p>
                <a:endParaRPr lang="en-US" sz="3200" dirty="0">
                  <a:sym typeface="Wingdings" panose="05000000000000000000" pitchFamily="2" charset="2"/>
                </a:endParaRP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022" y="1939033"/>
                <a:ext cx="4854599" cy="2062103"/>
              </a:xfrm>
              <a:prstGeom prst="rect">
                <a:avLst/>
              </a:prstGeom>
              <a:blipFill rotWithShape="0">
                <a:blip r:embed="rId3"/>
                <a:stretch>
                  <a:fillRect l="-3266" t="-3846" r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345" y="3566708"/>
            <a:ext cx="4899205" cy="68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91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"/>
            <a:ext cx="10515600" cy="607246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1. All birds fly.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 this question the predicate is "</a:t>
            </a:r>
            <a:r>
              <a:rPr lang="en-US" b="1" dirty="0"/>
              <a:t>fly(bird)</a:t>
            </a:r>
            <a:r>
              <a:rPr lang="en-US" dirty="0"/>
              <a:t>." </a:t>
            </a:r>
            <a:br>
              <a:rPr lang="en-US" dirty="0"/>
            </a:br>
            <a:r>
              <a:rPr lang="en-US" dirty="0"/>
              <a:t>And since there are all birds who fly so it will be represented as follows.</a:t>
            </a:r>
            <a:br>
              <a:rPr lang="en-US" dirty="0"/>
            </a:br>
            <a:r>
              <a:rPr lang="en-US" dirty="0"/>
              <a:t>              </a:t>
            </a:r>
            <a:r>
              <a:rPr lang="en-US" b="1" dirty="0"/>
              <a:t>∀x bird(x) →fly(x)</a:t>
            </a:r>
            <a:r>
              <a:rPr lang="en-US" dirty="0"/>
              <a:t>.</a:t>
            </a:r>
          </a:p>
          <a:p>
            <a:r>
              <a:rPr lang="en-US" b="1" dirty="0"/>
              <a:t>2. Every man respects his parent.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 this question, the predicate is "</a:t>
            </a:r>
            <a:r>
              <a:rPr lang="en-US" b="1" dirty="0"/>
              <a:t>respect(x, y)," where x=man, and y= parent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Since there is every man so will use ∀, and it will be represented as follows:</a:t>
            </a:r>
            <a:br>
              <a:rPr lang="en-US" dirty="0"/>
            </a:br>
            <a:r>
              <a:rPr lang="en-US" dirty="0"/>
              <a:t>              </a:t>
            </a:r>
            <a:r>
              <a:rPr lang="en-US" b="1" dirty="0"/>
              <a:t>∀x man(x) → respects (x, parent)</a:t>
            </a:r>
            <a:r>
              <a:rPr lang="en-US" dirty="0"/>
              <a:t>.</a:t>
            </a:r>
          </a:p>
          <a:p>
            <a:r>
              <a:rPr lang="en-US" b="1" dirty="0"/>
              <a:t>3. Some boys play cricket.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 this question, the predicate is "</a:t>
            </a:r>
            <a:r>
              <a:rPr lang="en-US" b="1" dirty="0"/>
              <a:t>play(x, y)</a:t>
            </a:r>
            <a:r>
              <a:rPr lang="en-US" dirty="0"/>
              <a:t>," where x= boys, and y= game. Since there are some boys so we will use </a:t>
            </a:r>
            <a:r>
              <a:rPr lang="en-US" b="1" dirty="0"/>
              <a:t>∃, and it will be represented as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             </a:t>
            </a:r>
            <a:r>
              <a:rPr lang="en-US" b="1" dirty="0"/>
              <a:t>∃x boys(x) → play(x, cricket)</a:t>
            </a:r>
            <a:r>
              <a:rPr lang="en-US" dirty="0"/>
              <a:t>.</a:t>
            </a:r>
          </a:p>
          <a:p>
            <a:r>
              <a:rPr lang="en-US" b="1" dirty="0"/>
              <a:t>4. Not all students like both Mathematics and Science.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 this question, the predicate is "</a:t>
            </a:r>
            <a:r>
              <a:rPr lang="en-US" b="1" dirty="0"/>
              <a:t>like(x, y)," where x= student, and y= subject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Since there are not all students, so we will use </a:t>
            </a:r>
            <a:r>
              <a:rPr lang="en-US" b="1" dirty="0"/>
              <a:t>∀ with negation, so</a:t>
            </a:r>
            <a:r>
              <a:rPr lang="en-US" dirty="0"/>
              <a:t> following representation for this:</a:t>
            </a:r>
            <a:br>
              <a:rPr lang="en-US" dirty="0"/>
            </a:br>
            <a:r>
              <a:rPr lang="en-US" dirty="0"/>
              <a:t>              </a:t>
            </a:r>
            <a:r>
              <a:rPr lang="en-US" b="1" dirty="0"/>
              <a:t>¬∀ (x) [ student(x) → like(x, Mathematics) ∧ like(x, Science)].</a:t>
            </a:r>
            <a:endParaRPr lang="en-US" dirty="0"/>
          </a:p>
          <a:p>
            <a:r>
              <a:rPr lang="en-US" b="1" dirty="0"/>
              <a:t>5. Only one student failed in Mathematics.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 this question, the predicate is "</a:t>
            </a:r>
            <a:r>
              <a:rPr lang="en-US" b="1" dirty="0"/>
              <a:t>failed(x, y)," where x= student, and y= subject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Since there is only one student who failed in Mathematics, so we will use following representation for this:</a:t>
            </a:r>
            <a:br>
              <a:rPr lang="en-US" dirty="0"/>
            </a:br>
            <a:r>
              <a:rPr lang="en-US" dirty="0"/>
              <a:t>              </a:t>
            </a:r>
            <a:r>
              <a:rPr lang="en-US" b="1" dirty="0"/>
              <a:t>∃(x) [ student(x) → failed (x, Mathematics) ∧∀ (y) [¬(x==y) ∧ student(y) → ¬failed (x, Mathematics)]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917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820" y="0"/>
            <a:ext cx="902235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2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4583"/>
            <a:ext cx="10515600" cy="543238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Marcus </a:t>
            </a:r>
            <a:r>
              <a:rPr lang="en-US" dirty="0"/>
              <a:t>was a man</a:t>
            </a:r>
          </a:p>
          <a:p>
            <a:pPr lvl="1"/>
            <a:r>
              <a:rPr lang="en-US" dirty="0"/>
              <a:t>Man(Marcus)</a:t>
            </a:r>
          </a:p>
          <a:p>
            <a:r>
              <a:rPr lang="en-US" dirty="0" smtClean="0"/>
              <a:t>Marcus </a:t>
            </a:r>
            <a:r>
              <a:rPr lang="en-US" dirty="0"/>
              <a:t>was a Pompeian</a:t>
            </a:r>
          </a:p>
          <a:p>
            <a:pPr lvl="1"/>
            <a:r>
              <a:rPr lang="en-US" dirty="0"/>
              <a:t>Pompeian(Marcus)</a:t>
            </a:r>
          </a:p>
          <a:p>
            <a:r>
              <a:rPr lang="en-US" dirty="0" smtClean="0"/>
              <a:t>All </a:t>
            </a:r>
            <a:r>
              <a:rPr lang="en-US" dirty="0" err="1"/>
              <a:t>Pompeians</a:t>
            </a:r>
            <a:r>
              <a:rPr lang="en-US" dirty="0"/>
              <a:t> were Romans</a:t>
            </a:r>
          </a:p>
          <a:p>
            <a:pPr lvl="1"/>
            <a:r>
              <a:rPr lang="en-US" dirty="0"/>
              <a:t>∀x [Pompeian(x) ⊃ Roman(x)]</a:t>
            </a:r>
          </a:p>
          <a:p>
            <a:r>
              <a:rPr lang="en-US" dirty="0" smtClean="0"/>
              <a:t>Caesar </a:t>
            </a:r>
            <a:r>
              <a:rPr lang="en-US" dirty="0"/>
              <a:t>was a ruler</a:t>
            </a:r>
          </a:p>
          <a:p>
            <a:pPr lvl="1"/>
            <a:r>
              <a:rPr lang="en-US" dirty="0"/>
              <a:t>Ruler(Caesar)</a:t>
            </a:r>
          </a:p>
          <a:p>
            <a:r>
              <a:rPr lang="en-US" dirty="0" smtClean="0"/>
              <a:t>All </a:t>
            </a:r>
            <a:r>
              <a:rPr lang="en-US" dirty="0"/>
              <a:t>Romans were either loyal to Caesar or hated him</a:t>
            </a:r>
          </a:p>
          <a:p>
            <a:pPr lvl="1"/>
            <a:r>
              <a:rPr lang="en-US" dirty="0"/>
              <a:t>∀x [Roman(y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LoyalTo</a:t>
            </a:r>
            <a:r>
              <a:rPr lang="en-US" dirty="0"/>
              <a:t>(</a:t>
            </a:r>
            <a:r>
              <a:rPr lang="en-US" dirty="0" err="1"/>
              <a:t>x,Caesar</a:t>
            </a:r>
            <a:r>
              <a:rPr lang="en-US" dirty="0"/>
              <a:t>) ∨ Hate(</a:t>
            </a:r>
            <a:r>
              <a:rPr lang="en-US" dirty="0" err="1"/>
              <a:t>x,Caesar</a:t>
            </a:r>
            <a:r>
              <a:rPr lang="en-US" dirty="0"/>
              <a:t>))]</a:t>
            </a:r>
          </a:p>
          <a:p>
            <a:r>
              <a:rPr lang="en-US" dirty="0"/>
              <a:t>People only try to assassinate rulers they aren't loyal to</a:t>
            </a:r>
          </a:p>
          <a:p>
            <a:pPr lvl="1"/>
            <a:r>
              <a:rPr lang="en-US" dirty="0"/>
              <a:t>∀</a:t>
            </a:r>
            <a:r>
              <a:rPr lang="en-US" dirty="0" err="1"/>
              <a:t>x∀y</a:t>
            </a:r>
            <a:r>
              <a:rPr lang="en-US" dirty="0"/>
              <a:t>[(Person(x) ∧ Ruler(y) ∧ </a:t>
            </a:r>
            <a:r>
              <a:rPr lang="en-US" dirty="0" err="1"/>
              <a:t>TryAssassinate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))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¬</a:t>
            </a:r>
            <a:r>
              <a:rPr lang="en-US" dirty="0" err="1"/>
              <a:t>LoyalTo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)]</a:t>
            </a:r>
          </a:p>
          <a:p>
            <a:r>
              <a:rPr lang="en-US" dirty="0" smtClean="0"/>
              <a:t>Marcus </a:t>
            </a:r>
            <a:r>
              <a:rPr lang="en-US" dirty="0"/>
              <a:t>tried to assassinate Caesar</a:t>
            </a:r>
          </a:p>
          <a:p>
            <a:pPr lvl="1"/>
            <a:r>
              <a:rPr lang="en-US" dirty="0" err="1"/>
              <a:t>TryAssassinate</a:t>
            </a:r>
            <a:r>
              <a:rPr lang="en-US" dirty="0"/>
              <a:t>(Marcus, Caesar)</a:t>
            </a:r>
          </a:p>
          <a:p>
            <a:r>
              <a:rPr lang="en-US" dirty="0" smtClean="0"/>
              <a:t>Everyone </a:t>
            </a:r>
            <a:r>
              <a:rPr lang="en-US" dirty="0"/>
              <a:t>is loyal to someone</a:t>
            </a:r>
          </a:p>
          <a:p>
            <a:pPr lvl="1"/>
            <a:r>
              <a:rPr lang="en-US" dirty="0"/>
              <a:t>∀x ∃y </a:t>
            </a:r>
            <a:r>
              <a:rPr lang="en-US" dirty="0" err="1" smtClean="0"/>
              <a:t>LoyalTo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504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09180"/>
            <a:ext cx="10515600" cy="769390"/>
          </a:xfrm>
        </p:spPr>
        <p:txBody>
          <a:bodyPr/>
          <a:lstStyle/>
          <a:p>
            <a:r>
              <a:rPr lang="en-US" dirty="0" smtClean="0"/>
              <a:t>Take Example of </a:t>
            </a:r>
            <a:r>
              <a:rPr lang="en-US" dirty="0" err="1" smtClean="0"/>
              <a:t>ImageNet</a:t>
            </a:r>
            <a:r>
              <a:rPr lang="en-US" dirty="0" smtClean="0"/>
              <a:t> 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15" y="91440"/>
            <a:ext cx="12038342" cy="56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6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083" y="-63847"/>
            <a:ext cx="9219493" cy="692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70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152"/>
            <a:ext cx="12172812" cy="475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5" y="198402"/>
            <a:ext cx="11934496" cy="6448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48800" y="1355996"/>
            <a:ext cx="274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Competence</a:t>
            </a:r>
            <a:r>
              <a:rPr lang="en-US" sz="2000" dirty="0" smtClean="0"/>
              <a:t> - the </a:t>
            </a:r>
            <a:r>
              <a:rPr lang="en-US" sz="2000" dirty="0"/>
              <a:t>ability to do something successfully or efficiently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3317" r="21726"/>
          <a:stretch/>
        </p:blipFill>
        <p:spPr>
          <a:xfrm>
            <a:off x="7727731" y="4637691"/>
            <a:ext cx="4398579" cy="153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52" y="8190"/>
            <a:ext cx="8749862" cy="674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8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CF348B77340448A3DD8BA567219910" ma:contentTypeVersion="2" ma:contentTypeDescription="Create a new document." ma:contentTypeScope="" ma:versionID="134ce16dbb3ca707462f55992a6098bd">
  <xsd:schema xmlns:xsd="http://www.w3.org/2001/XMLSchema" xmlns:xs="http://www.w3.org/2001/XMLSchema" xmlns:p="http://schemas.microsoft.com/office/2006/metadata/properties" xmlns:ns2="c2dfa97b-c12a-439d-bf6e-4c30daf2eb3b" targetNamespace="http://schemas.microsoft.com/office/2006/metadata/properties" ma:root="true" ma:fieldsID="d89ed4855b311db6b8a38624d759e413" ns2:_="">
    <xsd:import namespace="c2dfa97b-c12a-439d-bf6e-4c30daf2eb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dfa97b-c12a-439d-bf6e-4c30daf2eb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A79A48-3B3D-48B4-98DA-1F0B43339D0C}"/>
</file>

<file path=customXml/itemProps2.xml><?xml version="1.0" encoding="utf-8"?>
<ds:datastoreItem xmlns:ds="http://schemas.openxmlformats.org/officeDocument/2006/customXml" ds:itemID="{8CBDBE79-C123-4DC1-839B-131D9CCD85E3}"/>
</file>

<file path=customXml/itemProps3.xml><?xml version="1.0" encoding="utf-8"?>
<ds:datastoreItem xmlns:ds="http://schemas.openxmlformats.org/officeDocument/2006/customXml" ds:itemID="{35545256-87E9-45AB-B98C-F22E37A3EE9C}"/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484</Words>
  <Application>Microsoft Office PowerPoint</Application>
  <PresentationFormat>Widescreen</PresentationFormat>
  <Paragraphs>88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Bahnschrift</vt:lpstr>
      <vt:lpstr>Bodoni MT Black</vt:lpstr>
      <vt:lpstr>Calibri</vt:lpstr>
      <vt:lpstr>Calibri Light</vt:lpstr>
      <vt:lpstr>Cambria Math</vt:lpstr>
      <vt:lpstr>Wingdings</vt:lpstr>
      <vt:lpstr>Office Theme</vt:lpstr>
      <vt:lpstr>Knowledge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Approaches to KR/ Types of KR/ Schemes of KR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Representation</dc:title>
  <dc:creator>Parth Goel</dc:creator>
  <cp:lastModifiedBy>resources</cp:lastModifiedBy>
  <cp:revision>23</cp:revision>
  <dcterms:created xsi:type="dcterms:W3CDTF">2019-07-03T17:16:30Z</dcterms:created>
  <dcterms:modified xsi:type="dcterms:W3CDTF">2019-07-31T05:17:12Z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0x010100ECCF348B77340448A3DD8BA567219910</vt:lpwstr>
  </property>
</Properties>
</file>