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62733-9499-4295-A25E-9281D921C04B}" type="datetimeFigureOut">
              <a:rPr lang="en-US" smtClean="0"/>
              <a:t>8/28/2019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58F11-2787-4A0F-B01C-C0BA49E8B05D}" type="slidenum">
              <a:rPr lang="en-US" smtClean="0"/>
              <a:t>‹#›</a:t>
            </a:fld>
            <a:endParaRPr lang="en-US"/>
          </a:p>
        </p:txBody>
      </p:sp>
    </p:spTree>
    <p:extLst>
      <p:ext uri="{BB962C8B-B14F-4D97-AF65-F5344CB8AC3E}">
        <p14:creationId xmlns:p14="http://schemas.microsoft.com/office/powerpoint/2010/main" val="366791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262333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87654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23412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25030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69283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35E20A-BD58-49CD-BC63-8289F800DD24}"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95163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35E20A-BD58-49CD-BC63-8289F800DD24}" type="datetimeFigureOut">
              <a:rPr lang="en-US" smtClean="0"/>
              <a:pPr/>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46084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35E20A-BD58-49CD-BC63-8289F800DD24}" type="datetimeFigureOut">
              <a:rPr lang="en-US" smtClean="0"/>
              <a:pPr/>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81964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5E20A-BD58-49CD-BC63-8289F800DD24}" type="datetimeFigureOut">
              <a:rPr lang="en-US" smtClean="0"/>
              <a:pPr/>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22981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5E20A-BD58-49CD-BC63-8289F800DD24}"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419377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5E20A-BD58-49CD-BC63-8289F800DD24}"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14546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5E20A-BD58-49CD-BC63-8289F800DD24}" type="datetimeFigureOut">
              <a:rPr lang="en-US" smtClean="0"/>
              <a:pPr/>
              <a:t>8/28/2019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BE4D8-D83E-4733-8FC2-6F0C1696F0C3}" type="slidenum">
              <a:rPr lang="en-US" smtClean="0"/>
              <a:pPr/>
              <a:t>‹#›</a:t>
            </a:fld>
            <a:endParaRPr lang="en-US"/>
          </a:p>
        </p:txBody>
      </p:sp>
    </p:spTree>
    <p:extLst>
      <p:ext uri="{BB962C8B-B14F-4D97-AF65-F5344CB8AC3E}">
        <p14:creationId xmlns:p14="http://schemas.microsoft.com/office/powerpoint/2010/main" val="2690867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Natural Language Processing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4226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Pragmatic Analysis</a:t>
            </a:r>
            <a:endParaRPr lang="en-US" sz="4000"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Meaning</a:t>
            </a:r>
            <a:endParaRPr lang="en-US" dirty="0"/>
          </a:p>
          <a:p>
            <a:pPr marL="0" indent="0">
              <a:buNone/>
            </a:pPr>
            <a:r>
              <a:rPr lang="en-US" dirty="0"/>
              <a:t>     instance</a:t>
            </a:r>
            <a:r>
              <a:rPr lang="en-US" dirty="0" smtClean="0"/>
              <a:t>: commanding</a:t>
            </a:r>
            <a:endParaRPr lang="en-US" dirty="0"/>
          </a:p>
          <a:p>
            <a:pPr marL="0" indent="0">
              <a:buNone/>
            </a:pPr>
            <a:r>
              <a:rPr lang="en-US" dirty="0"/>
              <a:t>	agent</a:t>
            </a:r>
            <a:r>
              <a:rPr lang="en-US" dirty="0" smtClean="0"/>
              <a:t>: User068</a:t>
            </a:r>
            <a:endParaRPr lang="en-US" dirty="0"/>
          </a:p>
          <a:p>
            <a:pPr marL="0" indent="0">
              <a:buNone/>
            </a:pPr>
            <a:r>
              <a:rPr lang="en-US" dirty="0"/>
              <a:t>  performer</a:t>
            </a:r>
            <a:r>
              <a:rPr lang="en-US" dirty="0" smtClean="0"/>
              <a:t>: This </a:t>
            </a:r>
            <a:r>
              <a:rPr lang="en-US" dirty="0"/>
              <a:t>System</a:t>
            </a:r>
          </a:p>
          <a:p>
            <a:pPr marL="0" indent="0">
              <a:buNone/>
            </a:pPr>
            <a:r>
              <a:rPr lang="en-US" dirty="0"/>
              <a:t>        object</a:t>
            </a:r>
            <a:r>
              <a:rPr lang="en-US" dirty="0" smtClean="0"/>
              <a:t>: P27</a:t>
            </a:r>
            <a:endParaRPr lang="en-US" dirty="0"/>
          </a:p>
          <a:p>
            <a:pPr marL="0" indent="0">
              <a:buNone/>
            </a:pPr>
            <a:r>
              <a:rPr lang="en-US" dirty="0"/>
              <a:t>P27                                            /</a:t>
            </a:r>
            <a:r>
              <a:rPr lang="en-US" dirty="0" err="1"/>
              <a:t>pr</a:t>
            </a:r>
            <a:r>
              <a:rPr lang="en-US" dirty="0"/>
              <a:t>/</a:t>
            </a:r>
            <a:r>
              <a:rPr lang="en-US" dirty="0" err="1"/>
              <a:t>wsmith</a:t>
            </a:r>
            <a:r>
              <a:rPr lang="en-US" dirty="0"/>
              <a:t>/</a:t>
            </a:r>
            <a:r>
              <a:rPr lang="en-US" dirty="0" err="1"/>
              <a:t>stuff.init</a:t>
            </a:r>
            <a:endParaRPr lang="en-US" dirty="0"/>
          </a:p>
          <a:p>
            <a:pPr marL="0" indent="0">
              <a:buNone/>
            </a:pPr>
            <a:r>
              <a:rPr lang="en-US" dirty="0"/>
              <a:t>     instance</a:t>
            </a:r>
            <a:r>
              <a:rPr lang="en-US" dirty="0" smtClean="0"/>
              <a:t>: printing</a:t>
            </a:r>
            <a:endParaRPr lang="en-US" dirty="0"/>
          </a:p>
          <a:p>
            <a:pPr marL="0" indent="0">
              <a:buNone/>
            </a:pPr>
            <a:r>
              <a:rPr lang="en-US" dirty="0"/>
              <a:t>         agent</a:t>
            </a:r>
            <a:r>
              <a:rPr lang="en-US" dirty="0" smtClean="0"/>
              <a:t>: This </a:t>
            </a:r>
            <a:r>
              <a:rPr lang="en-US" dirty="0"/>
              <a:t>System</a:t>
            </a:r>
          </a:p>
          <a:p>
            <a:pPr marL="0" indent="0">
              <a:buNone/>
            </a:pPr>
            <a:r>
              <a:rPr lang="en-US" dirty="0"/>
              <a:t>        object</a:t>
            </a:r>
            <a:r>
              <a:rPr lang="en-US" dirty="0" smtClean="0"/>
              <a:t>: F1</a:t>
            </a:r>
            <a:endParaRPr lang="en-US" dirty="0"/>
          </a:p>
          <a:p>
            <a:pPr marL="0" indent="0">
              <a:buNone/>
            </a:pPr>
            <a:r>
              <a:rPr lang="en-US" dirty="0"/>
              <a:t>			/</a:t>
            </a:r>
            <a:r>
              <a:rPr lang="en-US" dirty="0" err="1"/>
              <a:t>pr</a:t>
            </a:r>
            <a:r>
              <a:rPr lang="en-US" dirty="0"/>
              <a:t>-file print command.</a:t>
            </a:r>
          </a:p>
          <a:p>
            <a:endParaRPr lang="en-US" dirty="0"/>
          </a:p>
        </p:txBody>
      </p:sp>
    </p:spTree>
    <p:extLst>
      <p:ext uri="{BB962C8B-B14F-4D97-AF65-F5344CB8AC3E}">
        <p14:creationId xmlns:p14="http://schemas.microsoft.com/office/powerpoint/2010/main" val="1201668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Syntactic Processing</a:t>
            </a:r>
            <a:endParaRPr lang="en-US" sz="4000" dirty="0"/>
          </a:p>
        </p:txBody>
      </p:sp>
      <p:sp>
        <p:nvSpPr>
          <p:cNvPr id="3" name="Content Placeholder 2"/>
          <p:cNvSpPr>
            <a:spLocks noGrp="1"/>
          </p:cNvSpPr>
          <p:nvPr>
            <p:ph idx="1"/>
          </p:nvPr>
        </p:nvSpPr>
        <p:spPr/>
        <p:txBody>
          <a:bodyPr>
            <a:normAutofit fontScale="62500" lnSpcReduction="20000"/>
          </a:bodyPr>
          <a:lstStyle/>
          <a:p>
            <a:pPr algn="just"/>
            <a:r>
              <a:rPr lang="en-US" dirty="0" smtClean="0"/>
              <a:t>A </a:t>
            </a:r>
            <a:r>
              <a:rPr lang="en-US" dirty="0"/>
              <a:t>flat input sentence is converted into a hierarchical structure that correspond to </a:t>
            </a:r>
            <a:r>
              <a:rPr lang="en-US" dirty="0" smtClean="0"/>
              <a:t>the units </a:t>
            </a:r>
            <a:r>
              <a:rPr lang="en-US" dirty="0"/>
              <a:t>of meaning in the sentence.-parsing.</a:t>
            </a:r>
          </a:p>
          <a:p>
            <a:pPr marL="0" indent="0" algn="just">
              <a:buNone/>
            </a:pPr>
            <a:r>
              <a:rPr lang="en-US" dirty="0"/>
              <a:t> </a:t>
            </a:r>
          </a:p>
          <a:p>
            <a:pPr lvl="1" algn="just">
              <a:buFont typeface="Wingdings" pitchFamily="2" charset="2"/>
              <a:buChar char="Ø"/>
            </a:pPr>
            <a:r>
              <a:rPr lang="en-US" dirty="0" smtClean="0"/>
              <a:t>Semantic </a:t>
            </a:r>
            <a:r>
              <a:rPr lang="en-US" dirty="0"/>
              <a:t>processing must operate on sentence constituents. No syntactic step, </a:t>
            </a:r>
            <a:r>
              <a:rPr lang="en-US" dirty="0" smtClean="0"/>
              <a:t>semantic </a:t>
            </a:r>
            <a:r>
              <a:rPr lang="en-US" dirty="0"/>
              <a:t>system must decide on its own constituents.</a:t>
            </a:r>
          </a:p>
          <a:p>
            <a:pPr algn="just">
              <a:buFont typeface="Wingdings" pitchFamily="2" charset="2"/>
              <a:buChar char="Ø"/>
            </a:pPr>
            <a:endParaRPr lang="en-US" dirty="0"/>
          </a:p>
          <a:p>
            <a:pPr lvl="1" algn="just">
              <a:buFont typeface="Wingdings" pitchFamily="2" charset="2"/>
              <a:buChar char="Ø"/>
            </a:pPr>
            <a:r>
              <a:rPr lang="en-US" dirty="0" smtClean="0"/>
              <a:t>Computationally </a:t>
            </a:r>
            <a:r>
              <a:rPr lang="en-US" dirty="0"/>
              <a:t>less expensive than in semantic processing.</a:t>
            </a:r>
          </a:p>
          <a:p>
            <a:pPr lvl="1" algn="just">
              <a:buFont typeface="Wingdings" pitchFamily="2" charset="2"/>
              <a:buChar char="Ø"/>
            </a:pPr>
            <a:r>
              <a:rPr lang="en-US" dirty="0" smtClean="0"/>
              <a:t>Role </a:t>
            </a:r>
            <a:r>
              <a:rPr lang="en-US" dirty="0"/>
              <a:t>in reducing overall system complexity.</a:t>
            </a:r>
          </a:p>
          <a:p>
            <a:pPr algn="just"/>
            <a:endParaRPr lang="en-US" dirty="0"/>
          </a:p>
          <a:p>
            <a:pPr algn="just"/>
            <a:r>
              <a:rPr lang="en-US" dirty="0" smtClean="0"/>
              <a:t>All </a:t>
            </a:r>
            <a:r>
              <a:rPr lang="en-US" dirty="0"/>
              <a:t>systems must have two components</a:t>
            </a:r>
          </a:p>
          <a:p>
            <a:pPr marL="0" indent="0" algn="just">
              <a:buNone/>
            </a:pPr>
            <a:r>
              <a:rPr lang="en-US" dirty="0"/>
              <a:t> </a:t>
            </a:r>
          </a:p>
          <a:p>
            <a:pPr lvl="1" algn="just">
              <a:buFont typeface="Wingdings" pitchFamily="2" charset="2"/>
              <a:buChar char="Ø"/>
            </a:pPr>
            <a:r>
              <a:rPr lang="en-US" dirty="0" smtClean="0"/>
              <a:t>A </a:t>
            </a:r>
            <a:r>
              <a:rPr lang="en-US" dirty="0"/>
              <a:t>declarative representation, called grammar, of the syntactic facts (then) </a:t>
            </a:r>
            <a:r>
              <a:rPr lang="en-US" dirty="0" smtClean="0"/>
              <a:t>about the </a:t>
            </a:r>
            <a:r>
              <a:rPr lang="en-US" dirty="0"/>
              <a:t>language.</a:t>
            </a:r>
          </a:p>
          <a:p>
            <a:pPr lvl="1" algn="just">
              <a:buFont typeface="Wingdings" pitchFamily="2" charset="2"/>
              <a:buChar char="Ø"/>
            </a:pPr>
            <a:r>
              <a:rPr lang="en-US" dirty="0" smtClean="0"/>
              <a:t>Parser</a:t>
            </a:r>
            <a:r>
              <a:rPr lang="en-US" dirty="0"/>
              <a:t>, that compares the grammar against input sentences to produce parsed structures.</a:t>
            </a:r>
          </a:p>
          <a:p>
            <a:endParaRPr lang="en-US" dirty="0"/>
          </a:p>
        </p:txBody>
      </p:sp>
    </p:spTree>
    <p:extLst>
      <p:ext uri="{BB962C8B-B14F-4D97-AF65-F5344CB8AC3E}">
        <p14:creationId xmlns:p14="http://schemas.microsoft.com/office/powerpoint/2010/main" val="261508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Grammars &amp; Parsers</a:t>
            </a:r>
            <a:endParaRPr lang="en-US" sz="4000"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pPr lvl="0" algn="just"/>
            <a:r>
              <a:rPr lang="en-US" dirty="0" smtClean="0"/>
              <a:t>Grammar-set </a:t>
            </a:r>
            <a:r>
              <a:rPr lang="en-US" dirty="0"/>
              <a:t>of prod. rules.</a:t>
            </a:r>
          </a:p>
          <a:p>
            <a:pPr lvl="0" algn="just"/>
            <a:r>
              <a:rPr lang="en-US" dirty="0"/>
              <a:t>Simple context-free, phrase structure grammar for English.</a:t>
            </a:r>
          </a:p>
          <a:p>
            <a:pPr lvl="0" algn="just"/>
            <a:r>
              <a:rPr lang="en-US" dirty="0"/>
              <a:t>Sentence-composed of a noun phrase followed by a verb phrase. Vertical </a:t>
            </a:r>
            <a:r>
              <a:rPr lang="en-US" dirty="0" smtClean="0"/>
              <a:t>bar-or </a:t>
            </a:r>
            <a:r>
              <a:rPr lang="en-US" b="1" dirty="0" smtClean="0"/>
              <a:t>є</a:t>
            </a:r>
            <a:r>
              <a:rPr lang="en-US" dirty="0" smtClean="0"/>
              <a:t> </a:t>
            </a:r>
            <a:r>
              <a:rPr lang="en-US" dirty="0"/>
              <a:t>-empty string.</a:t>
            </a:r>
          </a:p>
          <a:p>
            <a:pPr lvl="0" algn="just"/>
            <a:r>
              <a:rPr lang="en-US" dirty="0"/>
              <a:t>Symbols that are further expanded by rules are called nonterminal symbols.</a:t>
            </a:r>
          </a:p>
          <a:p>
            <a:pPr lvl="0" algn="just"/>
            <a:r>
              <a:rPr lang="en-US" dirty="0"/>
              <a:t>Symbols that correspond directly to strings that must be found in an input sentence are called terminal sym.</a:t>
            </a:r>
          </a:p>
          <a:p>
            <a:pPr lvl="0" algn="just"/>
            <a:r>
              <a:rPr lang="en-US" dirty="0"/>
              <a:t>Grammar formalisms provide the basis for many natural languages understanding system.</a:t>
            </a:r>
          </a:p>
          <a:p>
            <a:pPr lvl="0" algn="just"/>
            <a:r>
              <a:rPr lang="en-US" dirty="0"/>
              <a:t>NLP systems have less in common with computer language processing systems then you might expect.</a:t>
            </a:r>
          </a:p>
          <a:p>
            <a:pPr lvl="0" algn="just"/>
            <a:r>
              <a:rPr lang="en-US" b="1" dirty="0"/>
              <a:t>Parsing</a:t>
            </a:r>
            <a:r>
              <a:rPr lang="en-US" dirty="0"/>
              <a:t> –takes the rules of the grammar and compares them against the input sentence.</a:t>
            </a:r>
          </a:p>
          <a:p>
            <a:pPr lvl="0" algn="just"/>
            <a:r>
              <a:rPr lang="en-US" dirty="0"/>
              <a:t>The simplest structure to build is a parse tree, which simply records the rules and how they are matched.</a:t>
            </a:r>
          </a:p>
          <a:p>
            <a:endParaRPr lang="en-US" dirty="0"/>
          </a:p>
        </p:txBody>
      </p:sp>
    </p:spTree>
    <p:extLst>
      <p:ext uri="{BB962C8B-B14F-4D97-AF65-F5344CB8AC3E}">
        <p14:creationId xmlns:p14="http://schemas.microsoft.com/office/powerpoint/2010/main" val="3297435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Rules: (A simple grammar for a fragment of English) </a:t>
            </a:r>
            <a:endParaRPr lang="en-US" sz="2800"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 </a:t>
            </a:r>
          </a:p>
          <a:p>
            <a:pPr marL="0" indent="0" algn="just">
              <a:buNone/>
            </a:pPr>
            <a:r>
              <a:rPr lang="en-US" dirty="0"/>
              <a:t>S</a:t>
            </a:r>
            <a:r>
              <a:rPr lang="en-US" dirty="0">
                <a:sym typeface="Wingdings"/>
              </a:rPr>
              <a:t></a:t>
            </a:r>
            <a:r>
              <a:rPr lang="en-US" dirty="0"/>
              <a:t>NP VP</a:t>
            </a:r>
          </a:p>
          <a:p>
            <a:pPr marL="0" indent="0" algn="just">
              <a:buNone/>
            </a:pPr>
            <a:r>
              <a:rPr lang="en-US" dirty="0" err="1"/>
              <a:t>NP</a:t>
            </a:r>
            <a:r>
              <a:rPr lang="en-US" dirty="0" err="1" smtClean="0">
                <a:sym typeface="Wingdings"/>
              </a:rPr>
              <a:t></a:t>
            </a:r>
            <a:r>
              <a:rPr lang="en-US" dirty="0" err="1" smtClean="0"/>
              <a:t>Article</a:t>
            </a:r>
            <a:r>
              <a:rPr lang="en-US" dirty="0" smtClean="0"/>
              <a:t> </a:t>
            </a:r>
            <a:r>
              <a:rPr lang="en-US" dirty="0"/>
              <a:t>NP1</a:t>
            </a:r>
          </a:p>
          <a:p>
            <a:pPr marL="0" indent="0" algn="just">
              <a:buNone/>
            </a:pPr>
            <a:r>
              <a:rPr lang="en-US" dirty="0"/>
              <a:t>NP</a:t>
            </a:r>
            <a:r>
              <a:rPr lang="en-US" dirty="0">
                <a:sym typeface="Wingdings"/>
              </a:rPr>
              <a:t></a:t>
            </a:r>
            <a:r>
              <a:rPr lang="en-US" dirty="0"/>
              <a:t>PRO</a:t>
            </a:r>
          </a:p>
          <a:p>
            <a:pPr marL="0" indent="0" algn="just">
              <a:buNone/>
            </a:pPr>
            <a:r>
              <a:rPr lang="en-US" dirty="0"/>
              <a:t>NP</a:t>
            </a:r>
            <a:r>
              <a:rPr lang="en-US" dirty="0">
                <a:sym typeface="Wingdings"/>
              </a:rPr>
              <a:t></a:t>
            </a:r>
            <a:r>
              <a:rPr lang="en-US" dirty="0"/>
              <a:t>PN (Proper Noun)</a:t>
            </a:r>
          </a:p>
          <a:p>
            <a:pPr marL="0" indent="0" algn="just">
              <a:buNone/>
            </a:pPr>
            <a:r>
              <a:rPr lang="en-US" dirty="0"/>
              <a:t>NP</a:t>
            </a:r>
            <a:r>
              <a:rPr lang="en-US" dirty="0">
                <a:sym typeface="Wingdings"/>
              </a:rPr>
              <a:t></a:t>
            </a:r>
            <a:r>
              <a:rPr lang="en-US" dirty="0"/>
              <a:t>NP1</a:t>
            </a:r>
          </a:p>
          <a:p>
            <a:pPr marL="0" indent="0" algn="just">
              <a:buNone/>
            </a:pPr>
            <a:r>
              <a:rPr lang="en-US" dirty="0"/>
              <a:t> </a:t>
            </a:r>
          </a:p>
          <a:p>
            <a:pPr marL="0" indent="0" algn="just">
              <a:buNone/>
            </a:pPr>
            <a:r>
              <a:rPr lang="en-US" dirty="0"/>
              <a:t>NP1</a:t>
            </a:r>
            <a:r>
              <a:rPr lang="en-US" dirty="0">
                <a:sym typeface="Wingdings"/>
              </a:rPr>
              <a:t></a:t>
            </a:r>
            <a:r>
              <a:rPr lang="en-US" dirty="0"/>
              <a:t>ADJS </a:t>
            </a:r>
            <a:r>
              <a:rPr lang="en-US" dirty="0" smtClean="0"/>
              <a:t>N</a:t>
            </a:r>
          </a:p>
          <a:p>
            <a:pPr marL="0" indent="0" algn="just">
              <a:buNone/>
            </a:pPr>
            <a:r>
              <a:rPr lang="en-US" dirty="0" smtClean="0"/>
              <a:t>NP</a:t>
            </a:r>
            <a:r>
              <a:rPr lang="en-US" dirty="0">
                <a:sym typeface="Wingdings"/>
              </a:rPr>
              <a:t> </a:t>
            </a:r>
            <a:r>
              <a:rPr lang="en-US" smtClean="0">
                <a:sym typeface="Wingdings"/>
              </a:rPr>
              <a:t> Adverb</a:t>
            </a:r>
            <a:endParaRPr lang="en-US" dirty="0"/>
          </a:p>
          <a:p>
            <a:pPr marL="0" indent="0" algn="just">
              <a:buNone/>
            </a:pPr>
            <a:r>
              <a:rPr lang="en-US" dirty="0" err="1"/>
              <a:t>ADJS</a:t>
            </a:r>
            <a:r>
              <a:rPr lang="en-US" dirty="0" err="1">
                <a:sym typeface="Wingdings"/>
              </a:rPr>
              <a:t></a:t>
            </a:r>
            <a:r>
              <a:rPr lang="en-US" dirty="0" err="1" smtClean="0"/>
              <a:t>є|AD</a:t>
            </a:r>
            <a:r>
              <a:rPr lang="en-US" dirty="0" smtClean="0"/>
              <a:t> </a:t>
            </a:r>
            <a:r>
              <a:rPr lang="en-US" dirty="0"/>
              <a:t>ADJS</a:t>
            </a:r>
          </a:p>
          <a:p>
            <a:pPr marL="0" indent="0" algn="just">
              <a:buNone/>
            </a:pPr>
            <a:r>
              <a:rPr lang="en-US" dirty="0"/>
              <a:t> </a:t>
            </a:r>
          </a:p>
          <a:p>
            <a:pPr marL="0" indent="0" algn="just">
              <a:buNone/>
            </a:pPr>
            <a:r>
              <a:rPr lang="en-US" dirty="0"/>
              <a:t>VP</a:t>
            </a:r>
            <a:r>
              <a:rPr lang="en-US" dirty="0">
                <a:sym typeface="Wingdings"/>
              </a:rPr>
              <a:t></a:t>
            </a:r>
            <a:r>
              <a:rPr lang="en-US" dirty="0"/>
              <a:t>V</a:t>
            </a:r>
          </a:p>
          <a:p>
            <a:pPr marL="0" indent="0" algn="just">
              <a:buNone/>
            </a:pPr>
            <a:r>
              <a:rPr lang="en-US" dirty="0"/>
              <a:t>VP</a:t>
            </a:r>
            <a:r>
              <a:rPr lang="en-US" dirty="0">
                <a:sym typeface="Wingdings"/>
              </a:rPr>
              <a:t></a:t>
            </a:r>
            <a:r>
              <a:rPr lang="en-US" dirty="0"/>
              <a:t>V NP</a:t>
            </a:r>
          </a:p>
          <a:p>
            <a:pPr marL="0" indent="0" algn="just">
              <a:buNone/>
            </a:pPr>
            <a:r>
              <a:rPr lang="en-US" dirty="0"/>
              <a:t> </a:t>
            </a:r>
          </a:p>
          <a:p>
            <a:pPr marL="0" indent="0" algn="just">
              <a:buNone/>
            </a:pPr>
            <a:r>
              <a:rPr lang="en-US" dirty="0" err="1"/>
              <a:t>N</a:t>
            </a:r>
            <a:r>
              <a:rPr lang="en-US" dirty="0" err="1">
                <a:sym typeface="Wingdings"/>
              </a:rPr>
              <a:t></a:t>
            </a:r>
            <a:r>
              <a:rPr lang="en-US" dirty="0" err="1"/>
              <a:t>file|printer</a:t>
            </a:r>
            <a:endParaRPr lang="en-US" dirty="0"/>
          </a:p>
          <a:p>
            <a:pPr marL="0" indent="0" algn="just">
              <a:buNone/>
            </a:pPr>
            <a:r>
              <a:rPr lang="en-US" dirty="0" err="1"/>
              <a:t>PN</a:t>
            </a:r>
            <a:r>
              <a:rPr lang="en-US" dirty="0" err="1">
                <a:sym typeface="Wingdings"/>
              </a:rPr>
              <a:t></a:t>
            </a:r>
            <a:r>
              <a:rPr lang="en-US" dirty="0" err="1"/>
              <a:t>Bill</a:t>
            </a:r>
            <a:endParaRPr lang="en-US" dirty="0"/>
          </a:p>
          <a:p>
            <a:pPr marL="0" indent="0" algn="just">
              <a:buNone/>
            </a:pPr>
            <a:r>
              <a:rPr lang="en-US" dirty="0"/>
              <a:t>PRO</a:t>
            </a:r>
            <a:r>
              <a:rPr lang="en-US" dirty="0">
                <a:sym typeface="Wingdings"/>
              </a:rPr>
              <a:t></a:t>
            </a:r>
            <a:r>
              <a:rPr lang="en-US" dirty="0"/>
              <a:t>I</a:t>
            </a:r>
          </a:p>
          <a:p>
            <a:pPr marL="0" indent="0" algn="just">
              <a:buNone/>
            </a:pPr>
            <a:r>
              <a:rPr lang="en-US" dirty="0" err="1"/>
              <a:t>ADJ</a:t>
            </a:r>
            <a:r>
              <a:rPr lang="en-US" dirty="0" err="1">
                <a:sym typeface="Wingdings"/>
              </a:rPr>
              <a:t></a:t>
            </a:r>
            <a:r>
              <a:rPr lang="en-US" dirty="0" err="1"/>
              <a:t>short|long|fast</a:t>
            </a:r>
            <a:endParaRPr lang="en-US" dirty="0"/>
          </a:p>
          <a:p>
            <a:pPr marL="0" indent="0" algn="just">
              <a:buNone/>
            </a:pPr>
            <a:r>
              <a:rPr lang="en-US" dirty="0" err="1"/>
              <a:t>V</a:t>
            </a:r>
            <a:r>
              <a:rPr lang="en-US" dirty="0" err="1">
                <a:sym typeface="Wingdings"/>
              </a:rPr>
              <a:t></a:t>
            </a:r>
            <a:r>
              <a:rPr lang="en-US" dirty="0" err="1"/>
              <a:t>printed|created|want</a:t>
            </a:r>
            <a:endParaRPr lang="en-US" dirty="0"/>
          </a:p>
          <a:p>
            <a:endParaRPr lang="en-US" dirty="0"/>
          </a:p>
        </p:txBody>
      </p:sp>
    </p:spTree>
    <p:extLst>
      <p:ext uri="{BB962C8B-B14F-4D97-AF65-F5344CB8AC3E}">
        <p14:creationId xmlns:p14="http://schemas.microsoft.com/office/powerpoint/2010/main" val="273843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049154"/>
            <a:ext cx="8229600" cy="5077009"/>
          </a:xfrm>
        </p:spPr>
        <p:txBody>
          <a:bodyPr>
            <a:normAutofit fontScale="85000" lnSpcReduction="10000"/>
          </a:bodyPr>
          <a:lstStyle/>
          <a:p>
            <a:pPr lvl="0" algn="just"/>
            <a:r>
              <a:rPr lang="en-US" dirty="0"/>
              <a:t>Every node corresponds either to input word or to a nonterminal in our grammar.</a:t>
            </a:r>
          </a:p>
          <a:p>
            <a:pPr lvl="0" algn="just"/>
            <a:r>
              <a:rPr lang="en-US" dirty="0"/>
              <a:t>Each level corresponds to the application of the grammar rule.</a:t>
            </a:r>
          </a:p>
          <a:p>
            <a:pPr lvl="0" algn="just"/>
            <a:r>
              <a:rPr lang="en-US" dirty="0"/>
              <a:t>Grammar specifies two things about a language.</a:t>
            </a:r>
          </a:p>
          <a:p>
            <a:pPr lvl="0" algn="just"/>
            <a:r>
              <a:rPr lang="en-US" dirty="0"/>
              <a:t>Its weak generative capacity, by which we mean the set of sentences that are contained within the language.</a:t>
            </a:r>
          </a:p>
          <a:p>
            <a:pPr lvl="0" algn="just"/>
            <a:r>
              <a:rPr lang="en-US" dirty="0"/>
              <a:t>Grammatical sentences-matched by series of rules.</a:t>
            </a:r>
          </a:p>
          <a:p>
            <a:pPr lvl="0" algn="just"/>
            <a:r>
              <a:rPr lang="en-US" dirty="0"/>
              <a:t>Its strong generative capacity, by which we mean the structure to be assigned to each grammatical sentence of the language.</a:t>
            </a:r>
          </a:p>
          <a:p>
            <a:endParaRPr lang="en-US" dirty="0"/>
          </a:p>
        </p:txBody>
      </p:sp>
    </p:spTree>
    <p:extLst>
      <p:ext uri="{BB962C8B-B14F-4D97-AF65-F5344CB8AC3E}">
        <p14:creationId xmlns:p14="http://schemas.microsoft.com/office/powerpoint/2010/main" val="267930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dirty="0" smtClean="0"/>
              <a:t>Top-down v\s Bottom-up Parsing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algn="just"/>
            <a:r>
              <a:rPr lang="en-US" dirty="0"/>
              <a:t>To parse a sentence, the sentence could have been generated from the start symbol.</a:t>
            </a:r>
          </a:p>
          <a:p>
            <a:pPr marL="0" indent="0" algn="just">
              <a:buNone/>
            </a:pPr>
            <a:endParaRPr lang="en-US" dirty="0"/>
          </a:p>
          <a:p>
            <a:pPr algn="just"/>
            <a:r>
              <a:rPr lang="en-US" b="1" dirty="0"/>
              <a:t>Top-down parsing</a:t>
            </a:r>
            <a:r>
              <a:rPr lang="en-US" dirty="0"/>
              <a:t> –Begin with the start </a:t>
            </a:r>
            <a:r>
              <a:rPr lang="en-US" dirty="0" err="1"/>
              <a:t>sy</a:t>
            </a:r>
            <a:r>
              <a:rPr lang="en-US" dirty="0"/>
              <a:t>. and apply the grammar rules forward until the system at the terminals of the tree correspond to the components of the sentence being passed.</a:t>
            </a:r>
          </a:p>
          <a:p>
            <a:pPr marL="0" indent="0" algn="just">
              <a:buNone/>
            </a:pPr>
            <a:r>
              <a:rPr lang="en-US" dirty="0"/>
              <a:t> </a:t>
            </a:r>
          </a:p>
          <a:p>
            <a:pPr algn="just"/>
            <a:r>
              <a:rPr lang="en-US" b="1" dirty="0"/>
              <a:t>Bottom-up parsing</a:t>
            </a:r>
            <a:r>
              <a:rPr lang="en-US" dirty="0"/>
              <a:t>-Begin with the sentence to be parsed and apply the grammar rules backward until a single tree whose terminals are the words of the sentence and whose top node is start sym. has been produced.</a:t>
            </a:r>
          </a:p>
          <a:p>
            <a:endParaRPr lang="en-US" dirty="0"/>
          </a:p>
        </p:txBody>
      </p:sp>
    </p:spTree>
    <p:extLst>
      <p:ext uri="{BB962C8B-B14F-4D97-AF65-F5344CB8AC3E}">
        <p14:creationId xmlns:p14="http://schemas.microsoft.com/office/powerpoint/2010/main" val="3384359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Natural Language Processing</a:t>
            </a:r>
            <a:endParaRPr lang="en-US" sz="4000" dirty="0"/>
          </a:p>
        </p:txBody>
      </p:sp>
      <p:sp>
        <p:nvSpPr>
          <p:cNvPr id="3" name="Content Placeholder 2"/>
          <p:cNvSpPr>
            <a:spLocks noGrp="1"/>
          </p:cNvSpPr>
          <p:nvPr>
            <p:ph idx="1"/>
          </p:nvPr>
        </p:nvSpPr>
        <p:spPr/>
        <p:txBody>
          <a:bodyPr>
            <a:normAutofit fontScale="77500" lnSpcReduction="20000"/>
          </a:bodyPr>
          <a:lstStyle/>
          <a:p>
            <a:pPr lvl="0" algn="just"/>
            <a:r>
              <a:rPr lang="en-US" dirty="0"/>
              <a:t>Language is meant for communication about the world (understand more about the world</a:t>
            </a:r>
            <a:r>
              <a:rPr lang="en-US" dirty="0" smtClean="0"/>
              <a:t>)</a:t>
            </a:r>
            <a:endParaRPr lang="en-US" dirty="0"/>
          </a:p>
          <a:p>
            <a:pPr lvl="0" algn="just"/>
            <a:r>
              <a:rPr lang="en-US" dirty="0"/>
              <a:t>How we can exploit knowledge about the world –combination with facts, to build computational NL </a:t>
            </a:r>
            <a:r>
              <a:rPr lang="en-US" dirty="0" smtClean="0"/>
              <a:t>Systems</a:t>
            </a:r>
            <a:endParaRPr lang="en-US" dirty="0"/>
          </a:p>
          <a:p>
            <a:pPr lvl="0" algn="just"/>
            <a:r>
              <a:rPr lang="en-US" dirty="0"/>
              <a:t>Largest part of human linguistic communication occurs as </a:t>
            </a:r>
            <a:r>
              <a:rPr lang="en-US" dirty="0" smtClean="0"/>
              <a:t>speech</a:t>
            </a:r>
            <a:endParaRPr lang="en-US" dirty="0"/>
          </a:p>
          <a:p>
            <a:pPr lvl="0" algn="just"/>
            <a:r>
              <a:rPr lang="en-US" dirty="0"/>
              <a:t>Speech plays a central role in most </a:t>
            </a:r>
            <a:r>
              <a:rPr lang="en-US" dirty="0" smtClean="0"/>
              <a:t>activities</a:t>
            </a:r>
            <a:endParaRPr lang="en-US" dirty="0"/>
          </a:p>
          <a:p>
            <a:pPr lvl="0" algn="just"/>
            <a:r>
              <a:rPr lang="en-US" dirty="0"/>
              <a:t>Processing written language is easier then processing </a:t>
            </a:r>
            <a:r>
              <a:rPr lang="en-US" dirty="0" smtClean="0"/>
              <a:t>speech</a:t>
            </a:r>
            <a:endParaRPr lang="en-US" dirty="0"/>
          </a:p>
          <a:p>
            <a:pPr lvl="0" algn="just"/>
            <a:r>
              <a:rPr lang="en-US" dirty="0"/>
              <a:t>Build a program, </a:t>
            </a:r>
            <a:r>
              <a:rPr lang="en-US" dirty="0" smtClean="0"/>
              <a:t>that understands </a:t>
            </a:r>
            <a:r>
              <a:rPr lang="en-US" dirty="0"/>
              <a:t>spoken language, we need all the facilities of a written language </a:t>
            </a:r>
            <a:r>
              <a:rPr lang="en-US" dirty="0" err="1" smtClean="0"/>
              <a:t>understander</a:t>
            </a:r>
            <a:r>
              <a:rPr lang="en-US" dirty="0" smtClean="0"/>
              <a:t> </a:t>
            </a:r>
            <a:r>
              <a:rPr lang="en-US" dirty="0"/>
              <a:t>as well as enough additional knowledge to handle all the noise and ambiguities of the audio </a:t>
            </a:r>
            <a:r>
              <a:rPr lang="en-US" dirty="0" smtClean="0"/>
              <a:t>signal</a:t>
            </a:r>
            <a:endParaRPr lang="en-US" dirty="0"/>
          </a:p>
          <a:p>
            <a:endParaRPr lang="en-US" dirty="0"/>
          </a:p>
        </p:txBody>
      </p:sp>
    </p:spTree>
    <p:extLst>
      <p:ext uri="{BB962C8B-B14F-4D97-AF65-F5344CB8AC3E}">
        <p14:creationId xmlns:p14="http://schemas.microsoft.com/office/powerpoint/2010/main" val="726217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Natural Language Processing</a:t>
            </a:r>
            <a:endParaRPr lang="en-US" sz="4000" dirty="0"/>
          </a:p>
        </p:txBody>
      </p:sp>
      <p:sp>
        <p:nvSpPr>
          <p:cNvPr id="3" name="Content Placeholder 2"/>
          <p:cNvSpPr>
            <a:spLocks noGrp="1"/>
          </p:cNvSpPr>
          <p:nvPr>
            <p:ph idx="1"/>
          </p:nvPr>
        </p:nvSpPr>
        <p:spPr/>
        <p:txBody>
          <a:bodyPr>
            <a:normAutofit fontScale="85000" lnSpcReduction="20000"/>
          </a:bodyPr>
          <a:lstStyle/>
          <a:p>
            <a:pPr lvl="0" algn="just"/>
            <a:r>
              <a:rPr lang="en-US" dirty="0"/>
              <a:t>Processing written text using lexical, syntactic and semantic knowledge + real world information.</a:t>
            </a:r>
          </a:p>
          <a:p>
            <a:pPr lvl="0" algn="just"/>
            <a:r>
              <a:rPr lang="en-US" dirty="0"/>
              <a:t>Processing spoken language, all information above + knowledge about phonology as well as enough added information to handle the further ambiguities that arises in </a:t>
            </a:r>
            <a:r>
              <a:rPr lang="en-US" dirty="0" smtClean="0"/>
              <a:t>speech.</a:t>
            </a:r>
            <a:endParaRPr lang="en-US" dirty="0"/>
          </a:p>
          <a:p>
            <a:pPr lvl="0" algn="just"/>
            <a:r>
              <a:rPr lang="en-US" dirty="0"/>
              <a:t>Understanding as a process of mapping from an input form into more immediately useful form.</a:t>
            </a:r>
          </a:p>
          <a:p>
            <a:pPr lvl="0" algn="just"/>
            <a:r>
              <a:rPr lang="en-US" dirty="0"/>
              <a:t>Language as a pair (S.L, T.L), together with a mapping between elements of each to the other.</a:t>
            </a:r>
          </a:p>
          <a:p>
            <a:pPr lvl="0" algn="just"/>
            <a:r>
              <a:rPr lang="en-US" dirty="0"/>
              <a:t>Set </a:t>
            </a:r>
            <a:r>
              <a:rPr lang="en-US" dirty="0" smtClean="0"/>
              <a:t>the </a:t>
            </a:r>
            <a:r>
              <a:rPr lang="en-US" dirty="0"/>
              <a:t>task of building computer </a:t>
            </a:r>
            <a:r>
              <a:rPr lang="en-US" dirty="0" smtClean="0"/>
              <a:t>program(s) </a:t>
            </a:r>
            <a:r>
              <a:rPr lang="en-US" dirty="0"/>
              <a:t>that understand Natural language.</a:t>
            </a:r>
          </a:p>
          <a:p>
            <a:endParaRPr lang="en-US" dirty="0"/>
          </a:p>
        </p:txBody>
      </p:sp>
    </p:spTree>
    <p:extLst>
      <p:ext uri="{BB962C8B-B14F-4D97-AF65-F5344CB8AC3E}">
        <p14:creationId xmlns:p14="http://schemas.microsoft.com/office/powerpoint/2010/main" val="2468150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 </a:t>
            </a:r>
            <a:r>
              <a:rPr lang="en-US" sz="4000" b="1" u="sng" dirty="0" smtClean="0"/>
              <a:t>Steps in Process</a:t>
            </a:r>
            <a:endParaRPr lang="en-US" sz="4000"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pPr algn="just"/>
            <a:r>
              <a:rPr lang="en-US" sz="3100" b="1" dirty="0"/>
              <a:t>Morphological Analysis:</a:t>
            </a:r>
            <a:endParaRPr lang="en-US" sz="3100" dirty="0"/>
          </a:p>
          <a:p>
            <a:pPr marL="457200" lvl="1" indent="0" algn="just">
              <a:buNone/>
            </a:pPr>
            <a:r>
              <a:rPr lang="en-US" sz="3100" dirty="0"/>
              <a:t>Individual words are analyzed into their components, nonword tokens, punctuation are separated from the word.</a:t>
            </a:r>
          </a:p>
          <a:p>
            <a:pPr algn="just"/>
            <a:endParaRPr lang="en-US" sz="3100" dirty="0"/>
          </a:p>
          <a:p>
            <a:pPr algn="just"/>
            <a:r>
              <a:rPr lang="en-US" sz="3100" b="1" dirty="0"/>
              <a:t>Syntactic Analysis:</a:t>
            </a:r>
            <a:endParaRPr lang="en-US" sz="3100" dirty="0"/>
          </a:p>
          <a:p>
            <a:pPr marL="457200" lvl="1" indent="0" algn="just">
              <a:buNone/>
            </a:pPr>
            <a:r>
              <a:rPr lang="en-US" sz="3100" dirty="0"/>
              <a:t>Linear sequences of words are transformed into structures that show how the words relate to each other.</a:t>
            </a:r>
          </a:p>
          <a:p>
            <a:pPr marL="0" indent="0" algn="just">
              <a:buNone/>
            </a:pPr>
            <a:r>
              <a:rPr lang="en-US" sz="3100" dirty="0"/>
              <a:t> </a:t>
            </a:r>
          </a:p>
          <a:p>
            <a:pPr marL="0" indent="0" algn="just">
              <a:buNone/>
            </a:pPr>
            <a:r>
              <a:rPr lang="en-US" sz="3100" dirty="0" smtClean="0"/>
              <a:t>	Boy </a:t>
            </a:r>
            <a:r>
              <a:rPr lang="en-US" sz="3100" dirty="0"/>
              <a:t>the go to the store.</a:t>
            </a:r>
          </a:p>
          <a:p>
            <a:pPr marL="0" indent="0" algn="just">
              <a:buNone/>
            </a:pPr>
            <a:endParaRPr lang="en-US" sz="3100" dirty="0"/>
          </a:p>
          <a:p>
            <a:pPr lvl="1" algn="just">
              <a:buFont typeface="Wingdings" pitchFamily="2" charset="2"/>
              <a:buChar char="Ø"/>
            </a:pPr>
            <a:r>
              <a:rPr lang="en-US" sz="3100" dirty="0" smtClean="0"/>
              <a:t>Some </a:t>
            </a:r>
            <a:r>
              <a:rPr lang="en-US" sz="3100" dirty="0"/>
              <a:t>word sentences may be rejected if they violate the language.</a:t>
            </a:r>
          </a:p>
          <a:p>
            <a:endParaRPr lang="en-US" sz="3100" dirty="0"/>
          </a:p>
        </p:txBody>
      </p:sp>
    </p:spTree>
    <p:extLst>
      <p:ext uri="{BB962C8B-B14F-4D97-AF65-F5344CB8AC3E}">
        <p14:creationId xmlns:p14="http://schemas.microsoft.com/office/powerpoint/2010/main" val="1585788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 </a:t>
            </a:r>
            <a:r>
              <a:rPr lang="en-US" sz="4000" b="1" u="sng" dirty="0" smtClean="0"/>
              <a:t>Steps in Process</a:t>
            </a:r>
            <a:endParaRPr lang="en-US" sz="4000" dirty="0"/>
          </a:p>
        </p:txBody>
      </p:sp>
      <p:sp>
        <p:nvSpPr>
          <p:cNvPr id="3" name="Content Placeholder 2"/>
          <p:cNvSpPr>
            <a:spLocks noGrp="1"/>
          </p:cNvSpPr>
          <p:nvPr>
            <p:ph idx="1"/>
          </p:nvPr>
        </p:nvSpPr>
        <p:spPr/>
        <p:txBody>
          <a:bodyPr>
            <a:normAutofit fontScale="47500" lnSpcReduction="20000"/>
          </a:bodyPr>
          <a:lstStyle/>
          <a:p>
            <a:pPr marL="0" indent="0">
              <a:buNone/>
            </a:pPr>
            <a:endParaRPr lang="en-US" dirty="0"/>
          </a:p>
          <a:p>
            <a:pPr algn="just"/>
            <a:r>
              <a:rPr lang="en-US" sz="3800" b="1" dirty="0"/>
              <a:t>Semantic Analyzer:</a:t>
            </a:r>
            <a:endParaRPr lang="en-US" sz="3800" dirty="0"/>
          </a:p>
          <a:p>
            <a:pPr marL="457200" lvl="1" indent="0" algn="just">
              <a:buNone/>
            </a:pPr>
            <a:r>
              <a:rPr lang="en-US" sz="3800" dirty="0" smtClean="0"/>
              <a:t>	Assigned </a:t>
            </a:r>
            <a:r>
              <a:rPr lang="en-US" sz="3800" dirty="0"/>
              <a:t>meaning to structure mapping is made between syntactic structure and objects in the task domain.</a:t>
            </a:r>
          </a:p>
          <a:p>
            <a:pPr marL="0" indent="0" algn="just">
              <a:buNone/>
            </a:pPr>
            <a:r>
              <a:rPr lang="en-US" sz="3800" dirty="0"/>
              <a:t>	</a:t>
            </a:r>
            <a:r>
              <a:rPr lang="en-US" sz="3800" dirty="0" smtClean="0"/>
              <a:t>Structure </a:t>
            </a:r>
            <a:r>
              <a:rPr lang="en-US" sz="3800" dirty="0"/>
              <a:t>for which no such mapping is possible may be rejected.</a:t>
            </a:r>
          </a:p>
          <a:p>
            <a:pPr marL="0" indent="0" algn="just">
              <a:buNone/>
            </a:pPr>
            <a:endParaRPr lang="en-US" sz="3800" dirty="0"/>
          </a:p>
          <a:p>
            <a:pPr algn="just"/>
            <a:r>
              <a:rPr lang="en-US" sz="3800" b="1" dirty="0"/>
              <a:t>Discourse Integration:</a:t>
            </a:r>
            <a:endParaRPr lang="en-US" sz="3800" dirty="0"/>
          </a:p>
          <a:p>
            <a:pPr marL="457200" lvl="1" indent="0" algn="just">
              <a:buNone/>
            </a:pPr>
            <a:r>
              <a:rPr lang="en-US" sz="3800" dirty="0"/>
              <a:t>The meaning of sentence may depend on sentence precede </a:t>
            </a:r>
            <a:r>
              <a:rPr lang="en-US" sz="3800" dirty="0" smtClean="0"/>
              <a:t>and </a:t>
            </a:r>
            <a:r>
              <a:rPr lang="en-US" sz="3800" dirty="0"/>
              <a:t>sentence follow it.</a:t>
            </a:r>
          </a:p>
          <a:p>
            <a:pPr algn="just"/>
            <a:endParaRPr lang="en-US" sz="3800" dirty="0"/>
          </a:p>
          <a:p>
            <a:pPr marL="0" indent="0" algn="just">
              <a:buNone/>
            </a:pPr>
            <a:r>
              <a:rPr lang="en-US" sz="3800" b="1" dirty="0"/>
              <a:t> </a:t>
            </a:r>
            <a:endParaRPr lang="en-US" sz="3800" dirty="0"/>
          </a:p>
          <a:p>
            <a:pPr algn="just"/>
            <a:r>
              <a:rPr lang="en-US" sz="3800" b="1" dirty="0"/>
              <a:t>Pragmatic Analysis:</a:t>
            </a:r>
            <a:endParaRPr lang="en-US" sz="3800" dirty="0"/>
          </a:p>
          <a:p>
            <a:pPr marL="457200" lvl="1" indent="0" algn="just">
              <a:buNone/>
            </a:pPr>
            <a:r>
              <a:rPr lang="en-US" sz="3800" dirty="0"/>
              <a:t>The structure representing what was said is reinterpreted to determine what was actually meant.</a:t>
            </a:r>
          </a:p>
          <a:p>
            <a:pPr marL="0" indent="0" algn="just">
              <a:buNone/>
            </a:pPr>
            <a:r>
              <a:rPr lang="en-US" sz="3800" dirty="0"/>
              <a:t> </a:t>
            </a:r>
          </a:p>
          <a:p>
            <a:pPr lvl="1" algn="just">
              <a:buFont typeface="Wingdings" pitchFamily="2" charset="2"/>
              <a:buChar char="Ø"/>
            </a:pPr>
            <a:r>
              <a:rPr lang="en-US" sz="3800" dirty="0" smtClean="0"/>
              <a:t>The </a:t>
            </a:r>
            <a:r>
              <a:rPr lang="en-US" sz="3800" dirty="0"/>
              <a:t>process </a:t>
            </a:r>
            <a:r>
              <a:rPr lang="en-US" sz="3800" dirty="0" smtClean="0"/>
              <a:t>and knowledge </a:t>
            </a:r>
            <a:r>
              <a:rPr lang="en-US" sz="3800" dirty="0"/>
              <a:t>required to perform task.</a:t>
            </a:r>
          </a:p>
          <a:p>
            <a:pPr marL="0" indent="0" algn="just">
              <a:buNone/>
            </a:pPr>
            <a:r>
              <a:rPr lang="en-US" sz="3800" dirty="0"/>
              <a:t>    	    The global control structure i.e. imposed on this process.</a:t>
            </a:r>
          </a:p>
          <a:p>
            <a:endParaRPr lang="en-US" sz="3800" dirty="0"/>
          </a:p>
        </p:txBody>
      </p:sp>
    </p:spTree>
    <p:extLst>
      <p:ext uri="{BB962C8B-B14F-4D97-AF65-F5344CB8AC3E}">
        <p14:creationId xmlns:p14="http://schemas.microsoft.com/office/powerpoint/2010/main" val="1089100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Morphological Analysis</a:t>
            </a:r>
            <a:endParaRPr lang="en-US" sz="4000" dirty="0"/>
          </a:p>
        </p:txBody>
      </p:sp>
      <p:sp>
        <p:nvSpPr>
          <p:cNvPr id="3" name="Content Placeholder 2"/>
          <p:cNvSpPr>
            <a:spLocks noGrp="1"/>
          </p:cNvSpPr>
          <p:nvPr>
            <p:ph idx="1"/>
          </p:nvPr>
        </p:nvSpPr>
        <p:spPr/>
        <p:txBody>
          <a:bodyPr>
            <a:normAutofit fontScale="92500" lnSpcReduction="10000"/>
          </a:bodyPr>
          <a:lstStyle/>
          <a:p>
            <a:pPr lvl="0" algn="just"/>
            <a:r>
              <a:rPr lang="en-US" dirty="0" smtClean="0"/>
              <a:t>Pull </a:t>
            </a:r>
            <a:r>
              <a:rPr lang="en-US" dirty="0"/>
              <a:t>apart the word “Bill’s” into the proper noun “Bill” and the possessive suffix “’s”.</a:t>
            </a:r>
          </a:p>
          <a:p>
            <a:pPr lvl="0" algn="just"/>
            <a:r>
              <a:rPr lang="en-US" dirty="0"/>
              <a:t>Recognize the sequence “.</a:t>
            </a:r>
            <a:r>
              <a:rPr lang="en-US" dirty="0" err="1"/>
              <a:t>init</a:t>
            </a:r>
            <a:r>
              <a:rPr lang="en-US" dirty="0"/>
              <a:t>” as a file extension that is functioning as an adjective in the sentience.</a:t>
            </a:r>
          </a:p>
          <a:p>
            <a:pPr lvl="0" algn="just"/>
            <a:r>
              <a:rPr lang="en-US" dirty="0"/>
              <a:t>This process assigns syntactic categories to all words in sentence.</a:t>
            </a:r>
          </a:p>
          <a:p>
            <a:pPr lvl="0" algn="just"/>
            <a:r>
              <a:rPr lang="en-US" dirty="0"/>
              <a:t>Interpretation for affixes (prefix and suffixes) may depend on the syntactic category of the complete word.</a:t>
            </a:r>
          </a:p>
          <a:p>
            <a:endParaRPr lang="en-US" dirty="0"/>
          </a:p>
        </p:txBody>
      </p:sp>
    </p:spTree>
    <p:extLst>
      <p:ext uri="{BB962C8B-B14F-4D97-AF65-F5344CB8AC3E}">
        <p14:creationId xmlns:p14="http://schemas.microsoft.com/office/powerpoint/2010/main" val="3072554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Syntactic Analysis</a:t>
            </a:r>
            <a:endParaRPr lang="en-US" sz="4000" dirty="0"/>
          </a:p>
        </p:txBody>
      </p:sp>
      <p:sp>
        <p:nvSpPr>
          <p:cNvPr id="3" name="Content Placeholder 2"/>
          <p:cNvSpPr>
            <a:spLocks noGrp="1"/>
          </p:cNvSpPr>
          <p:nvPr>
            <p:ph idx="1"/>
          </p:nvPr>
        </p:nvSpPr>
        <p:spPr/>
        <p:txBody>
          <a:bodyPr>
            <a:normAutofit fontScale="62500" lnSpcReduction="20000"/>
          </a:bodyPr>
          <a:lstStyle/>
          <a:p>
            <a:pPr lvl="0" algn="just"/>
            <a:r>
              <a:rPr lang="en-US" dirty="0" smtClean="0"/>
              <a:t>Exploit </a:t>
            </a:r>
            <a:r>
              <a:rPr lang="en-US" dirty="0"/>
              <a:t>the result of morphological</a:t>
            </a:r>
          </a:p>
          <a:p>
            <a:pPr lvl="0" algn="just"/>
            <a:r>
              <a:rPr lang="en-US" dirty="0"/>
              <a:t>Built structural description of sent.</a:t>
            </a:r>
          </a:p>
          <a:p>
            <a:pPr lvl="0" algn="just"/>
            <a:r>
              <a:rPr lang="en-US" b="1" dirty="0"/>
              <a:t>Parsing</a:t>
            </a:r>
            <a:r>
              <a:rPr lang="en-US" dirty="0" smtClean="0"/>
              <a:t>:- convert </a:t>
            </a:r>
            <a:r>
              <a:rPr lang="en-US" dirty="0"/>
              <a:t>the flat list of words that forms the sentence into a structure that defines the units that are represented by that flat list.										</a:t>
            </a:r>
            <a:r>
              <a:rPr lang="en-US" dirty="0" smtClean="0"/>
              <a:t>I </a:t>
            </a:r>
            <a:r>
              <a:rPr lang="en-US" dirty="0"/>
              <a:t>want to print Bill’s .</a:t>
            </a:r>
            <a:r>
              <a:rPr lang="en-US" dirty="0" err="1"/>
              <a:t>init</a:t>
            </a:r>
            <a:r>
              <a:rPr lang="en-US" dirty="0"/>
              <a:t> file</a:t>
            </a:r>
            <a:r>
              <a:rPr lang="en-US" dirty="0" smtClean="0"/>
              <a:t>.</a:t>
            </a:r>
          </a:p>
          <a:p>
            <a:pPr marL="0" lvl="0" indent="0" algn="just">
              <a:buNone/>
            </a:pPr>
            <a:endParaRPr lang="en-US" dirty="0"/>
          </a:p>
          <a:p>
            <a:pPr lvl="0" algn="just"/>
            <a:r>
              <a:rPr lang="en-US" dirty="0"/>
              <a:t>Flat sentences converted into a hierarchical structure and that structure has been designed to correspond to sentence units (noun phrases) that will corresponds to meaning units when semantic analysis is performed.</a:t>
            </a:r>
          </a:p>
          <a:p>
            <a:pPr lvl="0" algn="just"/>
            <a:r>
              <a:rPr lang="en-US" dirty="0"/>
              <a:t>Create a set of entities we call reference markers shown in </a:t>
            </a:r>
            <a:r>
              <a:rPr lang="en-US" dirty="0" smtClean="0"/>
              <a:t>parameters in </a:t>
            </a:r>
            <a:r>
              <a:rPr lang="en-US" dirty="0"/>
              <a:t>parse tree.</a:t>
            </a:r>
          </a:p>
          <a:p>
            <a:pPr lvl="0" algn="just"/>
            <a:r>
              <a:rPr lang="en-US" dirty="0"/>
              <a:t>Each are corresponds to solve entity that has been mentioned in the sentence.</a:t>
            </a:r>
          </a:p>
          <a:p>
            <a:pPr lvl="0" algn="just"/>
            <a:r>
              <a:rPr lang="en-US" dirty="0"/>
              <a:t>Provide a place in which to accumulate information about the entities as we set it.</a:t>
            </a:r>
          </a:p>
          <a:p>
            <a:endParaRPr lang="en-US" dirty="0"/>
          </a:p>
        </p:txBody>
      </p:sp>
    </p:spTree>
    <p:extLst>
      <p:ext uri="{BB962C8B-B14F-4D97-AF65-F5344CB8AC3E}">
        <p14:creationId xmlns:p14="http://schemas.microsoft.com/office/powerpoint/2010/main" val="1531395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7749"/>
          </a:xfrm>
        </p:spPr>
        <p:txBody>
          <a:bodyPr>
            <a:normAutofit fontScale="90000"/>
          </a:bodyPr>
          <a:lstStyle/>
          <a:p>
            <a:endParaRPr lang="en-US" dirty="0"/>
          </a:p>
        </p:txBody>
      </p:sp>
      <p:sp>
        <p:nvSpPr>
          <p:cNvPr id="3" name="Content Placeholder 2"/>
          <p:cNvSpPr>
            <a:spLocks noGrp="1"/>
          </p:cNvSpPr>
          <p:nvPr>
            <p:ph idx="1"/>
          </p:nvPr>
        </p:nvSpPr>
        <p:spPr>
          <a:xfrm>
            <a:off x="457200" y="596766"/>
            <a:ext cx="8229600" cy="5727834"/>
          </a:xfrm>
        </p:spPr>
        <p:txBody>
          <a:bodyPr>
            <a:normAutofit fontScale="62500" lnSpcReduction="20000"/>
          </a:bodyPr>
          <a:lstStyle/>
          <a:p>
            <a:pPr algn="just">
              <a:buFont typeface="Wingdings"/>
              <a:buChar char="Ø"/>
            </a:pPr>
            <a:r>
              <a:rPr lang="en-US" b="1" u="sng" dirty="0" smtClean="0"/>
              <a:t>Semantic Analysis</a:t>
            </a:r>
          </a:p>
          <a:p>
            <a:pPr marL="0" indent="0" algn="just">
              <a:buNone/>
            </a:pPr>
            <a:endParaRPr lang="en-US" dirty="0"/>
          </a:p>
          <a:p>
            <a:pPr lvl="0" algn="just"/>
            <a:r>
              <a:rPr lang="en-US" dirty="0"/>
              <a:t>It must map individual words into application objects in the knowledge or </a:t>
            </a:r>
            <a:r>
              <a:rPr lang="en-US" dirty="0" smtClean="0"/>
              <a:t>Database.</a:t>
            </a:r>
            <a:endParaRPr lang="en-US" dirty="0"/>
          </a:p>
          <a:p>
            <a:pPr lvl="0" algn="just"/>
            <a:r>
              <a:rPr lang="en-US" dirty="0"/>
              <a:t>It must create the correct structure to correspond to the way the meanings of the individual words combine with each other</a:t>
            </a:r>
            <a:r>
              <a:rPr lang="en-US" dirty="0" smtClean="0"/>
              <a:t>.</a:t>
            </a:r>
          </a:p>
          <a:p>
            <a:pPr marL="0" lvl="0" indent="0" algn="just">
              <a:buNone/>
            </a:pPr>
            <a:endParaRPr lang="en-US" dirty="0"/>
          </a:p>
          <a:p>
            <a:pPr algn="just">
              <a:buFont typeface="Wingdings"/>
              <a:buChar char="Ø"/>
            </a:pPr>
            <a:r>
              <a:rPr lang="en-US" b="1" u="sng" dirty="0" smtClean="0"/>
              <a:t>Discourse Integration</a:t>
            </a:r>
          </a:p>
          <a:p>
            <a:pPr marL="0" indent="0" algn="just">
              <a:buNone/>
            </a:pPr>
            <a:endParaRPr lang="en-US" dirty="0"/>
          </a:p>
          <a:p>
            <a:pPr lvl="0" algn="just"/>
            <a:r>
              <a:rPr lang="en-US" dirty="0"/>
              <a:t>We have figured out what kinds of things this sentence is about.</a:t>
            </a:r>
          </a:p>
          <a:p>
            <a:pPr lvl="0" algn="just"/>
            <a:r>
              <a:rPr lang="en-US" dirty="0"/>
              <a:t>We do not yet know which specific individuals are being referred to.</a:t>
            </a:r>
          </a:p>
          <a:p>
            <a:pPr lvl="0" algn="just"/>
            <a:r>
              <a:rPr lang="en-US" dirty="0"/>
              <a:t>We do not know to whom the pronoun Bill refers.</a:t>
            </a:r>
          </a:p>
          <a:p>
            <a:pPr lvl="0" algn="just"/>
            <a:r>
              <a:rPr lang="en-US" dirty="0"/>
              <a:t>To pin down these references requires an appeal to modes of the current discourse context, from which we can learn that the current user is user68 and that the only person named Bill about whom we could be talking is user73.</a:t>
            </a:r>
          </a:p>
          <a:p>
            <a:pPr lvl="0" algn="just"/>
            <a:r>
              <a:rPr lang="en-US" dirty="0"/>
              <a:t>Once the correct referent for Bill is known, we can also determine exactly which file is being referred to:</a:t>
            </a:r>
          </a:p>
          <a:p>
            <a:pPr algn="just"/>
            <a:r>
              <a:rPr lang="en-US" dirty="0" smtClean="0"/>
              <a:t>F1 </a:t>
            </a:r>
            <a:r>
              <a:rPr lang="en-US" dirty="0"/>
              <a:t>is the only file with the </a:t>
            </a:r>
            <a:r>
              <a:rPr lang="en-US" dirty="0" err="1"/>
              <a:t>ext</a:t>
            </a:r>
            <a:r>
              <a:rPr lang="en-US" dirty="0"/>
              <a:t> “.</a:t>
            </a:r>
            <a:r>
              <a:rPr lang="en-US" dirty="0" err="1"/>
              <a:t>init</a:t>
            </a:r>
            <a:r>
              <a:rPr lang="en-US" dirty="0"/>
              <a:t>” that is owned by Bill.</a:t>
            </a:r>
          </a:p>
          <a:p>
            <a:endParaRPr lang="en-US" dirty="0"/>
          </a:p>
        </p:txBody>
      </p:sp>
    </p:spTree>
    <p:extLst>
      <p:ext uri="{BB962C8B-B14F-4D97-AF65-F5344CB8AC3E}">
        <p14:creationId xmlns:p14="http://schemas.microsoft.com/office/powerpoint/2010/main" val="332956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Pragmatic Analysis</a:t>
            </a:r>
            <a:endParaRPr lang="en-US" sz="4000" dirty="0"/>
          </a:p>
        </p:txBody>
      </p:sp>
      <p:sp>
        <p:nvSpPr>
          <p:cNvPr id="3" name="Content Placeholder 2"/>
          <p:cNvSpPr>
            <a:spLocks noGrp="1"/>
          </p:cNvSpPr>
          <p:nvPr>
            <p:ph idx="1"/>
          </p:nvPr>
        </p:nvSpPr>
        <p:spPr/>
        <p:txBody>
          <a:bodyPr>
            <a:normAutofit fontScale="85000" lnSpcReduction="20000"/>
          </a:bodyPr>
          <a:lstStyle/>
          <a:p>
            <a:pPr lvl="0" algn="just"/>
            <a:r>
              <a:rPr lang="en-US" dirty="0" smtClean="0"/>
              <a:t>Final </a:t>
            </a:r>
            <a:r>
              <a:rPr lang="en-US" dirty="0"/>
              <a:t>step-understanding is to decide what to do as a result.</a:t>
            </a:r>
          </a:p>
          <a:p>
            <a:pPr lvl="0" algn="just"/>
            <a:r>
              <a:rPr lang="en-US" dirty="0"/>
              <a:t>To record what was said as a fact and be done with it.</a:t>
            </a:r>
          </a:p>
          <a:p>
            <a:pPr lvl="0" algn="just"/>
            <a:r>
              <a:rPr lang="en-US" dirty="0"/>
              <a:t>Some sentences, whose intended effect is clearly declarative, that is precisely the correct thing to do.</a:t>
            </a:r>
          </a:p>
          <a:p>
            <a:pPr lvl="0" algn="just"/>
            <a:r>
              <a:rPr lang="en-US" dirty="0"/>
              <a:t>But for other sentences, including this one, the intended effect is different.</a:t>
            </a:r>
          </a:p>
          <a:p>
            <a:pPr lvl="0" algn="just"/>
            <a:r>
              <a:rPr lang="en-US" dirty="0"/>
              <a:t>But applying a set of rules that characterize cooperative dialogues.</a:t>
            </a:r>
          </a:p>
          <a:p>
            <a:pPr lvl="0" algn="just"/>
            <a:r>
              <a:rPr lang="en-US" dirty="0"/>
              <a:t>We can use the fact that when the user claims to want something that the system is capable of performing, then the system should go ahead and do it.</a:t>
            </a:r>
          </a:p>
          <a:p>
            <a:endParaRPr lang="en-US" dirty="0"/>
          </a:p>
        </p:txBody>
      </p:sp>
    </p:spTree>
    <p:extLst>
      <p:ext uri="{BB962C8B-B14F-4D97-AF65-F5344CB8AC3E}">
        <p14:creationId xmlns:p14="http://schemas.microsoft.com/office/powerpoint/2010/main" val="1856491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CF348B77340448A3DD8BA567219910" ma:contentTypeVersion="2" ma:contentTypeDescription="Create a new document." ma:contentTypeScope="" ma:versionID="134ce16dbb3ca707462f55992a6098bd">
  <xsd:schema xmlns:xsd="http://www.w3.org/2001/XMLSchema" xmlns:xs="http://www.w3.org/2001/XMLSchema" xmlns:p="http://schemas.microsoft.com/office/2006/metadata/properties" xmlns:ns2="c2dfa97b-c12a-439d-bf6e-4c30daf2eb3b" targetNamespace="http://schemas.microsoft.com/office/2006/metadata/properties" ma:root="true" ma:fieldsID="d89ed4855b311db6b8a38624d759e413" ns2:_="">
    <xsd:import namespace="c2dfa97b-c12a-439d-bf6e-4c30daf2eb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dfa97b-c12a-439d-bf6e-4c30daf2eb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4B1613-7041-4642-AE5B-C0A9E9D66525}"/>
</file>

<file path=customXml/itemProps2.xml><?xml version="1.0" encoding="utf-8"?>
<ds:datastoreItem xmlns:ds="http://schemas.openxmlformats.org/officeDocument/2006/customXml" ds:itemID="{67ABE102-C991-48F2-AA96-8872C3D15743}"/>
</file>

<file path=customXml/itemProps3.xml><?xml version="1.0" encoding="utf-8"?>
<ds:datastoreItem xmlns:ds="http://schemas.openxmlformats.org/officeDocument/2006/customXml" ds:itemID="{9F634F8F-576D-47A5-A4EA-7FB175001D51}"/>
</file>

<file path=docProps/app.xml><?xml version="1.0" encoding="utf-8"?>
<Properties xmlns="http://schemas.openxmlformats.org/officeDocument/2006/extended-properties" xmlns:vt="http://schemas.openxmlformats.org/officeDocument/2006/docPropsVTypes">
  <TotalTime>295</TotalTime>
  <Words>936</Words>
  <Application>Microsoft Office PowerPoint</Application>
  <PresentationFormat>On-screen Show (4:3)</PresentationFormat>
  <Paragraphs>140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Natural Language Processing</vt:lpstr>
      <vt:lpstr>Natural Language Processing</vt:lpstr>
      <vt:lpstr>Natural Language Processing</vt:lpstr>
      <vt:lpstr> Steps in Process</vt:lpstr>
      <vt:lpstr> Steps in Process</vt:lpstr>
      <vt:lpstr>Morphological Analysis</vt:lpstr>
      <vt:lpstr>Syntactic Analysis</vt:lpstr>
      <vt:lpstr>PowerPoint Presentation</vt:lpstr>
      <vt:lpstr>Pragmatic Analysis</vt:lpstr>
      <vt:lpstr>Pragmatic Analysis</vt:lpstr>
      <vt:lpstr>Syntactic Processing</vt:lpstr>
      <vt:lpstr>Grammars &amp; Parsers</vt:lpstr>
      <vt:lpstr>Rules: (A simple grammar for a fragment of English) </vt:lpstr>
      <vt:lpstr>PowerPoint Presentation</vt:lpstr>
      <vt:lpstr>Top-down v\s Bottom-up Parsing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Administrator</dc:creator>
  <cp:lastModifiedBy>Amit</cp:lastModifiedBy>
  <cp:revision>24</cp:revision>
  <dcterms:created xsi:type="dcterms:W3CDTF">2014-08-09T07:24:24Z</dcterms:created>
  <dcterms:modified xsi:type="dcterms:W3CDTF">2019-08-28T04:39:05Z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0x010100ECCF348B77340448A3DD8BA567219910</vt:lpwstr>
  </property>
</Properties>
</file>