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9" r:id="rId3"/>
    <p:sldId id="257" r:id="rId4"/>
    <p:sldId id="258" r:id="rId5"/>
    <p:sldId id="301" r:id="rId6"/>
    <p:sldId id="302" r:id="rId7"/>
    <p:sldId id="259" r:id="rId8"/>
    <p:sldId id="266" r:id="rId9"/>
    <p:sldId id="268" r:id="rId10"/>
    <p:sldId id="269" r:id="rId11"/>
    <p:sldId id="277" r:id="rId12"/>
    <p:sldId id="260" r:id="rId13"/>
    <p:sldId id="261" r:id="rId14"/>
    <p:sldId id="270" r:id="rId15"/>
    <p:sldId id="304" r:id="rId16"/>
    <p:sldId id="305" r:id="rId17"/>
    <p:sldId id="262" r:id="rId18"/>
    <p:sldId id="263" r:id="rId19"/>
    <p:sldId id="306" r:id="rId20"/>
    <p:sldId id="265" r:id="rId21"/>
    <p:sldId id="307" r:id="rId22"/>
    <p:sldId id="271" r:id="rId23"/>
    <p:sldId id="303" r:id="rId24"/>
    <p:sldId id="272" r:id="rId25"/>
    <p:sldId id="273" r:id="rId26"/>
    <p:sldId id="278" r:id="rId27"/>
    <p:sldId id="274" r:id="rId28"/>
    <p:sldId id="275" r:id="rId29"/>
    <p:sldId id="276" r:id="rId30"/>
    <p:sldId id="280" r:id="rId31"/>
    <p:sldId id="282" r:id="rId32"/>
    <p:sldId id="283" r:id="rId33"/>
    <p:sldId id="284" r:id="rId34"/>
    <p:sldId id="281" r:id="rId35"/>
    <p:sldId id="285" r:id="rId36"/>
    <p:sldId id="286" r:id="rId37"/>
    <p:sldId id="287" r:id="rId38"/>
    <p:sldId id="288" r:id="rId39"/>
    <p:sldId id="291" r:id="rId40"/>
    <p:sldId id="289" r:id="rId41"/>
    <p:sldId id="290" r:id="rId42"/>
    <p:sldId id="292" r:id="rId43"/>
    <p:sldId id="299" r:id="rId44"/>
    <p:sldId id="300" r:id="rId45"/>
    <p:sldId id="293" r:id="rId46"/>
    <p:sldId id="294" r:id="rId47"/>
    <p:sldId id="295" r:id="rId48"/>
    <p:sldId id="297" r:id="rId49"/>
    <p:sldId id="298" r:id="rId50"/>
    <p:sldId id="296" r:id="rId51"/>
    <p:sldId id="26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F98422C-2F03-42FC-A188-F177513D55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4BA5B5E-7D0E-4BE9-A14D-F7E1EACBEC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2AEF6352-EADF-483F-8EBA-FC40FE3436E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9E07ADD-9B29-4A94-BE76-917D02305E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58EA45-5913-4096-A95C-74776D5640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0F8F26-D630-4C97-8D78-AF976F7534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70372B0-DD01-4472-8380-4D6092A417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565EC1-AC23-4B38-86AD-D26BF19403C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70FE9B1-68FB-4FED-811B-7563D027E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C24DE18-37B0-49EA-8DD4-5CF38E737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C41F803-30F6-471B-B3AF-9612CC62C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81CE37-A3F0-45A7-A2EF-F2854824F0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EC9B04-70E5-4125-897C-5EA28BD22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59F1-0B0C-49B2-9837-2FA4CD398F4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5638E13-DC12-4FB9-84A0-D49C745879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7C8B0F2-CA5A-471C-9F02-78CC9F18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903CF1-D938-4071-B36E-112971CD44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838E1-1B92-49FB-88BA-7C98CBB950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1D83511-CAF1-4996-8155-DB456B3E48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A40FF1B-5EE7-43D2-BD4B-D15DF9332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748F19-3DB3-455E-9F08-219EA958C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8F454-A004-4F97-9BCA-CA4852A3BF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6E84019-8ED9-4369-8D9C-3475EE63EA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44D1EF2-710A-4966-9C7D-142EF3FD9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0B4E82-8680-4CFC-A718-FF34F9A31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29F9-E765-45A0-A483-E0196C705BC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7A39BC8-8995-4912-A88E-0B9670A81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C9E5D86-0D4A-4C36-80C9-B1752AF13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4B3293-8725-4EC0-9259-B399E06AC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F3372-A59C-4BEA-A4FD-3B011A572D9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7713231-7EB1-4772-A1A2-67AEC4461F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8564049-54C9-4B00-A39B-3A2984A35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103BBD-5AEB-4747-83EE-BA5CB7EF1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8DE07-EEC6-4450-8156-94D055E56A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C8C0B68-8DEE-4F8D-9971-511F2A92CB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21CC1C6-395C-4222-9C03-9C965D84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D28055C8-017B-4FB4-8EA8-14B35E8A57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DEFBC60E-F8C6-4E0C-8CF7-6051B396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5D97D2E3-591A-44CC-8B14-67EA44A41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0D979B5-7EB6-44CF-8E49-ED6E5D200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3DCF662B-3374-4E3F-8512-09EF5064CA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5F899F3C-13B6-4291-A344-AE444DA66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FF1CBE3-198F-47D3-9C3D-82C4C635DF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4892407-CD4C-4ADC-9E35-A99EC7E86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95C0420C-6C1E-4F51-9CCF-BD4FBDF1E4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691076BE-FADC-4943-BECC-E1676D905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583C3-1041-462F-94F8-F32DCA4D8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1C9D4-8DBC-44CB-86D1-856C72732B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5ED2F5E-AC98-4186-9DEA-1DA43C9D76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74AF12D-4D9E-477A-B325-3EEF2F16C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Predicate calculus and semantic nets can denote objects in the domain only </a:t>
            </a:r>
          </a:p>
          <a:p>
            <a:r>
              <a:rPr lang="en-US" altLang="en-US"/>
              <a:t>by using simple symbols. Other representatons, such as frames, let us define</a:t>
            </a:r>
          </a:p>
          <a:p>
            <a:r>
              <a:rPr lang="en-US" altLang="en-US"/>
              <a:t>complex structures by encapsulating multiple features and attributes</a:t>
            </a:r>
          </a:p>
          <a:p>
            <a:r>
              <a:rPr lang="en-US" altLang="en-US"/>
              <a:t>to indicate a single object in the domain.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54EA409-F0E1-4D48-A936-F474B0D79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A997D0D5-E369-4D01-827F-BF1C548D4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B8431D27-39E8-4EC2-AE5F-79BBFA6136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2FE715F-01BD-4460-9893-E95468EC6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5D35E3-44C9-4DEE-A914-2CE374A81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5961C-EAE3-4C5C-9DE8-35D9CA43EED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091FB63-F2B3-4FC4-918F-2DF26664A4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A91B5B7-8F25-4856-801A-C28B0F7F3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>
            <a:extLst>
              <a:ext uri="{FF2B5EF4-FFF2-40B4-BE49-F238E27FC236}">
                <a16:creationId xmlns:a16="http://schemas.microsoft.com/office/drawing/2014/main" id="{56AA7BA9-0D57-4156-B3EA-F65F3C5ADC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5" name="Rectangle 1027">
            <a:extLst>
              <a:ext uri="{FF2B5EF4-FFF2-40B4-BE49-F238E27FC236}">
                <a16:creationId xmlns:a16="http://schemas.microsoft.com/office/drawing/2014/main" id="{C9091EB8-5362-4F69-A805-152D814CC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9EB1F9-580C-4FB5-8040-406213F1C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05F7-D97C-4731-A1E5-C631756D67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5E5FB1D-BEB2-4D64-A7BB-0C8EBABD74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EA07931-15F4-4FE5-91A8-F24188244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D7BAD8-0201-46D1-8227-7D50DAECD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FFBF-B395-4738-889C-7CA23F3FF88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0E2A17A-A911-4165-8829-E6C192F9FF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2F6B79C-663D-4AF2-8AFA-1945E20B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B41B16-D878-4F8D-A3E3-35B738BDB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D8D47-3DD0-4417-8BE0-FDA3B672B2D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801B313-2222-4D3F-B9F8-AC6134BB8D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8D8E1-BC77-4F0D-81E4-100DC9D8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39843F-96B0-4C0F-B857-309C2A687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17F2E-AB2C-451C-BE74-C123C89CE0C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7197EEF-D3F2-407E-8611-E3AD44AE34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C3E42BE-9E71-40FD-810C-DE390F4B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9B700-7611-45F6-96C6-978CCECB6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E9E84-4487-45C7-837B-F09BA302208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87A9A2F-CCCF-477E-95C4-3915CFD47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66A97F-8513-4092-A298-647573781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CF9B2-DC9B-4718-B0DC-F21CB5E06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68492-FD84-49C1-AAE3-C76FF03B8E8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A014CB7-9F81-42D5-85C6-8604564173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BF3AEFE-B6D4-4E23-A896-0125F9A2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ABA25-DFB4-4DDE-AFBD-1C9B2B081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C76FE-CB68-4F25-9A2C-3BC8689BB82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61CDF53-BBE7-4A30-B2E8-0F13A5F60A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1A08DA-522F-4FEB-B793-679829AA5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building a knowledge base, a programmer must select the significant objects and relations in the domain and map these into a formal language. The resulting program must contain sufficient knowledge to solve problems in the domain, it must make correct inferences from this knowledge, and it must do so efficiently.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D10A95-9402-48BE-BC01-49980FB61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9E24C-D772-47A9-81A5-244850C995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89A9E47-55E6-415C-9082-633AC657FF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452CAD-CFFC-4B7E-BA7E-F04E8B964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AF6128-CB02-4665-9875-142036B51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FEA0B-CCBE-41CA-93C5-72A7B9978A1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7DFFB33-86F7-4E75-9D88-FEEA1B93A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C9C4CB6-D684-4C1D-82C8-6B761C726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0D9B70-2B0E-4E99-9756-23D75FE59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C4998-6FEE-4AC9-9DE8-EBD27BA2DA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0F6A616-9BC2-46E7-AB90-47002C5E71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8E2DC52-AF15-42DA-8AE4-94A40CE32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6E5043-1880-4909-9636-F3A42AF25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870C1-243F-472B-8AC7-A1C7476B1A5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B3A3702-8091-4FC3-B1A5-BC8A8E7213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5F70F77-14DF-4387-A1CE-2A6393AE3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061F7F-B1AC-4F8F-AD1F-6C75A7BC7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02A1C-79CB-4178-BCCA-161A37A49E4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5EC031D-B41D-4ED0-B5D8-0DA296ABF7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1373F35-AA2B-4A65-8E49-4CF5586E5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0F8340-0EEE-467A-9BBF-5882731AA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78077-3C76-4AD5-BA1B-D16E2FFF3FE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9075226-1DB2-4433-ABF2-BC9E3CDAF9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8B5448B-C9DD-4767-98BB-91E551DF9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ADF8AC-066D-43B4-BCC4-F6B5CFF73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7E84E-12D9-424E-A69C-9B450CA1A84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9A463F3-5063-4EEB-B73F-91A91DD781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87B8783-FFE8-4703-B53D-DF1DC4645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441E5C-9EDF-4DB4-82E8-B5416FC6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68E4E-9743-4307-94F0-46DD38D3453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B31A3C2-06BE-4DA1-A9CA-97E06E3D9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EB70E12-5E85-4CC1-9754-845CEC085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0C5CDA-9771-43E5-B22D-A261CB3FD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E0580-FE0C-4043-B202-81FBC438A23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97FBA0C-39F4-4DAE-B980-1A05B27147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832110F-7EC3-4F85-89DF-BD6CA373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0D893E-2969-4B0C-924C-B7D5A6F16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DE66B-562A-4F9F-8659-45E8837B5F8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40B19A0-1785-45F5-81D3-A7D1E6A346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BFAE55-CE97-4B42-8E29-31507D18B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83CDEB-19CD-4E2E-BD83-2445FBDEA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511B3-BC6D-439C-A9D4-5B6B59CA48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74F5279-AC34-4FE8-8C80-8C444BC182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E8B274E-A793-4BFD-A8B8-717B773D8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8C82C3-BC57-4809-ABA3-C6CF92580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0E738-1AC1-46E3-8BC8-7282B84C7B7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87D3C9F-90AD-407B-BC63-E17FA13BD7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71C8F1C-9A8D-409A-9F85-0C9A0C3E9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8243A3-AFF6-46BE-AE0A-68659FD9B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A0B4A-3869-48E1-8715-42D6464E6F2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E69C333-7874-48D5-B4F5-B97ADBF3A3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99176F1-BB2E-4D65-855D-49AC4A27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FF8FD-FC1E-479B-B8B7-EE0F2EF09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0B22A-CF38-40E2-9778-1BFDEFAF428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15890-E0AB-4295-86B1-2817FFA8AA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B07686F-6B54-4D05-B66B-77852C02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FB52C9-D653-46FF-9594-C92D3622A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0A0FD-08EB-4598-9EC1-8ED7FDD4A0D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E503518-5490-4F9E-85EB-4DB1D26A54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DAC4447-02CF-4D0A-8554-139174C7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7E7369-B000-43F6-8127-70F396FF8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71BFE-1AF8-4EDA-B419-EDD95C03512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9352F45-F7EE-40C6-BE45-B7A58308CC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2B9BBD-4FA6-4ACD-B28C-236747B45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DBECDE-A5C1-4131-93FD-A72D8AFD5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350EA-F96B-4401-9C3C-4ECF84117A6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A1368AD-AC73-4E94-8FEF-2B5D112502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E8E3450-4386-46BB-A3D4-8DA25E05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0FF4B3-D1F9-4242-AF87-84B9A20F5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63ACB-37B3-41AE-8B06-E3C185E1D5F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944BFA4-1458-4F01-A9B4-88BFA3B510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04C3291-9D9D-45AC-A2D3-7AB8E6A6B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D016CA-9F89-4540-A7CE-12F9B7291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39B5C-D95F-4DE5-8F59-CD797CC6C41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92D2D1F-5EE8-409E-B23D-3C469AA994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776E309-0E86-443A-8DBB-F66BBAD5F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D25E8A-28C3-4A1C-8448-7888928E2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5F54B-0CEE-4278-B208-BD9E9E85FBB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4FDF185-50A1-48C4-B8F5-824BCF7559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4F30F5C-7CAF-4EAA-B304-463882F5E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2B2E79-5613-4D1D-A46E-D1F07E7E1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543AC-1782-4A03-ADC1-C571DD0AA9A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C6734E7-2CF9-41CB-93CB-08484D927C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4A2EB90-5263-4DAC-A67A-B0884A87A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B7B7C84-F232-413D-8F41-8E75E0BAF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DCF8763-981B-4939-86DB-A690991B4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2A3919-841B-4793-A15E-C8F6B9A09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BF3EE-5592-4551-90EF-AAAB3417F07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7610910-7326-46B3-ACDB-BFEF6F4360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531E8CF-A539-4899-B562-AB2783976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381E31-E6CA-4CF9-9EE9-309963697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46FF5-3FCF-4437-9129-AA358B3F740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4F4ADB13-18C3-420E-9FC6-F606CA91A3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0ECDE4E-F4FA-44FB-A78E-E0B094675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>
            <a:extLst>
              <a:ext uri="{FF2B5EF4-FFF2-40B4-BE49-F238E27FC236}">
                <a16:creationId xmlns:a16="http://schemas.microsoft.com/office/drawing/2014/main" id="{B8410898-3EF5-4A63-B210-F515EB66AE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2451" name="Rectangle 1027">
            <a:extLst>
              <a:ext uri="{FF2B5EF4-FFF2-40B4-BE49-F238E27FC236}">
                <a16:creationId xmlns:a16="http://schemas.microsoft.com/office/drawing/2014/main" id="{B8597CDE-0AB6-4F69-AB1C-CC1DAA39F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9896A8-E9CE-4E0D-B3EB-F46F2CF67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1DE9B-D190-42BE-84B4-0D90431FE75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5C478E1-C5F1-4B46-8260-75B054E124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51DF7DC-CB40-412E-BB39-5E243950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A8BCBF-29B1-40BA-BB18-EDC9EA2CE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3A95E-A5A3-4F69-A8B4-D4182129D65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C50929C-D87C-4A52-AB34-FEA2AC5457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0876664-5784-4A06-BC49-3C3775549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4EB8A0-3859-42FF-90AE-C0CD62470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F19F8-9C08-4B15-9EBB-5A231C8706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CAAFF09-2217-426F-BB42-A63CD7639A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9C9069-8D74-4378-A950-DDC095477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BECC-3764-4284-A152-39CE51689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945F5-48C4-41D0-9DE4-29ED06EB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D00B-7E22-47D0-B44D-B9A8E853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F538-22BC-4836-96CF-4D6FAB50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540C-D726-4E08-9929-2AD143AA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A8949-C362-4E36-A7D8-A1F2CF012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6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B2F5-252E-4C68-8141-A4EACD9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6E27-48C3-4E49-8E07-567505ED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325E-C1F5-4E83-A8AF-DE99A7D0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660B-D32A-4430-8424-8C3D66BB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8BB8-11EF-45B7-9D8E-494DB19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75C17-BDD5-4E78-B2BE-407AA89F6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C766B-96A9-43C2-8D9D-B479E8D1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6F314-3D40-4899-BB89-3A21A725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8F35-4DF6-45F1-BF77-CF661BEA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C219-C32E-401A-B23A-6B2D620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DE5E-4AE7-4048-8B2F-9728ABC6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DE6F-63F3-4ADC-AC4E-E5F9D7FFD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7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8957-1288-43F0-8E43-C9E19FF0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6F7D-F54A-4346-B4CC-80CF3D596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7C5B-697A-4A57-B986-3114009E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5150-24FC-4683-952E-A481E3A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D97B-C577-47B5-AB06-879FA76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507D-5C84-4400-82AC-A3052095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9416E2-4D76-4BF3-8B0E-6FD2A7C02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2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7E19-ECDA-4FBB-83F5-546DB335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7DE1-1410-4353-AD08-F05D4BB6D4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AEBC0-D91B-498C-ADCA-CFCF8CCE8A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ED1B1-C70E-4031-BE44-980324B508F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22BF91-E75F-4504-BE24-6F6D830D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C37D0C-C984-4A7F-810B-9F6228B1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2AB0BF-7719-4092-B51C-0822B9D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FCEE69-D387-4D7C-ACFF-479BAEBB7E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5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FAD5-CF32-42FB-93F7-7B8BCFFA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5F98-78FC-4C4C-A1D6-268AAFE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B2CA-EC5D-490C-874A-E650D73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D2B4-859C-4BAB-AC32-80FEEDF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B3B9-661B-4CAD-BA98-0668CA73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09C9-25DA-4E1D-9B0D-DFBFAA422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9E0E-CAA5-46A4-BCF4-09BA787A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517CF-D4D8-4E4E-9C22-EACEE7D1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8398-0980-4421-A8E3-FAE0E61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257E-D04E-4FE9-8071-85475D93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40D0-335F-4C18-B216-F26057F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B0A97-0AAF-433D-AE43-5460FBC4D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2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70C-1B69-4808-80EF-6CDF366A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A81B-96E2-43CF-A1DC-D7C9E44E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4005-4651-4F81-BA96-D89B152A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0DF8-577A-49B8-9109-F0744709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18CA-9101-4BF0-AED0-90BC58DF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FB58-37ED-4663-A9B1-A6C8172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5ABA-0A08-4D3B-921B-0DCBBB8D0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FACD-5C5A-4786-ADE9-7E9CC3B4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734C-3F47-4198-A460-78323A76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B1A6-E5D6-4F9F-87D5-5949C329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8543F-91FB-4170-8F47-27BFD531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F50EA-C7F4-4989-A18F-CB8544B7E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D2E80-CDF8-4365-974D-7DBA6867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E67F7-2252-4486-A299-6B7DEB8D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CBA4E-6310-4887-B3A2-4CDAECC8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D4C5A-47AA-40D5-A0AB-ED7774B05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4622-C653-42FC-8046-ADCADE8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99A2-3532-4675-8E4F-458E4DD8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A0F58-E112-4272-B50C-575D8D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DABC9-B871-4318-BDAC-25ECFDF7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86F1-1EBF-4F2F-851E-D4D9DB096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B1F34-21BE-4222-9C72-09CE537D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9C6F-1063-4A02-BD5F-64450A0C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C09E-5F43-4F46-BE53-7A18D8B8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1605-5EB6-4A39-9E6D-547024779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2375-4FFD-4D40-BC6E-A21E3F84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D774-4574-4198-8968-C12149EF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2D7FA-BF9F-49DF-90B8-10B6FB7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61CE-BA96-4FBD-BB31-63BDE6F7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D34F-94A9-4179-8398-9EBBDEF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DECA-0D6A-4E24-9EC7-CC50009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89F-BEC0-4DD4-9740-30FCABD0F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78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CB8E-BA43-48A9-AA02-5231927E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6115-D9BA-4303-99EF-4A8EEC8C6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4579-1022-4DCC-A64F-1AB1B706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3819-EEC0-48AE-A519-488A1C69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7994-F7D2-44AC-B0AB-DAB5536A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A20E-FC4A-4332-A0B9-5B91B63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292A7-75FD-48EA-BB1E-FC4C256CE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0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9C5D31-2C29-4863-895A-977FD6CF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A59EA2-C455-4ED1-8786-394E925F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1CAB2C-4136-4CA7-AE7C-4AB88D1EF2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85EA84-3B0B-4B50-B7BD-C4A199AA68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152688-EBCC-47E0-BD9E-85304D8FF6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66B650-61A9-4A0F-9D50-1D155D2EF2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audio" Target="rocky-lil.mp3" TargetMode="External"/><Relationship Id="rId6" Type="http://schemas.openxmlformats.org/officeDocument/2006/relationships/hyperlink" Target="http://www.site.uottawa.ca/~szpak/teaching/4106/handouts/other/rocky-lil.mp3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89A09D-F11A-4F4A-8B8E-B00050AE9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Semantic Nets, Frames, World Representation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3119C-4B38-41ED-9CC7-C50980B44A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5DA87A-D82A-4DCA-BF2B-D766EFDD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Multiple 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42F53A1-384F-4E19-B874-4555AAE84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514600"/>
          </a:xfrm>
        </p:spPr>
        <p:txBody>
          <a:bodyPr/>
          <a:lstStyle/>
          <a:p>
            <a:r>
              <a:rPr lang="en-US" altLang="en-US" sz="2400"/>
              <a:t>A node can have any number of superclasses that contain it, enabling a node to inherit properties from multiple </a:t>
            </a:r>
            <a:r>
              <a:rPr lang="en-US" altLang="en-US" sz="2400" i="1"/>
              <a:t>parent</a:t>
            </a:r>
            <a:r>
              <a:rPr lang="en-US" altLang="en-US" sz="2400"/>
              <a:t> nodes and their ancestors in the network. It can cause conflicting inheritance. 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Nixon Diamond</a:t>
            </a:r>
          </a:p>
          <a:p>
            <a:pPr algn="ctr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(two contradictory inferences from the same data)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A42A6FEF-8731-46B0-9C8F-C06C5BDE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838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Person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3A6DE8BE-E087-4D63-A815-3935AE010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105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1E76B123-5981-4D3D-8C0C-4D86717E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subclass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D2EA5A87-A0C6-4EE4-9FCF-941DB611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24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non-pacifist</a:t>
            </a: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B923076-6471-4107-B413-8FFFDC6D8A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105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34BF927C-5064-40FA-8B97-77D902EA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15000"/>
            <a:ext cx="914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Nixon</a:t>
            </a:r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22D47820-465F-4E11-B780-9393DC06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143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Republican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71A9BC2D-9483-4077-B606-2529BAEC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00600"/>
            <a:ext cx="1219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Quaker</a:t>
            </a:r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759CAAB-7313-45C8-9610-47E69D61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4102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86C378C8-9DD6-4236-812D-EA413B8B8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410200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1E97199A-9060-4FA4-B822-DFF74D8E8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54FE5003-816B-46F8-8BE6-E80066D80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4196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F788712D-2E5C-44D5-A65C-896D1F60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pacifist</a:t>
            </a:r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48B3322F-3321-450C-97BA-4A34DE4B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subclass</a:t>
            </a:r>
          </a:p>
        </p:txBody>
      </p:sp>
      <p:sp>
        <p:nvSpPr>
          <p:cNvPr id="26647" name="Rectangle 23">
            <a:extLst>
              <a:ext uri="{FF2B5EF4-FFF2-40B4-BE49-F238E27FC236}">
                <a16:creationId xmlns:a16="http://schemas.microsoft.com/office/drawing/2014/main" id="{2A19CD36-BFD8-4896-A406-4E44E810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instance</a:t>
            </a:r>
          </a:p>
        </p:txBody>
      </p:sp>
      <p:sp>
        <p:nvSpPr>
          <p:cNvPr id="26652" name="Oval 28">
            <a:extLst>
              <a:ext uri="{FF2B5EF4-FFF2-40B4-BE49-F238E27FC236}">
                <a16:creationId xmlns:a16="http://schemas.microsoft.com/office/drawing/2014/main" id="{05A92E47-C04B-4D7B-87EB-9FC02430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244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</a:t>
            </a: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3B773F51-D9D9-4566-B291-6DBAB4A1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instance</a:t>
            </a:r>
          </a:p>
        </p:txBody>
      </p:sp>
      <p:sp>
        <p:nvSpPr>
          <p:cNvPr id="26673" name="Oval 49">
            <a:extLst>
              <a:ext uri="{FF2B5EF4-FFF2-40B4-BE49-F238E27FC236}">
                <a16:creationId xmlns:a16="http://schemas.microsoft.com/office/drawing/2014/main" id="{80BF0787-2C16-45E3-8505-13FA8DBC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Q</a:t>
            </a:r>
          </a:p>
        </p:txBody>
      </p:sp>
      <p:sp>
        <p:nvSpPr>
          <p:cNvPr id="26674" name="Oval 50">
            <a:extLst>
              <a:ext uri="{FF2B5EF4-FFF2-40B4-BE49-F238E27FC236}">
                <a16:creationId xmlns:a16="http://schemas.microsoft.com/office/drawing/2014/main" id="{EE357D38-B99F-43F7-9CFF-990C0445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</a:t>
            </a:r>
          </a:p>
        </p:txBody>
      </p:sp>
      <p:sp>
        <p:nvSpPr>
          <p:cNvPr id="26675" name="Oval 51">
            <a:extLst>
              <a:ext uri="{FF2B5EF4-FFF2-40B4-BE49-F238E27FC236}">
                <a16:creationId xmlns:a16="http://schemas.microsoft.com/office/drawing/2014/main" id="{D8FE230F-87BA-4183-88A6-07AB5196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8600"/>
            <a:ext cx="1524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 </a:t>
            </a:r>
            <a:r>
              <a:rPr lang="en-US" altLang="en-US" b="1">
                <a:solidFill>
                  <a:srgbClr val="FF0000"/>
                </a:solidFill>
              </a:rPr>
              <a:t>? </a:t>
            </a:r>
            <a:r>
              <a:rPr lang="en-US" altLang="en-US"/>
              <a:t>!P </a:t>
            </a:r>
          </a:p>
        </p:txBody>
      </p:sp>
      <p:sp>
        <p:nvSpPr>
          <p:cNvPr id="26678" name="Line 54">
            <a:extLst>
              <a:ext uri="{FF2B5EF4-FFF2-40B4-BE49-F238E27FC236}">
                <a16:creationId xmlns:a16="http://schemas.microsoft.com/office/drawing/2014/main" id="{7BBDAF08-438A-45D2-A4F2-C845CB312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1054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Line 55">
            <a:extLst>
              <a:ext uri="{FF2B5EF4-FFF2-40B4-BE49-F238E27FC236}">
                <a16:creationId xmlns:a16="http://schemas.microsoft.com/office/drawing/2014/main" id="{B36CFC0B-104E-4408-B6F5-67A27FE7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816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0" name="Line 56">
            <a:extLst>
              <a:ext uri="{FF2B5EF4-FFF2-40B4-BE49-F238E27FC236}">
                <a16:creationId xmlns:a16="http://schemas.microsoft.com/office/drawing/2014/main" id="{AA73AA66-3A47-47D4-9107-7234F6EDF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4196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Line 57">
            <a:extLst>
              <a:ext uri="{FF2B5EF4-FFF2-40B4-BE49-F238E27FC236}">
                <a16:creationId xmlns:a16="http://schemas.microsoft.com/office/drawing/2014/main" id="{9632DD74-8AC4-4A94-BCE0-F7336B9BF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4196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D1305BA-E481-41F5-B32F-097234BAB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F7A284D-55D8-4918-93AD-FD531F578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CDB2497F-59E8-47A3-AED3-6D83E900C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Advantages of Semantic nets</a:t>
            </a:r>
            <a:endParaRPr lang="en-US" altLang="en-US" b="1" i="1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B5CFA12-7F8E-4C5E-BD0E-147F2D946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Easy to visualize</a:t>
            </a:r>
          </a:p>
          <a:p>
            <a:r>
              <a:rPr lang="en-US" altLang="en-US" sz="2400"/>
              <a:t>Formal definitions of semantic networks have been developed. </a:t>
            </a:r>
          </a:p>
          <a:p>
            <a:r>
              <a:rPr lang="en-US" altLang="en-US" sz="2400"/>
              <a:t>Related knowledge is easily clustered. </a:t>
            </a:r>
          </a:p>
          <a:p>
            <a:r>
              <a:rPr lang="en-US" altLang="en-US" sz="2400"/>
              <a:t>Efficient in space requirements</a:t>
            </a:r>
          </a:p>
          <a:p>
            <a:pPr lvl="1"/>
            <a:r>
              <a:rPr lang="en-US" altLang="en-US" sz="2000"/>
              <a:t>Objects represented only once</a:t>
            </a:r>
          </a:p>
          <a:p>
            <a:pPr lvl="1"/>
            <a:r>
              <a:rPr lang="en-US" altLang="en-US" sz="2000"/>
              <a:t>Relationships handled by pointers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C1E6D1-F550-4194-9D86-B43B6DD4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Disadvantages of Semantic nets</a:t>
            </a:r>
            <a:r>
              <a:rPr lang="en-US" altLang="en-US" sz="3200"/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CAD835-BC84-4F8B-A289-E09579950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Inheritance (particularly from multiple sources and when exceptions in inheritance are wanted) can cause problems.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Facts placed inappropriately cause problems.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No standards about node and arc values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B7100BC-33E4-4AAA-9DDA-A2FA7114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Conceptual Graphs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605E56-D09A-4F42-A85C-576792858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 altLang="en-US" sz="2400" i="1"/>
              <a:t>Conceptual graphs </a:t>
            </a:r>
            <a:r>
              <a:rPr lang="en-US" altLang="en-US" sz="2400"/>
              <a:t>are semantic nets representing the meaning of (simple) sentences in natural language</a:t>
            </a:r>
          </a:p>
          <a:p>
            <a:r>
              <a:rPr lang="en-US" altLang="en-US" sz="2400"/>
              <a:t>Two types of nodes:</a:t>
            </a:r>
          </a:p>
          <a:p>
            <a:pPr lvl="1"/>
            <a:r>
              <a:rPr lang="en-US" altLang="en-US" sz="2000" i="1"/>
              <a:t>Concept nodes</a:t>
            </a:r>
            <a:r>
              <a:rPr lang="en-US" altLang="en-US" sz="2000"/>
              <a:t>; there are two types of concepts, individual concepts and generic concepts</a:t>
            </a:r>
          </a:p>
          <a:p>
            <a:pPr lvl="1"/>
            <a:r>
              <a:rPr lang="en-US" altLang="en-US" sz="2000" i="1"/>
              <a:t>Relation nodes</a:t>
            </a:r>
            <a:r>
              <a:rPr lang="en-US" altLang="en-US" sz="2000"/>
              <a:t>(binary relations between concepts)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8BD6767-99A8-43B5-8711-0E609251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GO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EBC62E0-10F0-4584-830C-E01754BB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912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BUS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171CCEBC-7D12-4B2D-A1D9-6FC61253D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NEW YORK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5BBF3A9-70D7-4EE6-8134-CDAECE46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2D005D27-43E2-485E-B4C9-72824BB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Who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6EE52493-956C-4DE6-BF54-9E1F5127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How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EF7125E7-476E-40C5-9A1C-4C1F363D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Where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B895820F-4255-4405-913A-A50FB200A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493A5E0F-A7F1-496D-8459-E60EEC807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B90C4E22-59CA-4C39-B4FC-9D3BD36AD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343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6A42B828-3A3E-49C7-A9B4-885293F27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BADCD867-4E9C-489C-A165-3649F051A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AE65D33A-5BDC-4D94-B2F2-81E54AFBD6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7BDB8DDC-0B18-4C16-93FF-9E7DF2C8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680" y="622440"/>
            <a:ext cx="4078080" cy="483840"/>
          </a:xfrm>
        </p:spPr>
        <p:txBody>
          <a:bodyPr/>
          <a:lstStyle/>
          <a:p>
            <a:r>
              <a:rPr lang="en-US" altLang="en-US" sz="2903">
                <a:solidFill>
                  <a:srgbClr val="FF1C23"/>
                </a:solidFill>
              </a:rPr>
              <a:t>Conceptual graphs</a:t>
            </a:r>
            <a:endParaRPr lang="en-US" altLang="en-US" sz="2903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C56C87E4-058D-4DED-8BCC-55CA1AA41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160" y="1106280"/>
            <a:ext cx="3006720" cy="4561920"/>
          </a:xfrm>
        </p:spPr>
        <p:txBody>
          <a:bodyPr/>
          <a:lstStyle/>
          <a:p>
            <a:r>
              <a:rPr lang="en-US" altLang="en-US" sz="1814"/>
              <a:t>John Sowa created the conceptual graph notation in 1984. It has substantial philosophical and psychological motivation.</a:t>
            </a:r>
          </a:p>
          <a:p>
            <a:r>
              <a:rPr lang="en-US" altLang="en-US" sz="1814"/>
              <a:t>It is still quite a popular knowledge representation formalism, especially in semantic processing of language, and a topic of interesting research.</a:t>
            </a:r>
          </a:p>
          <a:p>
            <a:r>
              <a:rPr lang="en-US" altLang="en-US" sz="1814"/>
              <a:t>Conceptual graphs can be expressed in first-order logic but due to its graphical form it may be easier to understand than logic.</a:t>
            </a:r>
          </a:p>
        </p:txBody>
      </p:sp>
      <p:grpSp>
        <p:nvGrpSpPr>
          <p:cNvPr id="220169" name="Group 9">
            <a:extLst>
              <a:ext uri="{FF2B5EF4-FFF2-40B4-BE49-F238E27FC236}">
                <a16:creationId xmlns:a16="http://schemas.microsoft.com/office/drawing/2014/main" id="{D305DA2A-AFD9-4F5C-8D3D-C44C80946443}"/>
              </a:ext>
            </a:extLst>
          </p:cNvPr>
          <p:cNvGrpSpPr>
            <a:grpSpLocks/>
          </p:cNvGrpSpPr>
          <p:nvPr/>
        </p:nvGrpSpPr>
        <p:grpSpPr bwMode="auto">
          <a:xfrm>
            <a:off x="4194720" y="1295400"/>
            <a:ext cx="4568279" cy="3988321"/>
            <a:chOff x="2913" y="1101"/>
            <a:chExt cx="3039" cy="2568"/>
          </a:xfrm>
        </p:grpSpPr>
        <p:pic>
          <p:nvPicPr>
            <p:cNvPr id="220164" name="Picture 4">
              <a:extLst>
                <a:ext uri="{FF2B5EF4-FFF2-40B4-BE49-F238E27FC236}">
                  <a16:creationId xmlns:a16="http://schemas.microsoft.com/office/drawing/2014/main" id="{54EE6123-24B9-4B16-AB2B-5A6F97664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1101"/>
              <a:ext cx="3039" cy="2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168" name="Text Box 8">
              <a:extLst>
                <a:ext uri="{FF2B5EF4-FFF2-40B4-BE49-F238E27FC236}">
                  <a16:creationId xmlns:a16="http://schemas.microsoft.com/office/drawing/2014/main" id="{8E39E3EF-81A3-4E05-B523-952401E1D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69"/>
              <a:ext cx="145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70"/>
                <a:t>Parents is a 3-ary relation.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A99C65F-E678-4E60-AEEC-B9EF41973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6160" y="622440"/>
            <a:ext cx="324864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(2)</a:t>
            </a:r>
            <a:endParaRPr lang="en-US" altLang="en-US" sz="2540">
              <a:solidFill>
                <a:srgbClr val="FF1C23"/>
              </a:solidFill>
            </a:endParaRPr>
          </a:p>
        </p:txBody>
      </p:sp>
      <p:pic>
        <p:nvPicPr>
          <p:cNvPr id="221188" name="Picture 4">
            <a:extLst>
              <a:ext uri="{FF2B5EF4-FFF2-40B4-BE49-F238E27FC236}">
                <a16:creationId xmlns:a16="http://schemas.microsoft.com/office/drawing/2014/main" id="{33E2B324-6E91-444D-AC35-D2CF3C84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40" y="1106280"/>
            <a:ext cx="5736960" cy="131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3" name="Picture 9">
            <a:extLst>
              <a:ext uri="{FF2B5EF4-FFF2-40B4-BE49-F238E27FC236}">
                <a16:creationId xmlns:a16="http://schemas.microsoft.com/office/drawing/2014/main" id="{7AFCA8C1-DA77-48CE-B8C4-C73857DB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81" y="3732840"/>
            <a:ext cx="4812480" cy="4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4" name="Picture 10">
            <a:extLst>
              <a:ext uri="{FF2B5EF4-FFF2-40B4-BE49-F238E27FC236}">
                <a16:creationId xmlns:a16="http://schemas.microsoft.com/office/drawing/2014/main" id="{FC0E26D0-D2E8-4D2D-8980-C84CA263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0" y="4493160"/>
            <a:ext cx="4700160" cy="12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195" name="Picture 11">
            <a:extLst>
              <a:ext uri="{FF2B5EF4-FFF2-40B4-BE49-F238E27FC236}">
                <a16:creationId xmlns:a16="http://schemas.microsoft.com/office/drawing/2014/main" id="{1282C618-702A-485E-B438-E9D39C54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1" y="2930761"/>
            <a:ext cx="4708800" cy="3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96" name="Line 12">
            <a:extLst>
              <a:ext uri="{FF2B5EF4-FFF2-40B4-BE49-F238E27FC236}">
                <a16:creationId xmlns:a16="http://schemas.microsoft.com/office/drawing/2014/main" id="{DCF5BC0C-5D52-44A6-ADFA-AC0C50025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262692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1197" name="Line 13">
            <a:extLst>
              <a:ext uri="{FF2B5EF4-FFF2-40B4-BE49-F238E27FC236}">
                <a16:creationId xmlns:a16="http://schemas.microsoft.com/office/drawing/2014/main" id="{8BF70E54-52E2-48C9-AC50-1133CC40B3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348228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1198" name="Line 14">
            <a:extLst>
              <a:ext uri="{FF2B5EF4-FFF2-40B4-BE49-F238E27FC236}">
                <a16:creationId xmlns:a16="http://schemas.microsoft.com/office/drawing/2014/main" id="{A8987E3F-68EB-40AA-B8D9-DB633AFDA9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880" y="4320360"/>
            <a:ext cx="6359040" cy="0"/>
          </a:xfrm>
          <a:prstGeom prst="line">
            <a:avLst/>
          </a:prstGeom>
          <a:noFill/>
          <a:ln w="19050">
            <a:solidFill>
              <a:srgbClr val="BF2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FB02D52-DF38-4CE7-AB35-7E4906E35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6160" y="622440"/>
            <a:ext cx="324864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(3)</a:t>
            </a:r>
          </a:p>
        </p:txBody>
      </p:sp>
      <p:pic>
        <p:nvPicPr>
          <p:cNvPr id="222221" name="Picture 13">
            <a:extLst>
              <a:ext uri="{FF2B5EF4-FFF2-40B4-BE49-F238E27FC236}">
                <a16:creationId xmlns:a16="http://schemas.microsoft.com/office/drawing/2014/main" id="{CFD1E689-C6C4-404F-9FDB-8D81E1B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00" y="2445733"/>
            <a:ext cx="5530440" cy="29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22" name="Text Box 14">
            <a:extLst>
              <a:ext uri="{FF2B5EF4-FFF2-40B4-BE49-F238E27FC236}">
                <a16:creationId xmlns:a16="http://schemas.microsoft.com/office/drawing/2014/main" id="{0BE7165A-6747-4AC5-B70A-40FA903E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20" y="1264681"/>
            <a:ext cx="4561920" cy="8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/>
              <a:t>Her name was Magill, and she called herself Lil,</a:t>
            </a:r>
            <a:br>
              <a:rPr lang="en-US" altLang="en-US" sz="1633"/>
            </a:br>
            <a:r>
              <a:rPr lang="en-US" altLang="en-US" sz="1633"/>
              <a:t>but everyone knew her as Nancy.</a:t>
            </a:r>
          </a:p>
        </p:txBody>
      </p:sp>
      <p:pic>
        <p:nvPicPr>
          <p:cNvPr id="222223" name="rocky-lil.mp3">
            <a:hlinkClick r:id="" action="ppaction://media"/>
            <a:extLst>
              <a:ext uri="{FF2B5EF4-FFF2-40B4-BE49-F238E27FC236}">
                <a16:creationId xmlns:a16="http://schemas.microsoft.com/office/drawing/2014/main" id="{97E15807-BC36-45AA-8129-D8276211521D}"/>
              </a:ext>
            </a:extLst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40" y="5046120"/>
            <a:ext cx="368640" cy="3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24" name="Text Box 16">
            <a:extLst>
              <a:ext uri="{FF2B5EF4-FFF2-40B4-BE49-F238E27FC236}">
                <a16:creationId xmlns:a16="http://schemas.microsoft.com/office/drawing/2014/main" id="{82465412-BF06-4749-AC39-FB5D8EAE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401" y="4941002"/>
            <a:ext cx="46519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77">
                <a:hlinkClick r:id="rId6"/>
              </a:rPr>
              <a:t>Lil</a:t>
            </a:r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4527" fill="hold"/>
                                        <p:tgtEl>
                                          <p:spTgt spid="2222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2223"/>
                </p:tgtEl>
              </p:cMediaNode>
            </p:audio>
          </p:childTnLst>
        </p:cTn>
      </p:par>
    </p:tnLst>
    <p:bldLst>
      <p:bldP spid="222222" grpId="0" build="p" autoUpdateAnimBg="0"/>
      <p:bldP spid="2222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9B868C0C-D2DE-47E5-8A5A-0C806A658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8401" y="622440"/>
            <a:ext cx="332640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(4)</a:t>
            </a:r>
          </a:p>
        </p:txBody>
      </p:sp>
      <p:pic>
        <p:nvPicPr>
          <p:cNvPr id="223241" name="Picture 9">
            <a:extLst>
              <a:ext uri="{FF2B5EF4-FFF2-40B4-BE49-F238E27FC236}">
                <a16:creationId xmlns:a16="http://schemas.microsoft.com/office/drawing/2014/main" id="{C36DEF0D-FEE7-4FD8-92F1-1974792E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0" y="2425319"/>
            <a:ext cx="7831041" cy="311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242" name="Text Box 10">
            <a:extLst>
              <a:ext uri="{FF2B5EF4-FFF2-40B4-BE49-F238E27FC236}">
                <a16:creationId xmlns:a16="http://schemas.microsoft.com/office/drawing/2014/main" id="{3ADBE7DC-EDAE-4E62-AE1C-257571BD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401" y="1313641"/>
            <a:ext cx="3332160" cy="65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14"/>
              <a:t>Variables allow us to express the identity of an individual.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849688EA-3E54-4A51-A317-0344E4E3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8401" y="622440"/>
            <a:ext cx="332640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(5)</a:t>
            </a:r>
          </a:p>
        </p:txBody>
      </p:sp>
      <p:pic>
        <p:nvPicPr>
          <p:cNvPr id="224264" name="Picture 8">
            <a:extLst>
              <a:ext uri="{FF2B5EF4-FFF2-40B4-BE49-F238E27FC236}">
                <a16:creationId xmlns:a16="http://schemas.microsoft.com/office/drawing/2014/main" id="{1D8DCD91-F8B9-42C9-A3E7-53995A90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48448" y="1774110"/>
            <a:ext cx="5981099" cy="36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6" name="Text Box 10">
            <a:extLst>
              <a:ext uri="{FF2B5EF4-FFF2-40B4-BE49-F238E27FC236}">
                <a16:creationId xmlns:a16="http://schemas.microsoft.com/office/drawing/2014/main" id="{10245DF0-ECDE-48F8-A450-6884EB73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160" y="1521001"/>
            <a:ext cx="3732480" cy="350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 u="sng"/>
              <a:t>Specialization and type hierarchy</a:t>
            </a:r>
          </a:p>
          <a:p>
            <a:pPr algn="ctr"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dogs are animals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1</a:t>
            </a:r>
            <a:r>
              <a:rPr lang="en-US" altLang="en-US" sz="1633"/>
              <a:t>) A brown dog eats a bone.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2</a:t>
            </a:r>
            <a:r>
              <a:rPr lang="en-US" altLang="en-US" sz="1633"/>
              <a:t>) ... Emma, the brown animal on the porch...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3</a:t>
            </a:r>
            <a:r>
              <a:rPr lang="en-US" altLang="en-US" sz="1633"/>
              <a:t>) ... Emma, the brown dog on the porch...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(g</a:t>
            </a:r>
            <a:r>
              <a:rPr lang="en-US" altLang="en-US" sz="1633" baseline="-25000"/>
              <a:t>4</a:t>
            </a:r>
            <a:r>
              <a:rPr lang="en-US" altLang="en-US" sz="1633"/>
              <a:t>) Emma, the brown dog on the porch, eats a bone.</a:t>
            </a:r>
          </a:p>
          <a:p>
            <a:pPr>
              <a:lnSpc>
                <a:spcPts val="2177"/>
              </a:lnSpc>
              <a:spcBef>
                <a:spcPts val="363"/>
              </a:spcBef>
              <a:spcAft>
                <a:spcPts val="363"/>
              </a:spcAft>
            </a:pPr>
            <a:r>
              <a:rPr lang="en-US" altLang="en-US" sz="1633"/>
              <a:t>The challenge is to get this from text!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4AAB22-6F10-4BFD-A704-959B40A7A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Knowledge Representation as a medium for human expression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D915E3-6EBE-4D34-B955-570002638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intelligent system must have KRs that can be interpreted by humans.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– We need to be able to encode information in the knowledge 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without significant effort.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We need to be able to understand what the system knows and how it draws its conclusions.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D59EE41D-AB73-47B7-BDFD-816E6740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7521" y="622440"/>
            <a:ext cx="325728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(6)</a:t>
            </a:r>
          </a:p>
        </p:txBody>
      </p:sp>
      <p:pic>
        <p:nvPicPr>
          <p:cNvPr id="225289" name="Picture 9">
            <a:extLst>
              <a:ext uri="{FF2B5EF4-FFF2-40B4-BE49-F238E27FC236}">
                <a16:creationId xmlns:a16="http://schemas.microsoft.com/office/drawing/2014/main" id="{29A50DA3-6BD8-43A5-AAD0-EB95E265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20" y="829800"/>
            <a:ext cx="3594240" cy="22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1" name="Picture 11">
            <a:extLst>
              <a:ext uri="{FF2B5EF4-FFF2-40B4-BE49-F238E27FC236}">
                <a16:creationId xmlns:a16="http://schemas.microsoft.com/office/drawing/2014/main" id="{7FD4774B-FC6F-4FAF-A091-EF6E0290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01" y="3331081"/>
            <a:ext cx="3886560" cy="24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2" name="Text Box 12">
            <a:extLst>
              <a:ext uri="{FF2B5EF4-FFF2-40B4-BE49-F238E27FC236}">
                <a16:creationId xmlns:a16="http://schemas.microsoft.com/office/drawing/2014/main" id="{7B23681D-330C-4E16-B6A8-9BEBF894E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440" y="3490920"/>
            <a:ext cx="1337226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Inheritance</a:t>
            </a:r>
          </a:p>
        </p:txBody>
      </p:sp>
      <p:sp>
        <p:nvSpPr>
          <p:cNvPr id="225293" name="Text Box 13">
            <a:extLst>
              <a:ext uri="{FF2B5EF4-FFF2-40B4-BE49-F238E27FC236}">
                <a16:creationId xmlns:a16="http://schemas.microsoft.com/office/drawing/2014/main" id="{2BFB295D-27F7-494D-A3B8-225235B4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360" y="2557800"/>
            <a:ext cx="2577950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Beyond first-order logic</a:t>
            </a:r>
          </a:p>
        </p:txBody>
      </p:sp>
      <p:sp>
        <p:nvSpPr>
          <p:cNvPr id="225295" name="Line 15">
            <a:extLst>
              <a:ext uri="{FF2B5EF4-FFF2-40B4-BE49-F238E27FC236}">
                <a16:creationId xmlns:a16="http://schemas.microsoft.com/office/drawing/2014/main" id="{2C130ABE-9C4B-42B4-AE57-22E3E91E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7440" y="1106280"/>
            <a:ext cx="4008960" cy="4008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build="p" autoUpdateAnimBg="0"/>
      <p:bldP spid="22529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C0EC869-C812-4330-8679-EAA63AEEB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7521" y="622440"/>
            <a:ext cx="325728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Conceptual graphs</a:t>
            </a:r>
            <a:r>
              <a:rPr lang="en-US" altLang="en-US" sz="1633">
                <a:solidFill>
                  <a:srgbClr val="FF1C23"/>
                </a:solidFill>
              </a:rPr>
              <a:t> (7)</a:t>
            </a:r>
          </a:p>
        </p:txBody>
      </p:sp>
      <p:pic>
        <p:nvPicPr>
          <p:cNvPr id="226315" name="Picture 11">
            <a:extLst>
              <a:ext uri="{FF2B5EF4-FFF2-40B4-BE49-F238E27FC236}">
                <a16:creationId xmlns:a16="http://schemas.microsoft.com/office/drawing/2014/main" id="{55C25EDC-6C51-4FBB-AA12-223E87FA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0" y="553321"/>
            <a:ext cx="3456000" cy="13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6" name="Picture 12">
            <a:extLst>
              <a:ext uri="{FF2B5EF4-FFF2-40B4-BE49-F238E27FC236}">
                <a16:creationId xmlns:a16="http://schemas.microsoft.com/office/drawing/2014/main" id="{0A85CA12-87D7-4E91-AC04-F4DF0D1D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01" y="1895400"/>
            <a:ext cx="4016160" cy="39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7" name="Line 13">
            <a:extLst>
              <a:ext uri="{FF2B5EF4-FFF2-40B4-BE49-F238E27FC236}">
                <a16:creationId xmlns:a16="http://schemas.microsoft.com/office/drawing/2014/main" id="{28B82007-382A-4F9A-A672-A4CB85393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1520" y="1313640"/>
            <a:ext cx="4008960" cy="4008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51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D82D5222-F8F4-4AEE-AF1C-901275A5D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601" y="4977000"/>
            <a:ext cx="2206053" cy="3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14"/>
              <a:t>Two simple puzzles</a:t>
            </a:r>
          </a:p>
        </p:txBody>
      </p:sp>
      <p:sp>
        <p:nvSpPr>
          <p:cNvPr id="226319" name="Text Box 15">
            <a:extLst>
              <a:ext uri="{FF2B5EF4-FFF2-40B4-BE49-F238E27FC236}">
                <a16:creationId xmlns:a16="http://schemas.microsoft.com/office/drawing/2014/main" id="{57DEF1FC-5A29-45B2-A313-FB7346CA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601" y="2073961"/>
            <a:ext cx="272702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33"/>
              <a:t>Negation and quantification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 build="p" autoUpdateAnimBg="0"/>
      <p:bldP spid="2263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96FEA8-CDBD-45FA-BE6E-6A597BB57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Frames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F2E3AA1-CAC2-4331-AAE0-EED89B5172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153400" cy="2895600"/>
          </a:xfrm>
        </p:spPr>
        <p:txBody>
          <a:bodyPr/>
          <a:lstStyle/>
          <a:p>
            <a:r>
              <a:rPr lang="en-US" altLang="en-US" sz="2400"/>
              <a:t>Frames – semantic net with properties</a:t>
            </a:r>
          </a:p>
          <a:p>
            <a:r>
              <a:rPr lang="en-US" altLang="en-US" sz="2400"/>
              <a:t>A frame represents an entity as a set of slots (attributes) and associated values</a:t>
            </a:r>
          </a:p>
          <a:p>
            <a:r>
              <a:rPr lang="en-US" altLang="en-US" sz="2400"/>
              <a:t>A frame can represent a specific entry, or a general concept</a:t>
            </a:r>
          </a:p>
          <a:p>
            <a:r>
              <a:rPr lang="en-US" altLang="en-US" sz="2400"/>
              <a:t>Frames are implicitly associated with one another because the value of a slot can be another frame</a:t>
            </a:r>
          </a:p>
        </p:txBody>
      </p:sp>
      <p:graphicFrame>
        <p:nvGraphicFramePr>
          <p:cNvPr id="28713" name="Group 41">
            <a:extLst>
              <a:ext uri="{FF2B5EF4-FFF2-40B4-BE49-F238E27FC236}">
                <a16:creationId xmlns:a16="http://schemas.microsoft.com/office/drawing/2014/main" id="{32A8FCE5-8401-40D9-927C-C12A359976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4267200"/>
          <a:ext cx="4343400" cy="242062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74306822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Book Frame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25654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Slot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Filler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946268"/>
                  </a:ext>
                </a:extLst>
              </a:tr>
              <a:tr h="1384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AI. A modern Approach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Author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Russell &amp; Norvig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2003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95081"/>
                  </a:ext>
                </a:extLst>
              </a:tr>
            </a:tbl>
          </a:graphicData>
        </a:graphic>
      </p:graphicFrame>
      <p:sp>
        <p:nvSpPr>
          <p:cNvPr id="28711" name="Text Box 39">
            <a:extLst>
              <a:ext uri="{FF2B5EF4-FFF2-40B4-BE49-F238E27FC236}">
                <a16:creationId xmlns:a16="http://schemas.microsoft.com/office/drawing/2014/main" id="{7CF727C1-7839-4F6D-AF0F-B689C8BB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/>
              <a:t>3 components of a frame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frame name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attributes (slots)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values (fillers: list of values, range, string, etc.)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BF89C7C2-FA85-48BF-B80E-34D8F3D61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6561" y="622440"/>
            <a:ext cx="4570560" cy="328320"/>
          </a:xfrm>
        </p:spPr>
        <p:txBody>
          <a:bodyPr/>
          <a:lstStyle/>
          <a:p>
            <a:r>
              <a:rPr lang="en-US" altLang="en-US" sz="2540">
                <a:solidFill>
                  <a:srgbClr val="FF1C23"/>
                </a:solidFill>
              </a:rPr>
              <a:t>Frames and frame systems</a:t>
            </a:r>
            <a:endParaRPr lang="en-US" altLang="en-US" sz="1633">
              <a:solidFill>
                <a:srgbClr val="FF1C23"/>
              </a:solidFill>
            </a:endParaRP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5C15D34-C825-4F88-B730-6D385B70E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040" y="1521000"/>
            <a:ext cx="3110400" cy="3456000"/>
          </a:xfrm>
        </p:spPr>
        <p:txBody>
          <a:bodyPr/>
          <a:lstStyle/>
          <a:p>
            <a:r>
              <a:rPr lang="en-US" altLang="en-US" sz="1633"/>
              <a:t>A frame represents a concept;</a:t>
            </a:r>
          </a:p>
          <a:p>
            <a:r>
              <a:rPr lang="en-US" altLang="en-US" sz="1633"/>
              <a:t>a frame system represents an organization of knowledge about a set of related concepts.</a:t>
            </a:r>
          </a:p>
          <a:p>
            <a:r>
              <a:rPr lang="en-US" altLang="en-US" sz="1633"/>
              <a:t>A frame has slots that denote properties of objects. Some slots have </a:t>
            </a:r>
            <a:r>
              <a:rPr lang="en-US" altLang="en-US" sz="1633" i="1"/>
              <a:t>default </a:t>
            </a:r>
            <a:r>
              <a:rPr lang="en-US" altLang="en-US" sz="1633"/>
              <a:t>fillers, some are empty (may be filled when more becomes known about an object).</a:t>
            </a:r>
          </a:p>
          <a:p>
            <a:r>
              <a:rPr lang="en-US" altLang="en-US" sz="1633"/>
              <a:t>Frames are linked by relations of specialization/generalization and by many ad-hoc relations.</a:t>
            </a:r>
          </a:p>
        </p:txBody>
      </p:sp>
      <p:pic>
        <p:nvPicPr>
          <p:cNvPr id="219140" name="Picture 4">
            <a:extLst>
              <a:ext uri="{FF2B5EF4-FFF2-40B4-BE49-F238E27FC236}">
                <a16:creationId xmlns:a16="http://schemas.microsoft.com/office/drawing/2014/main" id="{B7128993-0B6E-41F2-AF5A-BD522B62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1" y="1361161"/>
            <a:ext cx="4497120" cy="43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F807569-1968-4262-9403-8CBE3F75D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3200" b="1"/>
              <a:t>Features of Frame Representation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6EF174-543D-4C74-B943-6420EE631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z="2400"/>
              <a:t>More natural support of values then semantic nets (each slots has constraints describing legal values that a slot can take)</a:t>
            </a:r>
          </a:p>
          <a:p>
            <a:r>
              <a:rPr lang="en-US" altLang="en-US" sz="2400"/>
              <a:t>Can be easily implemented using object-oriented programming techniques</a:t>
            </a:r>
          </a:p>
          <a:p>
            <a:r>
              <a:rPr lang="en-US" altLang="en-US" sz="2400"/>
              <a:t>Inheritance is easily controlled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73D2304-968B-4A00-B2C6-8B4A78482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Inheritance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E494289-9AA0-42E3-B48E-70963548C4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altLang="en-US" sz="2400"/>
              <a:t>Similar to Object-Oriented programming paradigm</a:t>
            </a:r>
          </a:p>
        </p:txBody>
      </p:sp>
      <p:graphicFrame>
        <p:nvGraphicFramePr>
          <p:cNvPr id="31784" name="Group 40">
            <a:extLst>
              <a:ext uri="{FF2B5EF4-FFF2-40B4-BE49-F238E27FC236}">
                <a16:creationId xmlns:a16="http://schemas.microsoft.com/office/drawing/2014/main" id="{54A34044-4641-4976-A286-8757AC566FD4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81000" y="2590800"/>
          <a:ext cx="2743200" cy="263347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937494779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Room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66784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room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contains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chair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phone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50645"/>
                  </a:ext>
                </a:extLst>
              </a:tr>
            </a:tbl>
          </a:graphicData>
        </a:graphic>
      </p:graphicFrame>
      <p:graphicFrame>
        <p:nvGraphicFramePr>
          <p:cNvPr id="31790" name="Group 46">
            <a:extLst>
              <a:ext uri="{FF2B5EF4-FFF2-40B4-BE49-F238E27FC236}">
                <a16:creationId xmlns:a16="http://schemas.microsoft.com/office/drawing/2014/main" id="{BDFF1A7B-A605-4F73-A9DC-2AF02D3E1C9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581400" y="1828800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1392615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Chair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785570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chair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height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20-40cm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legs   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46744"/>
                  </a:ext>
                </a:extLst>
              </a:tr>
            </a:tbl>
          </a:graphicData>
        </a:graphic>
      </p:graphicFrame>
      <p:graphicFrame>
        <p:nvGraphicFramePr>
          <p:cNvPr id="31808" name="Group 64">
            <a:extLst>
              <a:ext uri="{FF2B5EF4-FFF2-40B4-BE49-F238E27FC236}">
                <a16:creationId xmlns:a16="http://schemas.microsoft.com/office/drawing/2014/main" id="{6D5A4EC0-2B6F-4968-B5DE-AFB8331B2BD0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743200"/>
          <a:ext cx="2514600" cy="141351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42249985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Phone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62820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phone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billing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guest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368106"/>
                  </a:ext>
                </a:extLst>
              </a:tr>
            </a:tbl>
          </a:graphicData>
        </a:graphic>
      </p:graphicFrame>
      <p:graphicFrame>
        <p:nvGraphicFramePr>
          <p:cNvPr id="31799" name="Group 55">
            <a:extLst>
              <a:ext uri="{FF2B5EF4-FFF2-40B4-BE49-F238E27FC236}">
                <a16:creationId xmlns:a16="http://schemas.microsoft.com/office/drawing/2014/main" id="{63FD1736-192E-43D8-A37F-32C5F790A69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4148861486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Bed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36783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part       </a:t>
                      </a:r>
                      <a:r>
                        <a:rPr kumimoji="0" lang="en-US" altLang="en-US" sz="20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mattress</a:t>
                      </a:r>
                      <a:endParaRPr kumimoji="0" lang="en-US" alt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88350"/>
                  </a:ext>
                </a:extLst>
              </a:tr>
            </a:tbl>
          </a:graphicData>
        </a:graphic>
      </p:graphicFrame>
      <p:graphicFrame>
        <p:nvGraphicFramePr>
          <p:cNvPr id="31823" name="Group 79">
            <a:extLst>
              <a:ext uri="{FF2B5EF4-FFF2-40B4-BE49-F238E27FC236}">
                <a16:creationId xmlns:a16="http://schemas.microsoft.com/office/drawing/2014/main" id="{FD0FEA15-B99F-47F2-9AB2-EB630265E0B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5257800"/>
          <a:ext cx="2514600" cy="120700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380075692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Mattress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6306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price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100$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143652"/>
                  </a:ext>
                </a:extLst>
              </a:tr>
            </a:tbl>
          </a:graphicData>
        </a:graphic>
      </p:graphicFrame>
      <p:sp>
        <p:nvSpPr>
          <p:cNvPr id="31828" name="Line 84">
            <a:extLst>
              <a:ext uri="{FF2B5EF4-FFF2-40B4-BE49-F238E27FC236}">
                <a16:creationId xmlns:a16="http://schemas.microsoft.com/office/drawing/2014/main" id="{6CE21B4E-2DED-46E9-8A8B-D47472190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6">
            <a:extLst>
              <a:ext uri="{FF2B5EF4-FFF2-40B4-BE49-F238E27FC236}">
                <a16:creationId xmlns:a16="http://schemas.microsoft.com/office/drawing/2014/main" id="{37143766-1203-43A0-928B-590C1D8E5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7">
            <a:extLst>
              <a:ext uri="{FF2B5EF4-FFF2-40B4-BE49-F238E27FC236}">
                <a16:creationId xmlns:a16="http://schemas.microsoft.com/office/drawing/2014/main" id="{465FF653-6F7F-4651-B785-D3DF54024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33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8">
            <a:extLst>
              <a:ext uri="{FF2B5EF4-FFF2-40B4-BE49-F238E27FC236}">
                <a16:creationId xmlns:a16="http://schemas.microsoft.com/office/drawing/2014/main" id="{B6D0EAA9-3D36-45E8-A774-006C1AA32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24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9">
            <a:extLst>
              <a:ext uri="{FF2B5EF4-FFF2-40B4-BE49-F238E27FC236}">
                <a16:creationId xmlns:a16="http://schemas.microsoft.com/office/drawing/2014/main" id="{0FC7488C-58DB-46AA-A425-BDCF0BA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Line 90">
            <a:extLst>
              <a:ext uri="{FF2B5EF4-FFF2-40B4-BE49-F238E27FC236}">
                <a16:creationId xmlns:a16="http://schemas.microsoft.com/office/drawing/2014/main" id="{84340961-F1F9-48CF-A3E1-41095A0D0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C2F519ED-17C5-4473-B5E9-B0ADA412F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29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Line 93">
            <a:extLst>
              <a:ext uri="{FF2B5EF4-FFF2-40B4-BE49-F238E27FC236}">
                <a16:creationId xmlns:a16="http://schemas.microsoft.com/office/drawing/2014/main" id="{E456D7B8-7693-4C3E-AD33-10D7BFE66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715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4">
            <a:extLst>
              <a:ext uri="{FF2B5EF4-FFF2-40B4-BE49-F238E27FC236}">
                <a16:creationId xmlns:a16="http://schemas.microsoft.com/office/drawing/2014/main" id="{0B9E8E06-E33B-4319-8AC4-7B277F419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5">
            <a:extLst>
              <a:ext uri="{FF2B5EF4-FFF2-40B4-BE49-F238E27FC236}">
                <a16:creationId xmlns:a16="http://schemas.microsoft.com/office/drawing/2014/main" id="{1AF6FA0D-2668-4C31-90E5-D8BB320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6ACB552-E8DF-4163-B79E-D7CDEFFC4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CBADDD9-BD7B-408C-AF9D-8908E0B5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69925"/>
            <a:ext cx="695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Modern Data-Bases combine three approaches: conceptual graphs, frames, predicate logic (relational algebra)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7FCF2C-F62A-4825-B716-4967A789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Benefits of Frames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5624CC-0F64-4BD4-9BE7-6469F68CC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Makes programming easier by grouping related knowledge</a:t>
            </a:r>
          </a:p>
          <a:p>
            <a:r>
              <a:rPr lang="en-US" altLang="en-US" sz="2400"/>
              <a:t>Easily understood by non-developers</a:t>
            </a:r>
          </a:p>
          <a:p>
            <a:r>
              <a:rPr lang="en-US" altLang="en-US" sz="2400"/>
              <a:t>Expressive power</a:t>
            </a:r>
          </a:p>
          <a:p>
            <a:r>
              <a:rPr lang="en-US" altLang="en-US" sz="2400"/>
              <a:t>Easy to set up slots for new properties and relations</a:t>
            </a:r>
          </a:p>
          <a:p>
            <a:r>
              <a:rPr lang="en-US" altLang="en-US" sz="2400"/>
              <a:t>Easy to include default information and detect missing values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643E5D-62A3-41A2-B722-C9FF51F74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3200" b="1"/>
              <a:t>Drawbacks of Frames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2A47308-1DB4-4CED-97BB-D959AA311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No standards (slot-filler values)</a:t>
            </a:r>
          </a:p>
          <a:p>
            <a:r>
              <a:rPr lang="en-US" altLang="en-US" sz="2400"/>
              <a:t>More of a general methodology than a specific representation:</a:t>
            </a:r>
          </a:p>
          <a:p>
            <a:pPr lvl="1"/>
            <a:r>
              <a:rPr lang="en-US" altLang="en-US" sz="2000"/>
              <a:t>Frame for a class-room will be different for a professor and for a maintenance worker</a:t>
            </a:r>
          </a:p>
          <a:p>
            <a:r>
              <a:rPr lang="en-US" altLang="en-US" sz="2400"/>
              <a:t>No associated reasoning/inference mechanisms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8135969-41B5-47DE-B9B6-4E302D6CF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Description Logic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7BD98D8-A97B-4D85-924D-8ADC3CDCB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There is a family of frame-like KR systems with a formal semantics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KL-ONE, Classic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subset of FOL designed to focus on categories and their definitions in terms of existing relations. </a:t>
            </a:r>
            <a:r>
              <a:rPr lang="en-US" altLang="en-US" sz="2400" b="1">
                <a:solidFill>
                  <a:schemeClr val="accent2"/>
                </a:solidFill>
              </a:rPr>
              <a:t>Automatic classification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Finding the right place in a hierarchy of objects for a new description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More expressive than frames and semantic networks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Major inference tasks: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Subsumption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i="1"/>
              <a:t>Is category C1 a subset of C2?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Classification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i="1"/>
              <a:t>Does Object O belong to C?</a:t>
            </a:r>
            <a:endParaRPr lang="en-US" altLang="en-US" sz="16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EF2A532-FB72-4791-B4E9-8AF2499EE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Knowledge Representation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A23D8E-09B0-4B0E-9F7F-8470C398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z="2400"/>
              <a:t>Logic (prepositional, predicate)</a:t>
            </a:r>
          </a:p>
          <a:p>
            <a:r>
              <a:rPr lang="en-US" altLang="en-US" sz="2400"/>
              <a:t>Network representation</a:t>
            </a:r>
          </a:p>
          <a:p>
            <a:pPr lvl="1"/>
            <a:r>
              <a:rPr lang="en-US" altLang="en-US" sz="2000"/>
              <a:t>Semantic nets</a:t>
            </a:r>
          </a:p>
          <a:p>
            <a:r>
              <a:rPr lang="en-US" altLang="en-US" sz="2400"/>
              <a:t>Structured representation</a:t>
            </a:r>
          </a:p>
          <a:p>
            <a:pPr lvl="1"/>
            <a:r>
              <a:rPr lang="en-US" altLang="en-US" sz="2000"/>
              <a:t>Frames</a:t>
            </a:r>
          </a:p>
          <a:p>
            <a:r>
              <a:rPr lang="en-US" altLang="en-US" sz="2400"/>
              <a:t>Issues in KR</a:t>
            </a:r>
          </a:p>
          <a:p>
            <a:pPr lvl="1"/>
            <a:r>
              <a:rPr lang="en-US" altLang="en-US" sz="2000"/>
              <a:t>Hierarchies, inheritance, exceptions</a:t>
            </a:r>
          </a:p>
          <a:p>
            <a:r>
              <a:rPr lang="en-US" altLang="en-US" sz="2400"/>
              <a:t>Advantages and disadvantages </a:t>
            </a:r>
          </a:p>
          <a:p>
            <a:endParaRPr lang="en-US" altLang="en-US" sz="2800"/>
          </a:p>
          <a:p>
            <a:pPr lvl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8DE7439B-DCB0-40A5-846F-3F98FBAC2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/>
              <a:t>Bi-partite view of knowledge representation</a:t>
            </a:r>
          </a:p>
          <a:p>
            <a:r>
              <a:rPr lang="en-US" altLang="en-US" sz="2800"/>
              <a:t>	1. Descriptions</a:t>
            </a:r>
          </a:p>
          <a:p>
            <a:r>
              <a:rPr lang="en-US" altLang="en-US" sz="2800"/>
              <a:t>	2. Assertions</a:t>
            </a:r>
          </a:p>
          <a:p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Entities can be “described” without making any particular assertions about them</a:t>
            </a:r>
          </a:p>
          <a:p>
            <a:pPr>
              <a:buFontTx/>
              <a:buChar char="•"/>
            </a:pP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Descriptions are made from other descriptions using a very small set of operators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33A2BEA9-921C-4B82-B12D-24A3F62C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96875"/>
            <a:ext cx="51704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KL-ONE (Brachman, 1977</a:t>
            </a:r>
            <a:r>
              <a:rPr lang="en-US" altLang="en-US"/>
              <a:t>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>
            <a:extLst>
              <a:ext uri="{FF2B5EF4-FFF2-40B4-BE49-F238E27FC236}">
                <a16:creationId xmlns:a16="http://schemas.microsoft.com/office/drawing/2014/main" id="{8EB7A9BC-8543-4E18-A656-58847803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>
            <a:extLst>
              <a:ext uri="{FF2B5EF4-FFF2-40B4-BE49-F238E27FC236}">
                <a16:creationId xmlns:a16="http://schemas.microsoft.com/office/drawing/2014/main" id="{26EB2F71-CCFF-4D96-A699-B49FB02D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>
            <a:extLst>
              <a:ext uri="{FF2B5EF4-FFF2-40B4-BE49-F238E27FC236}">
                <a16:creationId xmlns:a16="http://schemas.microsoft.com/office/drawing/2014/main" id="{5442DDAC-2D96-4B50-976B-D3DD1AE8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>
            <a:extLst>
              <a:ext uri="{FF2B5EF4-FFF2-40B4-BE49-F238E27FC236}">
                <a16:creationId xmlns:a16="http://schemas.microsoft.com/office/drawing/2014/main" id="{FF329F00-03BE-4581-91B4-33835952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>
            <a:extLst>
              <a:ext uri="{FF2B5EF4-FFF2-40B4-BE49-F238E27FC236}">
                <a16:creationId xmlns:a16="http://schemas.microsoft.com/office/drawing/2014/main" id="{BE93A3BA-AEF0-47F4-B39A-60983EBD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>
            <a:extLst>
              <a:ext uri="{FF2B5EF4-FFF2-40B4-BE49-F238E27FC236}">
                <a16:creationId xmlns:a16="http://schemas.microsoft.com/office/drawing/2014/main" id="{042DAE8C-4111-49FC-81BE-9E911DA7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9EB4DC-739A-4E27-8E11-D2F2A8E91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CYC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469362-EC53-48A6-8158-D90DCE19B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knowledge engineering effort</a:t>
            </a:r>
          </a:p>
          <a:p>
            <a:r>
              <a:rPr lang="en-US" altLang="en-US"/>
              <a:t>Encoding of large amounts of knowledge about the everyday world</a:t>
            </a:r>
          </a:p>
          <a:p>
            <a:r>
              <a:rPr lang="en-US" altLang="en-US"/>
              <a:t>1984-present</a:t>
            </a:r>
          </a:p>
          <a:p>
            <a:r>
              <a:rPr lang="en-US" altLang="en-US"/>
              <a:t>A person century of effort</a:t>
            </a:r>
          </a:p>
          <a:p>
            <a:r>
              <a:rPr lang="en-US" altLang="en-US"/>
              <a:t>10</a:t>
            </a:r>
            <a:r>
              <a:rPr lang="en-US" altLang="en-US" baseline="30000"/>
              <a:t>6</a:t>
            </a:r>
            <a:r>
              <a:rPr lang="en-US" altLang="en-US"/>
              <a:t> general concepts and axioms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A0EAE23-83FD-456E-A12E-EE1109F3C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Assertions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D9F5EA6-91F8-4673-AD14-D0A58162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You have to be awake to eat.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 usually see people’s noses but not their hearts.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Given two professions, either one is a specialization of the other or they are likely to be independent.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cannot remember events that have not happened yet.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If you cut a lump of peanut butter in half, each half is also a lump of peanut butter; but if you cut a table in half, neither half is a table.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B6E9109-0C2E-44FD-8938-4AB11D43D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25F091E-7E30-4EC3-AB65-E9BEB9404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Heart surgery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Total darkness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Fiction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Ephemeral: indexicals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Default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482C2D-2447-4946-8E85-1C4879F37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Semantic Networks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B82310-7C66-4C31-8E0C-E52781A5D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400"/>
              <a:t>First introduced by Quillian back in the late-60s </a:t>
            </a:r>
          </a:p>
          <a:p>
            <a:pPr lvl="2">
              <a:buFontTx/>
              <a:buNone/>
            </a:pPr>
            <a:r>
              <a:rPr lang="en-US" altLang="en-US" sz="1600"/>
              <a:t>M. Ross Quillian. "Semantic Memories", In M. M. Minsky, editor, </a:t>
            </a:r>
            <a:r>
              <a:rPr lang="en-US" altLang="en-US" sz="1600" i="1"/>
              <a:t>Semantic</a:t>
            </a:r>
          </a:p>
          <a:p>
            <a:pPr lvl="2">
              <a:lnSpc>
                <a:spcPct val="50000"/>
              </a:lnSpc>
              <a:buFontTx/>
              <a:buNone/>
            </a:pPr>
            <a:r>
              <a:rPr lang="en-US" altLang="en-US" sz="1600" i="1"/>
              <a:t>Information Processing,</a:t>
            </a:r>
            <a:r>
              <a:rPr lang="en-US" altLang="en-US" sz="1600"/>
              <a:t> pages 216-270. Cambridge, MA: MIT Press, 1968</a:t>
            </a:r>
            <a:r>
              <a:rPr lang="en-US" altLang="en-US"/>
              <a:t> </a:t>
            </a:r>
            <a:endParaRPr lang="en-US" altLang="en-US" sz="1800"/>
          </a:p>
          <a:p>
            <a:r>
              <a:rPr lang="en-US" altLang="en-US" sz="2400" b="1"/>
              <a:t>Semantic network</a:t>
            </a:r>
            <a:r>
              <a:rPr lang="en-US" altLang="en-US" sz="2400"/>
              <a:t> is simple representation scheme which uses a graph of labeled nodes and labeled directed arcs to encode knowledge</a:t>
            </a:r>
          </a:p>
          <a:p>
            <a:pPr lvl="1"/>
            <a:r>
              <a:rPr lang="en-US" altLang="en-US" sz="2000"/>
              <a:t>Nodes – objects, concepts, events</a:t>
            </a:r>
          </a:p>
          <a:p>
            <a:pPr lvl="1"/>
            <a:r>
              <a:rPr lang="en-US" altLang="en-US" sz="2000"/>
              <a:t>Arcs – relationships between nodes</a:t>
            </a:r>
          </a:p>
          <a:p>
            <a:r>
              <a:rPr lang="en-US" altLang="en-US" sz="2400" b="1"/>
              <a:t>Graphical depiction</a:t>
            </a:r>
            <a:r>
              <a:rPr lang="en-US" altLang="en-US" sz="2400"/>
              <a:t> associated with semantic networks is a big reason for their popularity</a:t>
            </a:r>
            <a:endParaRPr lang="en-US" altLang="en-US" sz="20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1993E38-0296-4FE0-A363-C6C690F49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we can’t use natural language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E9336A2-7F7C-4B75-A071-0D98BCB1C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The police arrested the demonstrators because they feared violence.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The police arrested the demonstrators because they advocated violence.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The box is in the pen.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The pen is in the box.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Mary poured the water into the tea kettle; when it whistled, she poured the water into her cup (for translation to Japanese)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EF4A1BB-9FE1-488D-87B2-0F5756234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Terms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E2AB06D-7828-48D3-B4AF-DF9D7AB3D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1000 different occupations</a:t>
            </a:r>
          </a:p>
          <a:p>
            <a:r>
              <a:rPr lang="en-US" altLang="en-US"/>
              <a:t>Assertion that each occupation is independent</a:t>
            </a:r>
          </a:p>
          <a:p>
            <a:r>
              <a:rPr lang="en-US" altLang="en-US"/>
              <a:t>A surgeon is a doctor</a:t>
            </a:r>
          </a:p>
          <a:p>
            <a:r>
              <a:rPr lang="en-US" altLang="en-US"/>
              <a:t>Masons are builder</a:t>
            </a:r>
          </a:p>
          <a:p>
            <a:r>
              <a:rPr lang="en-US" altLang="en-US"/>
              <a:t>NOT surgeons are rarely masons</a:t>
            </a:r>
          </a:p>
          <a:p>
            <a:r>
              <a:rPr lang="en-US" altLang="en-US"/>
              <a:t>Atomic concepts</a:t>
            </a:r>
          </a:p>
          <a:p>
            <a:pPr lvl="2"/>
            <a:r>
              <a:rPr lang="en-US" altLang="en-US"/>
              <a:t>Somewhere between promiscuity and perspicacity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0670509-BD8E-4642-A840-9067AF054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Ontology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E547DBB-EA88-4B4B-A08D-DA21749D7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CYC and others: shareable ontologies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Available for many different applications to use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Semantic web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An ontology describes the set of representational terms</a:t>
            </a:r>
          </a:p>
          <a:p>
            <a:pPr lvl="2"/>
            <a:r>
              <a:rPr lang="en-US" altLang="en-US" sz="2000"/>
              <a:t>Provides definitions</a:t>
            </a:r>
          </a:p>
          <a:p>
            <a:pPr lvl="2"/>
            <a:r>
              <a:rPr lang="en-US" altLang="en-US" sz="2000"/>
              <a:t>Carves up the world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C363FD-F49B-4882-A341-6349E16CD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24CA520-7F99-462B-8BC9-2340235A1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FC7427FC-5E3F-4B6E-B9DF-F0440A16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22917" r="30981" b="12500"/>
          <a:stretch>
            <a:fillRect/>
          </a:stretch>
        </p:blipFill>
        <p:spPr bwMode="auto">
          <a:xfrm>
            <a:off x="0" y="0"/>
            <a:ext cx="8839200" cy="690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EB25A48-83EE-4B58-975A-F26239911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0D3A119-65A6-4D44-911B-134F8DED5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D8716AEE-C2E5-456C-BAC3-0D707EB3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50000" r="33594" b="22917"/>
          <a:stretch>
            <a:fillRect/>
          </a:stretch>
        </p:blipFill>
        <p:spPr bwMode="auto">
          <a:xfrm>
            <a:off x="0" y="0"/>
            <a:ext cx="9144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5">
            <a:extLst>
              <a:ext uri="{FF2B5EF4-FFF2-40B4-BE49-F238E27FC236}">
                <a16:creationId xmlns:a16="http://schemas.microsoft.com/office/drawing/2014/main" id="{1BA4A0DB-651A-46D1-BA96-46638632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27083" r="22656" b="37500"/>
          <a:stretch>
            <a:fillRect/>
          </a:stretch>
        </p:blipFill>
        <p:spPr bwMode="auto">
          <a:xfrm>
            <a:off x="0" y="3581400"/>
            <a:ext cx="83820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2" name="Text Box 6">
            <a:extLst>
              <a:ext uri="{FF2B5EF4-FFF2-40B4-BE49-F238E27FC236}">
                <a16:creationId xmlns:a16="http://schemas.microsoft.com/office/drawing/2014/main" id="{759B753E-3FED-4871-925A-68177DBC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Connected: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E2BF566-8BAB-4473-A619-EA319741D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Case Studies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79EDADF-1B81-4D3C-87D5-ED69383C9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Physical quantities, units of measure, and algebra for engineering models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An ontology for sharing bibliographic data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0A1D5C0-F399-42B2-8BE0-99CB64CA4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Bibliographic Data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A996563-30DA-4C82-B357-8F5854AC6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concepts do we need to know about?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ADBD805-00EC-4D54-B83A-466D45DEB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0D39BD5-186C-4922-9E11-6869B0544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786DEC2B-516E-4F82-A6B9-AC166CF0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0833" r="17969" b="28125"/>
          <a:stretch>
            <a:fillRect/>
          </a:stretch>
        </p:blipFill>
        <p:spPr bwMode="auto">
          <a:xfrm>
            <a:off x="0" y="0"/>
            <a:ext cx="91440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B30CA771-9368-4B0D-90E6-181638777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48958" r="18750" b="27084"/>
          <a:stretch>
            <a:fillRect/>
          </a:stretch>
        </p:blipFill>
        <p:spPr bwMode="auto">
          <a:xfrm>
            <a:off x="0" y="4038600"/>
            <a:ext cx="9296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82A9CB9-D640-4767-B485-C4A08DA7C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BB604E0-A975-434A-9EE5-78BE1F50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id="{F6C13658-DF59-481C-BB5D-5D1199F4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25000" r="14766" b="31250"/>
          <a:stretch>
            <a:fillRect/>
          </a:stretch>
        </p:blipFill>
        <p:spPr bwMode="auto">
          <a:xfrm>
            <a:off x="152400" y="0"/>
            <a:ext cx="89916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76BD53D-D765-4179-9DD7-646BC6936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8BA69CD-5E3C-4637-BB5B-BBCBB1A2A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are documents distinct from references?</a:t>
            </a:r>
          </a:p>
          <a:p>
            <a:r>
              <a:rPr lang="en-US" altLang="en-US"/>
              <a:t>Why distinguish publishers and authors?</a:t>
            </a:r>
          </a:p>
          <a:p>
            <a:r>
              <a:rPr lang="en-US" altLang="en-US"/>
              <a:t>Why represent time points?</a:t>
            </a:r>
          </a:p>
          <a:p>
            <a:endParaRPr lang="en-US" altLang="en-US"/>
          </a:p>
          <a:p>
            <a:r>
              <a:rPr lang="en-US" altLang="en-US"/>
              <a:t>=&gt; integrity constraints</a:t>
            </a:r>
          </a:p>
          <a:p>
            <a:r>
              <a:rPr lang="en-US" altLang="en-US"/>
              <a:t>=&gt; independence from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B88379-54EA-4F04-A60A-4814B31E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395" y="304800"/>
            <a:ext cx="7772400" cy="466560"/>
          </a:xfrm>
        </p:spPr>
        <p:txBody>
          <a:bodyPr/>
          <a:lstStyle/>
          <a:p>
            <a:r>
              <a:rPr lang="en-US" altLang="en-US" dirty="0">
                <a:solidFill>
                  <a:srgbClr val="FF1C23"/>
                </a:solidFill>
              </a:rPr>
              <a:t>A brief look at semantic networks</a:t>
            </a:r>
            <a:endParaRPr lang="en-US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A95C9C8-4063-4CB9-AAE0-1950874E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5920" y="1313640"/>
            <a:ext cx="3041280" cy="3870720"/>
          </a:xfrm>
        </p:spPr>
        <p:txBody>
          <a:bodyPr/>
          <a:lstStyle/>
          <a:p>
            <a:r>
              <a:rPr lang="en-US" altLang="en-US" sz="1633" dirty="0"/>
              <a:t>A semantic network is an irregular graph that has concepts in vertices and relations on arcs.</a:t>
            </a:r>
          </a:p>
          <a:p>
            <a:r>
              <a:rPr lang="en-US" altLang="en-US" sz="1633" dirty="0"/>
              <a:t>Relations can be ad-hoc, but they can also be quite general, for example, “is a” (</a:t>
            </a:r>
            <a:r>
              <a:rPr lang="en-US" altLang="en-US" sz="1451" dirty="0"/>
              <a:t>ISA</a:t>
            </a:r>
            <a:r>
              <a:rPr lang="en-US" altLang="en-US" sz="1633" dirty="0"/>
              <a:t>), “a kind of” (</a:t>
            </a:r>
            <a:r>
              <a:rPr lang="en-US" altLang="en-US" sz="1451" dirty="0"/>
              <a:t>AKO</a:t>
            </a:r>
            <a:r>
              <a:rPr lang="en-US" altLang="en-US" sz="1633" dirty="0"/>
              <a:t>), “an instance of”, “part of”.</a:t>
            </a:r>
          </a:p>
          <a:p>
            <a:r>
              <a:rPr lang="en-US" altLang="en-US" sz="1633" dirty="0"/>
              <a:t>Relations often express physical properties of objects (</a:t>
            </a:r>
            <a:r>
              <a:rPr lang="en-US" altLang="en-US" sz="1633" dirty="0" err="1"/>
              <a:t>colour</a:t>
            </a:r>
            <a:r>
              <a:rPr lang="en-US" altLang="en-US" sz="1633" dirty="0"/>
              <a:t>, length, and lots of others).</a:t>
            </a:r>
          </a:p>
          <a:p>
            <a:r>
              <a:rPr lang="en-US" altLang="en-US" sz="1633" dirty="0"/>
              <a:t>Most often, relations link two concepts.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7AD0304B-2888-494A-B29B-80863C13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68001" y="1339561"/>
            <a:ext cx="4597920" cy="42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95C947A-4D00-40C7-BB06-AF3C6EEE8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D86F9B9-AFD1-4E25-877C-EA4449C37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4D027D-CC6A-4EF3-AD20-6D4A14C82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2F1F9AA-AF6F-4BC1-AA49-6100B672B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nets: originally developed for mapping sentences (NLP). Example with Shank’s graphs.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84B429E-0CBA-4665-AFE7-D6EDD58E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1040" y="622440"/>
            <a:ext cx="3525120" cy="328320"/>
          </a:xfrm>
        </p:spPr>
        <p:txBody>
          <a:bodyPr/>
          <a:lstStyle/>
          <a:p>
            <a:pPr algn="r"/>
            <a:r>
              <a:rPr lang="en-US" altLang="en-US" sz="2540">
                <a:solidFill>
                  <a:srgbClr val="FF1C23"/>
                </a:solidFill>
              </a:rPr>
              <a:t>... semantic networks</a:t>
            </a:r>
            <a:r>
              <a:rPr lang="en-US" altLang="en-US" sz="1633">
                <a:solidFill>
                  <a:srgbClr val="FF1C23"/>
                </a:solidFill>
              </a:rPr>
              <a:t> (2)</a:t>
            </a:r>
            <a:endParaRPr lang="en-US" altLang="en-US" sz="2540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430C3A62-9AD2-4B2C-9EC4-406E8700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7120" y="1244520"/>
            <a:ext cx="6151680" cy="2073600"/>
          </a:xfrm>
        </p:spPr>
        <p:txBody>
          <a:bodyPr/>
          <a:lstStyle/>
          <a:p>
            <a:r>
              <a:rPr lang="en-US" altLang="en-US" sz="1814"/>
              <a:t>General semantic relations help represent the meaning of simple sentences in a systematic way.</a:t>
            </a:r>
          </a:p>
          <a:p>
            <a:r>
              <a:rPr lang="en-US" altLang="en-US" sz="1814"/>
              <a:t>A sentence is centred on a verb that </a:t>
            </a:r>
            <a:r>
              <a:rPr lang="en-US" altLang="en-US" sz="1814" i="1"/>
              <a:t>expects</a:t>
            </a:r>
            <a:r>
              <a:rPr lang="en-US" altLang="en-US" sz="1814"/>
              <a:t> certain arguments.</a:t>
            </a:r>
          </a:p>
          <a:p>
            <a:r>
              <a:rPr lang="en-US" altLang="en-US" sz="1814"/>
              <a:t>For example, verbs usually denotes actions (with </a:t>
            </a:r>
            <a:r>
              <a:rPr lang="en-US" altLang="en-US" sz="1814" i="1"/>
              <a:t>agents</a:t>
            </a:r>
            <a:r>
              <a:rPr lang="en-US" altLang="en-US" sz="1814"/>
              <a:t>) or states (with passive </a:t>
            </a:r>
            <a:r>
              <a:rPr lang="en-US" altLang="en-US" sz="1814" i="1"/>
              <a:t>experiencers</a:t>
            </a:r>
            <a:r>
              <a:rPr lang="en-US" altLang="en-US" sz="1814"/>
              <a:t>, for example, “he dreams” or “he is sick”).</a:t>
            </a:r>
          </a:p>
        </p:txBody>
      </p:sp>
      <p:pic>
        <p:nvPicPr>
          <p:cNvPr id="218116" name="Picture 4">
            <a:extLst>
              <a:ext uri="{FF2B5EF4-FFF2-40B4-BE49-F238E27FC236}">
                <a16:creationId xmlns:a16="http://schemas.microsoft.com/office/drawing/2014/main" id="{CAAB48A1-977C-497E-B045-ACE1F58B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61" y="3437641"/>
            <a:ext cx="4973760" cy="21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D001BF4-DBC3-41E4-90DC-599ECEA8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Nodes and Arcs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8E74EE-4587-466F-93C5-07E1CFF1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 sz="2400"/>
              <a:t>Arcs define binary relations which hold between objects denoted by the nodes.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43C61DD4-1FA8-4371-961C-A79E069C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Sue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F655990E-B5A4-4BD5-9E00-9FB50CDE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CCE72232-C728-4871-BF70-8B5D3281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AA4A59BB-05CB-4616-AE38-F7BF1949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Max</a:t>
            </a: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2FC0BA12-7D1A-42DB-A3A6-CA15FCD2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8308570C-CB99-44C5-8D29-263A7948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05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81CE6F0C-20DF-4C8F-9125-05BF02B2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1524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CDB1B9D0-523A-448B-B877-9BF57FF828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3733800"/>
            <a:ext cx="14478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B2E24CEB-C58D-422D-A620-947688D6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mother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107F7FA8-C84F-4A1A-A773-875F9A4C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age</a:t>
            </a:r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AE288D7D-1DDD-42F6-BBAC-6BF7AB4E3D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505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8D049CA4-260B-4E65-99BE-83B3EAFF0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D5C918A3-541A-4998-BE81-927524694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4379D4CF-503C-4E16-A571-D5E0A824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father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8C4BC58A-A09E-4678-964D-97E95A5C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age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A73339E1-6F1E-4987-9AC6-7ABEBAE37232}"/>
              </a:ext>
            </a:extLst>
          </p:cNvPr>
          <p:cNvSpPr>
            <a:spLocks noChangeArrowheads="1"/>
          </p:cNvSpPr>
          <p:nvPr/>
        </p:nvSpPr>
        <p:spPr bwMode="auto">
          <a:xfrm rot="2391839">
            <a:off x="2209800" y="3886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wife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63527B86-898F-4001-9170-146BA0D7E614}"/>
              </a:ext>
            </a:extLst>
          </p:cNvPr>
          <p:cNvSpPr>
            <a:spLocks noChangeArrowheads="1"/>
          </p:cNvSpPr>
          <p:nvPr/>
        </p:nvSpPr>
        <p:spPr bwMode="auto">
          <a:xfrm rot="2391839">
            <a:off x="1905000" y="4343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husband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BF56623C-9EEC-4289-A341-05C7D9BA2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810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ED55AC66-4EF3-4E9D-9CDB-867BC401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2209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mother (john, sue)</a:t>
            </a:r>
          </a:p>
          <a:p>
            <a:r>
              <a:rPr lang="en-US" altLang="en-US" b="1"/>
              <a:t>age (john, 5)</a:t>
            </a:r>
          </a:p>
          <a:p>
            <a:r>
              <a:rPr lang="en-US" altLang="en-US" b="1"/>
              <a:t>wife (sue, max)</a:t>
            </a:r>
          </a:p>
          <a:p>
            <a:r>
              <a:rPr lang="en-US" altLang="en-US" b="1"/>
              <a:t>age (max, 34)</a:t>
            </a:r>
          </a:p>
          <a:p>
            <a:r>
              <a:rPr lang="en-US" altLang="en-US" b="1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F74D20E-0341-486D-9E73-D21A0D96C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b="1"/>
              <a:t>Non-binary relations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5E7D58-BCCC-4BDC-AD71-7D0004445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133600"/>
          </a:xfrm>
        </p:spPr>
        <p:txBody>
          <a:bodyPr/>
          <a:lstStyle/>
          <a:p>
            <a:r>
              <a:rPr lang="en-US" altLang="en-US" sz="2400"/>
              <a:t>We can represent the generic </a:t>
            </a:r>
            <a:r>
              <a:rPr lang="en-US" altLang="en-US" sz="2400" i="1"/>
              <a:t>give</a:t>
            </a:r>
            <a:r>
              <a:rPr lang="en-US" altLang="en-US" sz="2400"/>
              <a:t> event as a relation involving three things: </a:t>
            </a:r>
          </a:p>
          <a:p>
            <a:pPr lvl="1"/>
            <a:r>
              <a:rPr lang="en-US" altLang="en-US" sz="2000"/>
              <a:t>A giver</a:t>
            </a:r>
          </a:p>
          <a:p>
            <a:pPr lvl="1"/>
            <a:r>
              <a:rPr lang="en-US" altLang="en-US" sz="2000"/>
              <a:t>A recipient</a:t>
            </a:r>
          </a:p>
          <a:p>
            <a:pPr lvl="1"/>
            <a:r>
              <a:rPr lang="en-US" altLang="en-US" sz="2000"/>
              <a:t>An object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5FE177E-7219-4827-AB7C-62FCA04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Mary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AD660F9B-4137-4477-A9DA-4A19D2C2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GIVE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B718E06D-5CC8-4035-8D39-B2604DC8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John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3B942B8D-440E-42E0-AAD0-313CBCBB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book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BB960313-7133-4065-BA00-29A68A41A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A778F85D-268B-4BE4-B817-D5334E5F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recipient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1B7878-424B-41D4-8614-1C17B1D90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giver</a:t>
            </a: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C810FF4A-4889-430B-8D66-4E8FC64CE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733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8ED3BF56-8108-4D7E-8872-3BF53C904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038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2ED270F8-B816-4C8F-BEF6-4D3A1892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32C8016-B543-418B-9490-BC193FD6A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/>
              <a:t>Inheritance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629C90-EF9C-4130-8F9E-88237BC02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5105400" cy="4983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Inheritance is one of the main kind of reasoning done in semantic nets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solidFill>
                  <a:srgbClr val="FF0000"/>
                </a:solidFill>
              </a:rPr>
              <a:t>ISA</a:t>
            </a:r>
            <a:r>
              <a:rPr lang="en-US" altLang="en-US" sz="2400"/>
              <a:t> (is a) relation is often used to link a class and its superclass.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links (e.g. </a:t>
            </a:r>
            <a:r>
              <a:rPr lang="en-US" altLang="en-US" sz="2400" b="1">
                <a:solidFill>
                  <a:srgbClr val="FF0000"/>
                </a:solidFill>
              </a:rPr>
              <a:t>haspart</a:t>
            </a:r>
            <a:r>
              <a:rPr lang="en-US" altLang="en-US" sz="2400"/>
              <a:t>) are inherited along </a:t>
            </a:r>
            <a:r>
              <a:rPr lang="en-US" altLang="en-US" sz="2400" b="1">
                <a:solidFill>
                  <a:srgbClr val="FF0000"/>
                </a:solidFill>
              </a:rPr>
              <a:t>ISA</a:t>
            </a:r>
            <a:r>
              <a:rPr lang="en-US" altLang="en-US" sz="2400"/>
              <a:t> paths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semantics of a semantic net can be relatively informal or very formal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Often defined at the implementation level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909BCCE2-6FC0-4A76-89BF-E8D53CA2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Bird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FEDEBA7E-0533-4750-89F2-F950FD9A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Robin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A2480239-921F-4642-9034-9D1F8124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Rusty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3F3298C4-1BE5-4351-A010-AB720CB19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276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FA37E217-95EF-4ABF-9683-5EE925EDB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3434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CBA85F30-AAAC-440B-A327-B4EF697C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00966556-0335-42D2-967A-135CAB4D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Red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A6FB95B0-A5E7-4A75-8502-C65DD691A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4343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0AE78118-08A1-4FCB-A234-BA0A9687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305235A6-8DDA-47D5-B65D-936223E9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FE968527-E697-459E-B87A-7DFE4178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44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Animal</a:t>
            </a: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1ACF568C-C47E-4E74-9FB6-3135780D4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0DC683C8-078D-4F24-A48A-3C19B13E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860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isa</a:t>
            </a: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17D59E21-9936-443F-A86C-0866EA1C4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971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Oval 18">
            <a:extLst>
              <a:ext uri="{FF2B5EF4-FFF2-40B4-BE49-F238E27FC236}">
                <a16:creationId xmlns:a16="http://schemas.microsoft.com/office/drawing/2014/main" id="{69D4E429-5D57-4912-8327-D7091A6F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Wings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569E84B1-F2B6-4F84-855C-0A0F9BD3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rgbClr val="FF0000"/>
                </a:solidFill>
              </a:rPr>
              <a:t>hasPart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2" ma:contentTypeDescription="Create a new document." ma:contentTypeScope="" ma:versionID="134ce16dbb3ca707462f55992a6098bd">
  <xsd:schema xmlns:xsd="http://www.w3.org/2001/XMLSchema" xmlns:xs="http://www.w3.org/2001/XMLSchema" xmlns:p="http://schemas.microsoft.com/office/2006/metadata/properties" xmlns:ns2="c2dfa97b-c12a-439d-bf6e-4c30daf2eb3b" targetNamespace="http://schemas.microsoft.com/office/2006/metadata/properties" ma:root="true" ma:fieldsID="d89ed4855b311db6b8a38624d759e413" ns2:_="">
    <xsd:import namespace="c2dfa97b-c12a-439d-bf6e-4c30daf2e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a97b-c12a-439d-bf6e-4c30daf2e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9A7B84-82AA-443A-9553-1EA31B9E7E4C}"/>
</file>

<file path=customXml/itemProps2.xml><?xml version="1.0" encoding="utf-8"?>
<ds:datastoreItem xmlns:ds="http://schemas.openxmlformats.org/officeDocument/2006/customXml" ds:itemID="{AEB01C17-E8C4-43D3-B6F1-8BA4E2B3BE34}"/>
</file>

<file path=customXml/itemProps3.xml><?xml version="1.0" encoding="utf-8"?>
<ds:datastoreItem xmlns:ds="http://schemas.openxmlformats.org/officeDocument/2006/customXml" ds:itemID="{B3654219-606B-411B-9104-878793843422}"/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1757</Words>
  <Application>Microsoft Office PowerPoint</Application>
  <PresentationFormat>On-screen Show (4:3)</PresentationFormat>
  <Paragraphs>324</Paragraphs>
  <Slides>51</Slides>
  <Notes>51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Wingdings</vt:lpstr>
      <vt:lpstr>Default Design</vt:lpstr>
      <vt:lpstr>Semantic Nets, Frames, World Representation</vt:lpstr>
      <vt:lpstr>Knowledge Representation as a medium for human expression</vt:lpstr>
      <vt:lpstr>Knowledge Representation</vt:lpstr>
      <vt:lpstr>Semantic Networks</vt:lpstr>
      <vt:lpstr>A brief look at semantic networks</vt:lpstr>
      <vt:lpstr>... semantic networks (2)</vt:lpstr>
      <vt:lpstr>Nodes and Arcs</vt:lpstr>
      <vt:lpstr>Non-binary relations</vt:lpstr>
      <vt:lpstr>Inheritance</vt:lpstr>
      <vt:lpstr>Multiple Inheritance</vt:lpstr>
      <vt:lpstr>Example</vt:lpstr>
      <vt:lpstr>Advantages of Semantic nets</vt:lpstr>
      <vt:lpstr>Disadvantages of Semantic nets </vt:lpstr>
      <vt:lpstr>Conceptual Graphs</vt:lpstr>
      <vt:lpstr>Conceptual graphs</vt:lpstr>
      <vt:lpstr>Conceptual graphs (2)</vt:lpstr>
      <vt:lpstr>Conceptual graphs (3)</vt:lpstr>
      <vt:lpstr>Conceptual graphs (4)</vt:lpstr>
      <vt:lpstr>Conceptual graphs (5)</vt:lpstr>
      <vt:lpstr>Conceptual graphs (6)</vt:lpstr>
      <vt:lpstr>Conceptual graphs (7)</vt:lpstr>
      <vt:lpstr>Frames</vt:lpstr>
      <vt:lpstr>Frames and frame systems</vt:lpstr>
      <vt:lpstr>Features of Frame Representation</vt:lpstr>
      <vt:lpstr>Inheritance</vt:lpstr>
      <vt:lpstr>PowerPoint Presentation</vt:lpstr>
      <vt:lpstr>Benefits of Frames</vt:lpstr>
      <vt:lpstr>Drawbacks of Frames</vt:lpstr>
      <vt:lpstr>Description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</vt:lpstr>
      <vt:lpstr>Example Assertions</vt:lpstr>
      <vt:lpstr>Contexts</vt:lpstr>
      <vt:lpstr>Why we can’t use natural language</vt:lpstr>
      <vt:lpstr>Representing Terms</vt:lpstr>
      <vt:lpstr>Ontology</vt:lpstr>
      <vt:lpstr>PowerPoint Presentation</vt:lpstr>
      <vt:lpstr>PowerPoint Presentation</vt:lpstr>
      <vt:lpstr>Two Case Studies</vt:lpstr>
      <vt:lpstr>Bibliographic Data</vt:lpstr>
      <vt:lpstr>PowerPoint Presentation</vt:lpstr>
      <vt:lpstr>PowerPoint Presentation</vt:lpstr>
      <vt:lpstr>Rational</vt:lpstr>
      <vt:lpstr>PowerPoint Presentation</vt:lpstr>
      <vt:lpstr>OVERFLOW</vt:lpstr>
    </vt:vector>
  </TitlesOfParts>
  <Company>Computer Science Department, 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 A. Filatova</dc:creator>
  <cp:lastModifiedBy>wincell</cp:lastModifiedBy>
  <cp:revision>36</cp:revision>
  <dcterms:created xsi:type="dcterms:W3CDTF">2004-02-15T19:28:34Z</dcterms:created>
  <dcterms:modified xsi:type="dcterms:W3CDTF">2019-09-18T04:03:26Z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