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9" r:id="rId5"/>
    <p:sldId id="261" r:id="rId6"/>
    <p:sldId id="285" r:id="rId7"/>
    <p:sldId id="288" r:id="rId8"/>
    <p:sldId id="263" r:id="rId9"/>
    <p:sldId id="264" r:id="rId10"/>
    <p:sldId id="260" r:id="rId11"/>
    <p:sldId id="289" r:id="rId12"/>
    <p:sldId id="266" r:id="rId13"/>
    <p:sldId id="286" r:id="rId14"/>
    <p:sldId id="287" r:id="rId15"/>
    <p:sldId id="278" r:id="rId16"/>
    <p:sldId id="273" r:id="rId17"/>
    <p:sldId id="284" r:id="rId18"/>
    <p:sldId id="290" r:id="rId19"/>
    <p:sldId id="29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84" y="5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3/26/2021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41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580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70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07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bmedy.com/" TargetMode="External"/><Relationship Id="rId5" Type="http://schemas.openxmlformats.org/officeDocument/2006/relationships/hyperlink" Target="https://halemind.com/offer?utm_source=softwaresuggest&amp;utm_medium=ppc" TargetMode="External"/><Relationship Id="rId4" Type="http://schemas.openxmlformats.org/officeDocument/2006/relationships/hyperlink" Target="https://www.pract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nodejs.org/en/" TargetMode="External"/><Relationship Id="rId2" Type="http://schemas.openxmlformats.org/officeDocument/2006/relationships/hyperlink" Target="https://www.udemy.com/course/the-complete-web-development-bootcamp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ontawesome.com/icons" TargetMode="External"/><Relationship Id="rId5" Type="http://schemas.openxmlformats.org/officeDocument/2006/relationships/hyperlink" Target="https://fonts.google.com/" TargetMode="External"/><Relationship Id="rId4" Type="http://schemas.openxmlformats.org/officeDocument/2006/relationships/hyperlink" Target="https://colorhunt.c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fif"/><Relationship Id="rId5" Type="http://schemas.openxmlformats.org/officeDocument/2006/relationships/image" Target="../media/image15.png"/><Relationship Id="rId4" Type="http://schemas.openxmlformats.org/officeDocument/2006/relationships/image" Target="../media/image14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/>
        </p:blipFill>
        <p:spPr>
          <a:xfrm>
            <a:off x="86714" y="86714"/>
            <a:ext cx="12018572" cy="66845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HEALTHCAREIFY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900" dirty="0"/>
              <a:t>Bringing doctors at your phones.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43711E-9499-4269-B869-59E977AB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99" y="611235"/>
            <a:ext cx="1897356" cy="1394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E1720-5185-4044-9195-05EA05511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0" y="477346"/>
            <a:ext cx="1528497" cy="1528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9F1FD-1DC5-4B41-B723-31EE5DC55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40" y="4980480"/>
            <a:ext cx="3829050" cy="857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C10C40-D6B8-43F3-BF6D-16459F5EB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107" y="4980480"/>
            <a:ext cx="2181225" cy="981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66D593-F415-4D02-8B7C-51677FC827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9112" y="4980480"/>
            <a:ext cx="3724275" cy="1438275"/>
          </a:xfrm>
          <a:prstGeom prst="rect">
            <a:avLst/>
          </a:prstGeo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19588391-C0D2-44B2-BB40-A86344698A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/>
          <a:srcRect l="-1628" t="-521" r="1628" b="14059"/>
          <a:stretch/>
        </p:blipFill>
        <p:spPr>
          <a:xfrm>
            <a:off x="8056880" y="2397869"/>
            <a:ext cx="1352296" cy="1106843"/>
          </a:xfrm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3BA07D-1C8E-43C2-9A03-B20B6D3C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BA5B8-E374-4809-BE92-C4BC243AE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5E09B-2AED-43FE-9A34-BC9C36150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0431-07A9-4799-B35B-47683807DC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Accuracy Issues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61EF48-924A-43BD-BA72-08EC68FC4E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Needs Connectivity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4B29D8-961E-4AA1-BE6C-BEE28F2882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Limited Region Coverage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AF91CB-A2F7-40B2-9654-BFF9268E8F2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0C26B1-7188-4FA6-871E-4C7D101146F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9569E3-296A-44CC-B9CD-F647C71737B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474A3D9-F02B-4559-BB10-B5918DE168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7BB9140-02DF-44F0-A43D-7F2228D7FF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pic>
        <p:nvPicPr>
          <p:cNvPr id="14" name="Picture Placeholder 104" descr="Placeholder Picture">
            <a:extLst>
              <a:ext uri="{FF2B5EF4-FFF2-40B4-BE49-F238E27FC236}">
                <a16:creationId xmlns:a16="http://schemas.microsoft.com/office/drawing/2014/main" id="{1E43B232-5421-4950-9A82-409E01FA008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>
          <a:xfrm>
            <a:off x="105351" y="496139"/>
            <a:ext cx="6208364" cy="6275148"/>
          </a:xfrm>
        </p:spPr>
      </p:pic>
      <p:pic>
        <p:nvPicPr>
          <p:cNvPr id="2052" name="Picture 4" descr="Forecast accuracy improvement by using external data?">
            <a:extLst>
              <a:ext uri="{FF2B5EF4-FFF2-40B4-BE49-F238E27FC236}">
                <a16:creationId xmlns:a16="http://schemas.microsoft.com/office/drawing/2014/main" id="{F347748B-5B1E-4927-8FF9-859AF1B2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0" y="1369128"/>
            <a:ext cx="1665515" cy="141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nnectivity - Free technology icons">
            <a:extLst>
              <a:ext uri="{FF2B5EF4-FFF2-40B4-BE49-F238E27FC236}">
                <a16:creationId xmlns:a16="http://schemas.microsoft.com/office/drawing/2014/main" id="{A0018EC9-6ED5-48BB-AFE3-18F94255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31" y="2948162"/>
            <a:ext cx="1412172" cy="141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gion Icon - Free Download, PNG and Vector">
            <a:extLst>
              <a:ext uri="{FF2B5EF4-FFF2-40B4-BE49-F238E27FC236}">
                <a16:creationId xmlns:a16="http://schemas.microsoft.com/office/drawing/2014/main" id="{913335B2-571F-4928-BA83-25AC6BA8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0" y="4498400"/>
            <a:ext cx="1528762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ACBF84-931F-499C-9B62-DEB90F3F3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417456-8627-493B-AE6D-A8E0E4AE02F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78626-51F6-4474-9236-5EEB6FD6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0994D-622E-4BD0-91BC-A9AD82B3E4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B8AE5-5EBE-4CF5-A65E-5D0E93666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05A7BF-C367-46EB-B5E6-6EE8C8D9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CHAT BOT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FDC3FF-8005-47B9-BEFF-D767E9531E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MEDI-SHOPPING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BCCC2-F4F9-4D4F-B8C1-B9B1B21F14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MEDICAL POLICIES INFORMATION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67558-D5B4-4D54-BDA9-A8F8664603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759F98-7DC7-4FDF-8C30-B71F231EDB2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85BB0371-A1A7-47A7-BEC7-191EA73E4943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/>
          <a:srcRect t="3648" b="3648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2F2CC8C-65FD-4CF6-845D-BCDC77FFE7B7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3"/>
          <a:srcRect t="3648" b="3648"/>
          <a:stretch>
            <a:fillRect/>
          </a:stretch>
        </p:blipFill>
        <p:spPr>
          <a:xfrm>
            <a:off x="7405874" y="1564640"/>
            <a:ext cx="691688" cy="916848"/>
          </a:xfrm>
        </p:spPr>
      </p:pic>
      <p:pic>
        <p:nvPicPr>
          <p:cNvPr id="14" name="Picture Placeholder 104" descr="Placeholder Picture">
            <a:extLst>
              <a:ext uri="{FF2B5EF4-FFF2-40B4-BE49-F238E27FC236}">
                <a16:creationId xmlns:a16="http://schemas.microsoft.com/office/drawing/2014/main" id="{969E5CF4-6469-4FFC-B347-0E8534D6EDE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>
          <a:xfrm>
            <a:off x="257751" y="6485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6045DBE1-EECA-4999-BE4A-075751A9ED3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/>
          <a:srcRect t="115" b="115"/>
          <a:stretch>
            <a:fillRect/>
          </a:stretch>
        </p:blipFill>
        <p:spPr/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773B2D-A08D-4A0D-AA00-B723F2E63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ummary slide image, top left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Similar Sites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25260" y="323380"/>
            <a:ext cx="5307700" cy="4680000"/>
          </a:xfrm>
        </p:spPr>
        <p:txBody>
          <a:bodyPr/>
          <a:lstStyle/>
          <a:p>
            <a:r>
              <a:rPr lang="en-US" sz="2400" dirty="0">
                <a:hlinkClick r:id="rId4"/>
              </a:rPr>
              <a:t>https://www.practo.com/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5"/>
              </a:rPr>
              <a:t>https://halemind.com/offer?utm_source=softwaresuggest&amp;utm_medium=ppc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6"/>
              </a:rPr>
              <a:t>https://webmedy.com/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6D5E3-CCAF-47E8-97F4-24BCA0BB8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A73531D-BDF3-4C9D-B4DE-8A7074CC6D1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4125" y="3973125"/>
            <a:ext cx="553175" cy="2017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2021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1898" y="3597398"/>
            <a:ext cx="377825" cy="201776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3915" y="3597398"/>
            <a:ext cx="377825" cy="2017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1413" y="2692612"/>
            <a:ext cx="1793875" cy="561975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cxnSp>
        <p:nvCxnSpPr>
          <p:cNvPr id="71" name="Straight Arrow Connector 70" title="Timeline Event Lines">
            <a:extLst>
              <a:ext uri="{FF2B5EF4-FFF2-40B4-BE49-F238E27FC236}">
                <a16:creationId xmlns:a16="http://schemas.microsoft.com/office/drawing/2014/main" id="{BBE1F329-A8D2-4C03-9053-8D69618651CB}"/>
              </a:ext>
            </a:extLst>
          </p:cNvPr>
          <p:cNvCxnSpPr>
            <a:cxnSpLocks/>
          </p:cNvCxnSpPr>
          <p:nvPr/>
        </p:nvCxnSpPr>
        <p:spPr>
          <a:xfrm flipH="1">
            <a:off x="676456" y="2959829"/>
            <a:ext cx="605185" cy="637569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15932" y="3597398"/>
            <a:ext cx="377825" cy="2017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</a:t>
            </a:r>
          </a:p>
        </p:txBody>
      </p:sp>
      <p:cxnSp>
        <p:nvCxnSpPr>
          <p:cNvPr id="74" name="Straight Arrow Connector 73" title="Timeline Event Lines">
            <a:extLst>
              <a:ext uri="{FF2B5EF4-FFF2-40B4-BE49-F238E27FC236}">
                <a16:creationId xmlns:a16="http://schemas.microsoft.com/office/drawing/2014/main" id="{3D985F57-4828-4F43-9FE0-15EF491E81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92726" y="3952658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326346" y="4729645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Focus Group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1708390" y="2579243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Development starts</a:t>
            </a:r>
          </a:p>
        </p:txBody>
      </p:sp>
      <p:cxnSp>
        <p:nvCxnSpPr>
          <p:cNvPr id="72" name="Straight Arrow Connector 71" title="Timeline Event Lines">
            <a:extLst>
              <a:ext uri="{FF2B5EF4-FFF2-40B4-BE49-F238E27FC236}">
                <a16:creationId xmlns:a16="http://schemas.microsoft.com/office/drawing/2014/main" id="{8C361AC5-6734-49E5-8506-3F22C2DF6856}"/>
              </a:ext>
            </a:extLst>
          </p:cNvPr>
          <p:cNvCxnSpPr>
            <a:cxnSpLocks/>
          </p:cNvCxnSpPr>
          <p:nvPr/>
        </p:nvCxnSpPr>
        <p:spPr>
          <a:xfrm flipH="1">
            <a:off x="1604845" y="2931533"/>
            <a:ext cx="688035" cy="660784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08325" y="3973125"/>
            <a:ext cx="553175" cy="2017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2022</a:t>
            </a:r>
          </a:p>
        </p:txBody>
      </p:sp>
      <p:cxnSp>
        <p:nvCxnSpPr>
          <p:cNvPr id="75" name="Straight Arrow Connector 74" title="Timeline Event Lines">
            <a:extLst>
              <a:ext uri="{FF2B5EF4-FFF2-40B4-BE49-F238E27FC236}">
                <a16:creationId xmlns:a16="http://schemas.microsoft.com/office/drawing/2014/main" id="{40DC3788-4E8E-4F3D-BD1E-8EFA13B070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494460" y="3975406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1894946" y="4786387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Development ends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567960" y="3654936"/>
            <a:ext cx="377825" cy="2017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</a:t>
            </a:r>
          </a:p>
        </p:txBody>
      </p:sp>
      <p:cxnSp>
        <p:nvCxnSpPr>
          <p:cNvPr id="76" name="Straight Arrow Connector 75" title="Timeline Event Lines">
            <a:extLst>
              <a:ext uri="{FF2B5EF4-FFF2-40B4-BE49-F238E27FC236}">
                <a16:creationId xmlns:a16="http://schemas.microsoft.com/office/drawing/2014/main" id="{EB858692-F88E-43A4-8B27-E23B8AC17249}"/>
              </a:ext>
            </a:extLst>
          </p:cNvPr>
          <p:cNvCxnSpPr>
            <a:cxnSpLocks/>
          </p:cNvCxnSpPr>
          <p:nvPr/>
        </p:nvCxnSpPr>
        <p:spPr>
          <a:xfrm flipH="1" flipV="1">
            <a:off x="3924816" y="3975407"/>
            <a:ext cx="944030" cy="637233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4291381" y="4728102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Launch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</a:p>
        </p:txBody>
      </p:sp>
      <p:cxnSp>
        <p:nvCxnSpPr>
          <p:cNvPr id="73" name="Straight Arrow Connector 72" title="Timeline Event Lines">
            <a:extLst>
              <a:ext uri="{FF2B5EF4-FFF2-40B4-BE49-F238E27FC236}">
                <a16:creationId xmlns:a16="http://schemas.microsoft.com/office/drawing/2014/main" id="{4A412F69-2D59-4EA2-9BA0-74B513D9F63B}"/>
              </a:ext>
            </a:extLst>
          </p:cNvPr>
          <p:cNvCxnSpPr>
            <a:cxnSpLocks/>
          </p:cNvCxnSpPr>
          <p:nvPr/>
        </p:nvCxnSpPr>
        <p:spPr>
          <a:xfrm flipH="1">
            <a:off x="4043095" y="2592790"/>
            <a:ext cx="3846776" cy="1008636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7558612" y="2370850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Design V2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</a:t>
            </a:r>
          </a:p>
        </p:txBody>
      </p:sp>
      <p:grpSp>
        <p:nvGrpSpPr>
          <p:cNvPr id="33" name="Group 32" title="Timeline Month Lines">
            <a:extLst>
              <a:ext uri="{FF2B5EF4-FFF2-40B4-BE49-F238E27FC236}">
                <a16:creationId xmlns:a16="http://schemas.microsoft.com/office/drawing/2014/main" id="{AFD09076-D1F6-4F08-8939-1F1577E5A1AC}"/>
              </a:ext>
            </a:extLst>
          </p:cNvPr>
          <p:cNvGrpSpPr/>
          <p:nvPr/>
        </p:nvGrpSpPr>
        <p:grpSpPr>
          <a:xfrm>
            <a:off x="620713" y="3799174"/>
            <a:ext cx="10856345" cy="173951"/>
            <a:chOff x="620713" y="3799174"/>
            <a:chExt cx="10856345" cy="17395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 flipH="1">
              <a:off x="620713" y="3799174"/>
              <a:ext cx="40098" cy="17395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7" name="Straight Arrow Connector 76" title="Timeline Event Lines">
            <a:extLst>
              <a:ext uri="{FF2B5EF4-FFF2-40B4-BE49-F238E27FC236}">
                <a16:creationId xmlns:a16="http://schemas.microsoft.com/office/drawing/2014/main" id="{7D0D44A2-2152-4470-808C-B7507EDD7B4E}"/>
              </a:ext>
            </a:extLst>
          </p:cNvPr>
          <p:cNvCxnSpPr>
            <a:cxnSpLocks/>
          </p:cNvCxnSpPr>
          <p:nvPr/>
        </p:nvCxnSpPr>
        <p:spPr>
          <a:xfrm flipH="1">
            <a:off x="2595531" y="3141218"/>
            <a:ext cx="1417669" cy="446865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30">
            <a:extLst>
              <a:ext uri="{FF2B5EF4-FFF2-40B4-BE49-F238E27FC236}">
                <a16:creationId xmlns:a16="http://schemas.microsoft.com/office/drawing/2014/main" id="{21DBC886-CEC5-4300-AC7F-E07BE38B574D}"/>
              </a:ext>
            </a:extLst>
          </p:cNvPr>
          <p:cNvSpPr txBox="1">
            <a:spLocks/>
          </p:cNvSpPr>
          <p:nvPr/>
        </p:nvSpPr>
        <p:spPr>
          <a:xfrm>
            <a:off x="3547002" y="2579243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Testing and Debugging ends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E953245-2969-4C96-8A86-229F30D5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1" grpId="0" build="p"/>
      <p:bldP spid="12" grpId="0" build="p"/>
      <p:bldP spid="13" grpId="0" build="p"/>
      <p:bldP spid="15" grpId="0" build="p"/>
      <p:bldP spid="16" grpId="0" build="p"/>
      <p:bldP spid="14" grpId="0" build="p"/>
      <p:bldP spid="17" grpId="0" build="p"/>
      <p:bldP spid="18" grpId="0" build="p"/>
      <p:bldP spid="19" grpId="0" build="p"/>
      <p:bldP spid="10" grpId="0" build="p"/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  <p:bldP spid="66" grpId="0"/>
      <p:bldP spid="27" grpId="0" build="p"/>
      <p:bldP spid="28" grpId="0" build="p"/>
      <p:bldP spid="26" grpId="0" build="p"/>
      <p:bldP spid="29" grpId="0" build="p"/>
      <p:bldP spid="3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B878-1AAF-42BE-9C8F-BAD035D1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517901"/>
            <a:ext cx="6012000" cy="1409700"/>
          </a:xfrm>
        </p:spPr>
        <p:txBody>
          <a:bodyPr/>
          <a:lstStyle/>
          <a:p>
            <a:r>
              <a:rPr lang="en-IN" dirty="0"/>
              <a:t>IDES and Technologies Used for in the Project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882EC89E-CE5B-4C7C-9766-FB179A2E5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C3C0E-0201-4AB1-90D0-8C648372FA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636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Placeholder 10" descr="Summary slide image, top left">
            <a:extLst>
              <a:ext uri="{FF2B5EF4-FFF2-40B4-BE49-F238E27FC236}">
                <a16:creationId xmlns:a16="http://schemas.microsoft.com/office/drawing/2014/main" id="{52104FA9-BE41-4183-926C-DDB70A6EADF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4" b="5884"/>
          <a:stretch/>
        </p:blipFill>
        <p:spPr>
          <a:xfrm>
            <a:off x="84000" y="86714"/>
            <a:ext cx="6009285" cy="343118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F7EBA-70BA-4FE4-9D10-41CB30E672E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5562" y="1028181"/>
            <a:ext cx="5307013" cy="57451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>
                <a:latin typeface="Candara" panose="020E0502030303020204" pitchFamily="34" charset="0"/>
              </a:rPr>
              <a:t>HTML5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CSS3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JavaScript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Bootstrap4</a:t>
            </a:r>
          </a:p>
          <a:p>
            <a:r>
              <a:rPr lang="en-IN" sz="2400" b="1" dirty="0">
                <a:latin typeface="Candara" panose="020E0502030303020204" pitchFamily="34" charset="0"/>
              </a:rPr>
              <a:t>Nodejs</a:t>
            </a:r>
          </a:p>
          <a:p>
            <a:r>
              <a:rPr lang="en-IN" sz="2400" b="1" dirty="0" err="1">
                <a:latin typeface="Candara" panose="020E0502030303020204" pitchFamily="34" charset="0"/>
              </a:rPr>
              <a:t>Expressjs</a:t>
            </a:r>
            <a:endParaRPr lang="en-IN" sz="2400" b="1" dirty="0">
              <a:latin typeface="Candara" panose="020E0502030303020204" pitchFamily="34" charset="0"/>
            </a:endParaRPr>
          </a:p>
          <a:p>
            <a:r>
              <a:rPr lang="en-IN" sz="2400" b="1" dirty="0">
                <a:latin typeface="Candara" panose="020E0502030303020204" pitchFamily="34" charset="0"/>
              </a:rPr>
              <a:t>Socket.io</a:t>
            </a:r>
          </a:p>
          <a:p>
            <a:r>
              <a:rPr lang="en-IN" sz="2400" b="1" dirty="0" err="1">
                <a:latin typeface="Candara" panose="020E0502030303020204" pitchFamily="34" charset="0"/>
              </a:rPr>
              <a:t>Webrtc</a:t>
            </a:r>
            <a:endParaRPr lang="en-IN" sz="2400" b="1" dirty="0">
              <a:latin typeface="Candara" panose="020E0502030303020204" pitchFamily="34" charset="0"/>
            </a:endParaRPr>
          </a:p>
          <a:p>
            <a:r>
              <a:rPr lang="en-IN" sz="2400" b="1" dirty="0" err="1">
                <a:latin typeface="Candara" panose="020E0502030303020204" pitchFamily="34" charset="0"/>
              </a:rPr>
              <a:t>Vscode</a:t>
            </a:r>
            <a:endParaRPr lang="en-IN" sz="2400" b="1" dirty="0">
              <a:latin typeface="Candara" panose="020E0502030303020204" pitchFamily="34" charset="0"/>
            </a:endParaRPr>
          </a:p>
          <a:p>
            <a:r>
              <a:rPr lang="en-IN" sz="2400" b="1" dirty="0" err="1">
                <a:latin typeface="Candara" panose="020E0502030303020204" pitchFamily="34" charset="0"/>
              </a:rPr>
              <a:t>MongdoDB</a:t>
            </a:r>
            <a:endParaRPr lang="en-IN" sz="2400" b="1" dirty="0">
              <a:latin typeface="Candara" panose="020E0502030303020204" pitchFamily="34" charset="0"/>
            </a:endParaRPr>
          </a:p>
          <a:p>
            <a:r>
              <a:rPr lang="en-IN" sz="2400" b="1" dirty="0">
                <a:latin typeface="Candara" panose="020E0502030303020204" pitchFamily="34" charset="0"/>
              </a:rPr>
              <a:t>Firebase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59FFB-6CFF-4BCE-9D0C-BF533D1B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46969D-E998-4865-8CAF-CDA083A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1A926C-6543-47A2-8E28-5334933F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400" b="1" dirty="0"/>
              <a:t>HEALTHCAREIFY</a:t>
            </a:r>
          </a:p>
          <a:p>
            <a:pPr marL="0" indent="0" algn="ctr">
              <a:buNone/>
            </a:pPr>
            <a:endParaRPr lang="en-IN" sz="2400" b="1" dirty="0"/>
          </a:p>
          <a:p>
            <a:pPr algn="just"/>
            <a:r>
              <a:rPr lang="en-IN" b="1" dirty="0"/>
              <a:t>Easy to use</a:t>
            </a:r>
            <a:r>
              <a:rPr lang="en-IN" dirty="0"/>
              <a:t>	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24/7 Support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Only Pay Doctor’s Consultation Charges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Free Account Creation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Access everything for free.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26EE9-C5D1-4354-8D0C-C33569996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F97973-80B8-4675-939B-7CD5DDEAE7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400" b="1" dirty="0"/>
              <a:t>PRACTO</a:t>
            </a:r>
          </a:p>
          <a:p>
            <a:pPr marL="0" indent="0" algn="ctr">
              <a:buNone/>
            </a:pPr>
            <a:endParaRPr lang="en-IN" sz="2400" b="1" dirty="0"/>
          </a:p>
          <a:p>
            <a:pPr algn="just"/>
            <a:r>
              <a:rPr lang="en-IN" b="1" dirty="0"/>
              <a:t>Easy to use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24/7 Support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Extra Charges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Free Account Creation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Limited functionalities available for free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Have to upgrade to premium.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9E0641-7A12-4FA3-9ECA-A8ACBE34B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400" b="1" dirty="0"/>
              <a:t>WEBMEDY</a:t>
            </a:r>
          </a:p>
          <a:p>
            <a:pPr marL="0" indent="0">
              <a:buNone/>
            </a:pPr>
            <a:endParaRPr lang="en-IN" sz="2400" b="1" dirty="0"/>
          </a:p>
          <a:p>
            <a:pPr algn="just"/>
            <a:r>
              <a:rPr lang="en-IN" b="1" dirty="0"/>
              <a:t>Easy to use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No 24/7 Support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Extra Charges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Free Account Creation(Trial only)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Have to upgrade to premium.</a:t>
            </a:r>
          </a:p>
          <a:p>
            <a:pPr marL="0" indent="0">
              <a:buNone/>
            </a:pPr>
            <a:endParaRPr lang="en-IN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4D4FA-8535-45FA-8FA7-64579B49203F}"/>
              </a:ext>
            </a:extLst>
          </p:cNvPr>
          <p:cNvCxnSpPr>
            <a:cxnSpLocks/>
          </p:cNvCxnSpPr>
          <p:nvPr/>
        </p:nvCxnSpPr>
        <p:spPr>
          <a:xfrm>
            <a:off x="4114800" y="432000"/>
            <a:ext cx="0" cy="59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C0E25D-6DFF-486E-9873-3B962477CD8F}"/>
              </a:ext>
            </a:extLst>
          </p:cNvPr>
          <p:cNvCxnSpPr>
            <a:cxnSpLocks/>
          </p:cNvCxnSpPr>
          <p:nvPr/>
        </p:nvCxnSpPr>
        <p:spPr>
          <a:xfrm>
            <a:off x="7979229" y="432000"/>
            <a:ext cx="0" cy="59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9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2B86A6-07D8-4CA6-88A0-052B0EBC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Cited: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10AC6-A37A-4DEA-9A48-CA32AA9B7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5FFF74-AD32-4919-8A54-BC474FB2ABB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https://www.udemy.com/course/the-complete-web-development-bootcamp/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https://getbootstrap.com/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https://colorhunt.co/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https://fonts.google.com/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https://fontawesome.com/icons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https://nodejs.org/en/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1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HEALTHCAREIFY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69D9ECC-1FD5-42C3-97BC-DFCA4973A4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23342" b="23342"/>
          <a:stretch>
            <a:fillRect/>
          </a:stretch>
        </p:blipFill>
        <p:spPr>
          <a:xfrm>
            <a:off x="8065169" y="2505075"/>
            <a:ext cx="1344168" cy="1007241"/>
          </a:xfr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84B35D5A-7F05-4F6E-8A0B-A01EFA5CF8C2}"/>
              </a:ext>
            </a:extLst>
          </p:cNvPr>
          <p:cNvSpPr txBox="1">
            <a:spLocks/>
          </p:cNvSpPr>
          <p:nvPr/>
        </p:nvSpPr>
        <p:spPr>
          <a:xfrm>
            <a:off x="2494607" y="3687116"/>
            <a:ext cx="7202786" cy="1449788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288000" tIns="0" rIns="2160000" bIns="144000" rtlCol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CE863-0EEF-4FBE-A8A9-FE12703FE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99" y="611235"/>
            <a:ext cx="1897356" cy="13946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255B51-494A-415E-9F16-80BE0EEB1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0" y="477346"/>
            <a:ext cx="1528497" cy="15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artoon drawing of birds eating berries off the ground in a wintery wood area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r>
              <a:rPr lang="en-US" dirty="0"/>
              <a:t>HEALTHCAREIFY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Bringing doctors at your phones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83674" y="2410791"/>
            <a:ext cx="5307700" cy="4680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OUTLINE: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Motivation</a:t>
            </a:r>
          </a:p>
          <a:p>
            <a:r>
              <a:rPr lang="en-US" sz="2400" dirty="0"/>
              <a:t>Product Features</a:t>
            </a:r>
          </a:p>
          <a:p>
            <a:r>
              <a:rPr lang="en-US" sz="2400" dirty="0"/>
              <a:t>About Us</a:t>
            </a:r>
          </a:p>
          <a:p>
            <a:r>
              <a:rPr lang="en-US" sz="2400" dirty="0"/>
              <a:t>Expected Outcomes</a:t>
            </a:r>
          </a:p>
          <a:p>
            <a:r>
              <a:rPr lang="en-US" sz="2400" dirty="0"/>
              <a:t>Limitations</a:t>
            </a:r>
          </a:p>
          <a:p>
            <a:r>
              <a:rPr lang="en-US" sz="2400" dirty="0"/>
              <a:t>Future Scope</a:t>
            </a:r>
          </a:p>
          <a:p>
            <a:r>
              <a:rPr lang="en-US" sz="2400" dirty="0"/>
              <a:t>Similar Websites</a:t>
            </a:r>
          </a:p>
          <a:p>
            <a:r>
              <a:rPr lang="en-US" sz="2400" dirty="0"/>
              <a:t>Timeline</a:t>
            </a:r>
          </a:p>
          <a:p>
            <a:r>
              <a:rPr lang="en-US" sz="2400" dirty="0"/>
              <a:t>Technologies Used</a:t>
            </a:r>
          </a:p>
          <a:p>
            <a:r>
              <a:rPr lang="en-US" sz="2400" dirty="0"/>
              <a:t>Comparison</a:t>
            </a:r>
          </a:p>
          <a:p>
            <a:r>
              <a:rPr lang="en-US" sz="2400" dirty="0"/>
              <a:t>Work Cited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78160" y="527527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98E7E-3D26-4C72-8973-33ADD04E7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94F11-A3AD-4BDD-9BEA-2B40CAF89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DDD67-5C42-4594-BACC-63587C501ED5}"/>
              </a:ext>
            </a:extLst>
          </p:cNvPr>
          <p:cNvSpPr txBox="1"/>
          <p:nvPr/>
        </p:nvSpPr>
        <p:spPr>
          <a:xfrm>
            <a:off x="110283" y="95250"/>
            <a:ext cx="9286875" cy="723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INTRODUCTION: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D8708-2E71-45A0-9C20-F172EB5639A2}"/>
              </a:ext>
            </a:extLst>
          </p:cNvPr>
          <p:cNvSpPr txBox="1"/>
          <p:nvPr/>
        </p:nvSpPr>
        <p:spPr>
          <a:xfrm>
            <a:off x="110283" y="971550"/>
            <a:ext cx="10167192" cy="38950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Healthcareify provides you the ease of contacting doctor.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Because of the present scenario of covid-19, many businesses are moving online, and health sector is no more new to it.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an initiative, we have developed this website which will ease your trouble of going to your doctor.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Now, you can consult with your doctor anytime, anywhere.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just need laptop or mobile or tablet and a good internet connection and you are good to go.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55CEC-09FD-4308-BA5B-F056BC10F2EE}"/>
              </a:ext>
            </a:extLst>
          </p:cNvPr>
          <p:cNvSpPr txBox="1"/>
          <p:nvPr/>
        </p:nvSpPr>
        <p:spPr>
          <a:xfrm>
            <a:off x="219075" y="2286000"/>
            <a:ext cx="11709294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31EEE4-3481-4EAE-A712-AEC4D033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488146-5ADF-4F0E-8184-4327C248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49B58-B3AA-4C90-B24D-62B0A3BE5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98F06-21D9-4EAB-B488-43F6B06E2B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17224-0B7F-4A2E-9D83-4C7572B7C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C21D80-4939-4BA1-A003-F5817C183F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B4127-F8B0-4D65-BEC3-C502725A70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COVID-19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A196A6-8842-4BFB-9335-1B901AB632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RESTRICTIONS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DDBEAF-89B9-46FC-81B0-833E4E0191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LIMITED HOSPITALS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9EB2E35-7F88-4A7C-8852-108D2E64C66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0EA41AB0-A174-4D09-B65A-968B700DC5B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23F5C4C-9EAD-4F7B-94BE-D0192E1C8A9C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34BBD5-0CA0-4D2D-A5FD-640971FB1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Motivated Us To Take The Initiative?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Scalable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EASE THE JOB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Demanding Sector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2BB091D-A67C-4C1C-8D3B-E606B3E91A6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8A9CF0A-C0B9-47EB-958F-D668C0CE2C8A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4EF9B23-20E5-4BD4-8CB3-2E457C2B4E00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8E4A33-A2B3-43A4-88DF-19A6EA67B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" b="15"/>
          <a:stretch/>
        </p:blipFill>
        <p:spPr>
          <a:xfrm>
            <a:off x="105351" y="496139"/>
            <a:ext cx="6208364" cy="62751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/>
          <a:p>
            <a:r>
              <a:rPr lang="en-US" dirty="0"/>
              <a:t>The Product’s Features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91EAE99-5BFC-49F6-99CF-47A63C027F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B215561-F8D0-4879-8817-46AF76855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8283" y="1369128"/>
            <a:ext cx="3002400" cy="432000"/>
          </a:xfrm>
        </p:spPr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68283" y="2933764"/>
            <a:ext cx="3002400" cy="432000"/>
          </a:xfrm>
        </p:spPr>
        <p:txBody>
          <a:bodyPr/>
          <a:lstStyle/>
          <a:p>
            <a:r>
              <a:rPr lang="en-US" dirty="0"/>
              <a:t>NO EXTRA COST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68283" y="4498400"/>
            <a:ext cx="3002400" cy="432000"/>
          </a:xfrm>
        </p:spPr>
        <p:txBody>
          <a:bodyPr/>
          <a:lstStyle/>
          <a:p>
            <a:r>
              <a:rPr lang="en-US" dirty="0"/>
              <a:t>24/7 AVAILABILITY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C49F85C-6BAC-4020-AAC9-A256F29351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9636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7E8BE69A-3E09-4F5C-A2DC-AE36855A0D41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78E0D202-7A7D-4036-B0BA-2716C313C4E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/>
          <a:srcRect t="115" b="115"/>
          <a:stretch>
            <a:fillRect/>
          </a:stretch>
        </p:blipFill>
        <p:spPr>
          <a:xfrm>
            <a:off x="7405874" y="3202545"/>
            <a:ext cx="691688" cy="889802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2217A46-494D-4A89-BFEB-298B5CC15264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6"/>
          <a:srcRect/>
          <a:stretch>
            <a:fillRect/>
          </a:stretch>
        </p:blipFill>
        <p:spPr>
          <a:xfrm>
            <a:off x="7238005" y="1689672"/>
            <a:ext cx="1027426" cy="720000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AFCCE5A-AE6A-4B99-87F6-BAF15AA9F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2D7333-D43E-4F9D-B14F-59FA693F7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738827-103E-4B43-8641-1F635BBDB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0AE59-2251-46F2-9BBB-238282AF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TEAM: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33CA6-9CE9-42D5-875C-9D52CD081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012465-C31A-44CA-BB0E-4FFF4B24D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581" y="4505325"/>
            <a:ext cx="1800000" cy="9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Login and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Backend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Hosting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D2A299-D79D-4F6E-8288-C42D9ED84D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PARTH PATEL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B1FE336-BB0A-46E4-9857-5AD5FDE467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6000" y="3925888"/>
            <a:ext cx="1800000" cy="504000"/>
          </a:xfrm>
        </p:spPr>
        <p:txBody>
          <a:bodyPr/>
          <a:lstStyle/>
          <a:p>
            <a:r>
              <a:rPr lang="en-IN" dirty="0"/>
              <a:t>SAUMYA SHAH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5732BA2-D57B-4B30-AAA7-10B2A32A2B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6E6D65BF-ADEE-4030-97D4-07C7AE0757B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l="1700" r="1700"/>
          <a:stretch>
            <a:fillRect/>
          </a:stretch>
        </p:blipFill>
        <p:spPr>
          <a:xfrm>
            <a:off x="5487869" y="2160703"/>
            <a:ext cx="1229425" cy="1229425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2A28A4-CB3C-48DB-8892-C5F7B1B278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IN" dirty="0"/>
              <a:t>SHRUTI PATEL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6EC2331-5CC8-467E-97B8-79763221AB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Design</a:t>
            </a:r>
            <a:endParaRPr lang="en-IN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D0BB8987-313B-4E5C-A0F6-1E9A0A790B2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64" r="64"/>
          <a:stretch>
            <a:fillRect/>
          </a:stretch>
        </p:blipFill>
        <p:spPr/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7BEA016A-64FE-471C-86DF-2F844DF5474B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/>
          <a:srcRect l="8376" r="8376"/>
          <a:stretch>
            <a:fillRect/>
          </a:stretch>
        </p:blipFill>
        <p:spPr/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DF006A5-DE78-4F9B-8DC5-D23E620D6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5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05422-1112-470B-99A8-5D6041CBE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71453" y="3926335"/>
            <a:ext cx="2160587" cy="504000"/>
          </a:xfrm>
        </p:spPr>
        <p:txBody>
          <a:bodyPr/>
          <a:lstStyle/>
          <a:p>
            <a:r>
              <a:rPr lang="en-US" dirty="0"/>
              <a:t>Provide Support to the existing medical Facilities.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5436B2-77D6-4D3F-8744-02853C3A2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0543" y="3926335"/>
            <a:ext cx="2160588" cy="504000"/>
          </a:xfrm>
        </p:spPr>
        <p:txBody>
          <a:bodyPr/>
          <a:lstStyle/>
          <a:p>
            <a:r>
              <a:rPr lang="en-US" dirty="0"/>
              <a:t>Consult with Expert Doctors anytime and anywhere.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9889A9-325A-412C-9CE0-44F85B421B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9635" y="3926335"/>
            <a:ext cx="2160587" cy="504000"/>
          </a:xfrm>
        </p:spPr>
        <p:txBody>
          <a:bodyPr/>
          <a:lstStyle/>
          <a:p>
            <a:r>
              <a:rPr lang="en-US" dirty="0"/>
              <a:t>Reduce the High Medical Cost.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8529A2A-F9C0-4ACF-A83B-F4C8A010DA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C78D89-B66C-4AD6-9741-CC59BF842D3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0185" b="10185"/>
          <a:stretch/>
        </p:blipFill>
        <p:spPr>
          <a:xfrm>
            <a:off x="2724708" y="2358091"/>
            <a:ext cx="854075" cy="854075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AB2533B-638F-4FF4-8E5E-3525370D6C7F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4"/>
          <a:srcRect/>
          <a:stretch/>
        </p:blipFill>
        <p:spPr>
          <a:xfrm>
            <a:off x="5672402" y="2358091"/>
            <a:ext cx="854075" cy="854075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86863482-9E32-4FC9-B10E-8FB4AD1B4540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5"/>
          <a:srcRect t="3648" b="3648"/>
          <a:stretch>
            <a:fillRect/>
          </a:stretch>
        </p:blipFill>
        <p:spPr/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286C-151B-4017-86EC-17881ABC4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2487" y="6268690"/>
            <a:ext cx="1938493" cy="2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5C908-4F22-4D49-B2AD-A48F9AB51175}">
  <ds:schemaRefs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553</TotalTime>
  <Words>458</Words>
  <Application>Microsoft Office PowerPoint</Application>
  <PresentationFormat>Widescreen</PresentationFormat>
  <Paragraphs>197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Rockwell</vt:lpstr>
      <vt:lpstr>Times New Roman</vt:lpstr>
      <vt:lpstr>Wingdings</vt:lpstr>
      <vt:lpstr>Office Theme</vt:lpstr>
      <vt:lpstr>HEALTHCAREIFY</vt:lpstr>
      <vt:lpstr>HEALTHCAREIFY</vt:lpstr>
      <vt:lpstr>PowerPoint Presentation</vt:lpstr>
      <vt:lpstr>The Problem:</vt:lpstr>
      <vt:lpstr>What Motivated Us To Take The Initiative?</vt:lpstr>
      <vt:lpstr>The Product’s Features</vt:lpstr>
      <vt:lpstr>ABOUT US</vt:lpstr>
      <vt:lpstr>The TEAM:</vt:lpstr>
      <vt:lpstr>Expected Outcomes</vt:lpstr>
      <vt:lpstr>LIMITATIONS</vt:lpstr>
      <vt:lpstr>FUTURE Scope</vt:lpstr>
      <vt:lpstr>Similar Sites </vt:lpstr>
      <vt:lpstr>Timeline</vt:lpstr>
      <vt:lpstr>IDES and Technologies Used for in the Project</vt:lpstr>
      <vt:lpstr>Comparison:</vt:lpstr>
      <vt:lpstr>Work Cited:</vt:lpstr>
      <vt:lpstr>HEALTHCAREIFY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AGRIGUIDE</dc:title>
  <dc:creator>parth.642001@outlook.com</dc:creator>
  <cp:lastModifiedBy>parth.642001@outlook.com</cp:lastModifiedBy>
  <cp:revision>111</cp:revision>
  <dcterms:created xsi:type="dcterms:W3CDTF">2020-09-22T05:09:00Z</dcterms:created>
  <dcterms:modified xsi:type="dcterms:W3CDTF">2021-03-26T03:36:46Z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