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9" r:id="rId5"/>
    <p:sldId id="261" r:id="rId6"/>
    <p:sldId id="262" r:id="rId7"/>
    <p:sldId id="263" r:id="rId8"/>
    <p:sldId id="264" r:id="rId9"/>
    <p:sldId id="260" r:id="rId10"/>
    <p:sldId id="266" r:id="rId11"/>
    <p:sldId id="271" r:id="rId12"/>
    <p:sldId id="289" r:id="rId13"/>
    <p:sldId id="284" r:id="rId14"/>
    <p:sldId id="285" r:id="rId15"/>
    <p:sldId id="287" r:id="rId16"/>
    <p:sldId id="288" r:id="rId17"/>
    <p:sldId id="290" r:id="rId18"/>
    <p:sldId id="291" r:id="rId19"/>
    <p:sldId id="292" r:id="rId20"/>
    <p:sldId id="286" r:id="rId21"/>
    <p:sldId id="293" r:id="rId22"/>
    <p:sldId id="278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3/6/2021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1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84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25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418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5803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33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70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ureg.com/maintain-good-posture-working-computer/" TargetMode="External"/><Relationship Id="rId2" Type="http://schemas.openxmlformats.org/officeDocument/2006/relationships/hyperlink" Target="http://ergonomictrends.com/common-workplace-ergonomic-issues/" TargetMode="Externa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9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86714" y="86714"/>
            <a:ext cx="12018572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PT 192 OHS &amp; Ergonomics 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IT-BPO Industries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0E5730A-7286-450B-8C3C-81C548557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968" y="5048250"/>
            <a:ext cx="3752850" cy="1200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E11989-6B86-4262-86B0-6DE848853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963" y="5744363"/>
            <a:ext cx="1967855" cy="5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3F31868-FD77-454C-80A5-44F8CFCB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75" y="270810"/>
            <a:ext cx="11340000" cy="432000"/>
          </a:xfrm>
        </p:spPr>
        <p:txBody>
          <a:bodyPr/>
          <a:lstStyle/>
          <a:p>
            <a:r>
              <a:rPr lang="en-US" dirty="0"/>
              <a:t>ISSUES: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A26EB-4708-4073-AC64-618D42029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EA94164-200F-445A-8DC9-ED0637F02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995166"/>
            <a:ext cx="2951163" cy="52818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HAZARDS:</a:t>
            </a:r>
          </a:p>
          <a:p>
            <a:r>
              <a:rPr lang="en-US" dirty="0"/>
              <a:t>Posture is incorrect.</a:t>
            </a:r>
          </a:p>
          <a:p>
            <a:r>
              <a:rPr lang="en-US" dirty="0"/>
              <a:t>Back is straight but makes almost 30 deg. Angle with seat </a:t>
            </a:r>
          </a:p>
          <a:p>
            <a:r>
              <a:rPr lang="en-US" dirty="0"/>
              <a:t>So, whole weight of body is on the back.</a:t>
            </a:r>
          </a:p>
          <a:p>
            <a:r>
              <a:rPr lang="en-US" dirty="0"/>
              <a:t>This posture make cause serious back issue.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The chair is ergonomically apt.</a:t>
            </a:r>
          </a:p>
          <a:p>
            <a:r>
              <a:rPr lang="en-US" dirty="0"/>
              <a:t>The back should be rested on the backrest of the chair</a:t>
            </a:r>
          </a:p>
          <a:p>
            <a:r>
              <a:rPr lang="en-US" dirty="0"/>
              <a:t>It will also prevent from Eye strain.</a:t>
            </a:r>
          </a:p>
        </p:txBody>
      </p:sp>
      <p:pic>
        <p:nvPicPr>
          <p:cNvPr id="2050" name="Picture 2" descr="Take Our Posture Test: How to Tell If You Have Bad Posture">
            <a:extLst>
              <a:ext uri="{FF2B5EF4-FFF2-40B4-BE49-F238E27FC236}">
                <a16:creationId xmlns:a16="http://schemas.microsoft.com/office/drawing/2014/main" id="{F812B1FB-1C55-4F40-B08A-F375D5A07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142" y="1381125"/>
            <a:ext cx="6282158" cy="44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A657AA-C060-4CDE-88CF-5A4FE084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8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83F3B1-760B-41FD-BA44-3CC0F535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ISSUES(cont.)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CCC3A-C918-4ABC-B304-BC5BB122F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F68A22-D11B-4043-A9A2-5A4A4168D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1186885"/>
            <a:ext cx="2951163" cy="52391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HAZARDS:</a:t>
            </a:r>
          </a:p>
          <a:p>
            <a:r>
              <a:rPr lang="en-US" dirty="0"/>
              <a:t>The back is too much reclined</a:t>
            </a:r>
          </a:p>
          <a:p>
            <a:r>
              <a:rPr lang="en-US" dirty="0"/>
              <a:t>The position of legs is inappropriate</a:t>
            </a:r>
          </a:p>
          <a:p>
            <a:r>
              <a:rPr lang="en-US" dirty="0"/>
              <a:t>The thighs can have serious damage.</a:t>
            </a:r>
          </a:p>
          <a:p>
            <a:r>
              <a:rPr lang="en-US" dirty="0"/>
              <a:t>Fingers might get strain.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IN" dirty="0"/>
              <a:t>Thigh should be parallel to floor.</a:t>
            </a:r>
          </a:p>
          <a:p>
            <a:r>
              <a:rPr lang="en-IN" dirty="0"/>
              <a:t>The elbow should be above the desk level.</a:t>
            </a:r>
          </a:p>
          <a:p>
            <a:r>
              <a:rPr lang="en-IN" dirty="0"/>
              <a:t>The back should make almost right angle with floor.</a:t>
            </a:r>
          </a:p>
        </p:txBody>
      </p:sp>
      <p:pic>
        <p:nvPicPr>
          <p:cNvPr id="3076" name="Picture 4" descr="Bad Sitting Habits | Bad Posture - Back Centre">
            <a:extLst>
              <a:ext uri="{FF2B5EF4-FFF2-40B4-BE49-F238E27FC236}">
                <a16:creationId xmlns:a16="http://schemas.microsoft.com/office/drawing/2014/main" id="{E0DC9B03-F40A-4A74-800C-EBF410B89D17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" r="188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41624-D41C-4BA4-BF77-41EB5E97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0A4401-268A-4A3B-86C7-1547FDC6E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65" y="1152525"/>
            <a:ext cx="11295782" cy="46799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671391-2FF0-4276-A9C7-E2185E15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0E42C-FA48-4F09-B51E-940C702B75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4FE04-020C-4F91-964D-954058881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2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E1CFCB-EEA1-46C0-B936-052EB41C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D2E98-F029-4858-BD4C-4F0FD5C148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122" name="Picture 2" descr="Are You Too Facing Digital Eye Strain And Dry Eyes?">
            <a:extLst>
              <a:ext uri="{FF2B5EF4-FFF2-40B4-BE49-F238E27FC236}">
                <a16:creationId xmlns:a16="http://schemas.microsoft.com/office/drawing/2014/main" id="{1B78D609-9B4C-49F1-BAB0-DE198FDB84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81" y="1152525"/>
            <a:ext cx="4679950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05EA1-A559-4584-BB62-303A77DEE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68FE8F-D1F1-4EFE-BCC9-54AF09C2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92BED-5FD2-48C1-B57A-61C1669BAF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6BAFF-3C74-4319-8A46-B3119DB6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11" y="1190625"/>
            <a:ext cx="6322113" cy="4964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D87A62-81AE-4C10-9328-2D6420EBA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B0333-FDE4-49FF-A1F3-BB096982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1BC39-66CB-44EB-B5FA-514651D86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4518675-01D4-4582-80CF-AF7BF19A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354590"/>
            <a:ext cx="6734175" cy="5071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5606D-A6FB-418D-8365-86627745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68B4C-D6BF-4FC0-8336-D388F2EA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E7320-B4FF-4B5B-8D3C-E43958E09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C2023-8938-43E0-8798-5C0256356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1B067-AACE-4C57-BA01-55333126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25" y="1014045"/>
            <a:ext cx="9277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209033A-1928-4503-A846-B7F5C266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9E91C-F248-4463-8AF6-5740D9908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4098" name="Picture 2" descr="Posture: Don't Be a Slouch">
            <a:extLst>
              <a:ext uri="{FF2B5EF4-FFF2-40B4-BE49-F238E27FC236}">
                <a16:creationId xmlns:a16="http://schemas.microsoft.com/office/drawing/2014/main" id="{0744C2CE-0DCC-4F8F-A677-34080DAC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094340"/>
            <a:ext cx="527685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E8A2D-1648-41E5-A823-928E5F789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2277-B83F-4D8E-9215-529E37D8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Citied: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4E649-9B21-4A96-BD7F-D10A5B5098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AE296-EEC0-4A0A-8DEC-400E7E113B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 Chart- Google-images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 Postures-https://www.businessballs.com/health-and-wellbeing/posture-and-workstation-ergonomics/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Sleep Work Syndrome-https://www.sleepfoundation.org/shift-work-disorder/symptoms#:~:text=Shift%20work%20sleep%20disorder%20is,am%20and%206%20pm1.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Eye Strain-https://www.johnoconnor.co.nz/digital-eye-strain/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http://ergonomictrends.com/common-workplace-ergonomic-issues/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https://www.postureg.com/maintain-good-posture-working-computer/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54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ummary slide image, top left">
            <a:extLst>
              <a:ext uri="{FF2B5EF4-FFF2-40B4-BE49-F238E27FC236}">
                <a16:creationId xmlns:a16="http://schemas.microsoft.com/office/drawing/2014/main" id="{AD40D937-B3C8-43EA-A0D3-6CE4BF447E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PT 192 OHS &amp; Ergonomics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3A50-2819-40D9-A42F-D84F47928C9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We learned the ergonomics and health issues faced in IT and BPO industry</a:t>
            </a:r>
          </a:p>
          <a:p>
            <a:r>
              <a:rPr lang="en-US" dirty="0"/>
              <a:t>We also covered why the issues are prevalent</a:t>
            </a:r>
          </a:p>
          <a:p>
            <a:r>
              <a:rPr lang="en-US" dirty="0"/>
              <a:t>We went through some of the common but alarming issues faced in the industry</a:t>
            </a:r>
          </a:p>
          <a:p>
            <a:r>
              <a:rPr lang="en-US" dirty="0"/>
              <a:t>We learnt how to prevent the issues and make the IT and BPO industry more ergonomically soundful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FD7064-C705-4A88-AFFF-B43CE5E5B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artoon drawing of birds eating berries off the ground in a wintery wood area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PT 192 OHS &amp; Ergonomics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/>
          <a:lstStyle/>
          <a:p>
            <a:r>
              <a:rPr lang="en-US" dirty="0"/>
              <a:t>Glimpses of IT industry</a:t>
            </a:r>
          </a:p>
          <a:p>
            <a:r>
              <a:rPr lang="en-US" dirty="0"/>
              <a:t>Glimpses of BPO Industry</a:t>
            </a:r>
          </a:p>
          <a:p>
            <a:r>
              <a:rPr lang="en-US" dirty="0"/>
              <a:t>What is OHS?</a:t>
            </a:r>
          </a:p>
          <a:p>
            <a:r>
              <a:rPr lang="en-US" dirty="0"/>
              <a:t>Ergonomics issues in the industry</a:t>
            </a:r>
          </a:p>
          <a:p>
            <a:r>
              <a:rPr lang="en-US" dirty="0"/>
              <a:t>Why Ergonomics issues are prevalent?</a:t>
            </a:r>
          </a:p>
          <a:p>
            <a:r>
              <a:rPr lang="en-US" dirty="0"/>
              <a:t>Pie-Chart</a:t>
            </a:r>
          </a:p>
          <a:p>
            <a:r>
              <a:rPr lang="en-US" dirty="0"/>
              <a:t>Ergonomics issue</a:t>
            </a:r>
          </a:p>
          <a:p>
            <a:r>
              <a:rPr lang="en-US" dirty="0"/>
              <a:t>Important Issues</a:t>
            </a:r>
          </a:p>
          <a:p>
            <a:r>
              <a:rPr lang="en-US" dirty="0"/>
              <a:t>Risks Analysis</a:t>
            </a:r>
          </a:p>
          <a:p>
            <a:r>
              <a:rPr lang="en-US" dirty="0"/>
              <a:t>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534697-6D4F-4728-A52B-6F06D91F6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66C1D2-0C5E-46C3-BE61-634C6312A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243" y="3828262"/>
            <a:ext cx="37528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17A848-27BF-481B-9100-0E0415BF5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138" y="4486758"/>
            <a:ext cx="2005955" cy="5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Glimpses of IT Industry: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Pillar Industry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E1E1E"/>
                </a:solidFill>
                <a:effectLst/>
                <a:latin typeface="Montserrat"/>
              </a:rPr>
              <a:t>Contribution around 7.7% to the country’s GDP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Young Workforce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35% Workforce are in age group of 18-25 and </a:t>
            </a:r>
          </a:p>
          <a:p>
            <a:r>
              <a:rPr lang="en-US" dirty="0"/>
              <a:t>41% in 25-30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Robust Demand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Approx. 10% growth expected YoY.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D29343-5246-427C-BFCC-F61B25177C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24/7 Work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3F1F1-E70E-4823-905B-45B18FCD35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 industry runs 24/7 whole year around to support various functions.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Industrial </a:t>
            </a:r>
            <a:br>
              <a:rPr lang="en-US" dirty="0"/>
            </a:br>
            <a:r>
              <a:rPr lang="en-US" dirty="0"/>
              <a:t>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8F1A8-AEA6-473B-9AF3-DA6DF3A50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Impact of IT is observed World-wide.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Vector Gdp Stock Illustrations – 862 Vector Gdp Stock Illustrations,  Vectors &amp; Clipart - Dreamstime">
            <a:extLst>
              <a:ext uri="{FF2B5EF4-FFF2-40B4-BE49-F238E27FC236}">
                <a16:creationId xmlns:a16="http://schemas.microsoft.com/office/drawing/2014/main" id="{17264595-A503-41F4-B14A-6D8C7C4B4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54" y="2328076"/>
            <a:ext cx="834335" cy="88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ild icon. Happy young boy symbol. Clipart Image">
            <a:extLst>
              <a:ext uri="{FF2B5EF4-FFF2-40B4-BE49-F238E27FC236}">
                <a16:creationId xmlns:a16="http://schemas.microsoft.com/office/drawing/2014/main" id="{FD881D37-E768-4066-BB14-F66FDD4E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06" y="2338574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 Increase Vector Icon Growth Symbol Stock Vector (Royalty Free)  1151952335">
            <a:extLst>
              <a:ext uri="{FF2B5EF4-FFF2-40B4-BE49-F238E27FC236}">
                <a16:creationId xmlns:a16="http://schemas.microsoft.com/office/drawing/2014/main" id="{2E64863D-0313-4CFB-8F67-5FB303080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19" y="2338574"/>
            <a:ext cx="79885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24 7 Clock Arrow Icon, Customer Support, Delivery And Open Symbol...  Royalty Free Cliparts, Vectors, And Stock Illustration. Image 121672152.">
            <a:extLst>
              <a:ext uri="{FF2B5EF4-FFF2-40B4-BE49-F238E27FC236}">
                <a16:creationId xmlns:a16="http://schemas.microsoft.com/office/drawing/2014/main" id="{3FF303A5-26FF-4AAB-9FDB-006D9057D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48" y="2328076"/>
            <a:ext cx="946004" cy="9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0924FF7-650F-49E5-A19E-9AEBB690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341" y="2352378"/>
            <a:ext cx="859788" cy="85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844E3F-3902-4488-9F5D-A697040BD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13" grpId="0" build="p"/>
      <p:bldP spid="9" grpId="0" build="p"/>
      <p:bldP spid="10" grpId="0" build="p"/>
      <p:bldP spid="5" grpId="0" build="p"/>
      <p:bldP spid="11" grpId="0" build="p"/>
      <p:bldP spid="6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Glimpses of BPO Sector: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Fastest Growing Sector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BPO Industry creates highest number of jobs worldwide every year.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24/7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Like IT industry, BPO industry also runs 24/7.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Stressed Job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BPO is one of the most stressed challenged sector.</a:t>
            </a:r>
          </a:p>
        </p:txBody>
      </p: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Fast Growing Icons HD Stock Images | Shutterstock">
            <a:extLst>
              <a:ext uri="{FF2B5EF4-FFF2-40B4-BE49-F238E27FC236}">
                <a16:creationId xmlns:a16="http://schemas.microsoft.com/office/drawing/2014/main" id="{7BFE637C-A360-4A17-919A-A560C13C3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69" y="2363053"/>
            <a:ext cx="791760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24 7 Clock Arrow Icon, Customer Support, Delivery And Open Symbol...  Royalty Free Cliparts, Vectors, And Stock Illustration. Image 121672152.">
            <a:extLst>
              <a:ext uri="{FF2B5EF4-FFF2-40B4-BE49-F238E27FC236}">
                <a16:creationId xmlns:a16="http://schemas.microsoft.com/office/drawing/2014/main" id="{3224D29F-DD7F-4096-AA1C-E2DA6856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84" y="2314976"/>
            <a:ext cx="946004" cy="9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ress Symbol Stock Illustrations – 32,485 Stress Symbol Stock  Illustrations, Vectors &amp; Clipart - Dreamstime">
            <a:extLst>
              <a:ext uri="{FF2B5EF4-FFF2-40B4-BE49-F238E27FC236}">
                <a16:creationId xmlns:a16="http://schemas.microsoft.com/office/drawing/2014/main" id="{EFFA1846-657F-4684-9CE1-715D3C59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86" y="2358091"/>
            <a:ext cx="950228" cy="9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A19B60-0E80-40A0-9373-0051C1E4CD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0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OHS?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i="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multidisciplinary field concerned with the safety, health, and welfare of people at occupation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OHS in industry is to foster a safe and healthy occupational environment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09969" y="4403817"/>
            <a:ext cx="3002400" cy="432000"/>
          </a:xfrm>
        </p:spPr>
        <p:txBody>
          <a:bodyPr/>
          <a:lstStyle/>
          <a:p>
            <a:r>
              <a:rPr lang="en-US" sz="16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develops working cultures in a direction which supports health and safety at work and in doing so also promotes a positive social climate and smooth operation and may enhance productivity of the undertakings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Hazard symbol - Wikipedia">
            <a:extLst>
              <a:ext uri="{FF2B5EF4-FFF2-40B4-BE49-F238E27FC236}">
                <a16:creationId xmlns:a16="http://schemas.microsoft.com/office/drawing/2014/main" id="{326DD1FE-5BF3-4C23-BFE6-A2B81243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457" y="1418768"/>
            <a:ext cx="1397040" cy="12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als Symbol Vector Images (over 86,000)">
            <a:extLst>
              <a:ext uri="{FF2B5EF4-FFF2-40B4-BE49-F238E27FC236}">
                <a16:creationId xmlns:a16="http://schemas.microsoft.com/office/drawing/2014/main" id="{87B70105-27DA-4A1A-B555-67F2FCB9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98" y="3100219"/>
            <a:ext cx="880158" cy="92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evelopment Service Flat Vector Symbol ⬇ Vector Image by ©  anastasyastocks.gmail.com | Vector Stock 103883096">
            <a:extLst>
              <a:ext uri="{FF2B5EF4-FFF2-40B4-BE49-F238E27FC236}">
                <a16:creationId xmlns:a16="http://schemas.microsoft.com/office/drawing/2014/main" id="{A0997B9F-219F-4EED-AA21-90D3F4A57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871" y="4738689"/>
            <a:ext cx="938212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64D578-17DF-4CB3-9CBA-6393F190B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Ergonomics Issues in the Industry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2076-ED27-384F-AA60-C162A455D1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85B568-114C-4B31-B51B-D0CB8E061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Ergonomics Issues are prevalent?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F1735BC-D84A-49D9-A1F5-98B0F92CC4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High Intensity Work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7A0458-F32A-49CF-9495-28592AEBA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Most employees are having high intensity work involving certain body movements.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EB8D05-C4DC-4D45-A8B0-442869804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Majority of Employees have reported of having stressed work culture.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9889A9-325A-412C-9CE0-44F85B421B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Lack of Awareness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B02380-86E2-479F-BE93-7A7EA97E0C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Most of the employees are unaware about the potential damage of not taking OHS seriously.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05422-1112-470B-99A8-5D6041CBE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Chaos In Work�icon. Simple Element Illustration.�Chaos In Work�symbol  Design From�mess�collection. Can Be Used In Web And Mobile Stock  Illustration - Illustration of people, paperwork: 116044737">
            <a:extLst>
              <a:ext uri="{FF2B5EF4-FFF2-40B4-BE49-F238E27FC236}">
                <a16:creationId xmlns:a16="http://schemas.microsoft.com/office/drawing/2014/main" id="{5DD184CB-0133-4C03-B52F-723F0E72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40" y="2438627"/>
            <a:ext cx="749411" cy="7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6E86B2-A576-41C4-8CC5-C310C69596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Stressed Work-style</a:t>
            </a:r>
          </a:p>
        </p:txBody>
      </p:sp>
      <p:pic>
        <p:nvPicPr>
          <p:cNvPr id="4102" name="Picture 6" descr="Stress Work Man Icon Vector Outline Illustration Stock Vector Image &amp; Art -  Alamy">
            <a:extLst>
              <a:ext uri="{FF2B5EF4-FFF2-40B4-BE49-F238E27FC236}">
                <a16:creationId xmlns:a16="http://schemas.microsoft.com/office/drawing/2014/main" id="{E9879AF2-69E0-40E0-B19C-69C52E9A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36" y="2462755"/>
            <a:ext cx="700957" cy="74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ife insurance awareness in Iraq remains low » Live Insurance News">
            <a:extLst>
              <a:ext uri="{FF2B5EF4-FFF2-40B4-BE49-F238E27FC236}">
                <a16:creationId xmlns:a16="http://schemas.microsoft.com/office/drawing/2014/main" id="{C7B3ED51-765C-4AF6-8C12-2D93593BA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09" y="2358090"/>
            <a:ext cx="910486" cy="9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081786-A848-43E2-B05B-FC1A96E8E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5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build="p"/>
      <p:bldP spid="16" grpId="0" build="p"/>
      <p:bldP spid="20" grpId="0" build="p"/>
      <p:bldP spid="17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Ergonomics Issues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69ACF9-B7F9-4774-B207-2EF78971151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Body Posture Problems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F641-F6F8-461C-9C2D-07E41687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2574789"/>
          </a:xfrm>
        </p:spPr>
        <p:txBody>
          <a:bodyPr/>
          <a:lstStyle/>
          <a:p>
            <a:r>
              <a:rPr lang="en-US" dirty="0"/>
              <a:t>Poor Workstation Design</a:t>
            </a:r>
          </a:p>
          <a:p>
            <a:r>
              <a:rPr lang="en-US" dirty="0"/>
              <a:t>Non-adjustable Chair</a:t>
            </a:r>
          </a:p>
          <a:p>
            <a:r>
              <a:rPr lang="en-US" dirty="0"/>
              <a:t>Prolonged Sitting</a:t>
            </a:r>
          </a:p>
          <a:p>
            <a:r>
              <a:rPr lang="en-US" dirty="0"/>
              <a:t>Long working hours</a:t>
            </a:r>
          </a:p>
          <a:p>
            <a:r>
              <a:rPr lang="en-US" dirty="0"/>
              <a:t>Highly repetitive typing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2613D7-9904-47E7-A848-78E09B4F4A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Shift Work Syndrome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D7DA5-9DA5-4EDA-AAC1-B5A593D730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8336" y="2463801"/>
            <a:ext cx="3726469" cy="2574789"/>
          </a:xfrm>
        </p:spPr>
        <p:txBody>
          <a:bodyPr/>
          <a:lstStyle/>
          <a:p>
            <a:r>
              <a:rPr lang="en-US" dirty="0"/>
              <a:t>Odd work schedule</a:t>
            </a:r>
          </a:p>
          <a:p>
            <a:r>
              <a:rPr lang="en-US" dirty="0"/>
              <a:t>High Work Demand</a:t>
            </a:r>
          </a:p>
          <a:p>
            <a:r>
              <a:rPr lang="en-US" dirty="0"/>
              <a:t>Night-shifts</a:t>
            </a:r>
          </a:p>
          <a:p>
            <a:r>
              <a:rPr lang="en-US" dirty="0"/>
              <a:t>Weekend Work</a:t>
            </a:r>
          </a:p>
          <a:p>
            <a:r>
              <a:rPr lang="en-US" dirty="0"/>
              <a:t>Stress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AA0F0E-6B7F-4145-A8E2-90DC4D67578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Eye Strain</a:t>
            </a:r>
            <a:endParaRPr lang="en-US" sz="14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29415E-FF87-4959-B427-0EA155C16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2574789"/>
          </a:xfrm>
        </p:spPr>
        <p:txBody>
          <a:bodyPr/>
          <a:lstStyle/>
          <a:p>
            <a:r>
              <a:rPr lang="en-US" dirty="0"/>
              <a:t>Glare</a:t>
            </a:r>
          </a:p>
          <a:p>
            <a:r>
              <a:rPr lang="en-US" dirty="0"/>
              <a:t>Inappropriate monitor height</a:t>
            </a:r>
          </a:p>
          <a:p>
            <a:r>
              <a:rPr lang="en-US" dirty="0"/>
              <a:t>Poor Lighting Conditions</a:t>
            </a:r>
          </a:p>
          <a:p>
            <a:r>
              <a:rPr lang="en-US" dirty="0"/>
              <a:t>Reduced Blinking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3AE24F-4AA2-4518-967B-3480CF0F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 animBg="1"/>
      <p:bldP spid="9" grpId="0" build="p" animBg="1"/>
      <p:bldP spid="1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58D8-24BF-45FC-B592-19B42729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Pie-Chart: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3D67D-FC4E-4D51-808B-A1BA9A024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10F49-B039-4860-80F5-3BAAA457FF9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N" dirty="0"/>
              <a:t>These are some common issues faced in IT and BPO industries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EE293-7602-48D4-BC8E-2A9467F2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695450"/>
            <a:ext cx="7762875" cy="432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E9854-A3B1-4245-812C-CDFF7819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7" y="6155190"/>
            <a:ext cx="246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7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5C908-4F22-4D49-B2AD-A48F9AB511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356</TotalTime>
  <Words>647</Words>
  <Application>Microsoft Office PowerPoint</Application>
  <PresentationFormat>Widescreen</PresentationFormat>
  <Paragraphs>144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Rockwell</vt:lpstr>
      <vt:lpstr>Times New Roman</vt:lpstr>
      <vt:lpstr>Office Theme</vt:lpstr>
      <vt:lpstr>PT 192 OHS &amp; Ergonomics </vt:lpstr>
      <vt:lpstr>TIMELINE</vt:lpstr>
      <vt:lpstr>Glimpses of IT Industry:</vt:lpstr>
      <vt:lpstr>Glimpses of BPO Sector:</vt:lpstr>
      <vt:lpstr>What is OHS?</vt:lpstr>
      <vt:lpstr>Ergonomics Issues in the Industry</vt:lpstr>
      <vt:lpstr>Why Ergonomics Issues are prevalent?</vt:lpstr>
      <vt:lpstr>Ergonomics Issues</vt:lpstr>
      <vt:lpstr>Pie-Chart:</vt:lpstr>
      <vt:lpstr>ISSUES:</vt:lpstr>
      <vt:lpstr>ISSUES(cont.)</vt:lpstr>
      <vt:lpstr>ISSUES(cont.)</vt:lpstr>
      <vt:lpstr>ISSUES(cont.)</vt:lpstr>
      <vt:lpstr>ISSUES(cont.)</vt:lpstr>
      <vt:lpstr>ISSUES(cont.)</vt:lpstr>
      <vt:lpstr>Risks:</vt:lpstr>
      <vt:lpstr>SOLUTION</vt:lpstr>
      <vt:lpstr>Work Citied: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 192 OHS &amp; Ergonomics </dc:title>
  <dc:creator>parth.642001@outlook.com</dc:creator>
  <cp:lastModifiedBy>parth.642001@outlook.com</cp:lastModifiedBy>
  <cp:revision>43</cp:revision>
  <dcterms:created xsi:type="dcterms:W3CDTF">2021-03-03T11:54:30Z</dcterms:created>
  <dcterms:modified xsi:type="dcterms:W3CDTF">2021-03-06T08:31:22Z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