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68" r:id="rId7"/>
    <p:sldId id="269"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0" d="100"/>
          <a:sy n="60" d="100"/>
        </p:scale>
        <p:origin x="927" y="10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atalog.data.gov/dataset/oklahoma-health-care-facilit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601D-DACD-450A-AED5-321B570999FD}"/>
              </a:ext>
            </a:extLst>
          </p:cNvPr>
          <p:cNvSpPr>
            <a:spLocks noGrp="1"/>
          </p:cNvSpPr>
          <p:nvPr>
            <p:ph type="ctrTitle"/>
          </p:nvPr>
        </p:nvSpPr>
        <p:spPr>
          <a:xfrm>
            <a:off x="281797" y="802298"/>
            <a:ext cx="11818188" cy="2541431"/>
          </a:xfrm>
        </p:spPr>
        <p:txBody>
          <a:bodyPr>
            <a:normAutofit/>
          </a:bodyPr>
          <a:lstStyle/>
          <a:p>
            <a:pPr algn="ctr"/>
            <a:r>
              <a:rPr lang="en-US" altLang="zh-CN" sz="2200" b="1" dirty="0"/>
              <a:t>The Battle of Neighborhoods</a:t>
            </a:r>
            <a:br>
              <a:rPr lang="en-US" altLang="zh-CN" sz="2200" b="1" dirty="0"/>
            </a:br>
            <a:r>
              <a:rPr lang="en-US" altLang="zh-CN" sz="2200" b="1" dirty="0"/>
              <a:t>Searching hospital with good neighborhood in Oklahoma state</a:t>
            </a:r>
            <a:endParaRPr lang="en-US" sz="2200" dirty="0"/>
          </a:p>
        </p:txBody>
      </p:sp>
      <p:sp>
        <p:nvSpPr>
          <p:cNvPr id="3" name="Subtitle 2">
            <a:extLst>
              <a:ext uri="{FF2B5EF4-FFF2-40B4-BE49-F238E27FC236}">
                <a16:creationId xmlns:a16="http://schemas.microsoft.com/office/drawing/2014/main" id="{31E48A97-09F8-4423-B68E-06DAFBDE9405}"/>
              </a:ext>
            </a:extLst>
          </p:cNvPr>
          <p:cNvSpPr>
            <a:spLocks noGrp="1"/>
          </p:cNvSpPr>
          <p:nvPr>
            <p:ph type="subTitle" idx="1"/>
          </p:nvPr>
        </p:nvSpPr>
        <p:spPr>
          <a:xfrm>
            <a:off x="2417780" y="3531204"/>
            <a:ext cx="8637072" cy="977621"/>
          </a:xfrm>
        </p:spPr>
        <p:txBody>
          <a:bodyPr/>
          <a:lstStyle/>
          <a:p>
            <a:r>
              <a:rPr lang="en-US" dirty="0"/>
              <a:t>Applied data science capstone project</a:t>
            </a:r>
          </a:p>
          <a:p>
            <a:r>
              <a:rPr lang="en-US" dirty="0" err="1"/>
              <a:t>Payalben</a:t>
            </a:r>
            <a:r>
              <a:rPr lang="en-US" dirty="0"/>
              <a:t> </a:t>
            </a:r>
            <a:r>
              <a:rPr lang="en-US" dirty="0" err="1"/>
              <a:t>patel</a:t>
            </a:r>
            <a:endParaRPr lang="en-US" dirty="0"/>
          </a:p>
        </p:txBody>
      </p:sp>
    </p:spTree>
    <p:extLst>
      <p:ext uri="{BB962C8B-B14F-4D97-AF65-F5344CB8AC3E}">
        <p14:creationId xmlns:p14="http://schemas.microsoft.com/office/powerpoint/2010/main" val="386817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A282-27BC-4607-8464-D39EF6BEA6DF}"/>
              </a:ext>
            </a:extLst>
          </p:cNvPr>
          <p:cNvSpPr>
            <a:spLocks noGrp="1"/>
          </p:cNvSpPr>
          <p:nvPr>
            <p:ph type="title"/>
          </p:nvPr>
        </p:nvSpPr>
        <p:spPr/>
        <p:txBody>
          <a:bodyPr>
            <a:normAutofit/>
          </a:bodyPr>
          <a:lstStyle/>
          <a:p>
            <a:br>
              <a:rPr lang="en-US" sz="2200" b="1" dirty="0"/>
            </a:br>
            <a:r>
              <a:rPr lang="en-US" sz="2200" b="1" dirty="0"/>
              <a:t>Machine Learning algorithm</a:t>
            </a:r>
            <a:endParaRPr lang="en-US" sz="2200" dirty="0"/>
          </a:p>
        </p:txBody>
      </p:sp>
      <p:sp>
        <p:nvSpPr>
          <p:cNvPr id="3" name="Content Placeholder 2">
            <a:extLst>
              <a:ext uri="{FF2B5EF4-FFF2-40B4-BE49-F238E27FC236}">
                <a16:creationId xmlns:a16="http://schemas.microsoft.com/office/drawing/2014/main" id="{EE087B7F-3786-4206-B47F-3A3EB99C2697}"/>
              </a:ext>
            </a:extLst>
          </p:cNvPr>
          <p:cNvSpPr>
            <a:spLocks noGrp="1"/>
          </p:cNvSpPr>
          <p:nvPr>
            <p:ph idx="1"/>
          </p:nvPr>
        </p:nvSpPr>
        <p:spPr>
          <a:xfrm>
            <a:off x="1451579" y="1853754"/>
            <a:ext cx="9603275" cy="4199727"/>
          </a:xfrm>
        </p:spPr>
        <p:txBody>
          <a:bodyPr>
            <a:noAutofit/>
          </a:bodyPr>
          <a:lstStyle/>
          <a:p>
            <a:r>
              <a:rPr lang="en-US" sz="2200" dirty="0"/>
              <a:t>I decide to use K means Clustering for the problem because after the data analysis it was obvious that we can categorize locations into different homogenous clusters based on the venue categories. </a:t>
            </a:r>
          </a:p>
          <a:p>
            <a:r>
              <a:rPr lang="en-US" sz="2200" dirty="0"/>
              <a:t>we will calculate the score for every category in each row as per their presence or absence in the area. The previous step will be sufficient to execute data mining technique I chose to accomplish this task(K mean clustering). </a:t>
            </a:r>
          </a:p>
          <a:p>
            <a:r>
              <a:rPr lang="en-US" sz="2200" dirty="0"/>
              <a:t>K means clustering will segment the data into groups where groups are similar among themselves but different from other groups in terms of occurrence of venue categories. </a:t>
            </a:r>
          </a:p>
          <a:p>
            <a:endParaRPr lang="en-US" sz="2200" dirty="0"/>
          </a:p>
        </p:txBody>
      </p:sp>
    </p:spTree>
    <p:extLst>
      <p:ext uri="{BB962C8B-B14F-4D97-AF65-F5344CB8AC3E}">
        <p14:creationId xmlns:p14="http://schemas.microsoft.com/office/powerpoint/2010/main" val="307633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DB80-A336-4D24-9A6D-5969688DF734}"/>
              </a:ext>
            </a:extLst>
          </p:cNvPr>
          <p:cNvSpPr>
            <a:spLocks noGrp="1"/>
          </p:cNvSpPr>
          <p:nvPr>
            <p:ph type="title"/>
          </p:nvPr>
        </p:nvSpPr>
        <p:spPr/>
        <p:txBody>
          <a:bodyPr>
            <a:normAutofit/>
          </a:bodyPr>
          <a:lstStyle/>
          <a:p>
            <a:br>
              <a:rPr lang="en-US" sz="2200" dirty="0"/>
            </a:br>
            <a:r>
              <a:rPr lang="en-US" sz="2200" dirty="0"/>
              <a:t>Results</a:t>
            </a:r>
          </a:p>
        </p:txBody>
      </p:sp>
      <p:sp>
        <p:nvSpPr>
          <p:cNvPr id="3" name="Content Placeholder 2">
            <a:extLst>
              <a:ext uri="{FF2B5EF4-FFF2-40B4-BE49-F238E27FC236}">
                <a16:creationId xmlns:a16="http://schemas.microsoft.com/office/drawing/2014/main" id="{1535B529-8E12-4B91-BEFC-90FA512DB638}"/>
              </a:ext>
            </a:extLst>
          </p:cNvPr>
          <p:cNvSpPr>
            <a:spLocks noGrp="1"/>
          </p:cNvSpPr>
          <p:nvPr>
            <p:ph idx="1"/>
          </p:nvPr>
        </p:nvSpPr>
        <p:spPr/>
        <p:txBody>
          <a:bodyPr>
            <a:normAutofit fontScale="85000" lnSpcReduction="20000"/>
          </a:bodyPr>
          <a:lstStyle/>
          <a:p>
            <a:r>
              <a:rPr lang="en-US" sz="2600" dirty="0"/>
              <a:t>I obtained 7 clusters from K means clustering executed in the previous step which are explained below:-</a:t>
            </a:r>
          </a:p>
          <a:p>
            <a:pPr lvl="1">
              <a:buFont typeface="Wingdings" panose="05000000000000000000" pitchFamily="2" charset="2"/>
              <a:buChar char="Ø"/>
            </a:pPr>
            <a:r>
              <a:rPr lang="en-US" sz="2600" dirty="0"/>
              <a:t> Cluster 0. Contains hospital with proximity to Medical Center, Park, Gym, Sandwich place etc.</a:t>
            </a:r>
          </a:p>
          <a:p>
            <a:pPr lvl="1">
              <a:buFont typeface="Wingdings" panose="05000000000000000000" pitchFamily="2" charset="2"/>
              <a:buChar char="Ø"/>
            </a:pPr>
            <a:r>
              <a:rPr lang="en-US" sz="2600" dirty="0"/>
              <a:t> Cluster 1. The cluster highlights all hospitals in the proximity to Steakhouse, Wings Joint, Mediterranean Restaurant etc.</a:t>
            </a:r>
          </a:p>
          <a:p>
            <a:pPr lvl="1">
              <a:buFont typeface="Wingdings" panose="05000000000000000000" pitchFamily="2" charset="2"/>
              <a:buChar char="Ø"/>
            </a:pPr>
            <a:r>
              <a:rPr lang="en-US" sz="2600" dirty="0"/>
              <a:t> Cluster 2. The cluster highlights all hospitals in the proximity to Fast Food Restaurant, Discount Store, American Restaurant, Grocery Store etc. </a:t>
            </a:r>
          </a:p>
          <a:p>
            <a:pPr lvl="1">
              <a:buFont typeface="Wingdings" panose="05000000000000000000" pitchFamily="2" charset="2"/>
              <a:buChar char="Ø"/>
            </a:pPr>
            <a:r>
              <a:rPr lang="en-US" sz="2600" dirty="0"/>
              <a:t>We can define other clusters same way.</a:t>
            </a:r>
            <a:endParaRPr lang="en-US" dirty="0"/>
          </a:p>
        </p:txBody>
      </p:sp>
    </p:spTree>
    <p:extLst>
      <p:ext uri="{BB962C8B-B14F-4D97-AF65-F5344CB8AC3E}">
        <p14:creationId xmlns:p14="http://schemas.microsoft.com/office/powerpoint/2010/main" val="106430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C755-C2AC-4FF5-83FB-433F7EDC593A}"/>
              </a:ext>
            </a:extLst>
          </p:cNvPr>
          <p:cNvSpPr>
            <a:spLocks noGrp="1"/>
          </p:cNvSpPr>
          <p:nvPr>
            <p:ph type="title"/>
          </p:nvPr>
        </p:nvSpPr>
        <p:spPr/>
        <p:txBody>
          <a:bodyPr>
            <a:normAutofit/>
          </a:bodyPr>
          <a:lstStyle/>
          <a:p>
            <a:br>
              <a:rPr lang="en-US" sz="2200" b="1" dirty="0"/>
            </a:br>
            <a:r>
              <a:rPr lang="en-US" sz="2200" b="1" dirty="0"/>
              <a:t>Conclusion</a:t>
            </a:r>
            <a:endParaRPr lang="en-US" sz="2200" dirty="0"/>
          </a:p>
        </p:txBody>
      </p:sp>
      <p:sp>
        <p:nvSpPr>
          <p:cNvPr id="3" name="Content Placeholder 2">
            <a:extLst>
              <a:ext uri="{FF2B5EF4-FFF2-40B4-BE49-F238E27FC236}">
                <a16:creationId xmlns:a16="http://schemas.microsoft.com/office/drawing/2014/main" id="{C6A6E551-CA1C-4BE3-8FF4-E11ECAC7D764}"/>
              </a:ext>
            </a:extLst>
          </p:cNvPr>
          <p:cNvSpPr>
            <a:spLocks noGrp="1"/>
          </p:cNvSpPr>
          <p:nvPr>
            <p:ph idx="1"/>
          </p:nvPr>
        </p:nvSpPr>
        <p:spPr>
          <a:xfrm>
            <a:off x="1451579" y="1853754"/>
            <a:ext cx="9603275" cy="3433863"/>
          </a:xfrm>
        </p:spPr>
        <p:txBody>
          <a:bodyPr>
            <a:noAutofit/>
          </a:bodyPr>
          <a:lstStyle/>
          <a:p>
            <a:pPr lvl="0"/>
            <a:r>
              <a:rPr lang="en-US" sz="2200" dirty="0"/>
              <a:t>As demonstrated in the Result section, we can effectively simplify the hospital search process for our customers by clustering the area based on the neighborhood venue categories and filtering the cluster to narrow down their search area. </a:t>
            </a:r>
          </a:p>
          <a:p>
            <a:pPr lvl="0"/>
            <a:r>
              <a:rPr lang="en-US" sz="2200" dirty="0"/>
              <a:t>Customers can then prefer to focus their hospital search by analyzing various trade offs. Those who are confused can efficiently compare various areas and choose the one which is most suitable for them.</a:t>
            </a:r>
          </a:p>
          <a:p>
            <a:endParaRPr lang="en-US" sz="2200" dirty="0"/>
          </a:p>
        </p:txBody>
      </p:sp>
    </p:spTree>
    <p:extLst>
      <p:ext uri="{BB962C8B-B14F-4D97-AF65-F5344CB8AC3E}">
        <p14:creationId xmlns:p14="http://schemas.microsoft.com/office/powerpoint/2010/main" val="38941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E6D416-5FFE-4271-BBC6-7BAA9290A914}"/>
              </a:ext>
            </a:extLst>
          </p:cNvPr>
          <p:cNvSpPr txBox="1"/>
          <p:nvPr/>
        </p:nvSpPr>
        <p:spPr>
          <a:xfrm>
            <a:off x="4572000" y="2921168"/>
            <a:ext cx="3593989" cy="1015663"/>
          </a:xfrm>
          <a:prstGeom prst="rect">
            <a:avLst/>
          </a:prstGeom>
          <a:noFill/>
        </p:spPr>
        <p:txBody>
          <a:bodyPr wrap="square" rtlCol="0">
            <a:spAutoFit/>
          </a:bodyPr>
          <a:lstStyle/>
          <a:p>
            <a:r>
              <a:rPr lang="en-US" sz="6000" dirty="0"/>
              <a:t>THANKS</a:t>
            </a:r>
          </a:p>
        </p:txBody>
      </p:sp>
    </p:spTree>
    <p:extLst>
      <p:ext uri="{BB962C8B-B14F-4D97-AF65-F5344CB8AC3E}">
        <p14:creationId xmlns:p14="http://schemas.microsoft.com/office/powerpoint/2010/main" val="193299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F30E-0D96-46DF-86A1-6D7BCDA45F15}"/>
              </a:ext>
            </a:extLst>
          </p:cNvPr>
          <p:cNvSpPr>
            <a:spLocks noGrp="1"/>
          </p:cNvSpPr>
          <p:nvPr>
            <p:ph type="title"/>
          </p:nvPr>
        </p:nvSpPr>
        <p:spPr/>
        <p:txBody>
          <a:bodyPr/>
          <a:lstStyle/>
          <a:p>
            <a:r>
              <a:rPr lang="en-US" dirty="0"/>
              <a:t>STEPS PERFORMED :</a:t>
            </a:r>
          </a:p>
        </p:txBody>
      </p:sp>
      <p:sp>
        <p:nvSpPr>
          <p:cNvPr id="3" name="Content Placeholder 2">
            <a:extLst>
              <a:ext uri="{FF2B5EF4-FFF2-40B4-BE49-F238E27FC236}">
                <a16:creationId xmlns:a16="http://schemas.microsoft.com/office/drawing/2014/main" id="{C3D3BFE8-F929-4C0B-8A3E-DC1676F740C8}"/>
              </a:ext>
            </a:extLst>
          </p:cNvPr>
          <p:cNvSpPr>
            <a:spLocks noGrp="1"/>
          </p:cNvSpPr>
          <p:nvPr>
            <p:ph idx="1"/>
          </p:nvPr>
        </p:nvSpPr>
        <p:spPr/>
        <p:txBody>
          <a:bodyPr/>
          <a:lstStyle/>
          <a:p>
            <a:r>
              <a:rPr lang="en-US" dirty="0"/>
              <a:t>Business Problem Selection</a:t>
            </a:r>
          </a:p>
          <a:p>
            <a:r>
              <a:rPr lang="en-US" dirty="0"/>
              <a:t>Data selection</a:t>
            </a:r>
          </a:p>
          <a:p>
            <a:r>
              <a:rPr lang="en-US" dirty="0"/>
              <a:t>Data Wrangling</a:t>
            </a:r>
          </a:p>
          <a:p>
            <a:r>
              <a:rPr lang="en-US" dirty="0"/>
              <a:t>Data Analysis</a:t>
            </a:r>
          </a:p>
          <a:p>
            <a:r>
              <a:rPr lang="en-US" dirty="0"/>
              <a:t>Machine Learning Algorithm</a:t>
            </a:r>
          </a:p>
          <a:p>
            <a:r>
              <a:rPr lang="en-US" dirty="0"/>
              <a:t>Result Analysis</a:t>
            </a:r>
          </a:p>
          <a:p>
            <a:r>
              <a:rPr lang="en-US" dirty="0"/>
              <a:t>Conclusion</a:t>
            </a:r>
          </a:p>
          <a:p>
            <a:endParaRPr lang="en-US" dirty="0"/>
          </a:p>
        </p:txBody>
      </p:sp>
    </p:spTree>
    <p:extLst>
      <p:ext uri="{BB962C8B-B14F-4D97-AF65-F5344CB8AC3E}">
        <p14:creationId xmlns:p14="http://schemas.microsoft.com/office/powerpoint/2010/main" val="318691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D57E-4DD6-43BE-A60A-F8368E5E6D8F}"/>
              </a:ext>
            </a:extLst>
          </p:cNvPr>
          <p:cNvSpPr>
            <a:spLocks noGrp="1"/>
          </p:cNvSpPr>
          <p:nvPr>
            <p:ph type="title"/>
          </p:nvPr>
        </p:nvSpPr>
        <p:spPr/>
        <p:txBody>
          <a:bodyPr>
            <a:normAutofit/>
          </a:bodyPr>
          <a:lstStyle/>
          <a:p>
            <a:br>
              <a:rPr lang="en-US" sz="2200" dirty="0"/>
            </a:br>
            <a:r>
              <a:rPr lang="en-US" sz="2200" dirty="0"/>
              <a:t>Business Problem Selection</a:t>
            </a:r>
          </a:p>
        </p:txBody>
      </p:sp>
      <p:sp>
        <p:nvSpPr>
          <p:cNvPr id="3" name="Content Placeholder 2">
            <a:extLst>
              <a:ext uri="{FF2B5EF4-FFF2-40B4-BE49-F238E27FC236}">
                <a16:creationId xmlns:a16="http://schemas.microsoft.com/office/drawing/2014/main" id="{8591595E-8323-451E-8778-F8D09FF0DCFB}"/>
              </a:ext>
            </a:extLst>
          </p:cNvPr>
          <p:cNvSpPr>
            <a:spLocks noGrp="1"/>
          </p:cNvSpPr>
          <p:nvPr>
            <p:ph idx="1"/>
          </p:nvPr>
        </p:nvSpPr>
        <p:spPr/>
        <p:txBody>
          <a:bodyPr/>
          <a:lstStyle/>
          <a:p>
            <a:r>
              <a:rPr lang="en-US" dirty="0"/>
              <a:t>This project attempts to help you with the search for the hospital according to your need about the neighborhood in Oklahoma State.</a:t>
            </a:r>
          </a:p>
          <a:p>
            <a:r>
              <a:rPr lang="en-US" dirty="0"/>
              <a:t>For example, one might want to choose the area which has proximity to medical store, cafes, public transport etc. This project attempts cluster hospitals based on provided categories of neighborhood.</a:t>
            </a:r>
          </a:p>
          <a:p>
            <a:r>
              <a:rPr lang="en-US" dirty="0"/>
              <a:t>We can visualize those clusters on the map to get better idea of area.</a:t>
            </a:r>
          </a:p>
          <a:p>
            <a:endParaRPr lang="en-US" dirty="0"/>
          </a:p>
        </p:txBody>
      </p:sp>
    </p:spTree>
    <p:extLst>
      <p:ext uri="{BB962C8B-B14F-4D97-AF65-F5344CB8AC3E}">
        <p14:creationId xmlns:p14="http://schemas.microsoft.com/office/powerpoint/2010/main" val="321530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5704-989C-445A-90D0-33211259892A}"/>
              </a:ext>
            </a:extLst>
          </p:cNvPr>
          <p:cNvSpPr>
            <a:spLocks noGrp="1"/>
          </p:cNvSpPr>
          <p:nvPr>
            <p:ph type="title"/>
          </p:nvPr>
        </p:nvSpPr>
        <p:spPr/>
        <p:txBody>
          <a:bodyPr>
            <a:normAutofit/>
          </a:bodyPr>
          <a:lstStyle/>
          <a:p>
            <a:br>
              <a:rPr lang="en-US" sz="2200" dirty="0"/>
            </a:br>
            <a:r>
              <a:rPr lang="en-US" sz="2200" dirty="0"/>
              <a:t>Data Selection</a:t>
            </a:r>
          </a:p>
        </p:txBody>
      </p:sp>
      <p:sp>
        <p:nvSpPr>
          <p:cNvPr id="3" name="Content Placeholder 2">
            <a:extLst>
              <a:ext uri="{FF2B5EF4-FFF2-40B4-BE49-F238E27FC236}">
                <a16:creationId xmlns:a16="http://schemas.microsoft.com/office/drawing/2014/main" id="{6B596D0A-1C7B-4B18-B4E4-3F41EC154815}"/>
              </a:ext>
            </a:extLst>
          </p:cNvPr>
          <p:cNvSpPr>
            <a:spLocks noGrp="1"/>
          </p:cNvSpPr>
          <p:nvPr>
            <p:ph idx="1"/>
          </p:nvPr>
        </p:nvSpPr>
        <p:spPr/>
        <p:txBody>
          <a:bodyPr>
            <a:normAutofit lnSpcReduction="10000"/>
          </a:bodyPr>
          <a:lstStyle/>
          <a:p>
            <a:r>
              <a:rPr lang="en-US" dirty="0"/>
              <a:t>I plan to use two datasets:</a:t>
            </a:r>
          </a:p>
          <a:p>
            <a:pPr lvl="1">
              <a:buFont typeface="Wingdings" panose="05000000000000000000" pitchFamily="2" charset="2"/>
              <a:buChar char="Ø"/>
            </a:pPr>
            <a:r>
              <a:rPr lang="en-US" sz="2000" dirty="0"/>
              <a:t>Oklahoma State Healthcare Facilities data downloaded from </a:t>
            </a:r>
            <a:r>
              <a:rPr lang="en-US" sz="2000" dirty="0">
                <a:hlinkClick r:id="rId2"/>
              </a:rPr>
              <a:t>https://catalog.data.gov/dataset/oklahoma-health-care-facilities</a:t>
            </a:r>
            <a:r>
              <a:rPr lang="en-US" sz="2000" dirty="0"/>
              <a:t> . I reduced the data set to focus on ‘Oklahoma’ City only to decrease the number of the call made to the Four-Square API. </a:t>
            </a:r>
          </a:p>
          <a:p>
            <a:pPr marL="457200" lvl="1" indent="0">
              <a:buNone/>
            </a:pPr>
            <a:endParaRPr lang="en-US" sz="2000" dirty="0"/>
          </a:p>
          <a:p>
            <a:pPr lvl="1">
              <a:buFont typeface="Wingdings" panose="05000000000000000000" pitchFamily="2" charset="2"/>
              <a:buChar char="Ø"/>
            </a:pPr>
            <a:r>
              <a:rPr lang="en-US" sz="2000" dirty="0"/>
              <a:t>This dataset has some column which will be of no use for our project so I have </a:t>
            </a:r>
            <a:r>
              <a:rPr lang="en-US" sz="2000" dirty="0" err="1"/>
              <a:t>dopped</a:t>
            </a:r>
            <a:r>
              <a:rPr lang="en-US" sz="2000" dirty="0"/>
              <a:t> it from the dataset. We will mainly use Latitude, Longitude, Address to query the </a:t>
            </a:r>
            <a:r>
              <a:rPr lang="en-US" sz="2000" dirty="0" err="1"/>
              <a:t>FourSquare</a:t>
            </a:r>
            <a:r>
              <a:rPr lang="en-US" sz="2000" dirty="0"/>
              <a:t> API and get the desire result.</a:t>
            </a:r>
          </a:p>
          <a:p>
            <a:endParaRPr lang="en-US" dirty="0"/>
          </a:p>
        </p:txBody>
      </p:sp>
    </p:spTree>
    <p:extLst>
      <p:ext uri="{BB962C8B-B14F-4D97-AF65-F5344CB8AC3E}">
        <p14:creationId xmlns:p14="http://schemas.microsoft.com/office/powerpoint/2010/main" val="125135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6EEEA70B-D2C4-4301-A427-26C19ADFC9E8}"/>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endParaRPr lang="en-US" sz="2200" cap="all" dirty="0">
              <a:latin typeface="+mj-lt"/>
              <a:ea typeface="+mj-ea"/>
              <a:cs typeface="+mj-cs"/>
            </a:endParaRPr>
          </a:p>
          <a:p>
            <a:pPr defTabSz="914400">
              <a:lnSpc>
                <a:spcPct val="90000"/>
              </a:lnSpc>
              <a:spcBef>
                <a:spcPct val="0"/>
              </a:spcBef>
              <a:spcAft>
                <a:spcPts val="600"/>
              </a:spcAft>
            </a:pPr>
            <a:r>
              <a:rPr lang="en-US" sz="2200" cap="all" dirty="0">
                <a:latin typeface="+mj-lt"/>
                <a:ea typeface="+mj-ea"/>
                <a:cs typeface="+mj-cs"/>
              </a:rPr>
              <a:t>After some basic pre-processing the data is as below :</a:t>
            </a:r>
          </a:p>
          <a:p>
            <a:pPr defTabSz="914400">
              <a:lnSpc>
                <a:spcPct val="90000"/>
              </a:lnSpc>
              <a:spcBef>
                <a:spcPct val="0"/>
              </a:spcBef>
              <a:spcAft>
                <a:spcPts val="600"/>
              </a:spcAft>
            </a:pPr>
            <a:endParaRPr lang="en-US" sz="3200" cap="all" dirty="0">
              <a:latin typeface="+mj-lt"/>
              <a:ea typeface="+mj-ea"/>
              <a:cs typeface="+mj-cs"/>
            </a:endParaRPr>
          </a:p>
          <a:p>
            <a:pPr defTabSz="914400">
              <a:lnSpc>
                <a:spcPct val="90000"/>
              </a:lnSpc>
              <a:spcBef>
                <a:spcPct val="0"/>
              </a:spcBef>
              <a:spcAft>
                <a:spcPts val="600"/>
              </a:spcAft>
            </a:pPr>
            <a:endParaRPr lang="en-US" sz="3200" cap="all" dirty="0">
              <a:latin typeface="+mj-lt"/>
              <a:ea typeface="+mj-ea"/>
              <a:cs typeface="+mj-cs"/>
            </a:endParaRPr>
          </a:p>
        </p:txBody>
      </p:sp>
      <p:pic>
        <p:nvPicPr>
          <p:cNvPr id="3" name="Picture 2">
            <a:extLst>
              <a:ext uri="{FF2B5EF4-FFF2-40B4-BE49-F238E27FC236}">
                <a16:creationId xmlns:a16="http://schemas.microsoft.com/office/drawing/2014/main" id="{6DD15914-1C45-4C44-94D3-3E28AFD94573}"/>
              </a:ext>
            </a:extLst>
          </p:cNvPr>
          <p:cNvPicPr>
            <a:picLocks noChangeAspect="1"/>
          </p:cNvPicPr>
          <p:nvPr/>
        </p:nvPicPr>
        <p:blipFill>
          <a:blip r:embed="rId3"/>
          <a:stretch>
            <a:fillRect/>
          </a:stretch>
        </p:blipFill>
        <p:spPr>
          <a:xfrm>
            <a:off x="83505" y="2193342"/>
            <a:ext cx="12024989" cy="2194560"/>
          </a:xfrm>
          <a:prstGeom prst="rect">
            <a:avLst/>
          </a:prstGeom>
        </p:spPr>
      </p:pic>
    </p:spTree>
    <p:extLst>
      <p:ext uri="{BB962C8B-B14F-4D97-AF65-F5344CB8AC3E}">
        <p14:creationId xmlns:p14="http://schemas.microsoft.com/office/powerpoint/2010/main" val="403233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F52F-D602-4273-9626-3B5BF36AF493}"/>
              </a:ext>
            </a:extLst>
          </p:cNvPr>
          <p:cNvSpPr>
            <a:spLocks noGrp="1"/>
          </p:cNvSpPr>
          <p:nvPr>
            <p:ph type="title"/>
          </p:nvPr>
        </p:nvSpPr>
        <p:spPr/>
        <p:txBody>
          <a:bodyPr>
            <a:normAutofit/>
          </a:bodyPr>
          <a:lstStyle/>
          <a:p>
            <a:br>
              <a:rPr lang="en-US" sz="2200" b="1" dirty="0"/>
            </a:br>
            <a:r>
              <a:rPr lang="en-US" sz="2200" b="1" dirty="0"/>
              <a:t>Data Wrangling</a:t>
            </a:r>
            <a:endParaRPr lang="en-US" sz="2200" dirty="0"/>
          </a:p>
        </p:txBody>
      </p:sp>
      <p:sp>
        <p:nvSpPr>
          <p:cNvPr id="3" name="Content Placeholder 2">
            <a:extLst>
              <a:ext uri="{FF2B5EF4-FFF2-40B4-BE49-F238E27FC236}">
                <a16:creationId xmlns:a16="http://schemas.microsoft.com/office/drawing/2014/main" id="{833CA97F-5BB7-47BB-AC44-878D84E567F8}"/>
              </a:ext>
            </a:extLst>
          </p:cNvPr>
          <p:cNvSpPr>
            <a:spLocks noGrp="1"/>
          </p:cNvSpPr>
          <p:nvPr>
            <p:ph idx="1"/>
          </p:nvPr>
        </p:nvSpPr>
        <p:spPr/>
        <p:txBody>
          <a:bodyPr/>
          <a:lstStyle/>
          <a:p>
            <a:r>
              <a:rPr lang="en-US" dirty="0"/>
              <a:t>Data obtained from </a:t>
            </a:r>
            <a:r>
              <a:rPr lang="en-US" dirty="0" err="1"/>
              <a:t>Data.Gov</a:t>
            </a:r>
            <a:r>
              <a:rPr lang="en-US" dirty="0"/>
              <a:t> for Oklahoma HealthCare Facility has many columns but I concentrated on few columns only (City, Latitude, Longitude and Address). </a:t>
            </a:r>
          </a:p>
          <a:p>
            <a:r>
              <a:rPr lang="en-US" dirty="0"/>
              <a:t>By analyzing data on first hand I found out that it has many address repetition. So I have selected only unique address from the location data. </a:t>
            </a:r>
          </a:p>
          <a:p>
            <a:r>
              <a:rPr lang="en-US" dirty="0"/>
              <a:t>Also, I filtered the data for Oklahoma City to minimize the calls to Four square API and for better result.</a:t>
            </a:r>
          </a:p>
        </p:txBody>
      </p:sp>
    </p:spTree>
    <p:extLst>
      <p:ext uri="{BB962C8B-B14F-4D97-AF65-F5344CB8AC3E}">
        <p14:creationId xmlns:p14="http://schemas.microsoft.com/office/powerpoint/2010/main" val="191102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C110-231D-4848-838E-9610DC1E3582}"/>
              </a:ext>
            </a:extLst>
          </p:cNvPr>
          <p:cNvSpPr>
            <a:spLocks noGrp="1"/>
          </p:cNvSpPr>
          <p:nvPr>
            <p:ph type="title"/>
          </p:nvPr>
        </p:nvSpPr>
        <p:spPr/>
        <p:txBody>
          <a:bodyPr>
            <a:normAutofit/>
          </a:bodyPr>
          <a:lstStyle/>
          <a:p>
            <a:br>
              <a:rPr lang="en-US" sz="2200" b="1" dirty="0"/>
            </a:br>
            <a:r>
              <a:rPr lang="en-US" sz="2200" b="1" dirty="0"/>
              <a:t>Data Analysis</a:t>
            </a:r>
            <a:endParaRPr lang="en-US" sz="2200" dirty="0"/>
          </a:p>
        </p:txBody>
      </p:sp>
      <p:sp>
        <p:nvSpPr>
          <p:cNvPr id="3" name="Content Placeholder 2">
            <a:extLst>
              <a:ext uri="{FF2B5EF4-FFF2-40B4-BE49-F238E27FC236}">
                <a16:creationId xmlns:a16="http://schemas.microsoft.com/office/drawing/2014/main" id="{958E6430-50D9-4E63-B819-89BE67C06B28}"/>
              </a:ext>
            </a:extLst>
          </p:cNvPr>
          <p:cNvSpPr>
            <a:spLocks noGrp="1"/>
          </p:cNvSpPr>
          <p:nvPr>
            <p:ph idx="1"/>
          </p:nvPr>
        </p:nvSpPr>
        <p:spPr/>
        <p:txBody>
          <a:bodyPr/>
          <a:lstStyle/>
          <a:p>
            <a:r>
              <a:rPr lang="en-US" dirty="0"/>
              <a:t>Oklahoma HealthCare Facility dataset has 149 unique city’s data  and I filtered on a single city as to get better result namely Oklahoma.</a:t>
            </a:r>
          </a:p>
          <a:p>
            <a:r>
              <a:rPr lang="en-US" dirty="0"/>
              <a:t> First I have generated two map for Oklahoma State and Oklahoma City’s listed hospitals on the map. </a:t>
            </a:r>
          </a:p>
          <a:p>
            <a:r>
              <a:rPr lang="en-US" dirty="0"/>
              <a:t>After that I have generated the neighborhood venues for all the hospitals in the list and then I created seven different clusters based on the top four venue categories provided by Foursquare API data. I also explored top five venues in each cluster.</a:t>
            </a:r>
          </a:p>
          <a:p>
            <a:endParaRPr lang="en-US" dirty="0"/>
          </a:p>
        </p:txBody>
      </p:sp>
    </p:spTree>
    <p:extLst>
      <p:ext uri="{BB962C8B-B14F-4D97-AF65-F5344CB8AC3E}">
        <p14:creationId xmlns:p14="http://schemas.microsoft.com/office/powerpoint/2010/main" val="129938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8435E6-F55A-472B-8D80-4AD95439B316}"/>
              </a:ext>
            </a:extLst>
          </p:cNvPr>
          <p:cNvPicPr>
            <a:picLocks noChangeAspect="1"/>
          </p:cNvPicPr>
          <p:nvPr/>
        </p:nvPicPr>
        <p:blipFill>
          <a:blip r:embed="rId2"/>
          <a:stretch>
            <a:fillRect/>
          </a:stretch>
        </p:blipFill>
        <p:spPr>
          <a:xfrm>
            <a:off x="2742965" y="885312"/>
            <a:ext cx="6706071" cy="4663440"/>
          </a:xfrm>
          <a:prstGeom prst="rect">
            <a:avLst/>
          </a:prstGeom>
        </p:spPr>
      </p:pic>
      <p:sp>
        <p:nvSpPr>
          <p:cNvPr id="3" name="Title 1">
            <a:extLst>
              <a:ext uri="{FF2B5EF4-FFF2-40B4-BE49-F238E27FC236}">
                <a16:creationId xmlns:a16="http://schemas.microsoft.com/office/drawing/2014/main" id="{A9CE4192-E034-4BE9-824E-9C9D9AD9DDCA}"/>
              </a:ext>
            </a:extLst>
          </p:cNvPr>
          <p:cNvSpPr txBox="1">
            <a:spLocks/>
          </p:cNvSpPr>
          <p:nvPr/>
        </p:nvSpPr>
        <p:spPr>
          <a:xfrm>
            <a:off x="1294363" y="0"/>
            <a:ext cx="9603275" cy="1049235"/>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br>
              <a:rPr lang="en-US" sz="2400" dirty="0"/>
            </a:br>
            <a:r>
              <a:rPr lang="en-US" sz="2400" dirty="0"/>
              <a:t>Oklahoma City map with all the listed hospitals </a:t>
            </a:r>
            <a:br>
              <a:rPr lang="en-US" dirty="0"/>
            </a:br>
            <a:endParaRPr lang="en-US" dirty="0"/>
          </a:p>
        </p:txBody>
      </p:sp>
    </p:spTree>
    <p:extLst>
      <p:ext uri="{BB962C8B-B14F-4D97-AF65-F5344CB8AC3E}">
        <p14:creationId xmlns:p14="http://schemas.microsoft.com/office/powerpoint/2010/main" val="367739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EACDE-54D1-4C5B-9B0A-A0D65CE9B6DD}"/>
              </a:ext>
            </a:extLst>
          </p:cNvPr>
          <p:cNvSpPr txBox="1"/>
          <p:nvPr/>
        </p:nvSpPr>
        <p:spPr>
          <a:xfrm>
            <a:off x="1782418" y="341906"/>
            <a:ext cx="8627165" cy="984885"/>
          </a:xfrm>
          <a:prstGeom prst="rect">
            <a:avLst/>
          </a:prstGeom>
          <a:noFill/>
        </p:spPr>
        <p:txBody>
          <a:bodyPr wrap="square" rtlCol="0">
            <a:spAutoFit/>
          </a:bodyPr>
          <a:lstStyle/>
          <a:p>
            <a:r>
              <a:rPr lang="en-US" sz="2200" dirty="0"/>
              <a:t>Oklahoma City Hospitals according to the neighborhood type cluster :</a:t>
            </a:r>
          </a:p>
          <a:p>
            <a:br>
              <a:rPr lang="en-US" dirty="0"/>
            </a:br>
            <a:endParaRPr lang="en-US" dirty="0"/>
          </a:p>
        </p:txBody>
      </p:sp>
      <p:pic>
        <p:nvPicPr>
          <p:cNvPr id="3" name="Picture 2">
            <a:extLst>
              <a:ext uri="{FF2B5EF4-FFF2-40B4-BE49-F238E27FC236}">
                <a16:creationId xmlns:a16="http://schemas.microsoft.com/office/drawing/2014/main" id="{2C36485D-5BE4-42C1-9271-23159B3816C3}"/>
              </a:ext>
            </a:extLst>
          </p:cNvPr>
          <p:cNvPicPr>
            <a:picLocks noChangeAspect="1"/>
          </p:cNvPicPr>
          <p:nvPr/>
        </p:nvPicPr>
        <p:blipFill>
          <a:blip r:embed="rId2"/>
          <a:stretch>
            <a:fillRect/>
          </a:stretch>
        </p:blipFill>
        <p:spPr>
          <a:xfrm>
            <a:off x="595849" y="1414312"/>
            <a:ext cx="11000303" cy="3749040"/>
          </a:xfrm>
          <a:prstGeom prst="rect">
            <a:avLst/>
          </a:prstGeom>
        </p:spPr>
      </p:pic>
    </p:spTree>
    <p:extLst>
      <p:ext uri="{BB962C8B-B14F-4D97-AF65-F5344CB8AC3E}">
        <p14:creationId xmlns:p14="http://schemas.microsoft.com/office/powerpoint/2010/main" val="35325273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539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 Light</vt:lpstr>
      <vt:lpstr>Arial</vt:lpstr>
      <vt:lpstr>Gill Sans MT</vt:lpstr>
      <vt:lpstr>Wingdings</vt:lpstr>
      <vt:lpstr>Gallery</vt:lpstr>
      <vt:lpstr>The Battle of Neighborhoods Searching hospital with good neighborhood in Oklahoma state</vt:lpstr>
      <vt:lpstr>STEPS PERFORMED :</vt:lpstr>
      <vt:lpstr> Business Problem Selection</vt:lpstr>
      <vt:lpstr> Data Selection</vt:lpstr>
      <vt:lpstr>PowerPoint Presentation</vt:lpstr>
      <vt:lpstr> Data Wrangling</vt:lpstr>
      <vt:lpstr> Data Analysis</vt:lpstr>
      <vt:lpstr>PowerPoint Presentation</vt:lpstr>
      <vt:lpstr>PowerPoint Presentation</vt:lpstr>
      <vt:lpstr> Machine Learning algorithm</vt:lpstr>
      <vt:lpstr> Results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Searching hospital with good neighborhood in Oklahoma state</dc:title>
  <dc:creator>Nilkanth Patel</dc:creator>
  <cp:lastModifiedBy>Nilkanth Patel</cp:lastModifiedBy>
  <cp:revision>13</cp:revision>
  <dcterms:created xsi:type="dcterms:W3CDTF">2019-01-03T00:14:05Z</dcterms:created>
  <dcterms:modified xsi:type="dcterms:W3CDTF">2019-01-03T01:01:21Z</dcterms:modified>
</cp:coreProperties>
</file>