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CBA7-A9E3-3C58-DA11-37DB5F957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E57D3-5855-FD8A-92DD-DBD2DA82E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9250C-258F-3BD9-5627-C3877C71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5B4-714B-40BF-A894-CF1609CBE84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893B-7D37-E3A1-5195-C88088FF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2D943-CE25-9160-EE57-A377EE33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7862-581D-441B-B3E2-9305985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3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3810-6C70-B4F8-B7A6-CAEAFC26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13919-60E5-3A61-5C60-18100DA1D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B10B3-5C5E-D3B5-44C1-937B74ED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5B4-714B-40BF-A894-CF1609CBE84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3B386-B79D-5403-EC98-9157BFFA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D93E2-560F-8D7D-1FFA-13CA7AF0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7862-581D-441B-B3E2-9305985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93554-29BE-42F4-F5D7-25E86DC6F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E8B7F-25E3-77D6-7379-F3C5E6DBE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7498-4145-2390-1FE3-45ED90E0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5B4-714B-40BF-A894-CF1609CBE84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4CC9B-4168-4CBC-BE00-91DCB8F4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1481-7DB0-ADB5-57A0-1EF1D3DF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7862-581D-441B-B3E2-9305985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4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5599-98C1-97FD-0E96-02D65B36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90B2-9D89-D36F-2B04-667FB53E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A6864-1B95-036B-0565-5A1103DE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5B4-714B-40BF-A894-CF1609CBE84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82351-8570-D71A-E590-B5079272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8BBF-02AE-EC6F-7446-96AB457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7862-581D-441B-B3E2-9305985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D00D-0430-7DB5-0F9A-27E41073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AC509-41C6-5B01-B054-CD1E9076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BAE5-E6B4-8015-99CF-397FCCE2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5B4-714B-40BF-A894-CF1609CBE84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C57D-4C71-4FA1-6E85-31EB1A39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16D11-83E4-6BCD-0077-DF3835F5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7862-581D-441B-B3E2-9305985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73D9-270A-F1AD-95BD-2146CC8C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1C1A8-D25D-5B60-2289-DEB256EFE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9CDBC-E94F-FEC1-2C1C-5F8C045B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001FC-DE1F-4DE7-E2D7-92D7F84D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5B4-714B-40BF-A894-CF1609CBE84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5343E-91D7-EBFF-545F-1D66B15E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9FEE5-7D71-4286-0A42-37DCEDB6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7862-581D-441B-B3E2-9305985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43E3-B84C-1AC8-6569-ECE20916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E9B3-9691-027C-FBCC-7DCB96FC4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447FF-1870-F7B6-4C44-5AD97A52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375F4-18C3-5095-2AF5-D41154168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64B91-875A-7EB4-725D-3FA7361A4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FE0E0-9385-0C5D-453D-1A4B4178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5B4-714B-40BF-A894-CF1609CBE84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4F5C6-3B70-53E2-1F94-C8AA426A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9D707-A14C-A756-3294-2F08AC5B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7862-581D-441B-B3E2-9305985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7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93F4-7DD3-AB2B-7B32-B2BA6905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7DA2B-7041-AA22-3E1C-F71E62A6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5B4-714B-40BF-A894-CF1609CBE84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5C893-3633-3F3D-6C6C-F7838BE8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C5F2-F459-4757-9FEF-196AEC7C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7862-581D-441B-B3E2-9305985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FEA80-73E9-960E-84C9-B17823F1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5B4-714B-40BF-A894-CF1609CBE84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F9B75-71E7-655C-1B58-BF2C59EF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1E28C-FC8A-1B68-778D-2EC3EFAD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7862-581D-441B-B3E2-9305985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723B-EAE5-4A27-9EEE-CC1AF0D7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D4A3-8841-686A-1B39-56DF6B6D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90195-2512-974B-BFDB-E7ED298F8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7F84E-C456-6F49-6551-BE68D744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5B4-714B-40BF-A894-CF1609CBE84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2E5C4-F1BD-187B-741F-8A380EF4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8B0A9-C314-3A7F-5585-0148E91C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7862-581D-441B-B3E2-9305985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1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E2EC-B90D-ABC1-1DBC-AFD2AC0D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AE4CC-BFD7-2F1F-DE25-454DB65B8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04478-E7F8-71DA-E323-B68AB5E60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E2FAB-B6F1-45BA-699D-4FF8C7E1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5B4-714B-40BF-A894-CF1609CBE84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9F0F9-DD7A-50A9-D7B2-2E2D057A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784D0-4C29-2B51-E023-D3391E03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7862-581D-441B-B3E2-9305985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8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9CCE1-6725-3BEB-B77B-92C3FED5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8FC9B-AE8B-95CC-AF99-F883C1A54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ACD24-8FD8-959D-098C-353C9A961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A5B4-714B-40BF-A894-CF1609CBE84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8A9A0-DF3C-ED82-C3C3-7CAAFCB3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81C0-7FED-ABC6-53FB-1F4A3A8D1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7862-581D-441B-B3E2-9305985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2C8635-5342-771C-D1E3-BD2B57920DE0}"/>
              </a:ext>
            </a:extLst>
          </p:cNvPr>
          <p:cNvSpPr txBox="1"/>
          <p:nvPr/>
        </p:nvSpPr>
        <p:spPr>
          <a:xfrm>
            <a:off x="3045368" y="4155103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5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Pablo Pérez: 1064601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5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Wittemberg Corniel: 1107854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211B0E-5B11-0459-9B19-6AB59510EEF8}"/>
              </a:ext>
            </a:extLst>
          </p:cNvPr>
          <p:cNvSpPr txBox="1"/>
          <p:nvPr/>
        </p:nvSpPr>
        <p:spPr>
          <a:xfrm>
            <a:off x="1722783" y="1399617"/>
            <a:ext cx="873980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4000"/>
              <a:t>Comparación de Modelo Estadísticos de los precios de Bitcoin y Ethereum</a:t>
            </a:r>
          </a:p>
          <a:p>
            <a:pPr>
              <a:spcAft>
                <a:spcPts val="600"/>
              </a:spcAft>
            </a:pPr>
            <a:endParaRPr lang="es-ES" sz="4000"/>
          </a:p>
          <a:p>
            <a:pPr>
              <a:spcAft>
                <a:spcPts val="600"/>
              </a:spcAft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594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Árbol de decisiones: qué es y por qué es útil para tu negocio">
            <a:extLst>
              <a:ext uri="{FF2B5EF4-FFF2-40B4-BE49-F238E27FC236}">
                <a16:creationId xmlns:a16="http://schemas.microsoft.com/office/drawing/2014/main" id="{621BBEAF-7A91-3461-0F03-5918480ED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272" y="680024"/>
            <a:ext cx="5869261" cy="54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E917B-A10E-A7D2-ACD5-4DD7A7E2BDAF}"/>
              </a:ext>
            </a:extLst>
          </p:cNvPr>
          <p:cNvSpPr txBox="1"/>
          <p:nvPr/>
        </p:nvSpPr>
        <p:spPr>
          <a:xfrm>
            <a:off x="643467" y="1732915"/>
            <a:ext cx="4819074" cy="299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77824">
              <a:lnSpc>
                <a:spcPct val="150000"/>
              </a:lnSpc>
              <a:spcAft>
                <a:spcPts val="600"/>
              </a:spcAft>
            </a:pPr>
            <a:r>
              <a:rPr lang="es-ES" sz="1728" b="1" kern="1200">
                <a:solidFill>
                  <a:srgbClr val="282C33"/>
                </a:solidFill>
                <a:latin typeface="+mn-lt"/>
                <a:ea typeface="+mn-ea"/>
                <a:cs typeface="+mn-cs"/>
              </a:rPr>
              <a:t>Que es un Árbol de Decisión</a:t>
            </a:r>
          </a:p>
          <a:p>
            <a:pPr algn="just" defTabSz="877824">
              <a:lnSpc>
                <a:spcPct val="150000"/>
              </a:lnSpc>
              <a:spcAft>
                <a:spcPts val="600"/>
              </a:spcAft>
            </a:pPr>
            <a:endParaRPr lang="es-ES" sz="1728" kern="1200">
              <a:solidFill>
                <a:srgbClr val="282C33"/>
              </a:solidFill>
              <a:latin typeface="+mn-lt"/>
              <a:ea typeface="+mn-ea"/>
              <a:cs typeface="+mn-cs"/>
            </a:endParaRPr>
          </a:p>
          <a:p>
            <a:pPr algn="just" defTabSz="877824">
              <a:lnSpc>
                <a:spcPct val="150000"/>
              </a:lnSpc>
              <a:spcAft>
                <a:spcPts val="600"/>
              </a:spcAft>
            </a:pPr>
            <a:r>
              <a:rPr lang="es-ES" sz="1728" kern="1200">
                <a:solidFill>
                  <a:srgbClr val="282C33"/>
                </a:solidFill>
                <a:latin typeface="+mn-lt"/>
                <a:ea typeface="+mn-ea"/>
                <a:cs typeface="+mn-cs"/>
              </a:rPr>
              <a:t>Es un mapa de los posibles resultados de una serie de decisiones relacionadas. Permite que un individuo o una organización comparen posibles acciones entre sí según sus costos, probabilidades y beneficios</a:t>
            </a:r>
            <a:r>
              <a:rPr lang="es-ES" sz="1728" kern="1200">
                <a:solidFill>
                  <a:srgbClr val="282C33"/>
                </a:solidFill>
                <a:latin typeface="Graphik"/>
                <a:ea typeface="+mn-ea"/>
                <a:cs typeface="+mn-cs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Árbol de decisiones: guía completa y plantillas gratuitas [2023] - Geekflare">
            <a:extLst>
              <a:ext uri="{FF2B5EF4-FFF2-40B4-BE49-F238E27FC236}">
                <a16:creationId xmlns:a16="http://schemas.microsoft.com/office/drawing/2014/main" id="{FAB97640-129B-ABD7-6F1F-FD1F73DEB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4" r="18817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16C91-1CEF-E49C-8792-723243555600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Objetivo</a:t>
            </a:r>
            <a:endParaRPr lang="en-US" sz="2000" b="1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Es </a:t>
            </a:r>
            <a:r>
              <a:rPr lang="en-US" sz="2000" b="0" i="0" dirty="0" err="1">
                <a:effectLst/>
              </a:rPr>
              <a:t>poder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comparar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diferentes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alternativas</a:t>
            </a:r>
            <a:r>
              <a:rPr lang="en-US" sz="2000" b="0" i="0" dirty="0">
                <a:effectLst/>
              </a:rPr>
              <a:t> ante </a:t>
            </a:r>
            <a:r>
              <a:rPr lang="en-US" sz="2000" b="0" i="0" dirty="0" err="1">
                <a:effectLst/>
              </a:rPr>
              <a:t>una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acción.Tambien</a:t>
            </a:r>
            <a:r>
              <a:rPr lang="en-US" sz="2000" b="0" i="0" dirty="0">
                <a:effectLst/>
              </a:rPr>
              <a:t> se </a:t>
            </a:r>
            <a:r>
              <a:rPr lang="en-US" sz="2000" b="0" i="0" dirty="0" err="1">
                <a:effectLst/>
              </a:rPr>
              <a:t>puede</a:t>
            </a:r>
            <a:r>
              <a:rPr lang="en-US" sz="2000" b="0" i="0" dirty="0">
                <a:effectLst/>
              </a:rPr>
              <a:t> usar para </a:t>
            </a:r>
            <a:r>
              <a:rPr lang="en-US" sz="2000" b="0" i="0" dirty="0" err="1">
                <a:effectLst/>
              </a:rPr>
              <a:t>intercambiar</a:t>
            </a:r>
            <a:r>
              <a:rPr lang="en-US" sz="2000" b="0" i="0" dirty="0">
                <a:effectLst/>
              </a:rPr>
              <a:t> ideas </a:t>
            </a:r>
            <a:r>
              <a:rPr lang="en-US" sz="2000" b="0" i="0" dirty="0" err="1">
                <a:effectLst/>
              </a:rPr>
              <a:t>informales</a:t>
            </a:r>
            <a:r>
              <a:rPr lang="en-US" sz="2000" b="0" i="0" dirty="0">
                <a:effectLst/>
              </a:rPr>
              <a:t> o para </a:t>
            </a:r>
            <a:r>
              <a:rPr lang="en-US" sz="2000" b="0" i="0" dirty="0" err="1">
                <a:effectLst/>
              </a:rPr>
              <a:t>crear</a:t>
            </a:r>
            <a:r>
              <a:rPr lang="en-US" sz="2000" b="0" i="0" dirty="0">
                <a:effectLst/>
              </a:rPr>
              <a:t> un </a:t>
            </a:r>
            <a:r>
              <a:rPr lang="en-US" sz="2000" b="0" i="0" dirty="0" err="1">
                <a:effectLst/>
              </a:rPr>
              <a:t>algoritmo</a:t>
            </a:r>
            <a:r>
              <a:rPr lang="en-US" sz="2000" b="0" i="0" dirty="0">
                <a:effectLst/>
              </a:rPr>
              <a:t> que </a:t>
            </a:r>
            <a:r>
              <a:rPr lang="en-US" sz="2000" b="0" i="0" dirty="0" err="1">
                <a:effectLst/>
              </a:rPr>
              <a:t>indique</a:t>
            </a:r>
            <a:r>
              <a:rPr lang="en-US" sz="2000" b="0" i="0" dirty="0">
                <a:effectLst/>
              </a:rPr>
              <a:t> la </a:t>
            </a:r>
            <a:r>
              <a:rPr lang="en-US" sz="2000" b="0" i="0" dirty="0" err="1">
                <a:effectLst/>
              </a:rPr>
              <a:t>mejor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opción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diferentes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supuestos</a:t>
            </a:r>
            <a:r>
              <a:rPr lang="en-US" sz="20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37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7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1C5F0-A8EA-1832-6B70-B2BD82E835EC}"/>
              </a:ext>
            </a:extLst>
          </p:cNvPr>
          <p:cNvSpPr txBox="1"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2000" b="1" i="0" dirty="0" err="1">
                <a:effectLst/>
              </a:rPr>
              <a:t>Características</a:t>
            </a:r>
            <a:r>
              <a:rPr lang="en-US" sz="2000" b="1" i="0" dirty="0">
                <a:effectLst/>
              </a:rPr>
              <a:t> de un </a:t>
            </a:r>
            <a:r>
              <a:rPr lang="en-US" sz="2000" b="1" dirty="0"/>
              <a:t>Árbol</a:t>
            </a:r>
            <a:r>
              <a:rPr lang="en-US" sz="2000" b="1" i="0" dirty="0">
                <a:effectLst/>
              </a:rPr>
              <a:t> de </a:t>
            </a:r>
            <a:r>
              <a:rPr lang="en-US" sz="2000" b="1" i="0" dirty="0" err="1">
                <a:effectLst/>
              </a:rPr>
              <a:t>Decisiones</a:t>
            </a:r>
            <a:r>
              <a:rPr lang="en-US" sz="2000" b="1" i="0" dirty="0">
                <a:effectLst/>
              </a:rPr>
              <a:t> :</a:t>
            </a:r>
            <a:r>
              <a:rPr lang="en-US" sz="2000" b="0" i="0" dirty="0">
                <a:effectLst/>
              </a:rPr>
              <a:t> 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Se </a:t>
            </a:r>
            <a:r>
              <a:rPr lang="en-US" sz="2000" b="0" i="0" dirty="0" err="1">
                <a:effectLst/>
              </a:rPr>
              <a:t>conforma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por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figuras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cuadradas</a:t>
            </a:r>
            <a:r>
              <a:rPr lang="en-US" sz="2000" b="0" i="0" dirty="0">
                <a:effectLst/>
              </a:rPr>
              <a:t>, circulares y </a:t>
            </a:r>
            <a:r>
              <a:rPr lang="en-US" sz="2000" b="0" i="0" dirty="0" err="1">
                <a:effectLst/>
              </a:rPr>
              <a:t>triangulares</a:t>
            </a:r>
            <a:r>
              <a:rPr lang="en-US" sz="2000" b="0" i="0" dirty="0">
                <a:effectLst/>
              </a:rPr>
              <a:t>. 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Es un </a:t>
            </a:r>
            <a:r>
              <a:rPr lang="en-US" sz="2000" b="0" i="0" dirty="0" err="1">
                <a:effectLst/>
              </a:rPr>
              <a:t>método</a:t>
            </a:r>
            <a:r>
              <a:rPr lang="en-US" sz="2000" b="0" i="0" dirty="0">
                <a:effectLst/>
              </a:rPr>
              <a:t> no </a:t>
            </a:r>
            <a:r>
              <a:rPr lang="en-US" sz="2000" b="0" i="0" dirty="0" err="1">
                <a:effectLst/>
              </a:rPr>
              <a:t>paramétrico</a:t>
            </a:r>
            <a:r>
              <a:rPr lang="en-US" sz="2000" b="0" i="0" dirty="0">
                <a:effectLst/>
              </a:rPr>
              <a:t> para </a:t>
            </a:r>
            <a:r>
              <a:rPr lang="en-US" sz="2000" b="0" i="0" dirty="0" err="1">
                <a:effectLst/>
              </a:rPr>
              <a:t>construir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modelos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clasificación</a:t>
            </a:r>
            <a:r>
              <a:rPr lang="en-US" sz="2000" b="0" i="0" dirty="0">
                <a:effectLst/>
              </a:rPr>
              <a:t>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Suele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dirty="0" err="1">
                <a:effectLst/>
              </a:rPr>
              <a:t>emplear</a:t>
            </a:r>
            <a:r>
              <a:rPr lang="en-US" sz="2000" b="0" i="0" dirty="0">
                <a:effectLst/>
              </a:rPr>
              <a:t> un </a:t>
            </a:r>
            <a:r>
              <a:rPr lang="en-US" sz="2000" b="0" i="0" dirty="0" err="1">
                <a:effectLst/>
              </a:rPr>
              <a:t>enfoque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basado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heurística</a:t>
            </a:r>
            <a:r>
              <a:rPr lang="en-US" sz="2000" b="0" i="0" dirty="0">
                <a:effectLst/>
              </a:rPr>
              <a:t> para </a:t>
            </a:r>
            <a:r>
              <a:rPr lang="en-US" sz="2000" b="0" i="0" dirty="0" err="1">
                <a:effectLst/>
              </a:rPr>
              <a:t>guiar</a:t>
            </a:r>
            <a:r>
              <a:rPr lang="en-US" sz="2000" b="0" i="0" dirty="0">
                <a:effectLst/>
              </a:rPr>
              <a:t> la </a:t>
            </a:r>
            <a:r>
              <a:rPr lang="en-US" sz="2000" b="0" i="0" dirty="0" err="1">
                <a:effectLst/>
              </a:rPr>
              <a:t>búsqueda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dentro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una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hipótesis</a:t>
            </a:r>
            <a:r>
              <a:rPr lang="en-US" sz="2000" b="0" i="0" dirty="0">
                <a:effectLst/>
              </a:rPr>
              <a:t>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Puede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dirty="0" err="1">
                <a:effectLst/>
              </a:rPr>
              <a:t>construirse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fácil</a:t>
            </a:r>
            <a:r>
              <a:rPr lang="en-US" sz="2000" b="0" i="0" dirty="0">
                <a:effectLst/>
              </a:rPr>
              <a:t> y </a:t>
            </a:r>
            <a:r>
              <a:rPr lang="en-US" sz="2000" b="0" i="0" dirty="0" err="1">
                <a:effectLst/>
              </a:rPr>
              <a:t>rápido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incluso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cuando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su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nivel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complejidad</a:t>
            </a:r>
            <a:r>
              <a:rPr lang="en-US" sz="2000" b="0" i="0" dirty="0">
                <a:effectLst/>
              </a:rPr>
              <a:t> es </a:t>
            </a:r>
            <a:r>
              <a:rPr lang="en-US" sz="2000" b="0" i="0" dirty="0" err="1">
                <a:effectLst/>
              </a:rPr>
              <a:t>muy</a:t>
            </a:r>
            <a:r>
              <a:rPr lang="en-US" sz="2000" b="0" i="0" dirty="0">
                <a:effectLst/>
              </a:rPr>
              <a:t> alto.</a:t>
            </a:r>
          </a:p>
        </p:txBody>
      </p:sp>
      <p:pic>
        <p:nvPicPr>
          <p:cNvPr id="3074" name="Picture 2" descr="Cómo hacer un árbol de decisiones | Para qué sirve, ventajas y ejemplos">
            <a:extLst>
              <a:ext uri="{FF2B5EF4-FFF2-40B4-BE49-F238E27FC236}">
                <a16:creationId xmlns:a16="http://schemas.microsoft.com/office/drawing/2014/main" id="{1D22F627-136D-D47C-A4DD-CBDDCEAED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2" r="-2" b="-2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61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Árbol de Decisión Práctico Aplicado en el Análisis de Decisiones">
            <a:extLst>
              <a:ext uri="{FF2B5EF4-FFF2-40B4-BE49-F238E27FC236}">
                <a16:creationId xmlns:a16="http://schemas.microsoft.com/office/drawing/2014/main" id="{E609D47F-DABF-62AF-3F5F-5D2BEA53A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8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56299-E49D-9C02-25AE-8CF2328E1526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0" dirty="0" err="1">
                <a:effectLst/>
              </a:rPr>
              <a:t>Ventajas</a:t>
            </a:r>
            <a:r>
              <a:rPr lang="en-US" sz="2000" b="1" i="0" dirty="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Son </a:t>
            </a:r>
            <a:r>
              <a:rPr lang="en-US" sz="2000" b="0" i="0" dirty="0" err="1">
                <a:effectLst/>
              </a:rPr>
              <a:t>muy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fáciles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entender</a:t>
            </a: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Pueden</a:t>
            </a:r>
            <a:r>
              <a:rPr lang="en-US" sz="2000" b="0" i="0" dirty="0">
                <a:effectLst/>
              </a:rPr>
              <a:t> ser </a:t>
            </a:r>
            <a:r>
              <a:rPr lang="en-US" sz="2000" b="0" i="0" dirty="0" err="1">
                <a:effectLst/>
              </a:rPr>
              <a:t>útiles</a:t>
            </a:r>
            <a:r>
              <a:rPr lang="en-US" sz="2000" b="0" i="0" dirty="0">
                <a:effectLst/>
              </a:rPr>
              <a:t> con o sin </a:t>
            </a:r>
            <a:r>
              <a:rPr lang="en-US" sz="2000" b="0" i="0" dirty="0" err="1">
                <a:effectLst/>
              </a:rPr>
              <a:t>datos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fehacientes</a:t>
            </a: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Se </a:t>
            </a:r>
            <a:r>
              <a:rPr lang="en-US" sz="2000" b="0" i="0" dirty="0" err="1">
                <a:effectLst/>
              </a:rPr>
              <a:t>pueden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agregar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nuevas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opciones</a:t>
            </a:r>
            <a:r>
              <a:rPr lang="en-US" sz="2000" b="0" i="0" dirty="0">
                <a:effectLst/>
              </a:rPr>
              <a:t> a </a:t>
            </a:r>
            <a:r>
              <a:rPr lang="en-US" sz="2000" b="0" i="0" dirty="0" err="1">
                <a:effectLst/>
              </a:rPr>
              <a:t>los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árboles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existentes</a:t>
            </a: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053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 descr="Cómo hacer un árbol de decisiones | Para qué sirve, ventajas y ejemplos">
            <a:extLst>
              <a:ext uri="{FF2B5EF4-FFF2-40B4-BE49-F238E27FC236}">
                <a16:creationId xmlns:a16="http://schemas.microsoft.com/office/drawing/2014/main" id="{19C42629-8DF9-BEA1-E390-14EA23ACA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7" r="2192" b="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0" name="Rectangle 51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4E8B849-C21D-21DA-FCED-5B94E4C0D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+mn-lt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1900" b="1" dirty="0" err="1">
                <a:latin typeface="+mn-lt"/>
              </a:rPr>
              <a:t>Desventajas</a:t>
            </a:r>
            <a:r>
              <a:rPr lang="en-US" sz="1900" b="1" dirty="0">
                <a:latin typeface="+mn-lt"/>
              </a:rPr>
              <a:t>: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+mn-lt"/>
            </a:endParaRP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Son </a:t>
            </a:r>
            <a:r>
              <a:rPr lang="en-US" sz="1900" dirty="0" err="1">
                <a:latin typeface="+mn-lt"/>
              </a:rPr>
              <a:t>inestables</a:t>
            </a:r>
            <a:endParaRPr lang="en-US" sz="1900" dirty="0">
              <a:latin typeface="+mn-lt"/>
            </a:endParaRP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No se </a:t>
            </a:r>
            <a:r>
              <a:rPr lang="en-US" sz="1900" dirty="0" err="1">
                <a:latin typeface="+mn-lt"/>
              </a:rPr>
              <a:t>puede</a:t>
            </a:r>
            <a:r>
              <a:rPr lang="en-US" sz="1900" dirty="0">
                <a:latin typeface="+mn-lt"/>
              </a:rPr>
              <a:t> </a:t>
            </a:r>
            <a:r>
              <a:rPr lang="en-US" sz="1900" dirty="0" err="1">
                <a:latin typeface="+mn-lt"/>
              </a:rPr>
              <a:t>garantizar</a:t>
            </a:r>
            <a:r>
              <a:rPr lang="en-US" sz="1900" dirty="0">
                <a:latin typeface="+mn-lt"/>
              </a:rPr>
              <a:t> que </a:t>
            </a:r>
            <a:r>
              <a:rPr lang="en-US" sz="1900" dirty="0" err="1">
                <a:latin typeface="+mn-lt"/>
              </a:rPr>
              <a:t>el</a:t>
            </a:r>
            <a:r>
              <a:rPr lang="en-US" sz="1900" dirty="0">
                <a:latin typeface="+mn-lt"/>
              </a:rPr>
              <a:t> árbol </a:t>
            </a:r>
            <a:r>
              <a:rPr lang="en-US" sz="1900" dirty="0" err="1">
                <a:latin typeface="+mn-lt"/>
              </a:rPr>
              <a:t>generado</a:t>
            </a:r>
            <a:r>
              <a:rPr lang="en-US" sz="1900" dirty="0">
                <a:latin typeface="+mn-lt"/>
              </a:rPr>
              <a:t> sea </a:t>
            </a:r>
            <a:r>
              <a:rPr lang="en-US" sz="1900" dirty="0" err="1">
                <a:latin typeface="+mn-lt"/>
              </a:rPr>
              <a:t>el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óptimo</a:t>
            </a:r>
            <a:endParaRPr lang="en-US" sz="1900" dirty="0"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+mn-lt"/>
              </a:rPr>
              <a:t> </a:t>
            </a:r>
            <a:r>
              <a:rPr lang="en-US" sz="1900" b="0" i="0" dirty="0" err="1">
                <a:effectLst/>
                <a:latin typeface="+mn-lt"/>
              </a:rPr>
              <a:t>Pueden</a:t>
            </a:r>
            <a:r>
              <a:rPr lang="en-US" sz="1900" b="0" i="0" dirty="0">
                <a:effectLst/>
                <a:latin typeface="+mn-lt"/>
              </a:rPr>
              <a:t> ser </a:t>
            </a:r>
            <a:r>
              <a:rPr lang="en-US" sz="1900" b="0" i="0" dirty="0" err="1">
                <a:effectLst/>
                <a:latin typeface="+mn-lt"/>
              </a:rPr>
              <a:t>imprecisos</a:t>
            </a:r>
            <a:r>
              <a:rPr lang="en-US" sz="1900" b="0" i="0" dirty="0">
                <a:effectLst/>
                <a:latin typeface="+mn-lt"/>
              </a:rPr>
              <a:t>. ...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+mn-lt"/>
              </a:rPr>
              <a:t> Los </a:t>
            </a:r>
            <a:r>
              <a:rPr lang="en-US" sz="1900" b="0" i="0" dirty="0" err="1">
                <a:effectLst/>
                <a:latin typeface="+mn-lt"/>
              </a:rPr>
              <a:t>cálculos</a:t>
            </a:r>
            <a:r>
              <a:rPr lang="en-US" sz="1900" b="0" i="0" dirty="0">
                <a:effectLst/>
                <a:latin typeface="+mn-lt"/>
              </a:rPr>
              <a:t> </a:t>
            </a:r>
            <a:r>
              <a:rPr lang="en-US" sz="1900" b="0" i="0" dirty="0" err="1">
                <a:effectLst/>
                <a:latin typeface="+mn-lt"/>
              </a:rPr>
              <a:t>complejos</a:t>
            </a:r>
            <a:r>
              <a:rPr lang="en-US" sz="1900" b="0" i="0" dirty="0">
                <a:effectLst/>
                <a:latin typeface="+mn-lt"/>
              </a:rPr>
              <a:t> </a:t>
            </a:r>
            <a:r>
              <a:rPr lang="en-US" sz="1900" b="0" i="0" dirty="0" err="1">
                <a:effectLst/>
                <a:latin typeface="+mn-lt"/>
              </a:rPr>
              <a:t>pueden</a:t>
            </a:r>
            <a:r>
              <a:rPr lang="en-US" sz="1900" b="0" i="0" dirty="0">
                <a:effectLst/>
                <a:latin typeface="+mn-lt"/>
              </a:rPr>
              <a:t> no ser </a:t>
            </a:r>
            <a:r>
              <a:rPr lang="en-US" sz="1900" b="0" i="0" dirty="0" err="1">
                <a:effectLst/>
                <a:latin typeface="+mn-lt"/>
              </a:rPr>
              <a:t>adecuados</a:t>
            </a:r>
            <a:r>
              <a:rPr lang="en-US" sz="1900" b="0" i="0" dirty="0">
                <a:effectLst/>
                <a:latin typeface="+mn-lt"/>
              </a:rPr>
              <a:t>.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944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F01B1-CD03-9644-B2FC-287FD0C0DB1A}"/>
              </a:ext>
            </a:extLst>
          </p:cNvPr>
          <p:cNvSpPr txBox="1"/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>
                <a:latin typeface="+mj-lt"/>
                <a:ea typeface="+mj-ea"/>
                <a:cs typeface="+mj-cs"/>
              </a:rPr>
              <a:t>Modelos Regresión Lineal y Árbol de Decisión en Jupyter Notebook (Python)</a:t>
            </a:r>
            <a:endParaRPr lang="en-US" sz="5100" b="1" i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n 7">
            <a:extLst>
              <a:ext uri="{FF2B5EF4-FFF2-40B4-BE49-F238E27FC236}">
                <a16:creationId xmlns:a16="http://schemas.microsoft.com/office/drawing/2014/main" id="{F882D544-0850-0299-F035-B7364D38F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69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3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uchas Gracias&quot; Images – Browse 84 Stock Photos, Vectors, and Video | Adobe  Stock">
            <a:extLst>
              <a:ext uri="{FF2B5EF4-FFF2-40B4-BE49-F238E27FC236}">
                <a16:creationId xmlns:a16="http://schemas.microsoft.com/office/drawing/2014/main" id="{0DA77A96-DF4A-82D6-1F98-F349C7F3C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4487"/>
            <a:ext cx="7643191" cy="37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37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Graphik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[Est - MEA] Corniel, Wittemberg</dc:creator>
  <cp:lastModifiedBy>[Est - MEA] Perez Dotel, Pablo Neftali</cp:lastModifiedBy>
  <cp:revision>3</cp:revision>
  <dcterms:created xsi:type="dcterms:W3CDTF">2023-09-05T04:14:23Z</dcterms:created>
  <dcterms:modified xsi:type="dcterms:W3CDTF">2023-09-06T22:46:07Z</dcterms:modified>
</cp:coreProperties>
</file>