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2" r:id="rId2"/>
    <p:sldId id="340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84" r:id="rId11"/>
    <p:sldId id="385" r:id="rId12"/>
    <p:sldId id="361" r:id="rId13"/>
    <p:sldId id="346" r:id="rId14"/>
    <p:sldId id="365" r:id="rId15"/>
    <p:sldId id="366" r:id="rId16"/>
    <p:sldId id="367" r:id="rId17"/>
    <p:sldId id="343" r:id="rId18"/>
    <p:sldId id="368" r:id="rId19"/>
    <p:sldId id="369" r:id="rId20"/>
    <p:sldId id="370" r:id="rId21"/>
    <p:sldId id="371" r:id="rId22"/>
    <p:sldId id="374" r:id="rId23"/>
    <p:sldId id="345" r:id="rId24"/>
    <p:sldId id="372" r:id="rId25"/>
    <p:sldId id="341" r:id="rId26"/>
    <p:sldId id="342" r:id="rId27"/>
    <p:sldId id="373" r:id="rId28"/>
    <p:sldId id="352" r:id="rId29"/>
    <p:sldId id="379" r:id="rId30"/>
    <p:sldId id="380" r:id="rId31"/>
    <p:sldId id="382" r:id="rId32"/>
    <p:sldId id="381" r:id="rId33"/>
    <p:sldId id="383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C0000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2" autoAdjust="0"/>
    <p:restoredTop sz="85041" autoAdjust="0"/>
  </p:normalViewPr>
  <p:slideViewPr>
    <p:cSldViewPr snapToGrid="0">
      <p:cViewPr>
        <p:scale>
          <a:sx n="33" d="100"/>
          <a:sy n="33" d="100"/>
        </p:scale>
        <p:origin x="1580" y="59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0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34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68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87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2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03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101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0.png"/><Relationship Id="rId21" Type="http://schemas.openxmlformats.org/officeDocument/2006/relationships/image" Target="../media/image79.png"/><Relationship Id="rId7" Type="http://schemas.openxmlformats.org/officeDocument/2006/relationships/image" Target="../media/image650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.png"/><Relationship Id="rId5" Type="http://schemas.openxmlformats.org/officeDocument/2006/relationships/image" Target="../media/image63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0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0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egleLab/OpenEnsembl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2.6. VALIDATION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2.7. EXEMPLES JOUETS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2.8. EXEMPLES SIGNATURE (SIMULÉE)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2.9. MODÈLES D’ENSEMBLES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54196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Un approche plus efficace est d’extraire, pour chaque exemple, la distribution des probabilités qu’a cet exemple d’être près de chacun des autres exemples </a:t>
            </a:r>
            <a:r>
              <a:rPr lang="fr-CA" sz="4000" b="1" dirty="0"/>
              <a:t>dans l’espace à hautes dimensions…</a:t>
            </a:r>
          </a:p>
          <a:p>
            <a:endParaRPr lang="fr-CA" sz="2000" dirty="0"/>
          </a:p>
          <a:p>
            <a:r>
              <a:rPr lang="fr-CA" sz="4000" dirty="0"/>
              <a:t>…puis, de chercher à reconstruire, pour chaque exemple, la distribution des probabilités qu’a cet exemple d’être près de chacun des autres exemples </a:t>
            </a:r>
            <a:r>
              <a:rPr lang="fr-CA" sz="4000" b="1" dirty="0"/>
              <a:t>dans l’espace à basses dimensions.</a:t>
            </a:r>
          </a:p>
          <a:p>
            <a:endParaRPr lang="fr-CA" sz="2000" b="1" dirty="0"/>
          </a:p>
          <a:p>
            <a:r>
              <a:rPr lang="fr-CA" sz="4000" dirty="0"/>
              <a:t>Comme la distribution utilisée correspond à la distribution </a:t>
            </a:r>
            <a:r>
              <a:rPr lang="fr-CA" sz="4000" b="1" i="1" dirty="0"/>
              <a:t>t</a:t>
            </a:r>
            <a:r>
              <a:rPr lang="fr-CA" sz="4000" dirty="0"/>
              <a:t>, la méthode est nommée </a:t>
            </a:r>
            <a:r>
              <a:rPr lang="fr-CA" sz="4000" b="1" i="1" dirty="0"/>
              <a:t>t-</a:t>
            </a:r>
            <a:r>
              <a:rPr lang="fr-CA" sz="4000" b="1" i="1" dirty="0" err="1"/>
              <a:t>distributed</a:t>
            </a:r>
            <a:r>
              <a:rPr lang="fr-CA" sz="4000" b="1" i="1" dirty="0"/>
              <a:t> </a:t>
            </a:r>
            <a:r>
              <a:rPr lang="fr-CA" sz="4000" b="1" i="1" dirty="0" err="1"/>
              <a:t>stochastic</a:t>
            </a:r>
            <a:r>
              <a:rPr lang="fr-CA" sz="4000" b="1" i="1" dirty="0"/>
              <a:t> </a:t>
            </a:r>
            <a:r>
              <a:rPr lang="fr-CA" sz="4000" b="1" i="1" dirty="0" err="1"/>
              <a:t>neighbor</a:t>
            </a:r>
            <a:r>
              <a:rPr lang="fr-CA" sz="4000" b="1" i="1" dirty="0"/>
              <a:t> </a:t>
            </a:r>
            <a:r>
              <a:rPr lang="fr-CA" sz="4000" b="1" i="1" dirty="0" err="1"/>
              <a:t>embedding</a:t>
            </a:r>
            <a:r>
              <a:rPr lang="fr-CA" sz="4000" dirty="0"/>
              <a:t>.</a:t>
            </a:r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répète cette étape pour tous les exemples (on fait la moyenne des deux probabilités de proximité obtenues pour chaque paire d’exemplaire). </a:t>
            </a:r>
          </a:p>
          <a:p>
            <a:endParaRPr lang="fr-CA" sz="2000" dirty="0"/>
          </a:p>
          <a:p>
            <a:r>
              <a:rPr lang="fr-CA" sz="4000" dirty="0"/>
              <a:t>On obtient ainsi un tableau avec une probabilité de proximité pour chaque paire d’exemples.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/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34">
            <a:extLst>
              <a:ext uri="{FF2B5EF4-FFF2-40B4-BE49-F238E27FC236}">
                <a16:creationId xmlns:a16="http://schemas.microsoft.com/office/drawing/2014/main" id="{D7CC6F1B-3610-4991-8065-771C36648016}"/>
              </a:ext>
            </a:extLst>
          </p:cNvPr>
          <p:cNvGrpSpPr/>
          <p:nvPr/>
        </p:nvGrpSpPr>
        <p:grpSpPr>
          <a:xfrm>
            <a:off x="835266" y="7813397"/>
            <a:ext cx="4273561" cy="3379095"/>
            <a:chOff x="2895600" y="2819400"/>
            <a:chExt cx="2590800" cy="2590800"/>
          </a:xfrm>
        </p:grpSpPr>
        <p:cxnSp>
          <p:nvCxnSpPr>
            <p:cNvPr id="75" name="Connecteur droit 32">
              <a:extLst>
                <a:ext uri="{FF2B5EF4-FFF2-40B4-BE49-F238E27FC236}">
                  <a16:creationId xmlns:a16="http://schemas.microsoft.com/office/drawing/2014/main" id="{A011EB2D-88BF-474F-A53F-1F68B143690F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BE5B82B7-55ED-47E1-83D4-44304039B26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Ellipse 35">
            <a:extLst>
              <a:ext uri="{FF2B5EF4-FFF2-40B4-BE49-F238E27FC236}">
                <a16:creationId xmlns:a16="http://schemas.microsoft.com/office/drawing/2014/main" id="{721253C9-7E10-447B-A1F0-C867E71568CD}"/>
              </a:ext>
            </a:extLst>
          </p:cNvPr>
          <p:cNvSpPr/>
          <p:nvPr/>
        </p:nvSpPr>
        <p:spPr>
          <a:xfrm>
            <a:off x="1235299" y="101369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Ellipse 36">
            <a:extLst>
              <a:ext uri="{FF2B5EF4-FFF2-40B4-BE49-F238E27FC236}">
                <a16:creationId xmlns:a16="http://schemas.microsoft.com/office/drawing/2014/main" id="{CB71C539-07F6-4825-94B0-17211955F8F4}"/>
              </a:ext>
            </a:extLst>
          </p:cNvPr>
          <p:cNvSpPr/>
          <p:nvPr/>
        </p:nvSpPr>
        <p:spPr>
          <a:xfrm>
            <a:off x="1577290" y="90229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Ellipse 37">
            <a:extLst>
              <a:ext uri="{FF2B5EF4-FFF2-40B4-BE49-F238E27FC236}">
                <a16:creationId xmlns:a16="http://schemas.microsoft.com/office/drawing/2014/main" id="{395747A4-2CF8-45AA-8585-25CB4053AC05}"/>
              </a:ext>
            </a:extLst>
          </p:cNvPr>
          <p:cNvSpPr/>
          <p:nvPr/>
        </p:nvSpPr>
        <p:spPr>
          <a:xfrm>
            <a:off x="1676675" y="1044752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Ellipse 40">
            <a:extLst>
              <a:ext uri="{FF2B5EF4-FFF2-40B4-BE49-F238E27FC236}">
                <a16:creationId xmlns:a16="http://schemas.microsoft.com/office/drawing/2014/main" id="{CCCF11B0-5712-4039-A23D-D1FBAC26B2C9}"/>
              </a:ext>
            </a:extLst>
          </p:cNvPr>
          <p:cNvSpPr/>
          <p:nvPr/>
        </p:nvSpPr>
        <p:spPr>
          <a:xfrm>
            <a:off x="2785954" y="842446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8" name="Ellipse 41">
            <a:extLst>
              <a:ext uri="{FF2B5EF4-FFF2-40B4-BE49-F238E27FC236}">
                <a16:creationId xmlns:a16="http://schemas.microsoft.com/office/drawing/2014/main" id="{E4174D49-3D54-46C1-9BF4-73A438D47998}"/>
              </a:ext>
            </a:extLst>
          </p:cNvPr>
          <p:cNvSpPr/>
          <p:nvPr/>
        </p:nvSpPr>
        <p:spPr>
          <a:xfrm>
            <a:off x="1769090" y="100842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9" name="Ellipse 42">
            <a:extLst>
              <a:ext uri="{FF2B5EF4-FFF2-40B4-BE49-F238E27FC236}">
                <a16:creationId xmlns:a16="http://schemas.microsoft.com/office/drawing/2014/main" id="{98EA3C8A-3130-40F0-AA0F-86AB3C6CA407}"/>
              </a:ext>
            </a:extLst>
          </p:cNvPr>
          <p:cNvSpPr/>
          <p:nvPr/>
        </p:nvSpPr>
        <p:spPr>
          <a:xfrm>
            <a:off x="2716853" y="902010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0" name="Ellipse 48">
            <a:extLst>
              <a:ext uri="{FF2B5EF4-FFF2-40B4-BE49-F238E27FC236}">
                <a16:creationId xmlns:a16="http://schemas.microsoft.com/office/drawing/2014/main" id="{F54640F2-6F8C-4444-AAD6-840CE70D10A5}"/>
              </a:ext>
            </a:extLst>
          </p:cNvPr>
          <p:cNvSpPr/>
          <p:nvPr/>
        </p:nvSpPr>
        <p:spPr>
          <a:xfrm>
            <a:off x="1655194" y="8277977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/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Ellipse 42">
            <a:extLst>
              <a:ext uri="{FF2B5EF4-FFF2-40B4-BE49-F238E27FC236}">
                <a16:creationId xmlns:a16="http://schemas.microsoft.com/office/drawing/2014/main" id="{4F80E9B6-6CBB-4F04-870A-10E5CF07D3D0}"/>
              </a:ext>
            </a:extLst>
          </p:cNvPr>
          <p:cNvSpPr/>
          <p:nvPr/>
        </p:nvSpPr>
        <p:spPr>
          <a:xfrm>
            <a:off x="1317053" y="879156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Ellipse 40">
            <a:extLst>
              <a:ext uri="{FF2B5EF4-FFF2-40B4-BE49-F238E27FC236}">
                <a16:creationId xmlns:a16="http://schemas.microsoft.com/office/drawing/2014/main" id="{B335FE1C-4DF1-4D41-9147-44BD009516FD}"/>
              </a:ext>
            </a:extLst>
          </p:cNvPr>
          <p:cNvSpPr/>
          <p:nvPr/>
        </p:nvSpPr>
        <p:spPr>
          <a:xfrm>
            <a:off x="3200078" y="900635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20" name="Picture 2" descr="Résultats de recherche d'images pour « t distribution »">
            <a:extLst>
              <a:ext uri="{FF2B5EF4-FFF2-40B4-BE49-F238E27FC236}">
                <a16:creationId xmlns:a16="http://schemas.microsoft.com/office/drawing/2014/main" id="{EA169F03-FFE7-4F86-A010-71E4E401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65" y="7378702"/>
            <a:ext cx="5517994" cy="41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Ellipse 48">
            <a:extLst>
              <a:ext uri="{FF2B5EF4-FFF2-40B4-BE49-F238E27FC236}">
                <a16:creationId xmlns:a16="http://schemas.microsoft.com/office/drawing/2014/main" id="{6485E10E-DE93-4084-A908-3E852BF26E26}"/>
              </a:ext>
            </a:extLst>
          </p:cNvPr>
          <p:cNvSpPr/>
          <p:nvPr/>
        </p:nvSpPr>
        <p:spPr>
          <a:xfrm>
            <a:off x="9378708" y="10967446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Ellipse 42">
            <a:extLst>
              <a:ext uri="{FF2B5EF4-FFF2-40B4-BE49-F238E27FC236}">
                <a16:creationId xmlns:a16="http://schemas.microsoft.com/office/drawing/2014/main" id="{821A3FBF-02E3-4701-9C20-0DD71C33F623}"/>
              </a:ext>
            </a:extLst>
          </p:cNvPr>
          <p:cNvSpPr/>
          <p:nvPr/>
        </p:nvSpPr>
        <p:spPr>
          <a:xfrm>
            <a:off x="9053994" y="10958669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3614A-ECE5-4C72-990F-4C0C71CE2D52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9153379" y="8845551"/>
            <a:ext cx="0" cy="211311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36">
            <a:extLst>
              <a:ext uri="{FF2B5EF4-FFF2-40B4-BE49-F238E27FC236}">
                <a16:creationId xmlns:a16="http://schemas.microsoft.com/office/drawing/2014/main" id="{2FF85E0E-C097-495A-AE3F-BE4793FFBF02}"/>
              </a:ext>
            </a:extLst>
          </p:cNvPr>
          <p:cNvSpPr/>
          <p:nvPr/>
        </p:nvSpPr>
        <p:spPr>
          <a:xfrm>
            <a:off x="9776410" y="1096744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98A42D-1830-4174-8A42-158813EEBD7B}"/>
              </a:ext>
            </a:extLst>
          </p:cNvPr>
          <p:cNvCxnSpPr>
            <a:cxnSpLocks/>
          </p:cNvCxnSpPr>
          <p:nvPr/>
        </p:nvCxnSpPr>
        <p:spPr>
          <a:xfrm flipV="1">
            <a:off x="9873945" y="9119488"/>
            <a:ext cx="0" cy="18845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40">
            <a:extLst>
              <a:ext uri="{FF2B5EF4-FFF2-40B4-BE49-F238E27FC236}">
                <a16:creationId xmlns:a16="http://schemas.microsoft.com/office/drawing/2014/main" id="{886F4401-8813-4BA2-B2DE-8766659F86CE}"/>
              </a:ext>
            </a:extLst>
          </p:cNvPr>
          <p:cNvSpPr/>
          <p:nvPr/>
        </p:nvSpPr>
        <p:spPr>
          <a:xfrm>
            <a:off x="10080757" y="10963305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4FD46F-E469-4381-9E7C-0B62D0EB5538}"/>
              </a:ext>
            </a:extLst>
          </p:cNvPr>
          <p:cNvCxnSpPr>
            <a:cxnSpLocks/>
          </p:cNvCxnSpPr>
          <p:nvPr/>
        </p:nvCxnSpPr>
        <p:spPr>
          <a:xfrm flipV="1">
            <a:off x="10180142" y="10335766"/>
            <a:ext cx="0" cy="69081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42">
            <a:extLst>
              <a:ext uri="{FF2B5EF4-FFF2-40B4-BE49-F238E27FC236}">
                <a16:creationId xmlns:a16="http://schemas.microsoft.com/office/drawing/2014/main" id="{27D7951E-823B-4768-B348-9AEA7C063D92}"/>
              </a:ext>
            </a:extLst>
          </p:cNvPr>
          <p:cNvSpPr/>
          <p:nvPr/>
        </p:nvSpPr>
        <p:spPr>
          <a:xfrm>
            <a:off x="10270815" y="1095866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DD1FF63-F88F-4106-983A-7DB69DCA7155}"/>
              </a:ext>
            </a:extLst>
          </p:cNvPr>
          <p:cNvCxnSpPr>
            <a:cxnSpLocks/>
          </p:cNvCxnSpPr>
          <p:nvPr/>
        </p:nvCxnSpPr>
        <p:spPr>
          <a:xfrm flipV="1">
            <a:off x="10370200" y="10681175"/>
            <a:ext cx="0" cy="29271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40">
            <a:extLst>
              <a:ext uri="{FF2B5EF4-FFF2-40B4-BE49-F238E27FC236}">
                <a16:creationId xmlns:a16="http://schemas.microsoft.com/office/drawing/2014/main" id="{B450B596-EE80-413F-98F0-5DC080D65EED}"/>
              </a:ext>
            </a:extLst>
          </p:cNvPr>
          <p:cNvSpPr/>
          <p:nvPr/>
        </p:nvSpPr>
        <p:spPr>
          <a:xfrm>
            <a:off x="10571784" y="1096744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0" name="Ellipse 41">
            <a:extLst>
              <a:ext uri="{FF2B5EF4-FFF2-40B4-BE49-F238E27FC236}">
                <a16:creationId xmlns:a16="http://schemas.microsoft.com/office/drawing/2014/main" id="{6D568E7F-EC97-40AC-BFD6-3397DE010142}"/>
              </a:ext>
            </a:extLst>
          </p:cNvPr>
          <p:cNvSpPr/>
          <p:nvPr/>
        </p:nvSpPr>
        <p:spPr>
          <a:xfrm>
            <a:off x="8000217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2D1D74C-DB1E-48FB-8ED1-63F69FE9B7ED}"/>
              </a:ext>
            </a:extLst>
          </p:cNvPr>
          <p:cNvCxnSpPr>
            <a:cxnSpLocks/>
          </p:cNvCxnSpPr>
          <p:nvPr/>
        </p:nvCxnSpPr>
        <p:spPr>
          <a:xfrm flipV="1">
            <a:off x="8099602" y="10896601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41">
            <a:extLst>
              <a:ext uri="{FF2B5EF4-FFF2-40B4-BE49-F238E27FC236}">
                <a16:creationId xmlns:a16="http://schemas.microsoft.com/office/drawing/2014/main" id="{0DB34BD0-9B56-4BE2-ADA1-F461E997FFAB}"/>
              </a:ext>
            </a:extLst>
          </p:cNvPr>
          <p:cNvSpPr/>
          <p:nvPr/>
        </p:nvSpPr>
        <p:spPr>
          <a:xfrm>
            <a:off x="7808443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621E95-2004-49A8-9D12-7F1589336A0C}"/>
              </a:ext>
            </a:extLst>
          </p:cNvPr>
          <p:cNvCxnSpPr>
            <a:cxnSpLocks/>
          </p:cNvCxnSpPr>
          <p:nvPr/>
        </p:nvCxnSpPr>
        <p:spPr>
          <a:xfrm flipV="1">
            <a:off x="7904867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41">
            <a:extLst>
              <a:ext uri="{FF2B5EF4-FFF2-40B4-BE49-F238E27FC236}">
                <a16:creationId xmlns:a16="http://schemas.microsoft.com/office/drawing/2014/main" id="{D87005FD-E20E-4A86-A940-C98725A7414E}"/>
              </a:ext>
            </a:extLst>
          </p:cNvPr>
          <p:cNvSpPr/>
          <p:nvPr/>
        </p:nvSpPr>
        <p:spPr>
          <a:xfrm>
            <a:off x="7612610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F878853-F3A4-4F2E-AC58-0294EA4E7D4B}"/>
              </a:ext>
            </a:extLst>
          </p:cNvPr>
          <p:cNvCxnSpPr>
            <a:cxnSpLocks/>
          </p:cNvCxnSpPr>
          <p:nvPr/>
        </p:nvCxnSpPr>
        <p:spPr>
          <a:xfrm flipV="1">
            <a:off x="7709034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4EA7477-0D14-4D72-A108-DEBEE6C76566}"/>
              </a:ext>
            </a:extLst>
          </p:cNvPr>
          <p:cNvSpPr/>
          <p:nvPr/>
        </p:nvSpPr>
        <p:spPr>
          <a:xfrm>
            <a:off x="4913052" y="9049616"/>
            <a:ext cx="1051350" cy="6251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543E89A-7A4E-4560-8CDB-A8BAF2DED149}"/>
              </a:ext>
            </a:extLst>
          </p:cNvPr>
          <p:cNvSpPr txBox="1"/>
          <p:nvPr/>
        </p:nvSpPr>
        <p:spPr>
          <a:xfrm>
            <a:off x="6644964" y="7176124"/>
            <a:ext cx="55179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Distribution t</a:t>
            </a:r>
          </a:p>
        </p:txBody>
      </p:sp>
    </p:spTree>
    <p:extLst>
      <p:ext uri="{BB962C8B-B14F-4D97-AF65-F5344CB8AC3E}">
        <p14:creationId xmlns:p14="http://schemas.microsoft.com/office/powerpoint/2010/main" val="291552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33">
            <a:extLst>
              <a:ext uri="{FF2B5EF4-FFF2-40B4-BE49-F238E27FC236}">
                <a16:creationId xmlns:a16="http://schemas.microsoft.com/office/drawing/2014/main" id="{CEB10F86-ABA8-438A-A8AA-F3D8C06C9FED}"/>
              </a:ext>
            </a:extLst>
          </p:cNvPr>
          <p:cNvCxnSpPr/>
          <p:nvPr/>
        </p:nvCxnSpPr>
        <p:spPr>
          <a:xfrm rot="16200000">
            <a:off x="6152908" y="16827937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9439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positionne ensuite aléatoirement chaque exemple dans l’espace à basses dimensions que l’on souhaite obtenir.</a:t>
            </a:r>
            <a:endParaRPr lang="fr-CA" sz="4000" b="1" dirty="0"/>
          </a:p>
          <a:p>
            <a:endParaRPr lang="fr-CA" dirty="0"/>
          </a:p>
          <a:p>
            <a:r>
              <a:rPr lang="fr-CA" sz="4000" dirty="0"/>
              <a:t>On refait alors le même processus dans l’espace à basse dimension, ce qui nous donne un deuxième tableau de probabilité de proximités.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Comme l’initialisation est alors aléatoire, les deux tableaux sont alors évidemment très différents.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a une erreur pour chaque cellule du tableau.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utilise alors la méthode de descente de gradient (que nous avons rencontrée lorsque nous avons abordé la régression linéaire) pour modifier graduellement notre tableau en basse dimension de manière à diminuer l’erreur entre les deux tableaux.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Chaque correction consiste en un déplacement d’un exemple dans l’espace à basse dimension, suivie d’un recalcul du tableau en basse dimension.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risque de rencontrer des minimums locaux et ainsi nous ne sommes pas garantis de trouver le minimum global.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r>
              <a:rPr lang="fr-CA" sz="4000" dirty="0"/>
              <a:t>Ici, on espérerait obtenir une représentation en une dimension ressemblant à ceci :</a:t>
            </a:r>
          </a:p>
          <a:p>
            <a:endParaRPr lang="fr-CA" sz="3600" dirty="0"/>
          </a:p>
          <a:p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E8BDE-E646-4D4B-8A22-8DC48BFD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6771"/>
              </p:ext>
            </p:extLst>
          </p:nvPr>
        </p:nvGraphicFramePr>
        <p:xfrm>
          <a:off x="0" y="6375399"/>
          <a:ext cx="552811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1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35F865-2470-4800-B6D6-671037C9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6491"/>
              </p:ext>
            </p:extLst>
          </p:nvPr>
        </p:nvGraphicFramePr>
        <p:xfrm>
          <a:off x="6634331" y="6375399"/>
          <a:ext cx="552812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2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46A982-DB8D-4B45-9FC2-99110F4EE1BF}"/>
              </a:ext>
            </a:extLst>
          </p:cNvPr>
          <p:cNvSpPr txBox="1"/>
          <p:nvPr/>
        </p:nvSpPr>
        <p:spPr>
          <a:xfrm>
            <a:off x="0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Hautes 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77B4E-9EC9-4098-A85A-F03FD8883C02}"/>
              </a:ext>
            </a:extLst>
          </p:cNvPr>
          <p:cNvSpPr txBox="1"/>
          <p:nvPr/>
        </p:nvSpPr>
        <p:spPr>
          <a:xfrm>
            <a:off x="6604781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Basses dimensions</a:t>
            </a:r>
          </a:p>
        </p:txBody>
      </p:sp>
      <p:sp>
        <p:nvSpPr>
          <p:cNvPr id="40" name="Ellipse 48">
            <a:extLst>
              <a:ext uri="{FF2B5EF4-FFF2-40B4-BE49-F238E27FC236}">
                <a16:creationId xmlns:a16="http://schemas.microsoft.com/office/drawing/2014/main" id="{97245B49-BA38-494A-BB8E-17F012E8DD4C}"/>
              </a:ext>
            </a:extLst>
          </p:cNvPr>
          <p:cNvSpPr/>
          <p:nvPr/>
        </p:nvSpPr>
        <p:spPr>
          <a:xfrm>
            <a:off x="6152908" y="18885220"/>
            <a:ext cx="198770" cy="198770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Ellipse 42">
            <a:extLst>
              <a:ext uri="{FF2B5EF4-FFF2-40B4-BE49-F238E27FC236}">
                <a16:creationId xmlns:a16="http://schemas.microsoft.com/office/drawing/2014/main" id="{B3530395-0AEC-4E67-AE44-ECCC6A49E6AD}"/>
              </a:ext>
            </a:extLst>
          </p:cNvPr>
          <p:cNvSpPr/>
          <p:nvPr/>
        </p:nvSpPr>
        <p:spPr>
          <a:xfrm>
            <a:off x="5828194" y="188764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Ellipse 36">
            <a:extLst>
              <a:ext uri="{FF2B5EF4-FFF2-40B4-BE49-F238E27FC236}">
                <a16:creationId xmlns:a16="http://schemas.microsoft.com/office/drawing/2014/main" id="{CFB73927-174B-421F-8009-64EF9DB4C48E}"/>
              </a:ext>
            </a:extLst>
          </p:cNvPr>
          <p:cNvSpPr/>
          <p:nvPr/>
        </p:nvSpPr>
        <p:spPr>
          <a:xfrm>
            <a:off x="6550610" y="1888522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Ellipse 40">
            <a:extLst>
              <a:ext uri="{FF2B5EF4-FFF2-40B4-BE49-F238E27FC236}">
                <a16:creationId xmlns:a16="http://schemas.microsoft.com/office/drawing/2014/main" id="{62BD6889-EC90-4EB4-8AF5-EAF5C39053B8}"/>
              </a:ext>
            </a:extLst>
          </p:cNvPr>
          <p:cNvSpPr/>
          <p:nvPr/>
        </p:nvSpPr>
        <p:spPr>
          <a:xfrm>
            <a:off x="6854957" y="1888107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Ellipse 42">
            <a:extLst>
              <a:ext uri="{FF2B5EF4-FFF2-40B4-BE49-F238E27FC236}">
                <a16:creationId xmlns:a16="http://schemas.microsoft.com/office/drawing/2014/main" id="{A378F8B8-BE25-49DB-B871-8331169736FD}"/>
              </a:ext>
            </a:extLst>
          </p:cNvPr>
          <p:cNvSpPr/>
          <p:nvPr/>
        </p:nvSpPr>
        <p:spPr>
          <a:xfrm>
            <a:off x="7045015" y="1887644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6" name="Ellipse 40">
            <a:extLst>
              <a:ext uri="{FF2B5EF4-FFF2-40B4-BE49-F238E27FC236}">
                <a16:creationId xmlns:a16="http://schemas.microsoft.com/office/drawing/2014/main" id="{B12DF95F-5797-4DA0-B375-8C48B2EF266B}"/>
              </a:ext>
            </a:extLst>
          </p:cNvPr>
          <p:cNvSpPr/>
          <p:nvPr/>
        </p:nvSpPr>
        <p:spPr>
          <a:xfrm>
            <a:off x="7345984" y="1888522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7" name="Ellipse 41">
            <a:extLst>
              <a:ext uri="{FF2B5EF4-FFF2-40B4-BE49-F238E27FC236}">
                <a16:creationId xmlns:a16="http://schemas.microsoft.com/office/drawing/2014/main" id="{F858F55F-D2FF-4CDB-9EC4-ECF7A81EDB21}"/>
              </a:ext>
            </a:extLst>
          </p:cNvPr>
          <p:cNvSpPr/>
          <p:nvPr/>
        </p:nvSpPr>
        <p:spPr>
          <a:xfrm>
            <a:off x="4774417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39EEC3-0C23-44DA-B258-05069710F11D}"/>
              </a:ext>
            </a:extLst>
          </p:cNvPr>
          <p:cNvCxnSpPr>
            <a:cxnSpLocks/>
          </p:cNvCxnSpPr>
          <p:nvPr/>
        </p:nvCxnSpPr>
        <p:spPr>
          <a:xfrm flipV="1">
            <a:off x="4873802" y="18814375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1">
            <a:extLst>
              <a:ext uri="{FF2B5EF4-FFF2-40B4-BE49-F238E27FC236}">
                <a16:creationId xmlns:a16="http://schemas.microsoft.com/office/drawing/2014/main" id="{820408F1-2913-4CDC-AD59-131F8B3E9A87}"/>
              </a:ext>
            </a:extLst>
          </p:cNvPr>
          <p:cNvSpPr/>
          <p:nvPr/>
        </p:nvSpPr>
        <p:spPr>
          <a:xfrm>
            <a:off x="4582643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71371C-C88A-47CB-BD0C-62B21EE1E1FF}"/>
              </a:ext>
            </a:extLst>
          </p:cNvPr>
          <p:cNvCxnSpPr>
            <a:cxnSpLocks/>
          </p:cNvCxnSpPr>
          <p:nvPr/>
        </p:nvCxnSpPr>
        <p:spPr>
          <a:xfrm flipV="1">
            <a:off x="4679067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41">
            <a:extLst>
              <a:ext uri="{FF2B5EF4-FFF2-40B4-BE49-F238E27FC236}">
                <a16:creationId xmlns:a16="http://schemas.microsoft.com/office/drawing/2014/main" id="{C5C31FA7-DE2D-4898-A583-F00BCF54F9CE}"/>
              </a:ext>
            </a:extLst>
          </p:cNvPr>
          <p:cNvSpPr/>
          <p:nvPr/>
        </p:nvSpPr>
        <p:spPr>
          <a:xfrm>
            <a:off x="4386810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320D1D-410D-4BA3-80F5-F176FA168167}"/>
              </a:ext>
            </a:extLst>
          </p:cNvPr>
          <p:cNvCxnSpPr>
            <a:cxnSpLocks/>
          </p:cNvCxnSpPr>
          <p:nvPr/>
        </p:nvCxnSpPr>
        <p:spPr>
          <a:xfrm flipV="1">
            <a:off x="4483234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1107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366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3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 (</a:t>
                </a:r>
                <a:r>
                  <a:rPr lang="fr-CA" sz="3200" b="1" dirty="0"/>
                  <a:t>Espérance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 (</a:t>
                </a:r>
                <a:r>
                  <a:rPr lang="fr-CA" sz="3200" b="1" dirty="0"/>
                  <a:t>Maximisation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Espérance (</a:t>
            </a:r>
            <a:r>
              <a:rPr lang="fr-CA" sz="3600" b="1" i="1" dirty="0">
                <a:solidFill>
                  <a:schemeClr val="bg1"/>
                </a:solidFill>
              </a:rPr>
              <a:t>Expectation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Maximisation (</a:t>
            </a:r>
            <a:r>
              <a:rPr lang="fr-CA" sz="3600" b="1" i="1" dirty="0" err="1">
                <a:solidFill>
                  <a:schemeClr val="bg1"/>
                </a:solidFill>
              </a:rPr>
              <a:t>Maximization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Validation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Deux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lvl="3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200" i="1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interne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Petite similarité intergroupe.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Silhouette</a:t>
                </a:r>
              </a:p>
              <a:p>
                <a:endParaRPr lang="fr-CA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fr-CA" sz="3600" i="1" dirty="0"/>
              </a:p>
              <a:p>
                <a:endParaRPr lang="fr-CA" sz="3600" i="1" dirty="0"/>
              </a:p>
              <a:p>
                <a:r>
                  <a:rPr lang="fr-CA" sz="3600" dirty="0"/>
                  <a:t>où...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dirty="0"/>
                  <a:t>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le plus près </a:t>
                </a:r>
                <a:r>
                  <a:rPr lang="fr-CA" sz="3600" dirty="0"/>
                  <a:t>(auquel il n’appartient pas).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auquel il appartient</a:t>
                </a:r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les classes sont compactes,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petit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petit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implique une 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les classes sont éloignées les unes des autres,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grand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implique une faible similarité intergroupe.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blipFill>
                <a:blip r:embed="rId3"/>
                <a:stretch>
                  <a:fillRect l="-1750" t="-697" r="-10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62833B-DC33-45B4-AA08-74E6E97F2621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6466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où…: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N</a:t>
                </a:r>
                <a:r>
                  <a:rPr lang="fr-CA" sz="3600" dirty="0"/>
                  <a:t> 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a</a:t>
                </a:r>
                <a:r>
                  <a:rPr lang="fr-CA" sz="3600" i="1" dirty="0"/>
                  <a:t> </a:t>
                </a:r>
                <a:r>
                  <a:rPr lang="fr-CA" sz="3600" dirty="0"/>
                  <a:t>: nombre de paires d’exemples qui sont </a:t>
                </a:r>
                <a:r>
                  <a:rPr lang="fr-CA" sz="3600" b="1" dirty="0"/>
                  <a:t>dans la même classe</a:t>
                </a:r>
                <a:r>
                  <a:rPr lang="fr-CA" sz="3600" dirty="0"/>
                  <a:t>, tant suite à l’algorithme de regroupement que </a:t>
                </a:r>
                <a:br>
                  <a:rPr lang="fr-CA" sz="3600" dirty="0"/>
                </a:br>
                <a:r>
                  <a:rPr lang="fr-CA" sz="3600" dirty="0"/>
                  <a:t>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b</a:t>
                </a:r>
                <a:r>
                  <a:rPr lang="fr-CA" sz="3600" dirty="0"/>
                  <a:t> : nombre de paires d’exemples qui sont </a:t>
                </a:r>
                <a:r>
                  <a:rPr lang="fr-CA" sz="3600" b="1" dirty="0"/>
                  <a:t>dans des classes différentes</a:t>
                </a:r>
                <a:r>
                  <a:rPr lang="fr-CA" sz="3600" dirty="0"/>
                  <a:t>, tant suite à l’algorithme de regroupement que 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</a:t>
                </a:r>
                <a:r>
                  <a:rPr lang="fr-CA" sz="3600" b="1" i="1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fr-CA" sz="3600" b="1" i="1" dirty="0"/>
                  <a:t> </a:t>
                </a:r>
                <a:r>
                  <a:rPr lang="fr-CA" sz="3600" b="1" dirty="0"/>
                  <a:t>: </a:t>
                </a:r>
                <a:r>
                  <a:rPr lang="fr-CA" sz="3600" dirty="0"/>
                  <a:t>nombre de paires d’exemples.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il y a de paires d’exemples regroupés ensemble dans les deux cas,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il y a de paires d’exemples regroupés dans des classes distinctes dans les deux cas,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blipFill>
                <a:blip r:embed="rId3"/>
                <a:stretch>
                  <a:fillRect l="-1750" t="-643" r="-1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C3E10F-9323-4881-B1AC-41FE166CBBE4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57950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peut observer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et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dans un tableau de contingence: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blipFill>
                <a:blip r:embed="rId3"/>
                <a:stretch>
                  <a:fillRect l="-1750" t="-736" r="-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50A327E-846C-4EB1-BD38-711E7889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88"/>
              </p:ext>
            </p:extLst>
          </p:nvPr>
        </p:nvGraphicFramePr>
        <p:xfrm>
          <a:off x="0" y="7763574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CIBLE (</a:t>
                      </a:r>
                      <a:r>
                        <a:rPr lang="fr-CA" sz="4000" b="1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ALGORITHME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DE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REGROUPEMENT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c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d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CD493-7CF1-4E92-B48F-5A8ED837EB8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79045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b="1" dirty="0"/>
                  <a:t>Problème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Ne tient pas compte du nombre de cas que l’on obtiendrait à partir de regroupements au hasard.</a:t>
                </a:r>
              </a:p>
              <a:p>
                <a:endParaRPr lang="fr-CA" sz="3600" dirty="0"/>
              </a:p>
              <a:p>
                <a:r>
                  <a:rPr lang="fr-CA" sz="3600" b="1" dirty="0"/>
                  <a:t>Solution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Corriger en fonction de la valeur attendue (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 pour un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si les groupements sont effectués au hasard.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Nom : </a:t>
                </a:r>
                <a:r>
                  <a:rPr lang="fr-CA" sz="3600" b="1" i="1" dirty="0" err="1"/>
                  <a:t>Adjusted</a:t>
                </a:r>
                <a:r>
                  <a:rPr lang="fr-CA" sz="3600" b="1" i="1" dirty="0"/>
                  <a:t> rand index</a:t>
                </a:r>
                <a:r>
                  <a:rPr lang="fr-CA" sz="3600" dirty="0"/>
                  <a:t>  (</a:t>
                </a:r>
                <a:r>
                  <a:rPr lang="fr-CA" sz="3600" b="1" i="1" dirty="0"/>
                  <a:t>ARI</a:t>
                </a:r>
                <a:r>
                  <a:rPr lang="fr-CA" sz="3600" dirty="0"/>
                  <a:t>).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0 » correspond alors à ce à quoi on s’attendrait avec des regroupements aléatoires.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1 » correspond à un groupement identique dans les deux ensembles.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négatif veut dire qu’on fait pire qu’un regroupement aléatoire.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blipFill>
                <a:blip r:embed="rId3"/>
                <a:stretch>
                  <a:fillRect l="-1750" t="-740" r="-1650" b="-61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869735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2943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diminuer la variance de notre solution, on peut utiliser une </a:t>
            </a:r>
            <a:r>
              <a:rPr lang="fr-CA" sz="4000" b="1" dirty="0"/>
              <a:t>méthode d’ensemble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L’idée est la même que lorsque nous avions vu le </a:t>
            </a:r>
            <a:r>
              <a:rPr lang="fr-CA" sz="4000" i="1" dirty="0"/>
              <a:t>bagging </a:t>
            </a:r>
            <a:r>
              <a:rPr lang="fr-CA" sz="4000" dirty="0"/>
              <a:t>et le </a:t>
            </a:r>
            <a:r>
              <a:rPr lang="fr-CA" sz="4000" i="1" dirty="0" err="1"/>
              <a:t>boosting</a:t>
            </a:r>
            <a:r>
              <a:rPr lang="fr-CA" sz="4000" dirty="0"/>
              <a:t>.</a:t>
            </a:r>
          </a:p>
          <a:p>
            <a:endParaRPr lang="fr-CA" sz="4000" i="1" dirty="0"/>
          </a:p>
          <a:p>
            <a:r>
              <a:rPr lang="fr-CA" sz="4000" dirty="0"/>
              <a:t>Il n’existe toutefois actuellement pas de fonction dans </a:t>
            </a:r>
            <a:r>
              <a:rPr lang="fr-CA" sz="4000" i="1" dirty="0" err="1"/>
              <a:t>Sklearn</a:t>
            </a:r>
            <a:r>
              <a:rPr lang="fr-CA" sz="4000" i="1" dirty="0"/>
              <a:t> </a:t>
            </a:r>
            <a:r>
              <a:rPr lang="fr-CA" sz="4000" dirty="0"/>
              <a:t>permettant d’utiliser une méthode d’ensemble dans le cadre d’un algorithme de regroupement.</a:t>
            </a:r>
            <a:r>
              <a:rPr lang="fr-CA" sz="4000" i="1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Néanmoins, il est possible d’utiliser des librairies proposées par différents auteurs (ex. </a:t>
            </a:r>
            <a:r>
              <a:rPr lang="fr-CA" sz="3600" i="1" dirty="0"/>
              <a:t>Ronan, 2018</a:t>
            </a:r>
            <a:r>
              <a:rPr lang="fr-CA" sz="3600" dirty="0"/>
              <a:t>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>
                <a:hlinkClick r:id="rId3"/>
              </a:rPr>
              <a:t>https://github.com/NaegleLab/OpenEnsembles</a:t>
            </a:r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2.9. MÉTHODES D’ENSEMBLES</a:t>
            </a:r>
          </a:p>
        </p:txBody>
      </p:sp>
    </p:spTree>
    <p:extLst>
      <p:ext uri="{BB962C8B-B14F-4D97-AF65-F5344CB8AC3E}">
        <p14:creationId xmlns:p14="http://schemas.microsoft.com/office/powerpoint/2010/main" val="41722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C587DB-3BB3-4A74-B29A-52EF92035605}"/>
              </a:ext>
            </a:extLst>
          </p:cNvPr>
          <p:cNvCxnSpPr>
            <a:cxnSpLocks/>
          </p:cNvCxnSpPr>
          <p:nvPr/>
        </p:nvCxnSpPr>
        <p:spPr>
          <a:xfrm flipV="1">
            <a:off x="6605771" y="9467850"/>
            <a:ext cx="1861135" cy="3839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Comment préserver les regroupements dans un affichage comportant un nombre inférieur de dimensions ?</a:t>
            </a:r>
          </a:p>
          <a:p>
            <a:endParaRPr lang="fr-CA" sz="4000" dirty="0"/>
          </a:p>
          <a:p>
            <a:r>
              <a:rPr lang="fr-CA" sz="4000" dirty="0"/>
              <a:t>Plus précisément, ici, comment projeter les regroupements en deux dimensions dans un affichage en une dimension.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/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34">
            <a:extLst>
              <a:ext uri="{FF2B5EF4-FFF2-40B4-BE49-F238E27FC236}">
                <a16:creationId xmlns:a16="http://schemas.microsoft.com/office/drawing/2014/main" id="{F49E72BF-92A5-4D56-935C-7608E47F7D83}"/>
              </a:ext>
            </a:extLst>
          </p:cNvPr>
          <p:cNvGrpSpPr/>
          <p:nvPr/>
        </p:nvGrpSpPr>
        <p:grpSpPr>
          <a:xfrm>
            <a:off x="4159205" y="4123848"/>
            <a:ext cx="4273561" cy="3379095"/>
            <a:chOff x="2895600" y="2819400"/>
            <a:chExt cx="2590800" cy="2590800"/>
          </a:xfrm>
        </p:grpSpPr>
        <p:cxnSp>
          <p:nvCxnSpPr>
            <p:cNvPr id="19" name="Connecteur droit 32">
              <a:extLst>
                <a:ext uri="{FF2B5EF4-FFF2-40B4-BE49-F238E27FC236}">
                  <a16:creationId xmlns:a16="http://schemas.microsoft.com/office/drawing/2014/main" id="{B9351245-5931-427D-84DA-8809B600EFDD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33">
              <a:extLst>
                <a:ext uri="{FF2B5EF4-FFF2-40B4-BE49-F238E27FC236}">
                  <a16:creationId xmlns:a16="http://schemas.microsoft.com/office/drawing/2014/main" id="{9AA7C223-3190-4B94-AFF8-78CD72D144F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lipse 35">
            <a:extLst>
              <a:ext uri="{FF2B5EF4-FFF2-40B4-BE49-F238E27FC236}">
                <a16:creationId xmlns:a16="http://schemas.microsoft.com/office/drawing/2014/main" id="{28E6D8D5-3DF0-43EE-99AD-99C2EB1CA35F}"/>
              </a:ext>
            </a:extLst>
          </p:cNvPr>
          <p:cNvSpPr/>
          <p:nvPr/>
        </p:nvSpPr>
        <p:spPr>
          <a:xfrm>
            <a:off x="4559238" y="64474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36">
            <a:extLst>
              <a:ext uri="{FF2B5EF4-FFF2-40B4-BE49-F238E27FC236}">
                <a16:creationId xmlns:a16="http://schemas.microsoft.com/office/drawing/2014/main" id="{4B36F200-90B2-4D7C-8E90-01B245269981}"/>
              </a:ext>
            </a:extLst>
          </p:cNvPr>
          <p:cNvSpPr/>
          <p:nvPr/>
        </p:nvSpPr>
        <p:spPr>
          <a:xfrm>
            <a:off x="4901229" y="533339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37">
            <a:extLst>
              <a:ext uri="{FF2B5EF4-FFF2-40B4-BE49-F238E27FC236}">
                <a16:creationId xmlns:a16="http://schemas.microsoft.com/office/drawing/2014/main" id="{E9CE7683-185A-4667-8D50-61FB5D60BDF0}"/>
              </a:ext>
            </a:extLst>
          </p:cNvPr>
          <p:cNvSpPr/>
          <p:nvPr/>
        </p:nvSpPr>
        <p:spPr>
          <a:xfrm>
            <a:off x="5000614" y="675797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40">
            <a:extLst>
              <a:ext uri="{FF2B5EF4-FFF2-40B4-BE49-F238E27FC236}">
                <a16:creationId xmlns:a16="http://schemas.microsoft.com/office/drawing/2014/main" id="{A5B17F87-7B87-4898-A447-5539156B116B}"/>
              </a:ext>
            </a:extLst>
          </p:cNvPr>
          <p:cNvSpPr/>
          <p:nvPr/>
        </p:nvSpPr>
        <p:spPr>
          <a:xfrm>
            <a:off x="6109893" y="473491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Ellipse 41">
            <a:extLst>
              <a:ext uri="{FF2B5EF4-FFF2-40B4-BE49-F238E27FC236}">
                <a16:creationId xmlns:a16="http://schemas.microsoft.com/office/drawing/2014/main" id="{07F8BC05-308A-419C-8162-4B724224910F}"/>
              </a:ext>
            </a:extLst>
          </p:cNvPr>
          <p:cNvSpPr/>
          <p:nvPr/>
        </p:nvSpPr>
        <p:spPr>
          <a:xfrm>
            <a:off x="5093029" y="63947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42">
            <a:extLst>
              <a:ext uri="{FF2B5EF4-FFF2-40B4-BE49-F238E27FC236}">
                <a16:creationId xmlns:a16="http://schemas.microsoft.com/office/drawing/2014/main" id="{6AD7B858-FD59-4EBA-A665-7579447DDF23}"/>
              </a:ext>
            </a:extLst>
          </p:cNvPr>
          <p:cNvSpPr/>
          <p:nvPr/>
        </p:nvSpPr>
        <p:spPr>
          <a:xfrm>
            <a:off x="6040792" y="533055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48">
            <a:extLst>
              <a:ext uri="{FF2B5EF4-FFF2-40B4-BE49-F238E27FC236}">
                <a16:creationId xmlns:a16="http://schemas.microsoft.com/office/drawing/2014/main" id="{D8FF5993-9EB6-4F1A-9670-BBA431214972}"/>
              </a:ext>
            </a:extLst>
          </p:cNvPr>
          <p:cNvSpPr/>
          <p:nvPr/>
        </p:nvSpPr>
        <p:spPr>
          <a:xfrm>
            <a:off x="4979133" y="4588428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/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42">
            <a:extLst>
              <a:ext uri="{FF2B5EF4-FFF2-40B4-BE49-F238E27FC236}">
                <a16:creationId xmlns:a16="http://schemas.microsoft.com/office/drawing/2014/main" id="{B4E8A548-7197-4B89-8B45-2082262FE08E}"/>
              </a:ext>
            </a:extLst>
          </p:cNvPr>
          <p:cNvSpPr/>
          <p:nvPr/>
        </p:nvSpPr>
        <p:spPr>
          <a:xfrm>
            <a:off x="4640992" y="510201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Ellipse 40">
            <a:extLst>
              <a:ext uri="{FF2B5EF4-FFF2-40B4-BE49-F238E27FC236}">
                <a16:creationId xmlns:a16="http://schemas.microsoft.com/office/drawing/2014/main" id="{618695BA-4D6C-4DC7-B189-FAE33FC77FF8}"/>
              </a:ext>
            </a:extLst>
          </p:cNvPr>
          <p:cNvSpPr/>
          <p:nvPr/>
        </p:nvSpPr>
        <p:spPr>
          <a:xfrm>
            <a:off x="6524017" y="531680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2" name="Connecteur droit 32">
            <a:extLst>
              <a:ext uri="{FF2B5EF4-FFF2-40B4-BE49-F238E27FC236}">
                <a16:creationId xmlns:a16="http://schemas.microsoft.com/office/drawing/2014/main" id="{558CBFF6-B011-405F-9482-7D2C9A7F537F}"/>
              </a:ext>
            </a:extLst>
          </p:cNvPr>
          <p:cNvCxnSpPr/>
          <p:nvPr/>
        </p:nvCxnSpPr>
        <p:spPr>
          <a:xfrm>
            <a:off x="231925" y="8225830"/>
            <a:ext cx="0" cy="3379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35">
            <a:extLst>
              <a:ext uri="{FF2B5EF4-FFF2-40B4-BE49-F238E27FC236}">
                <a16:creationId xmlns:a16="http://schemas.microsoft.com/office/drawing/2014/main" id="{0713815C-32EF-47BB-907F-5FC6C3E1CE11}"/>
              </a:ext>
            </a:extLst>
          </p:cNvPr>
          <p:cNvSpPr/>
          <p:nvPr/>
        </p:nvSpPr>
        <p:spPr>
          <a:xfrm>
            <a:off x="136658" y="105494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6">
            <a:extLst>
              <a:ext uri="{FF2B5EF4-FFF2-40B4-BE49-F238E27FC236}">
                <a16:creationId xmlns:a16="http://schemas.microsoft.com/office/drawing/2014/main" id="{DC2E28C9-6BBB-4E8D-83AA-32085D040802}"/>
              </a:ext>
            </a:extLst>
          </p:cNvPr>
          <p:cNvSpPr/>
          <p:nvPr/>
        </p:nvSpPr>
        <p:spPr>
          <a:xfrm>
            <a:off x="140829" y="94353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7">
            <a:extLst>
              <a:ext uri="{FF2B5EF4-FFF2-40B4-BE49-F238E27FC236}">
                <a16:creationId xmlns:a16="http://schemas.microsoft.com/office/drawing/2014/main" id="{7200D7EB-99DE-4F5D-BA8F-B6E3531B53D3}"/>
              </a:ext>
            </a:extLst>
          </p:cNvPr>
          <p:cNvSpPr/>
          <p:nvPr/>
        </p:nvSpPr>
        <p:spPr>
          <a:xfrm>
            <a:off x="131413" y="1085995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40">
            <a:extLst>
              <a:ext uri="{FF2B5EF4-FFF2-40B4-BE49-F238E27FC236}">
                <a16:creationId xmlns:a16="http://schemas.microsoft.com/office/drawing/2014/main" id="{6C05391F-7FF7-4002-A846-3879A919CD5E}"/>
              </a:ext>
            </a:extLst>
          </p:cNvPr>
          <p:cNvSpPr/>
          <p:nvPr/>
        </p:nvSpPr>
        <p:spPr>
          <a:xfrm>
            <a:off x="135373" y="883689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8" name="Ellipse 41">
            <a:extLst>
              <a:ext uri="{FF2B5EF4-FFF2-40B4-BE49-F238E27FC236}">
                <a16:creationId xmlns:a16="http://schemas.microsoft.com/office/drawing/2014/main" id="{D7735C2C-B2BD-4B95-B519-289FBC860356}"/>
              </a:ext>
            </a:extLst>
          </p:cNvPr>
          <p:cNvSpPr/>
          <p:nvPr/>
        </p:nvSpPr>
        <p:spPr>
          <a:xfrm>
            <a:off x="132806" y="104967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42">
            <a:extLst>
              <a:ext uri="{FF2B5EF4-FFF2-40B4-BE49-F238E27FC236}">
                <a16:creationId xmlns:a16="http://schemas.microsoft.com/office/drawing/2014/main" id="{AF5CB6DF-BD79-4009-A9CF-2B07ED86A50C}"/>
              </a:ext>
            </a:extLst>
          </p:cNvPr>
          <p:cNvSpPr/>
          <p:nvPr/>
        </p:nvSpPr>
        <p:spPr>
          <a:xfrm>
            <a:off x="137392" y="94325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0" name="Ellipse 48">
            <a:extLst>
              <a:ext uri="{FF2B5EF4-FFF2-40B4-BE49-F238E27FC236}">
                <a16:creationId xmlns:a16="http://schemas.microsoft.com/office/drawing/2014/main" id="{3321D597-9191-443D-B0AC-4E26026BE2B3}"/>
              </a:ext>
            </a:extLst>
          </p:cNvPr>
          <p:cNvSpPr/>
          <p:nvPr/>
        </p:nvSpPr>
        <p:spPr>
          <a:xfrm>
            <a:off x="137453" y="869041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/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42">
            <a:extLst>
              <a:ext uri="{FF2B5EF4-FFF2-40B4-BE49-F238E27FC236}">
                <a16:creationId xmlns:a16="http://schemas.microsoft.com/office/drawing/2014/main" id="{8861CEB4-9CBC-4BFD-973B-5AE1D63BA46F}"/>
              </a:ext>
            </a:extLst>
          </p:cNvPr>
          <p:cNvSpPr/>
          <p:nvPr/>
        </p:nvSpPr>
        <p:spPr>
          <a:xfrm>
            <a:off x="134592" y="920399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Ellipse 40">
            <a:extLst>
              <a:ext uri="{FF2B5EF4-FFF2-40B4-BE49-F238E27FC236}">
                <a16:creationId xmlns:a16="http://schemas.microsoft.com/office/drawing/2014/main" id="{490C5921-16C0-4061-8FC4-191425A36AB6}"/>
              </a:ext>
            </a:extLst>
          </p:cNvPr>
          <p:cNvSpPr/>
          <p:nvPr/>
        </p:nvSpPr>
        <p:spPr>
          <a:xfrm>
            <a:off x="138017" y="941878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/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33">
            <a:extLst>
              <a:ext uri="{FF2B5EF4-FFF2-40B4-BE49-F238E27FC236}">
                <a16:creationId xmlns:a16="http://schemas.microsoft.com/office/drawing/2014/main" id="{8A502C6C-9487-42E1-886D-872863E13029}"/>
              </a:ext>
            </a:extLst>
          </p:cNvPr>
          <p:cNvCxnSpPr/>
          <p:nvPr/>
        </p:nvCxnSpPr>
        <p:spPr>
          <a:xfrm rot="16200000">
            <a:off x="3272795" y="9468145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35">
            <a:extLst>
              <a:ext uri="{FF2B5EF4-FFF2-40B4-BE49-F238E27FC236}">
                <a16:creationId xmlns:a16="http://schemas.microsoft.com/office/drawing/2014/main" id="{EE53EED7-D212-4864-A844-5025920D64BC}"/>
              </a:ext>
            </a:extLst>
          </p:cNvPr>
          <p:cNvSpPr/>
          <p:nvPr/>
        </p:nvSpPr>
        <p:spPr>
          <a:xfrm>
            <a:off x="1536047" y="114963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6">
            <a:extLst>
              <a:ext uri="{FF2B5EF4-FFF2-40B4-BE49-F238E27FC236}">
                <a16:creationId xmlns:a16="http://schemas.microsoft.com/office/drawing/2014/main" id="{6AB1F297-5782-46DD-9574-529E31575277}"/>
              </a:ext>
            </a:extLst>
          </p:cNvPr>
          <p:cNvSpPr/>
          <p:nvPr/>
        </p:nvSpPr>
        <p:spPr>
          <a:xfrm>
            <a:off x="1878038" y="115054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7">
            <a:extLst>
              <a:ext uri="{FF2B5EF4-FFF2-40B4-BE49-F238E27FC236}">
                <a16:creationId xmlns:a16="http://schemas.microsoft.com/office/drawing/2014/main" id="{C81AD661-F6C6-49DC-84C7-F958174C570B}"/>
              </a:ext>
            </a:extLst>
          </p:cNvPr>
          <p:cNvSpPr/>
          <p:nvPr/>
        </p:nvSpPr>
        <p:spPr>
          <a:xfrm>
            <a:off x="1977423" y="11505288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40">
            <a:extLst>
              <a:ext uri="{FF2B5EF4-FFF2-40B4-BE49-F238E27FC236}">
                <a16:creationId xmlns:a16="http://schemas.microsoft.com/office/drawing/2014/main" id="{6FCEC0A9-D440-425E-BE87-B65D01F71281}"/>
              </a:ext>
            </a:extLst>
          </p:cNvPr>
          <p:cNvSpPr/>
          <p:nvPr/>
        </p:nvSpPr>
        <p:spPr>
          <a:xfrm>
            <a:off x="3086702" y="11500718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2" name="Ellipse 41">
            <a:extLst>
              <a:ext uri="{FF2B5EF4-FFF2-40B4-BE49-F238E27FC236}">
                <a16:creationId xmlns:a16="http://schemas.microsoft.com/office/drawing/2014/main" id="{A4E3B8ED-ECAA-4FD1-B9F2-6676CCFB2403}"/>
              </a:ext>
            </a:extLst>
          </p:cNvPr>
          <p:cNvSpPr/>
          <p:nvPr/>
        </p:nvSpPr>
        <p:spPr>
          <a:xfrm>
            <a:off x="2069838" y="115071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42">
            <a:extLst>
              <a:ext uri="{FF2B5EF4-FFF2-40B4-BE49-F238E27FC236}">
                <a16:creationId xmlns:a16="http://schemas.microsoft.com/office/drawing/2014/main" id="{C9B42518-5AD7-4D25-BA50-9576EF44BAFC}"/>
              </a:ext>
            </a:extLst>
          </p:cNvPr>
          <p:cNvSpPr/>
          <p:nvPr/>
        </p:nvSpPr>
        <p:spPr>
          <a:xfrm>
            <a:off x="3017601" y="115026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4" name="Ellipse 48">
            <a:extLst>
              <a:ext uri="{FF2B5EF4-FFF2-40B4-BE49-F238E27FC236}">
                <a16:creationId xmlns:a16="http://schemas.microsoft.com/office/drawing/2014/main" id="{B65A0ED5-A804-4718-91C0-D69DE16DD9CB}"/>
              </a:ext>
            </a:extLst>
          </p:cNvPr>
          <p:cNvSpPr/>
          <p:nvPr/>
        </p:nvSpPr>
        <p:spPr>
          <a:xfrm>
            <a:off x="1955942" y="1150346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Ellipse 42">
            <a:extLst>
              <a:ext uri="{FF2B5EF4-FFF2-40B4-BE49-F238E27FC236}">
                <a16:creationId xmlns:a16="http://schemas.microsoft.com/office/drawing/2014/main" id="{30254878-6C83-40BD-8CE0-5711A0C920B7}"/>
              </a:ext>
            </a:extLst>
          </p:cNvPr>
          <p:cNvSpPr/>
          <p:nvPr/>
        </p:nvSpPr>
        <p:spPr>
          <a:xfrm>
            <a:off x="1617801" y="11505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Ellipse 40">
            <a:extLst>
              <a:ext uri="{FF2B5EF4-FFF2-40B4-BE49-F238E27FC236}">
                <a16:creationId xmlns:a16="http://schemas.microsoft.com/office/drawing/2014/main" id="{5DA14776-20AB-4A9A-A0CB-E0C666764B0C}"/>
              </a:ext>
            </a:extLst>
          </p:cNvPr>
          <p:cNvSpPr/>
          <p:nvPr/>
        </p:nvSpPr>
        <p:spPr>
          <a:xfrm>
            <a:off x="3500826" y="1150476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C7C74-94F3-4BB8-80F2-FE2C0FE70858}"/>
              </a:ext>
            </a:extLst>
          </p:cNvPr>
          <p:cNvSpPr txBox="1"/>
          <p:nvPr/>
        </p:nvSpPr>
        <p:spPr>
          <a:xfrm>
            <a:off x="541824" y="8261396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(2) </a:t>
            </a:r>
            <a:r>
              <a:rPr lang="fr-CA" sz="4000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/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e 34">
            <a:extLst>
              <a:ext uri="{FF2B5EF4-FFF2-40B4-BE49-F238E27FC236}">
                <a16:creationId xmlns:a16="http://schemas.microsoft.com/office/drawing/2014/main" id="{671466F6-445D-4A07-8A8C-B6A218BD7911}"/>
              </a:ext>
            </a:extLst>
          </p:cNvPr>
          <p:cNvGrpSpPr/>
          <p:nvPr/>
        </p:nvGrpSpPr>
        <p:grpSpPr>
          <a:xfrm>
            <a:off x="7376614" y="8303647"/>
            <a:ext cx="4273561" cy="3379095"/>
            <a:chOff x="2895600" y="2819400"/>
            <a:chExt cx="2590800" cy="2590800"/>
          </a:xfrm>
        </p:grpSpPr>
        <p:cxnSp>
          <p:nvCxnSpPr>
            <p:cNvPr id="81" name="Connecteur droit 32">
              <a:extLst>
                <a:ext uri="{FF2B5EF4-FFF2-40B4-BE49-F238E27FC236}">
                  <a16:creationId xmlns:a16="http://schemas.microsoft.com/office/drawing/2014/main" id="{19C297A2-3D0C-4D8C-9DB6-A998F808416E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7E611C43-4A07-40C8-8F10-330133FA44D3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Ellipse 35">
            <a:extLst>
              <a:ext uri="{FF2B5EF4-FFF2-40B4-BE49-F238E27FC236}">
                <a16:creationId xmlns:a16="http://schemas.microsoft.com/office/drawing/2014/main" id="{01EAF0A0-D092-44E1-9738-F6A34B40FFC2}"/>
              </a:ext>
            </a:extLst>
          </p:cNvPr>
          <p:cNvSpPr/>
          <p:nvPr/>
        </p:nvSpPr>
        <p:spPr>
          <a:xfrm>
            <a:off x="6805127" y="1257920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Ellipse 36">
            <a:extLst>
              <a:ext uri="{FF2B5EF4-FFF2-40B4-BE49-F238E27FC236}">
                <a16:creationId xmlns:a16="http://schemas.microsoft.com/office/drawing/2014/main" id="{F095D820-A947-46DE-A319-24B8EC3FB840}"/>
              </a:ext>
            </a:extLst>
          </p:cNvPr>
          <p:cNvSpPr/>
          <p:nvPr/>
        </p:nvSpPr>
        <p:spPr>
          <a:xfrm>
            <a:off x="7341638" y="11483972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Ellipse 37">
            <a:extLst>
              <a:ext uri="{FF2B5EF4-FFF2-40B4-BE49-F238E27FC236}">
                <a16:creationId xmlns:a16="http://schemas.microsoft.com/office/drawing/2014/main" id="{E3F91B65-6C35-4721-93AA-694EC7431057}"/>
              </a:ext>
            </a:extLst>
          </p:cNvPr>
          <p:cNvSpPr/>
          <p:nvPr/>
        </p:nvSpPr>
        <p:spPr>
          <a:xfrm>
            <a:off x="6768282" y="12661222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Ellipse 40">
            <a:extLst>
              <a:ext uri="{FF2B5EF4-FFF2-40B4-BE49-F238E27FC236}">
                <a16:creationId xmlns:a16="http://schemas.microsoft.com/office/drawing/2014/main" id="{D0ED87F3-25B0-40E8-B5FD-FF9DA6857CCA}"/>
              </a:ext>
            </a:extLst>
          </p:cNvPr>
          <p:cNvSpPr/>
          <p:nvPr/>
        </p:nvSpPr>
        <p:spPr>
          <a:xfrm>
            <a:off x="7830287" y="1048724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7" name="Ellipse 41">
            <a:extLst>
              <a:ext uri="{FF2B5EF4-FFF2-40B4-BE49-F238E27FC236}">
                <a16:creationId xmlns:a16="http://schemas.microsoft.com/office/drawing/2014/main" id="{0BA29BE3-F0AB-4A82-876C-357EA8A1F030}"/>
              </a:ext>
            </a:extLst>
          </p:cNvPr>
          <p:cNvSpPr/>
          <p:nvPr/>
        </p:nvSpPr>
        <p:spPr>
          <a:xfrm>
            <a:off x="6960702" y="1227551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Ellipse 42">
            <a:extLst>
              <a:ext uri="{FF2B5EF4-FFF2-40B4-BE49-F238E27FC236}">
                <a16:creationId xmlns:a16="http://schemas.microsoft.com/office/drawing/2014/main" id="{C710D4D7-B53C-4135-8D4F-080E01F3B9F9}"/>
              </a:ext>
            </a:extLst>
          </p:cNvPr>
          <p:cNvSpPr/>
          <p:nvPr/>
        </p:nvSpPr>
        <p:spPr>
          <a:xfrm>
            <a:off x="7558632" y="1105099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/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Ellipse 42">
            <a:extLst>
              <a:ext uri="{FF2B5EF4-FFF2-40B4-BE49-F238E27FC236}">
                <a16:creationId xmlns:a16="http://schemas.microsoft.com/office/drawing/2014/main" id="{ECBA83D3-5D45-42E5-83D6-38C9D2E35C44}"/>
              </a:ext>
            </a:extLst>
          </p:cNvPr>
          <p:cNvSpPr/>
          <p:nvPr/>
        </p:nvSpPr>
        <p:spPr>
          <a:xfrm>
            <a:off x="7378912" y="11401185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Ellipse 40">
            <a:extLst>
              <a:ext uri="{FF2B5EF4-FFF2-40B4-BE49-F238E27FC236}">
                <a16:creationId xmlns:a16="http://schemas.microsoft.com/office/drawing/2014/main" id="{E88203F2-8393-4E0E-92B3-004D6437C15E}"/>
              </a:ext>
            </a:extLst>
          </p:cNvPr>
          <p:cNvSpPr/>
          <p:nvPr/>
        </p:nvSpPr>
        <p:spPr>
          <a:xfrm>
            <a:off x="7644619" y="1085646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54F96C-513B-40BB-85A7-D2DE2E85E2B0}"/>
              </a:ext>
            </a:extLst>
          </p:cNvPr>
          <p:cNvSpPr txBox="1"/>
          <p:nvPr/>
        </p:nvSpPr>
        <p:spPr>
          <a:xfrm>
            <a:off x="3186087" y="1012300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(1) </a:t>
            </a:r>
            <a:r>
              <a:rPr lang="fr-CA" sz="4000" b="1" dirty="0"/>
              <a:t>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5EA14F-EC9B-4393-95EE-B5F7D979BA50}"/>
              </a:ext>
            </a:extLst>
          </p:cNvPr>
          <p:cNvSpPr txBox="1"/>
          <p:nvPr/>
        </p:nvSpPr>
        <p:spPr>
          <a:xfrm>
            <a:off x="9116106" y="859013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PCA</a:t>
            </a:r>
            <a:r>
              <a:rPr lang="fr-CA" sz="4000" b="1" baseline="30000" dirty="0"/>
              <a:t> </a:t>
            </a:r>
            <a:r>
              <a:rPr lang="fr-CA" sz="4000" b="1" dirty="0"/>
              <a:t>?</a:t>
            </a:r>
          </a:p>
        </p:txBody>
      </p:sp>
      <p:sp>
        <p:nvSpPr>
          <p:cNvPr id="89" name="Ellipse 48">
            <a:extLst>
              <a:ext uri="{FF2B5EF4-FFF2-40B4-BE49-F238E27FC236}">
                <a16:creationId xmlns:a16="http://schemas.microsoft.com/office/drawing/2014/main" id="{0494E896-5066-48B2-AE49-5C24844816A8}"/>
              </a:ext>
            </a:extLst>
          </p:cNvPr>
          <p:cNvSpPr/>
          <p:nvPr/>
        </p:nvSpPr>
        <p:spPr>
          <a:xfrm>
            <a:off x="7624447" y="10901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10571</TotalTime>
  <Words>2502</Words>
  <Application>Microsoft Office PowerPoint</Application>
  <PresentationFormat>Widescreen</PresentationFormat>
  <Paragraphs>745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634</cp:revision>
  <dcterms:created xsi:type="dcterms:W3CDTF">2019-10-19T13:38:13Z</dcterms:created>
  <dcterms:modified xsi:type="dcterms:W3CDTF">2019-11-18T13:17:30Z</dcterms:modified>
</cp:coreProperties>
</file>