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87" r:id="rId3"/>
    <p:sldId id="303" r:id="rId4"/>
    <p:sldId id="285" r:id="rId5"/>
    <p:sldId id="280" r:id="rId6"/>
    <p:sldId id="288" r:id="rId7"/>
    <p:sldId id="281" r:id="rId8"/>
    <p:sldId id="284" r:id="rId9"/>
    <p:sldId id="286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8" r:id="rId22"/>
    <p:sldId id="309" r:id="rId23"/>
    <p:sldId id="311" r:id="rId24"/>
    <p:sldId id="310" r:id="rId25"/>
    <p:sldId id="305" r:id="rId26"/>
    <p:sldId id="306" r:id="rId27"/>
    <p:sldId id="307" r:id="rId28"/>
    <p:sldId id="302" r:id="rId29"/>
    <p:sldId id="312" r:id="rId30"/>
    <p:sldId id="313" r:id="rId31"/>
    <p:sldId id="314" r:id="rId32"/>
    <p:sldId id="316" r:id="rId33"/>
    <p:sldId id="315" r:id="rId34"/>
    <p:sldId id="317" r:id="rId35"/>
    <p:sldId id="318" r:id="rId36"/>
    <p:sldId id="319" r:id="rId37"/>
    <p:sldId id="321" r:id="rId38"/>
    <p:sldId id="322" r:id="rId39"/>
    <p:sldId id="324" r:id="rId40"/>
    <p:sldId id="323" r:id="rId41"/>
    <p:sldId id="325" r:id="rId42"/>
    <p:sldId id="326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19C"/>
    <a:srgbClr val="FF0000"/>
    <a:srgbClr val="E6E6E6"/>
    <a:srgbClr val="C00000"/>
    <a:srgbClr val="006D2C"/>
    <a:srgbClr val="41AE76"/>
    <a:srgbClr val="4292C6"/>
    <a:srgbClr val="238B45"/>
    <a:srgbClr val="99D8C9"/>
    <a:srgbClr val="9EC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8" autoAdjust="0"/>
    <p:restoredTop sz="95053" autoAdjust="0"/>
  </p:normalViewPr>
  <p:slideViewPr>
    <p:cSldViewPr snapToGrid="0">
      <p:cViewPr>
        <p:scale>
          <a:sx n="33" d="100"/>
          <a:sy n="33" d="100"/>
        </p:scale>
        <p:origin x="1770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cours_2_titre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587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219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135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548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363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70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927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8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931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3701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20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R_titre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3472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9477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0428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649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8074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6225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3892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613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8770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5539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152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2056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7699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4563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6751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7828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2076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4721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3447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9613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1568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774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1666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7730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951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84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1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964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5372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14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566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2019-10-28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23511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APPRENTISSAGE SUPERVISÉ vs 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3" y="2554689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 APRENTISSAGE SUPERVISÉ : RÉGRESSION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6A834-5660-4BB8-A9CC-AD9F82083AF3}"/>
              </a:ext>
            </a:extLst>
          </p:cNvPr>
          <p:cNvSpPr txBox="1"/>
          <p:nvPr/>
        </p:nvSpPr>
        <p:spPr>
          <a:xfrm>
            <a:off x="-4006643" y="3841646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3. APRENTISSAGE SUPERVISÉ :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9949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L’objectif de l’algorithme d’apprentissage est de minimiser</a:t>
            </a:r>
            <a:br>
              <a:rPr lang="fr-CA" sz="4000" dirty="0"/>
            </a:br>
            <a:r>
              <a:rPr lang="fr-CA" sz="4000" dirty="0"/>
              <a:t>l’erreur sur l’ensemble de test.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/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ce faire, il doit trouver les valeurs des paramètres </a:t>
                </a:r>
                <a:br>
                  <a:rPr lang="fr-CA" sz="4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CA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, etc., qui permettent de minimiser l’erreur de généralisation.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8B96B8-2235-4A72-9D53-0864165B1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784010"/>
                <a:ext cx="12192002" cy="1938992"/>
              </a:xfrm>
              <a:prstGeom prst="rect">
                <a:avLst/>
              </a:prstGeom>
              <a:blipFill>
                <a:blip r:embed="rId3"/>
                <a:stretch>
                  <a:fillRect l="-1750" t="-5660" b="-1257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C34DF9A7-9D48-48BE-BD16-9EAFA5586E06}"/>
              </a:ext>
            </a:extLst>
          </p:cNvPr>
          <p:cNvSpPr txBox="1"/>
          <p:nvPr/>
        </p:nvSpPr>
        <p:spPr>
          <a:xfrm>
            <a:off x="0" y="4020376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Minimiser l’erreur de généralisation implique de trouver le meilleur compromis entre le biais et la variance du modèle.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FF105A-BC65-471C-AB40-A8FEA585B1D6}"/>
              </a:ext>
            </a:extLst>
          </p:cNvPr>
          <p:cNvSpPr txBox="1"/>
          <p:nvPr/>
        </p:nvSpPr>
        <p:spPr>
          <a:xfrm>
            <a:off x="0" y="6256742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Rappel: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D04D48-0288-4FAC-8173-4DABA6A98337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479E4F0-D1EC-4160-828D-A0B218469DDC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EAC466-F54C-40D7-8062-D8796FDEA6B0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97E4757-AD35-4136-A381-097BF7B8F178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97A801E-C39E-4975-9CFF-847C4DF7DBAC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4B44DCDA-D848-42AF-8CB0-142C0423C7B4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F7400163-7792-43C4-A0C4-F094ECF65440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2CAE0585-FDF5-4408-9475-FFCFB1388B52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B9E9FF65-C085-4F5F-BB7C-45F9464F80D8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B718D400-389A-4BA6-9EC0-0B1C85D75F3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35EF85F3-1CB7-4593-9DB5-DE762A577B5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>
                      <a:extLst>
                        <a:ext uri="{FF2B5EF4-FFF2-40B4-BE49-F238E27FC236}">
                          <a16:creationId xmlns:a16="http://schemas.microsoft.com/office/drawing/2014/main" id="{60AB1798-45AE-4959-8FCB-DB4919A378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Arc 98">
                      <a:extLst>
                        <a:ext uri="{FF2B5EF4-FFF2-40B4-BE49-F238E27FC236}">
                          <a16:creationId xmlns:a16="http://schemas.microsoft.com/office/drawing/2014/main" id="{CA3D8021-F2FF-4D94-989A-0AB6D1967ADD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550E957D-1EF8-4BA7-9BDA-1AE820E46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FA03661E-3A2E-4C1C-A7A8-5D6E4A993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07E834A-E092-4402-BFE8-2FF50FC7B3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C275D2FF-80CE-4502-B9EF-4F3028F39E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4FEBCDF-607D-4FD3-ACEB-184662A1AB18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61BF1-640C-4A98-B6E6-1C81825665E2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A33AE57-81ED-499B-B1CB-CE41DF464C08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62DD15-90F6-4E95-8FED-ED6672D1D97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142BB60-7A3F-4FA7-911C-CF67119CD2AB}"/>
              </a:ext>
            </a:extLst>
          </p:cNvPr>
          <p:cNvSpPr txBox="1"/>
          <p:nvPr/>
        </p:nvSpPr>
        <p:spPr>
          <a:xfrm>
            <a:off x="2" y="16376423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minimiser l’erreur de généralisation, on utilise une </a:t>
            </a:r>
            <a:r>
              <a:rPr lang="fr-CA" sz="4000" b="1" dirty="0"/>
              <a:t>fonction de perte</a:t>
            </a:r>
            <a:r>
              <a:rPr lang="fr-CA" sz="4000" dirty="0"/>
              <a:t> :</a:t>
            </a:r>
            <a:endParaRPr lang="fr-CA" sz="4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3D53C1-4DA1-43B1-A8E7-9BBE73717909}"/>
              </a:ext>
            </a:extLst>
          </p:cNvPr>
          <p:cNvSpPr txBox="1"/>
          <p:nvPr/>
        </p:nvSpPr>
        <p:spPr>
          <a:xfrm>
            <a:off x="0" y="18160434"/>
            <a:ext cx="12192002" cy="193899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Cette fonction de perte utilise généralement deux termes: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coût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Une fonction de régularisation</a:t>
            </a:r>
          </a:p>
        </p:txBody>
      </p:sp>
    </p:spTree>
    <p:extLst>
      <p:ext uri="{BB962C8B-B14F-4D97-AF65-F5344CB8AC3E}">
        <p14:creationId xmlns:p14="http://schemas.microsoft.com/office/powerpoint/2010/main" val="32940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141740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La fonction de coût correspond à l’erreur de prédiction dans l’ensemble d’entraînement.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 régression linéaire, on utilise généralement la fonction de coût suivante: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4900829"/>
              </a:xfrm>
              <a:prstGeom prst="rect">
                <a:avLst/>
              </a:prstGeom>
              <a:blipFill>
                <a:blip r:embed="rId3"/>
                <a:stretch>
                  <a:fillRect l="-1750" t="-2239" r="-2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A880E33-E063-4783-AD43-49F78E1E7897}"/>
              </a:ext>
            </a:extLst>
          </p:cNvPr>
          <p:cNvSpPr txBox="1"/>
          <p:nvPr/>
        </p:nvSpPr>
        <p:spPr>
          <a:xfrm>
            <a:off x="0" y="5608714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 : 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utilise les carrés des différences entre les valeurs prédites par le modèle et les valeurs réelles parce que sinon, les différences brutes positives et négatives s’annuleraient.</a:t>
            </a:r>
          </a:p>
        </p:txBody>
      </p:sp>
    </p:spTree>
    <p:extLst>
      <p:ext uri="{BB962C8B-B14F-4D97-AF65-F5344CB8AC3E}">
        <p14:creationId xmlns:p14="http://schemas.microsoft.com/office/powerpoint/2010/main" val="291123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4922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Le premier terme de la fonction de perte correspond donc à la fonction de coût 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cette fonction de coût, on minimiserait le biais, sans égard pour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6747488"/>
              </a:xfrm>
              <a:prstGeom prst="rect">
                <a:avLst/>
              </a:prstGeom>
              <a:blipFill>
                <a:blip r:embed="rId3"/>
                <a:stretch>
                  <a:fillRect l="-1750" t="-1626" r="-2450" b="-289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7D4E6CD-416C-49EE-ADD9-D17E76F1CBFF}"/>
              </a:ext>
            </a:extLst>
          </p:cNvPr>
          <p:cNvGrpSpPr/>
          <p:nvPr/>
        </p:nvGrpSpPr>
        <p:grpSpPr>
          <a:xfrm>
            <a:off x="-6524615" y="3429000"/>
            <a:ext cx="25241229" cy="11932275"/>
            <a:chOff x="6096000" y="3788639"/>
            <a:chExt cx="25241229" cy="119322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FA0241-79D1-4478-AD0D-949D141FF5F4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1D23EA-6A7D-48A7-843B-047B2295285A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C3CCEB-BB2D-4BE7-8919-D1E43717884F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20B4B3A4-F133-46AB-8DE7-73AEDB155421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BE7A695B-EA89-4202-8621-92A10A2EAE45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81A2CD2-AB54-4B59-A722-9F78428EE1DF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8C397EF6-1EF0-442D-9DA1-05172CE65E58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E737FAB5-91AD-44D9-B79C-B97FD5C790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30252B07-1FA5-4B0A-A67F-B650E9344B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4780BD06-73F7-48C6-B0D9-6BB74B954B91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397D2CC-2DDD-46FA-868A-556F059CBC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A4718E6-9427-4297-B5C6-3966325060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743C6CC-52EA-4A65-BD1A-FF40260B48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33C68AD-9C54-4C5F-82C1-BC70BA6E1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753132-9741-4EC7-9518-D23F72878433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76554A16-3B81-43A3-9C92-14E18E245F02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17C949-7F51-4144-87EE-C9FF55D101D7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AA9F23-A027-4F17-8317-2070EB56CF44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FA7BB04-CCA1-42A9-9228-2F08EEAF4B3C}"/>
              </a:ext>
            </a:extLst>
          </p:cNvPr>
          <p:cNvSpPr/>
          <p:nvPr/>
        </p:nvSpPr>
        <p:spPr>
          <a:xfrm>
            <a:off x="9982614" y="12305046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D94D68-061C-4BA5-9DD7-BB1D88F3BC4B}"/>
              </a:ext>
            </a:extLst>
          </p:cNvPr>
          <p:cNvCxnSpPr/>
          <p:nvPr/>
        </p:nvCxnSpPr>
        <p:spPr>
          <a:xfrm>
            <a:off x="7108723" y="6400765"/>
            <a:ext cx="48641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CEDEDC-4C02-4E9D-88BB-7031499D9826}"/>
              </a:ext>
            </a:extLst>
          </p:cNvPr>
          <p:cNvCxnSpPr>
            <a:cxnSpLocks/>
          </p:cNvCxnSpPr>
          <p:nvPr/>
        </p:nvCxnSpPr>
        <p:spPr>
          <a:xfrm flipV="1">
            <a:off x="11972920" y="6400766"/>
            <a:ext cx="0" cy="65875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3BEDA9-FB83-475B-A4EE-7BDB1A1D12AE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11349180" y="12988329"/>
            <a:ext cx="623740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486560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tenir compte de la variabilité du modèle, on ajoute une fonction de </a:t>
            </a:r>
            <a:r>
              <a:rPr lang="fr-CA" sz="4000" b="1" dirty="0"/>
              <a:t>régularisation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Cette fonction a pour objectif de réduire la complexité du modèle.</a:t>
            </a:r>
          </a:p>
          <a:p>
            <a:endParaRPr lang="fr-CA" sz="4000" dirty="0"/>
          </a:p>
          <a:p>
            <a:r>
              <a:rPr lang="fr-CA" sz="4000" dirty="0"/>
              <a:t>Un modèle moins complexe aura moins de flexibilité pour accommoder tous les points de l’ensemble d’entraînement.</a:t>
            </a:r>
          </a:p>
          <a:p>
            <a:endParaRPr lang="fr-CA" sz="4000" dirty="0"/>
          </a:p>
          <a:p>
            <a:r>
              <a:rPr lang="fr-CA" sz="4000" dirty="0"/>
              <a:t>Donc, un modèle moins complexe va être : 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Plus représentatif de la tendance générale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Moins représentatif du bruit à l’intérieur de l’ensemble d’entraînement.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Pour ce faire, elle prend en entrées les valeurs des paramètres du modèle et envoie en sortie une valeur proportionnelle à la taille des paramètres.</a:t>
            </a:r>
          </a:p>
          <a:p>
            <a:endParaRPr lang="fr-CA" sz="4000" dirty="0"/>
          </a:p>
          <a:p>
            <a:r>
              <a:rPr lang="fr-CA" sz="4000" dirty="0"/>
              <a:t>On en trouve généralement trois « saveurs » 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: Ridge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L1 : Lasso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4000" dirty="0"/>
              <a:t>L2 + L1 : </a:t>
            </a:r>
            <a:r>
              <a:rPr lang="fr-CA" sz="4000" dirty="0" err="1"/>
              <a:t>ElasticNet</a:t>
            </a: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346563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</a:t>
                </a:r>
                <a:r>
                  <a:rPr lang="fr-CA" sz="4000" dirty="0" err="1"/>
                  <a:t>RIdge</a:t>
                </a:r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Dans tous les cas de régularisation, on ajoute un biais au modèle en pénalisant la taille des paramètres.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la régularisation </a:t>
                </a:r>
                <a:r>
                  <a:rPr lang="fr-CA" sz="4000" i="1" dirty="0"/>
                  <a:t>Ridge</a:t>
                </a:r>
                <a:r>
                  <a:rPr lang="fr-CA" sz="4000" dirty="0"/>
                  <a:t>, la valeur de cette pénalité correspond à la somme de chacun des paramètres au carré (généralement, on n’inclut pas b</a:t>
                </a:r>
                <a:r>
                  <a:rPr lang="fr-CA" sz="4000" baseline="-25000" dirty="0"/>
                  <a:t>0</a:t>
                </a:r>
                <a:r>
                  <a:rPr lang="fr-CA" sz="4000" dirty="0"/>
                  <a:t>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 donc la fonction de régularisation </a:t>
                </a:r>
                <a:r>
                  <a:rPr lang="fr-CA" sz="4000" i="1" dirty="0"/>
                  <a:t>Ridge </a:t>
                </a:r>
                <a:r>
                  <a:rPr lang="fr-CA" sz="4000" dirty="0"/>
                  <a:t>suivante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4000" dirty="0"/>
              </a:p>
              <a:p>
                <a:r>
                  <a:rPr lang="fr-CA" sz="4000" dirty="0"/>
                  <a:t>où </a:t>
                </a:r>
                <a:r>
                  <a:rPr lang="fr-CA" sz="4000" i="1" dirty="0"/>
                  <a:t>p</a:t>
                </a:r>
                <a:r>
                  <a:rPr lang="fr-CA" sz="4000" dirty="0"/>
                  <a:t> correspond au nombre de paramètres</a:t>
                </a:r>
                <a:br>
                  <a:rPr lang="fr-CA" sz="4000" dirty="0"/>
                </a:br>
                <a:r>
                  <a:rPr lang="fr-CA" sz="4000" dirty="0"/>
                  <a:t>et où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CA" sz="4000" dirty="0"/>
                  <a:t> est le poids que l’on souhaite accorder à cette pénalité.</a:t>
                </a:r>
              </a:p>
              <a:p>
                <a:endParaRPr lang="fr-CA" sz="4000" dirty="0"/>
              </a:p>
              <a:p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CA" sz="4000" dirty="0"/>
                  <a:t> est un </a:t>
                </a:r>
                <a:r>
                  <a:rPr lang="fr-CA" sz="4000" b="1" dirty="0"/>
                  <a:t>hyperparamètre</a:t>
                </a:r>
                <a:r>
                  <a:rPr lang="fr-CA" sz="4000" dirty="0"/>
                  <a:t>. Ceci veut dire qu’il n’est pas estimé automatiquement par l’algorithme d’apprentissage, mais qu’il doit plutôt être fixé par le chercheur.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CA" sz="4000" dirty="0"/>
                  <a:t> est élevée, plus l’importance de la pénalité sera grande par rapport à l’importance de la </a:t>
                </a:r>
                <a:r>
                  <a:rPr lang="fr-CA" sz="4000" dirty="0" err="1"/>
                  <a:t>fonciton</a:t>
                </a:r>
                <a:r>
                  <a:rPr lang="fr-CA" sz="4000" dirty="0"/>
                  <a:t> de coût.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CA" sz="4000" dirty="0"/>
                  <a:t> est élevée, moins le modèle est complexe.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la valeur de </a:t>
                </a:r>
                <a14:m>
                  <m:oMath xmlns:m="http://schemas.openxmlformats.org/officeDocument/2006/math">
                    <m:r>
                      <a:rPr lang="fr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CA" sz="4000" dirty="0"/>
                  <a:t> est élevée, plus le biais du modèle est élevé.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Plus le modèle est complexe la variance du modèle est faible.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9693340"/>
              </a:xfrm>
              <a:prstGeom prst="rect">
                <a:avLst/>
              </a:prstGeom>
              <a:blipFill>
                <a:blip r:embed="rId3"/>
                <a:stretch>
                  <a:fillRect l="-1750" t="-55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95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</a:t>
                </a:r>
                <a:r>
                  <a:rPr lang="fr-CA" sz="4000" dirty="0" err="1"/>
                  <a:t>RIdge</a:t>
                </a:r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Voici alors la fonction de perte complète :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126532"/>
              </a:xfrm>
              <a:prstGeom prst="rect">
                <a:avLst/>
              </a:prstGeom>
              <a:blipFill>
                <a:blip r:embed="rId3"/>
                <a:stretch>
                  <a:fillRect l="-1750" t="-214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30404F-1F5D-4D65-9D1E-2FDE7B5892DA}"/>
              </a:ext>
            </a:extLst>
          </p:cNvPr>
          <p:cNvSpPr txBox="1"/>
          <p:nvPr/>
        </p:nvSpPr>
        <p:spPr>
          <a:xfrm>
            <a:off x="0" y="5608714"/>
            <a:ext cx="12192000" cy="51398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Notons que :</a:t>
            </a:r>
          </a:p>
          <a:p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calcule la moyenne parce que ça donne une mesure plus intuitive (mais ça ne change rien à l’estimation des paramètres).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endParaRPr lang="fr-CA" sz="3600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On divise par 2 simplement parce que ça simplifie certains calculs mathématiques utilisant la fonction de perte.</a:t>
            </a:r>
          </a:p>
        </p:txBody>
      </p:sp>
    </p:spTree>
    <p:extLst>
      <p:ext uri="{BB962C8B-B14F-4D97-AF65-F5344CB8AC3E}">
        <p14:creationId xmlns:p14="http://schemas.microsoft.com/office/powerpoint/2010/main" val="114972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Si on minimisait uniquement la fonction de régularisation, on minimiserait le biais, sans égard pour la variance du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aurait alors l’objectif suivant :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 r="-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C02FD33-46CA-44FA-991E-8FB96F66A1C2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2CCF03-02EF-4D5A-B886-29F49875C80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9A8791-77B0-4DC5-8325-F639B7AF5AEB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DDEEA0E-DA41-4A05-BCCC-04EC36C8D8B9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1BA823C-2D43-44BE-A9CF-F6FF097ADC33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C83B48C7-EDBB-4590-92C9-66525B8A827F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7C2B87DD-2781-4B07-A0D2-70814E118A21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D35679B-856F-489D-A489-9B52D59F7F7A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207448F-C89A-4F70-AE09-E068FF22845E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67296DB8-FEB7-4AD4-B0EE-65B90DAB7F4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D9CED098-7274-4645-8D21-95F1B8468A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549E1910-DFF2-4356-BE8C-F71CFE79584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7FA09A6B-50D1-4004-B909-B8BF8937C9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5407A06C-E96E-4813-B313-43482BA2E5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29B8E03-4E0E-4053-91CC-E113FD4A4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FE3FBA6-110E-44DC-8740-F019491DD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FBA617C-DBB2-46BD-9E71-1256C89AE5EC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580374-4D9C-4976-AA69-C54FFD51FA09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8AD48C-70B6-465D-8785-08079F0E81A1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701A34D-B465-4116-9396-AFAAFFEF6DA1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6E4C08-FFD5-4CC5-86C8-824B0FE8B98B}"/>
              </a:ext>
            </a:extLst>
          </p:cNvPr>
          <p:cNvSpPr/>
          <p:nvPr/>
        </p:nvSpPr>
        <p:spPr>
          <a:xfrm>
            <a:off x="1555988" y="12956490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77C968-C916-411A-BAFC-D3A5750D0E3D}"/>
              </a:ext>
            </a:extLst>
          </p:cNvPr>
          <p:cNvCxnSpPr>
            <a:cxnSpLocks/>
          </p:cNvCxnSpPr>
          <p:nvPr/>
        </p:nvCxnSpPr>
        <p:spPr>
          <a:xfrm>
            <a:off x="7106838" y="6592650"/>
            <a:ext cx="12065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EF4DB0-1131-4DF0-8D7B-64FDF4865982}"/>
              </a:ext>
            </a:extLst>
          </p:cNvPr>
          <p:cNvCxnSpPr>
            <a:cxnSpLocks/>
          </p:cNvCxnSpPr>
          <p:nvPr/>
        </p:nvCxnSpPr>
        <p:spPr>
          <a:xfrm flipV="1">
            <a:off x="8313435" y="6592651"/>
            <a:ext cx="0" cy="70471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070CBE-25D9-486E-B5CA-592A6669A7D5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922554" y="13639773"/>
            <a:ext cx="5390881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8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En créant une tension entre la minimisation du biais (fonction de coût) et la minimisation de la variance (fonction de régularisation), on obtient une </a:t>
                </a:r>
                <a:r>
                  <a:rPr lang="fr-CA" sz="4000" b="1" dirty="0"/>
                  <a:t>fonction de perte</a:t>
                </a:r>
                <a:r>
                  <a:rPr lang="fr-CA" sz="4000" dirty="0"/>
                  <a:t> ayant pour objectif de minimiser l’erreur de généralisation.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7588744"/>
              </a:xfrm>
              <a:prstGeom prst="rect">
                <a:avLst/>
              </a:prstGeom>
              <a:blipFill>
                <a:blip r:embed="rId3"/>
                <a:stretch>
                  <a:fillRect l="-1750" t="-144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BFBE8A5-752A-4E16-85FD-59F8FEBEED37}"/>
              </a:ext>
            </a:extLst>
          </p:cNvPr>
          <p:cNvGrpSpPr/>
          <p:nvPr/>
        </p:nvGrpSpPr>
        <p:grpSpPr>
          <a:xfrm>
            <a:off x="-7033427" y="4076700"/>
            <a:ext cx="25241229" cy="11932275"/>
            <a:chOff x="6096000" y="3788639"/>
            <a:chExt cx="25241229" cy="11932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4ADFED-E13C-4347-A708-264AFEFAFBEF}"/>
                </a:ext>
              </a:extLst>
            </p:cNvPr>
            <p:cNvSpPr/>
            <p:nvPr/>
          </p:nvSpPr>
          <p:spPr>
            <a:xfrm>
              <a:off x="15157421" y="8208228"/>
              <a:ext cx="5048253" cy="55626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770621-A13A-480E-B9F0-F60AFAAB964D}"/>
                </a:ext>
              </a:extLst>
            </p:cNvPr>
            <p:cNvSpPr/>
            <p:nvPr/>
          </p:nvSpPr>
          <p:spPr>
            <a:xfrm>
              <a:off x="20192988" y="8208228"/>
              <a:ext cx="3600450" cy="55626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8D4F0E8-23CB-4D8A-8DCF-60B3DE4F4E33}"/>
                </a:ext>
              </a:extLst>
            </p:cNvPr>
            <p:cNvGrpSpPr/>
            <p:nvPr/>
          </p:nvGrpSpPr>
          <p:grpSpPr>
            <a:xfrm>
              <a:off x="6096000" y="3788639"/>
              <a:ext cx="25241229" cy="11932275"/>
              <a:chOff x="-7400915" y="3429000"/>
              <a:chExt cx="25241229" cy="119322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381A92-4FB0-4FBA-A20E-6FCA67F4200A}"/>
                  </a:ext>
                </a:extLst>
              </p:cNvPr>
              <p:cNvGrpSpPr/>
              <p:nvPr/>
            </p:nvGrpSpPr>
            <p:grpSpPr>
              <a:xfrm>
                <a:off x="-7400915" y="3429000"/>
                <a:ext cx="25241229" cy="11932275"/>
                <a:chOff x="-8248637" y="-4038590"/>
                <a:chExt cx="25241229" cy="11932275"/>
              </a:xfrm>
            </p:grpSpPr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0DD6AA1E-AC50-490B-929D-C97DCA3D80F1}"/>
                    </a:ext>
                  </a:extLst>
                </p:cNvPr>
                <p:cNvSpPr/>
                <p:nvPr/>
              </p:nvSpPr>
              <p:spPr>
                <a:xfrm rot="5400000" flipV="1">
                  <a:off x="4381512" y="-7086597"/>
                  <a:ext cx="9563074" cy="15659087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EF3B2C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94B35487-45FD-422B-9FF7-BD38F4C63FAA}"/>
                    </a:ext>
                  </a:extLst>
                </p:cNvPr>
                <p:cNvSpPr/>
                <p:nvPr/>
              </p:nvSpPr>
              <p:spPr>
                <a:xfrm flipV="1">
                  <a:off x="-8248637" y="-647708"/>
                  <a:ext cx="18497535" cy="6172191"/>
                </a:xfrm>
                <a:prstGeom prst="arc">
                  <a:avLst>
                    <a:gd name="adj1" fmla="val 16200000"/>
                    <a:gd name="adj2" fmla="val 21033188"/>
                  </a:avLst>
                </a:prstGeom>
                <a:ln w="76200">
                  <a:solidFill>
                    <a:srgbClr val="00B05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8ADE0FC9-0FDE-4C25-A8BB-1C3F3865F419}"/>
                    </a:ext>
                  </a:extLst>
                </p:cNvPr>
                <p:cNvSpPr/>
                <p:nvPr/>
              </p:nvSpPr>
              <p:spPr>
                <a:xfrm rot="5400000" flipV="1">
                  <a:off x="2309816" y="-3910010"/>
                  <a:ext cx="7077073" cy="8801093"/>
                </a:xfrm>
                <a:prstGeom prst="arc">
                  <a:avLst>
                    <a:gd name="adj1" fmla="val 16367971"/>
                    <a:gd name="adj2" fmla="val 0"/>
                  </a:avLst>
                </a:prstGeom>
                <a:ln w="76200">
                  <a:solidFill>
                    <a:srgbClr val="08519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9890B69-1630-433A-9DFA-9F88F18701D0}"/>
                    </a:ext>
                  </a:extLst>
                </p:cNvPr>
                <p:cNvGrpSpPr/>
                <p:nvPr/>
              </p:nvGrpSpPr>
              <p:grpSpPr>
                <a:xfrm>
                  <a:off x="800100" y="381000"/>
                  <a:ext cx="9299573" cy="7512685"/>
                  <a:chOff x="800100" y="381000"/>
                  <a:chExt cx="9299573" cy="7512685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2B903C40-6CFD-491B-83EF-E5832D84B77B}"/>
                      </a:ext>
                    </a:extLst>
                  </p:cNvPr>
                  <p:cNvGrpSpPr/>
                  <p:nvPr/>
                </p:nvGrpSpPr>
                <p:grpSpPr>
                  <a:xfrm>
                    <a:off x="800100" y="381000"/>
                    <a:ext cx="8877303" cy="5562600"/>
                    <a:chOff x="800100" y="381000"/>
                    <a:chExt cx="8877303" cy="5562600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0BA06205-1917-44F3-8044-AFF118CCBBE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00100" y="381000"/>
                      <a:ext cx="0" cy="556260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5C8C4D43-6350-4761-AF73-B530972ECE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0100" y="5943600"/>
                      <a:ext cx="8648700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1949415C-D26D-4F8E-A322-92A86354C98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4364051" y="-1284278"/>
                      <a:ext cx="2695557" cy="7931147"/>
                    </a:xfrm>
                    <a:prstGeom prst="arc">
                      <a:avLst>
                        <a:gd name="adj1" fmla="val 16764063"/>
                        <a:gd name="adj2" fmla="val 0"/>
                      </a:avLst>
                    </a:prstGeom>
                    <a:ln w="76200">
                      <a:solidFill>
                        <a:srgbClr val="08519C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13FA98FF-BBBD-4F09-AE82-74A41DDD29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677" y="4714955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0B050"/>
                          </a:solidFill>
                        </a:rPr>
                        <a:t>Variance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B6D61EAB-65E4-43FC-99CA-244BCFD46B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7659" y="3344702"/>
                      <a:ext cx="278129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EF3B2C"/>
                          </a:solidFill>
                        </a:rPr>
                        <a:t>Biais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9ACE7E4B-904C-4567-85A5-62AF37ACE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276" y="1038208"/>
                      <a:ext cx="4343403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Erreur de </a:t>
                      </a:r>
                      <a:br>
                        <a:rPr lang="fr-CA" sz="3600" b="1" dirty="0">
                          <a:solidFill>
                            <a:srgbClr val="08519C"/>
                          </a:solidFill>
                        </a:rPr>
                      </a:br>
                      <a:r>
                        <a:rPr lang="fr-CA" sz="3600" b="1" dirty="0">
                          <a:solidFill>
                            <a:srgbClr val="08519C"/>
                          </a:solidFill>
                        </a:rPr>
                        <a:t>généralisation</a:t>
                      </a:r>
                    </a:p>
                  </p:txBody>
                </p:sp>
              </p:grp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5C06A2A-6099-4511-B404-AE35C8257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8350" y="2438387"/>
                    <a:ext cx="2" cy="4656884"/>
                  </a:xfrm>
                  <a:prstGeom prst="line">
                    <a:avLst/>
                  </a:prstGeom>
                  <a:ln w="76200">
                    <a:solidFill>
                      <a:srgbClr val="08519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7FC05E5-1F2E-4286-BFA7-A263FF4C0215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031" y="7185799"/>
                    <a:ext cx="850264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sz="4000" b="1" dirty="0">
                        <a:solidFill>
                          <a:srgbClr val="08519C"/>
                        </a:solidFill>
                      </a:rPr>
                      <a:t>Compromis « biais - variance » optimal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B3628F-3019-40E2-857C-C6DF0871E6AA}"/>
                  </a:ext>
                </a:extLst>
              </p:cNvPr>
              <p:cNvSpPr txBox="1"/>
              <p:nvPr/>
            </p:nvSpPr>
            <p:spPr>
              <a:xfrm>
                <a:off x="-333376" y="7815288"/>
                <a:ext cx="198120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700" b="1" dirty="0"/>
                  <a:t>Erreur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C9DA58-A0EF-4D20-B5A1-16A90C6F5D0A}"/>
                </a:ext>
              </a:extLst>
            </p:cNvPr>
            <p:cNvSpPr txBox="1"/>
            <p:nvPr/>
          </p:nvSpPr>
          <p:spPr>
            <a:xfrm>
              <a:off x="20192988" y="7505700"/>
              <a:ext cx="42513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4000" b="1" dirty="0">
                  <a:solidFill>
                    <a:srgbClr val="EF3B2C"/>
                  </a:solidFill>
                </a:rPr>
                <a:t>Surapprentissage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98BC8-7E66-4730-9D4E-95A46B259D54}"/>
                </a:ext>
              </a:extLst>
            </p:cNvPr>
            <p:cNvSpPr txBox="1"/>
            <p:nvPr/>
          </p:nvSpPr>
          <p:spPr>
            <a:xfrm>
              <a:off x="15144735" y="7505700"/>
              <a:ext cx="5048252" cy="729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4000" b="1" dirty="0">
                  <a:solidFill>
                    <a:srgbClr val="00B050"/>
                  </a:solidFill>
                </a:rPr>
                <a:t>Sous-apprentissage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BF1BC31-D277-487D-A19C-37C84CEB5D63}"/>
              </a:ext>
            </a:extLst>
          </p:cNvPr>
          <p:cNvSpPr txBox="1"/>
          <p:nvPr/>
        </p:nvSpPr>
        <p:spPr>
          <a:xfrm>
            <a:off x="9030924" y="14256072"/>
            <a:ext cx="4866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700" b="1" dirty="0"/>
              <a:t>Complexité du modèle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B343499-1EFD-466E-866F-D07EC49154A0}"/>
              </a:ext>
            </a:extLst>
          </p:cNvPr>
          <p:cNvSpPr/>
          <p:nvPr/>
        </p:nvSpPr>
        <p:spPr>
          <a:xfrm>
            <a:off x="6318364" y="12423004"/>
            <a:ext cx="1366566" cy="1366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227720-F12B-4895-85F3-AF65810A685A}"/>
              </a:ext>
            </a:extLst>
          </p:cNvPr>
          <p:cNvCxnSpPr>
            <a:cxnSpLocks/>
          </p:cNvCxnSpPr>
          <p:nvPr/>
        </p:nvCxnSpPr>
        <p:spPr>
          <a:xfrm>
            <a:off x="3415486" y="6594602"/>
            <a:ext cx="84387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4BA14-09D7-4380-9ADA-EB442C39CA9A}"/>
              </a:ext>
            </a:extLst>
          </p:cNvPr>
          <p:cNvCxnSpPr>
            <a:cxnSpLocks/>
          </p:cNvCxnSpPr>
          <p:nvPr/>
        </p:nvCxnSpPr>
        <p:spPr>
          <a:xfrm flipV="1">
            <a:off x="11854217" y="6594602"/>
            <a:ext cx="0" cy="65116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1CE0BE-CE7E-45C8-AAD1-952478D91BD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7684930" y="13106287"/>
            <a:ext cx="4169287" cy="0"/>
          </a:xfrm>
          <a:prstGeom prst="line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2. APPRENTISSAGE SUPERVISÉ : RÉGRESSION</a:t>
            </a:r>
          </a:p>
        </p:txBody>
      </p:sp>
    </p:spTree>
    <p:extLst>
      <p:ext uri="{BB962C8B-B14F-4D97-AF65-F5344CB8AC3E}">
        <p14:creationId xmlns:p14="http://schemas.microsoft.com/office/powerpoint/2010/main" val="365861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dans un cas où on a deux caractéristiques en entrée:</a:t>
                </a:r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B1DD004-CFCA-47F2-94F6-2AAA86F788D7}"/>
              </a:ext>
            </a:extLst>
          </p:cNvPr>
          <p:cNvGrpSpPr/>
          <p:nvPr/>
        </p:nvGrpSpPr>
        <p:grpSpPr>
          <a:xfrm>
            <a:off x="0" y="73041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9744432-51AC-4289-8381-B11E3408E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FE1596F-0701-414A-A661-E4C440AD9085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CE5F308-AF44-47C1-8CB3-5B61F3055615}"/>
              </a:ext>
            </a:extLst>
          </p:cNvPr>
          <p:cNvSpPr/>
          <p:nvPr/>
        </p:nvSpPr>
        <p:spPr>
          <a:xfrm>
            <a:off x="2689012" y="10668000"/>
            <a:ext cx="3679613" cy="367961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9EAA0E-83C7-4D25-BD19-C17DAC5B82F4}"/>
              </a:ext>
            </a:extLst>
          </p:cNvPr>
          <p:cNvSpPr/>
          <p:nvPr/>
        </p:nvSpPr>
        <p:spPr>
          <a:xfrm rot="2696030">
            <a:off x="7306235" y="7150362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BE9D7D-84AD-4680-A2D1-2819D3CC0238}"/>
              </a:ext>
            </a:extLst>
          </p:cNvPr>
          <p:cNvSpPr/>
          <p:nvPr/>
        </p:nvSpPr>
        <p:spPr>
          <a:xfrm rot="2696030">
            <a:off x="6862093" y="6399638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5DD283-17FE-41BB-BA21-47BE8D675972}"/>
              </a:ext>
            </a:extLst>
          </p:cNvPr>
          <p:cNvSpPr/>
          <p:nvPr/>
        </p:nvSpPr>
        <p:spPr>
          <a:xfrm rot="2696030">
            <a:off x="6240063" y="5495323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3EC752-2330-4C32-ACEF-32B18A818733}"/>
              </a:ext>
            </a:extLst>
          </p:cNvPr>
          <p:cNvSpPr/>
          <p:nvPr/>
        </p:nvSpPr>
        <p:spPr>
          <a:xfrm rot="2696030">
            <a:off x="5569893" y="4148172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08BE0B-8531-4F3B-89C9-8BAEDEC92B56}"/>
              </a:ext>
            </a:extLst>
          </p:cNvPr>
          <p:cNvCxnSpPr/>
          <p:nvPr/>
        </p:nvCxnSpPr>
        <p:spPr>
          <a:xfrm>
            <a:off x="1223937" y="105763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/>
              <p:nvPr/>
            </p:nvSpPr>
            <p:spPr>
              <a:xfrm>
                <a:off x="-2057400" y="9480400"/>
                <a:ext cx="5121143" cy="870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4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EF6AC-C7B9-4898-803D-B272D3434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9480400"/>
                <a:ext cx="5121143" cy="8708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D7217EF8-79B6-47E1-86F7-4D2FF0136C80}"/>
              </a:ext>
            </a:extLst>
          </p:cNvPr>
          <p:cNvSpPr/>
          <p:nvPr/>
        </p:nvSpPr>
        <p:spPr>
          <a:xfrm rot="2696030">
            <a:off x="7572946" y="7593914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87717-697F-492F-A025-04325D1DC10C}"/>
              </a:ext>
            </a:extLst>
          </p:cNvPr>
          <p:cNvCxnSpPr>
            <a:cxnSpLocks/>
          </p:cNvCxnSpPr>
          <p:nvPr/>
        </p:nvCxnSpPr>
        <p:spPr>
          <a:xfrm flipH="1" flipV="1">
            <a:off x="7778111" y="7779434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F3959E-03CE-45B4-8818-19E1BB34B768}"/>
              </a:ext>
            </a:extLst>
          </p:cNvPr>
          <p:cNvSpPr txBox="1"/>
          <p:nvPr/>
        </p:nvSpPr>
        <p:spPr>
          <a:xfrm>
            <a:off x="9410623" y="8975232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0BBCE8-0A35-4CDF-AF33-44F0CA6C159B}"/>
              </a:ext>
            </a:extLst>
          </p:cNvPr>
          <p:cNvCxnSpPr>
            <a:cxnSpLocks/>
          </p:cNvCxnSpPr>
          <p:nvPr/>
        </p:nvCxnSpPr>
        <p:spPr>
          <a:xfrm flipH="1" flipV="1">
            <a:off x="5224272" y="10785645"/>
            <a:ext cx="3241714" cy="4344972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6B6A4-554E-445F-9A4E-3ECA7469C075}"/>
              </a:ext>
            </a:extLst>
          </p:cNvPr>
          <p:cNvSpPr txBox="1"/>
          <p:nvPr/>
        </p:nvSpPr>
        <p:spPr>
          <a:xfrm>
            <a:off x="6994588" y="153349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D81D-3B50-487D-AA89-7A5873DB75B9}"/>
              </a:ext>
            </a:extLst>
          </p:cNvPr>
          <p:cNvSpPr/>
          <p:nvPr/>
        </p:nvSpPr>
        <p:spPr>
          <a:xfrm rot="19169499">
            <a:off x="4440260" y="124029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091B5-A5C2-4882-96B6-9E3C1F55B87A}"/>
              </a:ext>
            </a:extLst>
          </p:cNvPr>
          <p:cNvCxnSpPr>
            <a:cxnSpLocks/>
          </p:cNvCxnSpPr>
          <p:nvPr/>
        </p:nvCxnSpPr>
        <p:spPr>
          <a:xfrm flipV="1">
            <a:off x="2150565" y="127418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A0482-81D4-4F4A-BD67-2B105D27475C}"/>
              </a:ext>
            </a:extLst>
          </p:cNvPr>
          <p:cNvSpPr txBox="1"/>
          <p:nvPr/>
        </p:nvSpPr>
        <p:spPr>
          <a:xfrm>
            <a:off x="-1237175" y="139807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</p:spTree>
    <p:extLst>
      <p:ext uri="{BB962C8B-B14F-4D97-AF65-F5344CB8AC3E}">
        <p14:creationId xmlns:p14="http://schemas.microsoft.com/office/powerpoint/2010/main" val="338817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L2 : Ridge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régularisation L2 (Ridge) permet ainsi de simplifier le modèle.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Toutefois, elle ne permet pas de réduire la valeur d’un paramètre à « 0 ».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Si l’on souhaite que la valeur de certains paramètres soient à « 0 », par exemple parce que l’on souhaite éliminer du modèle les variables les moins importantes, on utilisera plutôt une régularisation de type L1 (Lasso).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Régularisation L1 : Lasso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Le principe est le même que pour la régression L2, mais plutôt que d’additionner les carrés des valeurs des paramètre, on additionne les valeurs absolues.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494242"/>
              </a:xfrm>
              <a:prstGeom prst="rect">
                <a:avLst/>
              </a:prstGeom>
              <a:blipFill>
                <a:blip r:embed="rId3"/>
                <a:stretch>
                  <a:fillRect l="-1750" t="-708" b="-70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3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L1 : Lasso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4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4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40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Illustrons le compromis biais-variance avec la régularisation L1, dans un cas où on a deux caractéristiques en entrée: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5742085"/>
              </a:xfrm>
              <a:prstGeom prst="rect">
                <a:avLst/>
              </a:prstGeom>
              <a:blipFill>
                <a:blip r:embed="rId3"/>
                <a:stretch>
                  <a:fillRect l="-1750" t="-1911" b="-36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B39B133-CB9B-4441-A8D9-C46DEC492073}"/>
              </a:ext>
            </a:extLst>
          </p:cNvPr>
          <p:cNvGrpSpPr/>
          <p:nvPr/>
        </p:nvGrpSpPr>
        <p:grpSpPr>
          <a:xfrm>
            <a:off x="0" y="7913784"/>
            <a:ext cx="11498827" cy="9993215"/>
            <a:chOff x="1510113" y="5742084"/>
            <a:chExt cx="6254913" cy="543591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D9B6473-2419-4169-AD02-FA5C44C9A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98069B-5576-44D4-99ED-0A42C1CC22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512C762-1D08-4FEB-B72B-5AAA6F299E97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CEFBEA-85B8-4149-9C74-644C9B5E62EE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59F51D-BEAC-4956-A022-62702A4604C8}"/>
              </a:ext>
            </a:extLst>
          </p:cNvPr>
          <p:cNvCxnSpPr/>
          <p:nvPr/>
        </p:nvCxnSpPr>
        <p:spPr>
          <a:xfrm>
            <a:off x="1223937" y="11185935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/>
              <p:nvPr/>
            </p:nvSpPr>
            <p:spPr>
              <a:xfrm>
                <a:off x="-2057400" y="10090000"/>
                <a:ext cx="5121143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fr-CA" sz="4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4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71E88-C5E6-4E10-A5AC-9D96787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400" y="10090000"/>
                <a:ext cx="5121143" cy="787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F4747B-25DC-4296-BA4B-985B1D851DEB}"/>
              </a:ext>
            </a:extLst>
          </p:cNvPr>
          <p:cNvCxnSpPr>
            <a:cxnSpLocks/>
          </p:cNvCxnSpPr>
          <p:nvPr/>
        </p:nvCxnSpPr>
        <p:spPr>
          <a:xfrm flipH="1" flipV="1">
            <a:off x="4613435" y="11387990"/>
            <a:ext cx="3852551" cy="4352227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975F9B-3F79-42B5-854B-27AB8801B2AE}"/>
              </a:ext>
            </a:extLst>
          </p:cNvPr>
          <p:cNvSpPr txBox="1"/>
          <p:nvPr/>
        </p:nvSpPr>
        <p:spPr>
          <a:xfrm>
            <a:off x="6994588" y="15944581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B94E47-725F-4E2F-AE85-6E7B8E23E38F}"/>
              </a:ext>
            </a:extLst>
          </p:cNvPr>
          <p:cNvSpPr/>
          <p:nvPr/>
        </p:nvSpPr>
        <p:spPr>
          <a:xfrm rot="19169499">
            <a:off x="4440260" y="13012590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236548-6C9A-4453-8273-507B8D629FA0}"/>
              </a:ext>
            </a:extLst>
          </p:cNvPr>
          <p:cNvCxnSpPr>
            <a:cxnSpLocks/>
          </p:cNvCxnSpPr>
          <p:nvPr/>
        </p:nvCxnSpPr>
        <p:spPr>
          <a:xfrm flipV="1">
            <a:off x="2150565" y="13351491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2914BB-DB36-4481-A9D7-2F94CAB2E99E}"/>
              </a:ext>
            </a:extLst>
          </p:cNvPr>
          <p:cNvSpPr txBox="1"/>
          <p:nvPr/>
        </p:nvSpPr>
        <p:spPr>
          <a:xfrm>
            <a:off x="-1237175" y="14590359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69901E-B788-4B5F-AF82-F286226C561F}"/>
              </a:ext>
            </a:extLst>
          </p:cNvPr>
          <p:cNvSpPr/>
          <p:nvPr/>
        </p:nvSpPr>
        <p:spPr>
          <a:xfrm rot="2696030">
            <a:off x="7127529" y="7992724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B8906C-25E8-44A2-9A5B-316518B997D4}"/>
              </a:ext>
            </a:extLst>
          </p:cNvPr>
          <p:cNvSpPr/>
          <p:nvPr/>
        </p:nvSpPr>
        <p:spPr>
          <a:xfrm rot="2696030">
            <a:off x="6683387" y="7242000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7C99B5-6801-4FFD-86B2-69C4D96E06D3}"/>
              </a:ext>
            </a:extLst>
          </p:cNvPr>
          <p:cNvSpPr/>
          <p:nvPr/>
        </p:nvSpPr>
        <p:spPr>
          <a:xfrm rot="2696030">
            <a:off x="6061357" y="6337685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8A1CA6-6A12-4243-872E-1483B961E935}"/>
              </a:ext>
            </a:extLst>
          </p:cNvPr>
          <p:cNvSpPr/>
          <p:nvPr/>
        </p:nvSpPr>
        <p:spPr>
          <a:xfrm rot="2696030">
            <a:off x="5391187" y="4990534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58CECC-A6AD-486C-AF6F-66F169A550BB}"/>
              </a:ext>
            </a:extLst>
          </p:cNvPr>
          <p:cNvSpPr/>
          <p:nvPr/>
        </p:nvSpPr>
        <p:spPr>
          <a:xfrm rot="2696030">
            <a:off x="7394240" y="8436276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6CB91E-F6E8-4BE2-94D4-D32A12C734FE}"/>
              </a:ext>
            </a:extLst>
          </p:cNvPr>
          <p:cNvCxnSpPr>
            <a:cxnSpLocks/>
          </p:cNvCxnSpPr>
          <p:nvPr/>
        </p:nvCxnSpPr>
        <p:spPr>
          <a:xfrm flipH="1" flipV="1">
            <a:off x="7599405" y="8621796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66264D-A4ED-4DFB-B59F-0B3E4379A0C5}"/>
              </a:ext>
            </a:extLst>
          </p:cNvPr>
          <p:cNvSpPr txBox="1"/>
          <p:nvPr/>
        </p:nvSpPr>
        <p:spPr>
          <a:xfrm>
            <a:off x="9231917" y="9817594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66D215-9CF5-443C-B086-CCA262118C64}"/>
              </a:ext>
            </a:extLst>
          </p:cNvPr>
          <p:cNvSpPr/>
          <p:nvPr/>
        </p:nvSpPr>
        <p:spPr>
          <a:xfrm rot="2700000">
            <a:off x="3251960" y="11837370"/>
            <a:ext cx="2628599" cy="262859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7702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Régularisation </a:t>
                </a:r>
              </a:p>
              <a:p>
                <a:br>
                  <a:rPr lang="fr-CA" sz="4000" dirty="0"/>
                </a:br>
                <a:r>
                  <a:rPr lang="fr-CA" sz="4000" dirty="0"/>
                  <a:t>Avantage de la régularisation L2 : conserve tous les paramètres, ce qui permet de modéliser des systèmes complexes.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Avantage de la régularisation L1 : permet de construire des modèles plus parcimonieux.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Il est possible de combiner les deux méthodes. Cette méthode de régularisation est nommée </a:t>
                </a:r>
                <a:r>
                  <a:rPr lang="fr-CA" sz="4000" i="1" dirty="0" err="1"/>
                  <a:t>ElasticNet</a:t>
                </a:r>
                <a:endParaRPr lang="fr-CA" sz="4000" i="1" dirty="0"/>
              </a:p>
              <a:p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L’idée est de combinée L1 et L2 tel que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4000" dirty="0"/>
              </a:p>
              <a:p>
                <a:pPr lvl="2"/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a donc la fonction de perte suivante: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3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3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CA" sz="32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CA" sz="3200" dirty="0"/>
              </a:p>
              <a:p>
                <a:pPr lvl="2"/>
                <a:endParaRPr lang="fr-CA" sz="32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Notez que dans </a:t>
                </a:r>
                <a:r>
                  <a:rPr lang="fr-CA" sz="4000" i="1" dirty="0" err="1"/>
                  <a:t>Scikit</a:t>
                </a:r>
                <a:r>
                  <a:rPr lang="fr-CA" sz="4000" i="1" dirty="0"/>
                  <a:t> </a:t>
                </a:r>
                <a:r>
                  <a:rPr lang="fr-CA" sz="4000" i="1" dirty="0" err="1"/>
                  <a:t>Learn</a:t>
                </a:r>
                <a:r>
                  <a:rPr lang="fr-CA" sz="4000" dirty="0"/>
                  <a:t>, </a:t>
                </a:r>
                <a:r>
                  <a:rPr lang="fr-CA" sz="4000" dirty="0" err="1"/>
                  <a:t>ElasticNet</a:t>
                </a:r>
                <a:r>
                  <a:rPr lang="fr-CA" sz="4000" dirty="0"/>
                  <a:t> est défini ainsi: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1_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𝑟𝑎𝑡𝑖𝑜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C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1_</m:t>
                      </m:r>
                      <m:r>
                        <a:rPr lang="fr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nary>
                        <m:naryPr>
                          <m:chr m:val="∑"/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764380"/>
              </a:xfrm>
              <a:prstGeom prst="rect">
                <a:avLst/>
              </a:prstGeom>
              <a:blipFill>
                <a:blip r:embed="rId3"/>
                <a:stretch>
                  <a:fillRect l="-1750" t="-69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24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17009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Régularisation </a:t>
            </a:r>
          </a:p>
          <a:p>
            <a:br>
              <a:rPr lang="fr-CA" sz="4000" dirty="0"/>
            </a:br>
            <a:r>
              <a:rPr lang="fr-CA" sz="4000" dirty="0"/>
              <a:t>Illustrons le compromis biais-variance avec le compromis </a:t>
            </a:r>
            <a:r>
              <a:rPr lang="fr-CA" sz="4000" dirty="0" err="1"/>
              <a:t>ElasticNet</a:t>
            </a:r>
            <a:r>
              <a:rPr lang="fr-CA" sz="4000" dirty="0"/>
              <a:t>, dans un cas où on a deux caractéristiques en entrée:</a:t>
            </a:r>
            <a:endParaRPr lang="fr-CA" sz="32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081B0E-4A06-4205-A9A8-D6A2437B4EA1}"/>
              </a:ext>
            </a:extLst>
          </p:cNvPr>
          <p:cNvGrpSpPr/>
          <p:nvPr/>
        </p:nvGrpSpPr>
        <p:grpSpPr>
          <a:xfrm>
            <a:off x="471948" y="5200080"/>
            <a:ext cx="11498827" cy="9993215"/>
            <a:chOff x="1510113" y="5742084"/>
            <a:chExt cx="6254913" cy="543591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837059-8F5E-4CAF-A171-B56B9354E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439" y="5844889"/>
              <a:ext cx="0" cy="533311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BA77F1D-5210-439B-B793-F1EC422988B1}"/>
                </a:ext>
              </a:extLst>
            </p:cNvPr>
            <p:cNvCxnSpPr>
              <a:cxnSpLocks/>
            </p:cNvCxnSpPr>
            <p:nvPr/>
          </p:nvCxnSpPr>
          <p:spPr>
            <a:xfrm>
              <a:off x="1510113" y="8591289"/>
              <a:ext cx="57000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677C4FD-F486-4F92-B0A5-7377C1AA080D}"/>
                    </a:ext>
                  </a:extLst>
                </p:cNvPr>
                <p:cNvSpPr txBox="1"/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BDB1A3C-176D-4D13-B517-8033EC5E7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173" y="8676518"/>
                  <a:ext cx="1356853" cy="760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7DB59D-34E3-49E7-B584-40F209F3F8DD}"/>
                    </a:ext>
                  </a:extLst>
                </p:cNvPr>
                <p:cNvSpPr txBox="1"/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C2A8A30-2661-45F0-A287-35B0314EC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67" y="5742084"/>
                  <a:ext cx="1356853" cy="3990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E5D287-B97F-4585-95BD-BD3D2A753B3E}"/>
              </a:ext>
            </a:extLst>
          </p:cNvPr>
          <p:cNvCxnSpPr/>
          <p:nvPr/>
        </p:nvCxnSpPr>
        <p:spPr>
          <a:xfrm>
            <a:off x="1695885" y="8472231"/>
            <a:ext cx="1512574" cy="914400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/>
              <p:nvPr/>
            </p:nvSpPr>
            <p:spPr>
              <a:xfrm>
                <a:off x="-1872172" y="7764346"/>
                <a:ext cx="6843024" cy="75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fr-C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d>
                        <m:d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fr-CA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B52B60-1921-4482-8C2C-3C70198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2172" y="7764346"/>
                <a:ext cx="6843024" cy="751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B452C2-8932-46BD-944A-E26A17EB1DA7}"/>
              </a:ext>
            </a:extLst>
          </p:cNvPr>
          <p:cNvSpPr txBox="1"/>
          <p:nvPr/>
        </p:nvSpPr>
        <p:spPr>
          <a:xfrm>
            <a:off x="7466536" y="13230877"/>
            <a:ext cx="367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Compromis biais-variance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F3B617-E2F0-4E9A-9453-00FDA0645128}"/>
              </a:ext>
            </a:extLst>
          </p:cNvPr>
          <p:cNvSpPr/>
          <p:nvPr/>
        </p:nvSpPr>
        <p:spPr>
          <a:xfrm rot="19169499">
            <a:off x="4912208" y="10298886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AF82A7-9D69-4F86-828F-E0487794EC71}"/>
              </a:ext>
            </a:extLst>
          </p:cNvPr>
          <p:cNvCxnSpPr>
            <a:cxnSpLocks/>
          </p:cNvCxnSpPr>
          <p:nvPr/>
        </p:nvCxnSpPr>
        <p:spPr>
          <a:xfrm flipV="1">
            <a:off x="2622513" y="10637787"/>
            <a:ext cx="2108075" cy="123886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0C60319-AD8F-492A-B6D6-9994EC8F0601}"/>
              </a:ext>
            </a:extLst>
          </p:cNvPr>
          <p:cNvSpPr txBox="1"/>
          <p:nvPr/>
        </p:nvSpPr>
        <p:spPr>
          <a:xfrm>
            <a:off x="-765227" y="11876655"/>
            <a:ext cx="492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Variance minimum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655D5D-5754-40F1-B395-2DEE53E24758}"/>
              </a:ext>
            </a:extLst>
          </p:cNvPr>
          <p:cNvSpPr/>
          <p:nvPr/>
        </p:nvSpPr>
        <p:spPr>
          <a:xfrm rot="2696030">
            <a:off x="7599477" y="5279020"/>
            <a:ext cx="609597" cy="114052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B50643-9E4B-453B-A95D-E8452DFEE429}"/>
              </a:ext>
            </a:extLst>
          </p:cNvPr>
          <p:cNvSpPr/>
          <p:nvPr/>
        </p:nvSpPr>
        <p:spPr>
          <a:xfrm rot="2696030">
            <a:off x="7155335" y="4528296"/>
            <a:ext cx="1497880" cy="280246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C49D9B-7C5F-4ACD-9359-57DEB05FC277}"/>
              </a:ext>
            </a:extLst>
          </p:cNvPr>
          <p:cNvSpPr/>
          <p:nvPr/>
        </p:nvSpPr>
        <p:spPr>
          <a:xfrm rot="2696030">
            <a:off x="6533305" y="3623981"/>
            <a:ext cx="2593127" cy="48516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0C6751-DBE2-478F-A8B9-6448B26730D2}"/>
              </a:ext>
            </a:extLst>
          </p:cNvPr>
          <p:cNvSpPr/>
          <p:nvPr/>
        </p:nvSpPr>
        <p:spPr>
          <a:xfrm rot="2696030">
            <a:off x="5863135" y="2276830"/>
            <a:ext cx="4033196" cy="75459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DC9404-8A94-48F4-B471-4222B99E9C63}"/>
              </a:ext>
            </a:extLst>
          </p:cNvPr>
          <p:cNvSpPr/>
          <p:nvPr/>
        </p:nvSpPr>
        <p:spPr>
          <a:xfrm rot="2696030">
            <a:off x="7866188" y="5722572"/>
            <a:ext cx="135451" cy="2534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178C01-7A0A-43AE-99BC-31A7EBCF88F3}"/>
              </a:ext>
            </a:extLst>
          </p:cNvPr>
          <p:cNvCxnSpPr>
            <a:cxnSpLocks/>
          </p:cNvCxnSpPr>
          <p:nvPr/>
        </p:nvCxnSpPr>
        <p:spPr>
          <a:xfrm flipH="1" flipV="1">
            <a:off x="8071353" y="5908092"/>
            <a:ext cx="2457969" cy="120856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0A2213-29CD-4C93-B891-49E00A613D5E}"/>
              </a:ext>
            </a:extLst>
          </p:cNvPr>
          <p:cNvSpPr txBox="1"/>
          <p:nvPr/>
        </p:nvSpPr>
        <p:spPr>
          <a:xfrm>
            <a:off x="9703865" y="7103890"/>
            <a:ext cx="36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Biais minimum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74B98F-D3FB-41A7-92AD-6150F32DC8BD}"/>
              </a:ext>
            </a:extLst>
          </p:cNvPr>
          <p:cNvGrpSpPr/>
          <p:nvPr/>
        </p:nvGrpSpPr>
        <p:grpSpPr>
          <a:xfrm>
            <a:off x="2686346" y="8163218"/>
            <a:ext cx="4626932" cy="4612082"/>
            <a:chOff x="4388874" y="-6526868"/>
            <a:chExt cx="4626932" cy="4612082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CB34FAB-9FF4-47C4-BCAE-A6AF04592D0C}"/>
                </a:ext>
              </a:extLst>
            </p:cNvPr>
            <p:cNvSpPr/>
            <p:nvPr/>
          </p:nvSpPr>
          <p:spPr>
            <a:xfrm rot="2700000">
              <a:off x="6420963" y="-530878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D3295D0-EF82-4536-9E44-EDB954F5E3B3}"/>
                </a:ext>
              </a:extLst>
            </p:cNvPr>
            <p:cNvSpPr/>
            <p:nvPr/>
          </p:nvSpPr>
          <p:spPr>
            <a:xfrm rot="18900000" flipV="1">
              <a:off x="6385734" y="-3301050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C75E8E-226E-4616-B568-59A1D9FD3FAB}"/>
                </a:ext>
              </a:extLst>
            </p:cNvPr>
            <p:cNvSpPr/>
            <p:nvPr/>
          </p:nvSpPr>
          <p:spPr>
            <a:xfrm rot="2700000" flipH="1" flipV="1">
              <a:off x="4415207" y="-3326779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D6906FE-D6A8-4E6F-BFAC-F441A927801B}"/>
                </a:ext>
              </a:extLst>
            </p:cNvPr>
            <p:cNvSpPr/>
            <p:nvPr/>
          </p:nvSpPr>
          <p:spPr>
            <a:xfrm rot="18900000" flipH="1">
              <a:off x="4388874" y="-5325944"/>
              <a:ext cx="2630072" cy="193913"/>
            </a:xfrm>
            <a:custGeom>
              <a:avLst/>
              <a:gdLst>
                <a:gd name="connsiteX0" fmla="*/ 0 w 3834580"/>
                <a:gd name="connsiteY0" fmla="*/ 413040 h 442536"/>
                <a:gd name="connsiteX1" fmla="*/ 1976283 w 3834580"/>
                <a:gd name="connsiteY1" fmla="*/ 85 h 442536"/>
                <a:gd name="connsiteX2" fmla="*/ 3834580 w 3834580"/>
                <a:gd name="connsiteY2" fmla="*/ 442536 h 4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34580" h="442536">
                  <a:moveTo>
                    <a:pt x="0" y="413040"/>
                  </a:moveTo>
                  <a:cubicBezTo>
                    <a:pt x="668593" y="204104"/>
                    <a:pt x="1337186" y="-4831"/>
                    <a:pt x="1976283" y="85"/>
                  </a:cubicBezTo>
                  <a:cubicBezTo>
                    <a:pt x="2615380" y="5001"/>
                    <a:pt x="3224980" y="223768"/>
                    <a:pt x="3834580" y="4425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37984-BD2E-4961-A7FB-49AA4183374C}"/>
              </a:ext>
            </a:extLst>
          </p:cNvPr>
          <p:cNvCxnSpPr>
            <a:cxnSpLocks/>
          </p:cNvCxnSpPr>
          <p:nvPr/>
        </p:nvCxnSpPr>
        <p:spPr>
          <a:xfrm flipH="1" flipV="1">
            <a:off x="5189780" y="8700064"/>
            <a:ext cx="3748155" cy="4326450"/>
          </a:xfrm>
          <a:prstGeom prst="straightConnector1">
            <a:avLst/>
          </a:prstGeom>
          <a:ln w="76200">
            <a:solidFill>
              <a:srgbClr val="0851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28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71226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qu’on a défini une fonction de perte, comment trouver les valeurs optimales des paramètres ?</a:t>
            </a:r>
          </a:p>
          <a:p>
            <a:endParaRPr lang="fr-CA" sz="4000" dirty="0"/>
          </a:p>
          <a:p>
            <a:r>
              <a:rPr lang="fr-CA" sz="4000" dirty="0"/>
              <a:t>2 méthodes: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Analytique : on calcule la solution en une seule étape avec un algorithme.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Itérative : on essaie de s’approcher de la solution à chaque étape avec une heuristique.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Dans les deux cas, on estime les paramètres à partir du raisonnement suivant :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fait varier les paramètres, on obtiendra différentes valeurs pour la fonction de perte </a:t>
            </a:r>
            <a:br>
              <a:rPr lang="fr-CA" sz="4000" dirty="0"/>
            </a:br>
            <a:r>
              <a:rPr lang="fr-CA" sz="4000" dirty="0"/>
              <a:t>(certaines valeurs seront plus élevées, d’autres seront plus faibles).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sait que l’on cherche à « minimiser »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souhaite donc trouver le point le plus bas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faire varier les paramètres dans n’importe quelle direction fera augmenter la valeur de la fonction de perte.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la « dérivée première » de celle-ci aura la valeur « 0 ».</a:t>
            </a:r>
          </a:p>
        </p:txBody>
      </p:sp>
    </p:spTree>
    <p:extLst>
      <p:ext uri="{BB962C8B-B14F-4D97-AF65-F5344CB8AC3E}">
        <p14:creationId xmlns:p14="http://schemas.microsoft.com/office/powerpoint/2010/main" val="3979188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62478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Maintenant, comment trouver les valeurs optimales des paramètres ?</a:t>
            </a:r>
          </a:p>
          <a:p>
            <a:pPr lvl="2"/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Si l’on est à la valeur minimum de la fonction de perte, la « dérivée première » de celle-ci aura la valeur « 0 ».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La « dérivée première » de la fonction de perte correspond à la pente de la fonction de perte au point </a:t>
            </a:r>
            <a:r>
              <a:rPr lang="fr-CA" sz="4000" b="1" i="1" dirty="0"/>
              <a:t>b</a:t>
            </a:r>
            <a:r>
              <a:rPr lang="fr-CA" sz="4000" dirty="0"/>
              <a:t> évalué.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BF262-85E5-4C25-8C01-652ADAA7B0EE}"/>
              </a:ext>
            </a:extLst>
          </p:cNvPr>
          <p:cNvGrpSpPr/>
          <p:nvPr/>
        </p:nvGrpSpPr>
        <p:grpSpPr>
          <a:xfrm flipV="1">
            <a:off x="4136922" y="4493537"/>
            <a:ext cx="5361035" cy="6400800"/>
            <a:chOff x="3097161" y="4630994"/>
            <a:chExt cx="3151239" cy="6400800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CBFDCF1-74BD-43CA-ADA8-607251068EA8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970AA59-28DB-41C4-A281-7387D64694D7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220965-7E28-4DEB-8C30-3C8B5E64246C}"/>
              </a:ext>
            </a:extLst>
          </p:cNvPr>
          <p:cNvCxnSpPr>
            <a:cxnSpLocks/>
          </p:cNvCxnSpPr>
          <p:nvPr/>
        </p:nvCxnSpPr>
        <p:spPr>
          <a:xfrm flipV="1">
            <a:off x="3443134" y="7312000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493BD9-C47B-420D-A4AB-219B7F6CBAE1}"/>
              </a:ext>
            </a:extLst>
          </p:cNvPr>
          <p:cNvCxnSpPr>
            <a:cxnSpLocks/>
          </p:cNvCxnSpPr>
          <p:nvPr/>
        </p:nvCxnSpPr>
        <p:spPr>
          <a:xfrm>
            <a:off x="3443134" y="11614468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/>
              <p:nvPr/>
            </p:nvSpPr>
            <p:spPr>
              <a:xfrm>
                <a:off x="10009237" y="1198065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CEAF92-EDCB-447C-84B7-02A20237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37" y="11980657"/>
                <a:ext cx="13568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/>
              <p:nvPr/>
            </p:nvSpPr>
            <p:spPr>
              <a:xfrm>
                <a:off x="1739387" y="723302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774DA-241F-41E1-96C1-86A3EAE4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87" y="7233028"/>
                <a:ext cx="13568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A3A45-CE12-4AD8-8E8D-6B3DEBA018B2}"/>
              </a:ext>
            </a:extLst>
          </p:cNvPr>
          <p:cNvCxnSpPr>
            <a:cxnSpLocks/>
          </p:cNvCxnSpPr>
          <p:nvPr/>
        </p:nvCxnSpPr>
        <p:spPr>
          <a:xfrm flipH="1" flipV="1">
            <a:off x="9149376" y="8778751"/>
            <a:ext cx="859861" cy="517649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9E89E-AB84-40E1-8927-43E91CC8EA67}"/>
              </a:ext>
            </a:extLst>
          </p:cNvPr>
          <p:cNvCxnSpPr>
            <a:cxnSpLocks/>
          </p:cNvCxnSpPr>
          <p:nvPr/>
        </p:nvCxnSpPr>
        <p:spPr>
          <a:xfrm flipH="1">
            <a:off x="8800793" y="7233028"/>
            <a:ext cx="697164" cy="282537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4BD36F-956F-47B1-A5FC-F42C3DEFB225}"/>
              </a:ext>
            </a:extLst>
          </p:cNvPr>
          <p:cNvSpPr txBox="1"/>
          <p:nvPr/>
        </p:nvSpPr>
        <p:spPr>
          <a:xfrm>
            <a:off x="10155778" y="9050549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84BB47-3746-4D41-B086-02AAFBBD18D6}"/>
              </a:ext>
            </a:extLst>
          </p:cNvPr>
          <p:cNvCxnSpPr>
            <a:cxnSpLocks/>
          </p:cNvCxnSpPr>
          <p:nvPr/>
        </p:nvCxnSpPr>
        <p:spPr>
          <a:xfrm>
            <a:off x="4094680" y="7312000"/>
            <a:ext cx="915470" cy="2983402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68488F-7BC9-46EC-86C2-349C85C93A58}"/>
              </a:ext>
            </a:extLst>
          </p:cNvPr>
          <p:cNvCxnSpPr/>
          <p:nvPr/>
        </p:nvCxnSpPr>
        <p:spPr>
          <a:xfrm>
            <a:off x="9109863" y="8645714"/>
            <a:ext cx="0" cy="33349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9C233B-B1AC-4FF7-9D83-6C3D10817F27}"/>
              </a:ext>
            </a:extLst>
          </p:cNvPr>
          <p:cNvCxnSpPr>
            <a:cxnSpLocks/>
          </p:cNvCxnSpPr>
          <p:nvPr/>
        </p:nvCxnSpPr>
        <p:spPr>
          <a:xfrm>
            <a:off x="4507236" y="8803701"/>
            <a:ext cx="0" cy="3176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F05B28-B3DA-4513-9834-DD2EE5606B33}"/>
              </a:ext>
            </a:extLst>
          </p:cNvPr>
          <p:cNvSpPr txBox="1"/>
          <p:nvPr/>
        </p:nvSpPr>
        <p:spPr>
          <a:xfrm>
            <a:off x="-469164" y="8996571"/>
            <a:ext cx="34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DCCA5C-2EBB-4E89-811B-AF175CB38AF5}"/>
              </a:ext>
            </a:extLst>
          </p:cNvPr>
          <p:cNvCxnSpPr>
            <a:cxnSpLocks/>
          </p:cNvCxnSpPr>
          <p:nvPr/>
        </p:nvCxnSpPr>
        <p:spPr>
          <a:xfrm flipV="1">
            <a:off x="2953313" y="8803701"/>
            <a:ext cx="1400637" cy="5468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AA5296-996A-49B8-9D1D-1A2666936FB7}"/>
              </a:ext>
            </a:extLst>
          </p:cNvPr>
          <p:cNvCxnSpPr>
            <a:cxnSpLocks/>
          </p:cNvCxnSpPr>
          <p:nvPr/>
        </p:nvCxnSpPr>
        <p:spPr>
          <a:xfrm flipV="1">
            <a:off x="5481281" y="10894337"/>
            <a:ext cx="2533336" cy="1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E70DC-6C27-49FE-A4CA-178DDA667AC9}"/>
              </a:ext>
            </a:extLst>
          </p:cNvPr>
          <p:cNvCxnSpPr>
            <a:cxnSpLocks/>
          </p:cNvCxnSpPr>
          <p:nvPr/>
        </p:nvCxnSpPr>
        <p:spPr>
          <a:xfrm>
            <a:off x="6784547" y="10894337"/>
            <a:ext cx="0" cy="1086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4DD92D-D719-4C75-9C77-5F57A170DBE0}"/>
              </a:ext>
            </a:extLst>
          </p:cNvPr>
          <p:cNvSpPr txBox="1"/>
          <p:nvPr/>
        </p:nvSpPr>
        <p:spPr>
          <a:xfrm>
            <a:off x="4280497" y="12602721"/>
            <a:ext cx="1103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nulle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minimum de la fonction de coût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60E3D1-98E0-4C31-823F-141A1575CA04}"/>
              </a:ext>
            </a:extLst>
          </p:cNvPr>
          <p:cNvCxnSpPr>
            <a:cxnSpLocks/>
          </p:cNvCxnSpPr>
          <p:nvPr/>
        </p:nvCxnSpPr>
        <p:spPr>
          <a:xfrm flipV="1">
            <a:off x="5394632" y="11283654"/>
            <a:ext cx="1139822" cy="127570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9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analytique (ex. équation normale)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calcule la solution en une seule étape avec un algorithme.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calcul matriciel et on trouve :</a:t>
                </a:r>
              </a:p>
              <a:p>
                <a:pPr lvl="2"/>
                <a:endParaRPr lang="fr-CA" sz="4000" b="1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fr-CA" sz="4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fr-CA" sz="4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fr-CA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d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fr-CA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fr-CA" sz="4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CA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40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8337475"/>
              </a:xfrm>
              <a:prstGeom prst="rect">
                <a:avLst/>
              </a:prstGeom>
              <a:blipFill>
                <a:blip r:embed="rId3"/>
                <a:stretch>
                  <a:fillRect l="-1750" t="-1316" r="-5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179" y="9770575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6015C92-678B-4C54-AF44-9760A944EC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33179" y="9770575"/>
              <a:ext cx="6563165" cy="33414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12633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408868984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435202538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2250296036"/>
                        </a:ext>
                      </a:extLst>
                    </a:gridCol>
                    <a:gridCol w="1312633">
                      <a:extLst>
                        <a:ext uri="{9D8B030D-6E8A-4147-A177-3AD203B41FA5}">
                          <a16:colId xmlns:a16="http://schemas.microsoft.com/office/drawing/2014/main" val="3932279637"/>
                        </a:ext>
                      </a:extLst>
                    </a:gridCol>
                  </a:tblGrid>
                  <a:tr h="8526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3571" r="-300930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3571" r="-199537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3571" r="-100465" b="-3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3571" b="-3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853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103571" r="-300930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103571" r="-199537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103571" r="-100465" b="-21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103571" b="-21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20930" r="-300930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20930" r="-199537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20930" r="-100465" b="-131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20930" b="-131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4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95714" r="-300930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537" t="-295714" r="-199537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30" t="-295714" r="-100465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074" t="-295714" b="-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9900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Double Bracket 31">
            <a:extLst>
              <a:ext uri="{FF2B5EF4-FFF2-40B4-BE49-F238E27FC236}">
                <a16:creationId xmlns:a16="http://schemas.microsoft.com/office/drawing/2014/main" id="{33E7B409-F263-4CD7-A745-294F058C9156}"/>
              </a:ext>
            </a:extLst>
          </p:cNvPr>
          <p:cNvSpPr/>
          <p:nvPr/>
        </p:nvSpPr>
        <p:spPr>
          <a:xfrm>
            <a:off x="3133179" y="9770575"/>
            <a:ext cx="6843249" cy="334141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0070C-499B-4A22-B5AB-E13896F52838}"/>
              </a:ext>
            </a:extLst>
          </p:cNvPr>
          <p:cNvSpPr txBox="1"/>
          <p:nvPr/>
        </p:nvSpPr>
        <p:spPr>
          <a:xfrm>
            <a:off x="1922820" y="10609154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X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8108" y="9770575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14234932-6D28-41EA-93CA-B1C5514FE9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8108" y="9770575"/>
              <a:ext cx="1257300" cy="23463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b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0781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1BFEEE4A-226D-4475-AA71-D075324C7E05}"/>
              </a:ext>
            </a:extLst>
          </p:cNvPr>
          <p:cNvSpPr/>
          <p:nvPr/>
        </p:nvSpPr>
        <p:spPr>
          <a:xfrm>
            <a:off x="128058" y="9770575"/>
            <a:ext cx="1657350" cy="2556234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B21884-A8A9-44D3-B55B-06EBCBEAEEB8}"/>
              </a:ext>
            </a:extLst>
          </p:cNvPr>
          <p:cNvSpPr txBox="1"/>
          <p:nvPr/>
        </p:nvSpPr>
        <p:spPr>
          <a:xfrm>
            <a:off x="-1025628" y="10540602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b =</a:t>
            </a:r>
            <a:r>
              <a:rPr lang="fr-CA" sz="6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26530" y="9770575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566881A3-342F-4901-98CC-610A4DE749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926530" y="9770575"/>
              <a:ext cx="1257300" cy="31284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57300">
                      <a:extLst>
                        <a:ext uri="{9D8B030D-6E8A-4147-A177-3AD203B41FA5}">
                          <a16:colId xmlns:a16="http://schemas.microsoft.com/office/drawing/2014/main" val="2612983335"/>
                        </a:ext>
                      </a:extLst>
                    </a:gridCol>
                  </a:tblGrid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b="-2984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269679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00781" b="-2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429976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99225" b="-99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199888"/>
                      </a:ext>
                    </a:extLst>
                  </a:tr>
                  <a:tr h="78210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3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5546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B49C1702-4231-493B-8B6A-A648DB8913E0}"/>
              </a:ext>
            </a:extLst>
          </p:cNvPr>
          <p:cNvSpPr/>
          <p:nvPr/>
        </p:nvSpPr>
        <p:spPr>
          <a:xfrm>
            <a:off x="11526480" y="9770574"/>
            <a:ext cx="1657350" cy="33414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EF73A8-4C40-4FB3-A51E-DB0AC44F9FE6}"/>
              </a:ext>
            </a:extLst>
          </p:cNvPr>
          <p:cNvSpPr txBox="1"/>
          <p:nvPr/>
        </p:nvSpPr>
        <p:spPr>
          <a:xfrm>
            <a:off x="10269180" y="10458825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i="1" dirty="0"/>
              <a:t>y =</a:t>
            </a:r>
            <a:r>
              <a:rPr lang="fr-CA" sz="6000" dirty="0"/>
              <a:t>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0957645-02A1-4FBC-BF0A-92B6ADD7759C}"/>
              </a:ext>
            </a:extLst>
          </p:cNvPr>
          <p:cNvGraphicFramePr>
            <a:graphicFrameLocks noGrp="1"/>
          </p:cNvGraphicFramePr>
          <p:nvPr/>
        </p:nvGraphicFramePr>
        <p:xfrm>
          <a:off x="5544165" y="7201867"/>
          <a:ext cx="153711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422">
                  <a:extLst>
                    <a:ext uri="{9D8B030D-6E8A-4147-A177-3AD203B41FA5}">
                      <a16:colId xmlns:a16="http://schemas.microsoft.com/office/drawing/2014/main" val="3977258745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02987127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4002360140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1287454452"/>
                    </a:ext>
                  </a:extLst>
                </a:gridCol>
                <a:gridCol w="307422">
                  <a:extLst>
                    <a:ext uri="{9D8B030D-6E8A-4147-A177-3AD203B41FA5}">
                      <a16:colId xmlns:a16="http://schemas.microsoft.com/office/drawing/2014/main" val="395427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29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8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82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856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516344"/>
                  </a:ext>
                </a:extLst>
              </a:tr>
            </a:tbl>
          </a:graphicData>
        </a:graphic>
      </p:graphicFrame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2C038565-BBC3-4841-AB63-621EF625F2AB}"/>
              </a:ext>
            </a:extLst>
          </p:cNvPr>
          <p:cNvSpPr/>
          <p:nvPr/>
        </p:nvSpPr>
        <p:spPr>
          <a:xfrm>
            <a:off x="5484045" y="7031245"/>
            <a:ext cx="1657350" cy="2113313"/>
          </a:xfrm>
          <a:prstGeom prst="bracketPair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BEB82B-1CAD-46D9-95D9-32CF920E7F1A}"/>
              </a:ext>
            </a:extLst>
          </p:cNvPr>
          <p:cNvSpPr txBox="1"/>
          <p:nvPr/>
        </p:nvSpPr>
        <p:spPr>
          <a:xfrm>
            <a:off x="-266700" y="13639800"/>
            <a:ext cx="12458700" cy="378565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dirty="0">
                <a:solidFill>
                  <a:schemeClr val="bg1"/>
                </a:solidFill>
              </a:rPr>
              <a:t>À retenir: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Une seule étape.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Toutefois, on doit inverser une matrice, ce qui peut être très lourd au niveau computationnel.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>
                <a:solidFill>
                  <a:schemeClr val="bg1"/>
                </a:solidFill>
              </a:rPr>
              <a:t>Si on a beaucoup de caractéristiques (&gt; 10 000), </a:t>
            </a:r>
            <a:br>
              <a:rPr lang="fr-CA" sz="4000" dirty="0">
                <a:solidFill>
                  <a:schemeClr val="bg1"/>
                </a:solidFill>
              </a:rPr>
            </a:br>
            <a:r>
              <a:rPr lang="fr-CA" sz="4000" dirty="0">
                <a:solidFill>
                  <a:schemeClr val="bg1"/>
                </a:solidFill>
              </a:rPr>
              <a:t>ça peut être très long.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91483E-31AB-4CF6-86A6-09023CEA828D}"/>
              </a:ext>
            </a:extLst>
          </p:cNvPr>
          <p:cNvSpPr/>
          <p:nvPr/>
        </p:nvSpPr>
        <p:spPr>
          <a:xfrm>
            <a:off x="3133179" y="6858000"/>
            <a:ext cx="4867821" cy="2384764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8BA754-F5A5-44F7-B673-D814B74FEEA5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2192000" y="15532626"/>
            <a:ext cx="16573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51BA7F-33E7-4AA9-8EC5-0648CA5042A7}"/>
              </a:ext>
            </a:extLst>
          </p:cNvPr>
          <p:cNvCxnSpPr>
            <a:cxnSpLocks/>
          </p:cNvCxnSpPr>
          <p:nvPr/>
        </p:nvCxnSpPr>
        <p:spPr>
          <a:xfrm>
            <a:off x="13849350" y="9056067"/>
            <a:ext cx="0" cy="64765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241883-1736-4D68-AE38-745F132983C7}"/>
              </a:ext>
            </a:extLst>
          </p:cNvPr>
          <p:cNvCxnSpPr/>
          <p:nvPr/>
        </p:nvCxnSpPr>
        <p:spPr>
          <a:xfrm flipH="1">
            <a:off x="8001000" y="9056067"/>
            <a:ext cx="58483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21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essaie de s’approcher de la solution à chaque étape avec une heuristique.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</a:t>
                </a:r>
                <a:br>
                  <a:rPr lang="fr-CA" sz="4000" dirty="0"/>
                </a:br>
                <a:r>
                  <a:rPr lang="fr-CA" sz="4000" dirty="0"/>
                  <a:t>(comme pour a méthode analytique)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…de manière proportionnelle à la pente.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blipFill>
                <a:blip r:embed="rId3"/>
                <a:stretch>
                  <a:fillRect l="-1750" t="-966" r="-1700" b="-134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39925FE-BB07-469C-A88C-3D0419826266}"/>
              </a:ext>
            </a:extLst>
          </p:cNvPr>
          <p:cNvSpPr txBox="1"/>
          <p:nvPr/>
        </p:nvSpPr>
        <p:spPr>
          <a:xfrm>
            <a:off x="-2095495" y="14205210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négative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augmente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V="1">
            <a:off x="1349784" y="14012341"/>
            <a:ext cx="2614563" cy="8015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4296737">
            <a:off x="3304765" y="13632711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7B2258C8-D212-4790-A73A-6852B04223EC}"/>
              </a:ext>
            </a:extLst>
          </p:cNvPr>
          <p:cNvSpPr/>
          <p:nvPr/>
        </p:nvSpPr>
        <p:spPr>
          <a:xfrm rot="2893918">
            <a:off x="4104703" y="14786146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A4DEAC86-457C-4D13-B2E7-71DA4651295B}"/>
              </a:ext>
            </a:extLst>
          </p:cNvPr>
          <p:cNvSpPr/>
          <p:nvPr/>
        </p:nvSpPr>
        <p:spPr>
          <a:xfrm rot="1639173">
            <a:off x="5090396" y="15482254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567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200150" lvl="1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essaie de s’approcher de la solution à chaque étape avec une heuristique. </a:t>
                </a:r>
              </a:p>
              <a:p>
                <a:pPr marL="2114550" lvl="3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le fait que l’on cherche </a:t>
                </a:r>
                <a:r>
                  <a:rPr lang="fr-CA" sz="4000" i="1" dirty="0"/>
                  <a:t>b</a:t>
                </a:r>
                <a:r>
                  <a:rPr lang="fr-CA" sz="4000" dirty="0"/>
                  <a:t> pour que la dérivée de la fonction de coût soit égale à 0 </a:t>
                </a:r>
                <a:br>
                  <a:rPr lang="fr-CA" sz="4000" dirty="0"/>
                </a:br>
                <a:r>
                  <a:rPr lang="fr-CA" sz="4000" dirty="0"/>
                  <a:t>(comme pour a méthode analytique) 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…de manière proportionnelle à la pente.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1360226"/>
              </a:xfrm>
              <a:prstGeom prst="rect">
                <a:avLst/>
              </a:prstGeom>
              <a:blipFill>
                <a:blip r:embed="rId3"/>
                <a:stretch>
                  <a:fillRect l="-1750" t="-966" r="-1700" b="-134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39925FE-BB07-469C-A88C-3D0419826266}"/>
              </a:ext>
            </a:extLst>
          </p:cNvPr>
          <p:cNvSpPr txBox="1"/>
          <p:nvPr/>
        </p:nvSpPr>
        <p:spPr>
          <a:xfrm>
            <a:off x="10976487" y="13305264"/>
            <a:ext cx="4724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Pente positive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>
                <a:solidFill>
                  <a:schemeClr val="bg1">
                    <a:lumMod val="50000"/>
                  </a:schemeClr>
                </a:solidFill>
              </a:rPr>
              <a:t>On diminue la valeur de </a:t>
            </a:r>
            <a:r>
              <a:rPr lang="fr-CA" sz="4000" b="1" i="1" dirty="0" err="1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fr-CA" sz="4000" b="1" i="1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endParaRPr lang="fr-C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>
            <a:off x="9306334" y="13706317"/>
            <a:ext cx="1323566" cy="3060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7303263" flipH="1">
            <a:off x="7952965" y="13632711"/>
            <a:ext cx="1509939" cy="7592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7B2258C8-D212-4790-A73A-6852B04223EC}"/>
              </a:ext>
            </a:extLst>
          </p:cNvPr>
          <p:cNvSpPr/>
          <p:nvPr/>
        </p:nvSpPr>
        <p:spPr>
          <a:xfrm rot="18706082" flipH="1">
            <a:off x="7381303" y="14786146"/>
            <a:ext cx="1224265" cy="82390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A4DEAC86-457C-4D13-B2E7-71DA4651295B}"/>
              </a:ext>
            </a:extLst>
          </p:cNvPr>
          <p:cNvSpPr/>
          <p:nvPr/>
        </p:nvSpPr>
        <p:spPr>
          <a:xfrm rot="19960827" flipH="1">
            <a:off x="6766796" y="15482254"/>
            <a:ext cx="831815" cy="822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90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434757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3747319" y="97021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3053531" y="125206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3053531" y="168231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34" y="171892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84" y="124416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10976487" y="13305264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petit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487" y="13305264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>
            <a:off x="9306334" y="13706317"/>
            <a:ext cx="1323566" cy="30602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6430991" flipH="1">
            <a:off x="8647034" y="12865197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F1891F-D3E5-411F-96F6-7CC4C2E59C8C}"/>
              </a:ext>
            </a:extLst>
          </p:cNvPr>
          <p:cNvSpPr/>
          <p:nvPr/>
        </p:nvSpPr>
        <p:spPr>
          <a:xfrm rot="16646699" flipH="1">
            <a:off x="8615780" y="13246993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931E02-3714-4901-8CC1-73071E4A351A}"/>
              </a:ext>
            </a:extLst>
          </p:cNvPr>
          <p:cNvSpPr/>
          <p:nvPr/>
        </p:nvSpPr>
        <p:spPr>
          <a:xfrm rot="16903408" flipH="1">
            <a:off x="8563157" y="1362892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CA3EA7-6ED9-4EC2-8C4E-2C7B49DB0057}"/>
              </a:ext>
            </a:extLst>
          </p:cNvPr>
          <p:cNvSpPr/>
          <p:nvPr/>
        </p:nvSpPr>
        <p:spPr>
          <a:xfrm rot="17312668" flipH="1">
            <a:off x="8448476" y="13972305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605315C-377C-4227-AE18-3DE207D50100}"/>
              </a:ext>
            </a:extLst>
          </p:cNvPr>
          <p:cNvSpPr/>
          <p:nvPr/>
        </p:nvSpPr>
        <p:spPr>
          <a:xfrm rot="17852253" flipH="1">
            <a:off x="8293220" y="1429009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E7FD210-C737-4C8E-B70E-22871262F679}"/>
              </a:ext>
            </a:extLst>
          </p:cNvPr>
          <p:cNvSpPr/>
          <p:nvPr/>
        </p:nvSpPr>
        <p:spPr>
          <a:xfrm rot="17803910" flipH="1">
            <a:off x="8114754" y="14618756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5FB4588-222F-4A68-BCD7-A1604FCBF9B6}"/>
              </a:ext>
            </a:extLst>
          </p:cNvPr>
          <p:cNvSpPr/>
          <p:nvPr/>
        </p:nvSpPr>
        <p:spPr>
          <a:xfrm rot="18099982" flipH="1">
            <a:off x="7910992" y="14928354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6013895-E479-4488-A6DA-7853AA15BB67}"/>
              </a:ext>
            </a:extLst>
          </p:cNvPr>
          <p:cNvSpPr/>
          <p:nvPr/>
        </p:nvSpPr>
        <p:spPr>
          <a:xfrm rot="18809703" flipH="1">
            <a:off x="7649624" y="15191783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1A9083B-B797-41FA-8B90-B60E19F95ECD}"/>
              </a:ext>
            </a:extLst>
          </p:cNvPr>
          <p:cNvSpPr/>
          <p:nvPr/>
        </p:nvSpPr>
        <p:spPr>
          <a:xfrm rot="19067701" flipH="1">
            <a:off x="7379440" y="15419894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998B42C-ECD4-45AF-AF37-86347F06D4F0}"/>
              </a:ext>
            </a:extLst>
          </p:cNvPr>
          <p:cNvSpPr/>
          <p:nvPr/>
        </p:nvSpPr>
        <p:spPr>
          <a:xfrm rot="19711314" flipH="1">
            <a:off x="7071157" y="15608758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7BE63AD-7020-4B01-8AFB-DD5F7238CB1C}"/>
              </a:ext>
            </a:extLst>
          </p:cNvPr>
          <p:cNvSpPr/>
          <p:nvPr/>
        </p:nvSpPr>
        <p:spPr>
          <a:xfrm rot="20146279" flipH="1">
            <a:off x="6733122" y="15725950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5694D4D-719F-4DC1-B7C7-FF7B431CDDC6}"/>
              </a:ext>
            </a:extLst>
          </p:cNvPr>
          <p:cNvSpPr/>
          <p:nvPr/>
        </p:nvSpPr>
        <p:spPr>
          <a:xfrm flipH="1">
            <a:off x="6426769" y="15800521"/>
            <a:ext cx="357593" cy="6049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3989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F2CFF6AC-DAC1-4A5C-A2B4-B2C231B6E5CE}"/>
              </a:ext>
            </a:extLst>
          </p:cNvPr>
          <p:cNvGrpSpPr/>
          <p:nvPr/>
        </p:nvGrpSpPr>
        <p:grpSpPr>
          <a:xfrm flipV="1">
            <a:off x="-1510481" y="10654676"/>
            <a:ext cx="5361035" cy="6400800"/>
            <a:chOff x="3097161" y="4630994"/>
            <a:chExt cx="3151239" cy="640080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E913710-0F3C-410F-BEA6-CE6C28ED48C0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DF7A90CF-68DE-4144-8A59-8D483219F373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6A98D2-BE9F-41B6-9538-3BC56C1E89F4}"/>
              </a:ext>
            </a:extLst>
          </p:cNvPr>
          <p:cNvCxnSpPr>
            <a:cxnSpLocks/>
          </p:cNvCxnSpPr>
          <p:nvPr/>
        </p:nvCxnSpPr>
        <p:spPr>
          <a:xfrm flipV="1">
            <a:off x="-2204269" y="13473139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13B11A0-0875-4518-94D5-FFB3A5D23CB7}"/>
              </a:ext>
            </a:extLst>
          </p:cNvPr>
          <p:cNvCxnSpPr>
            <a:cxnSpLocks/>
          </p:cNvCxnSpPr>
          <p:nvPr/>
        </p:nvCxnSpPr>
        <p:spPr>
          <a:xfrm>
            <a:off x="-2204269" y="17775607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/>
              <p:nvPr/>
            </p:nvSpPr>
            <p:spPr>
              <a:xfrm>
                <a:off x="4361834" y="18141796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9783DC-BA45-4665-B83B-D381140F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34" y="18141796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/>
              <p:nvPr/>
            </p:nvSpPr>
            <p:spPr>
              <a:xfrm>
                <a:off x="-3908016" y="13394167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543242-3DFE-497B-B2A1-8D6B1064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08016" y="13394167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/>
              <p:nvPr/>
            </p:nvSpPr>
            <p:spPr>
              <a:xfrm>
                <a:off x="4219342" y="16159496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39925FE-BB07-469C-A88C-3D041982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42" y="16159496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8E5C5B5-2D15-41C5-A97B-D30A5BA4F2A5}"/>
              </a:ext>
            </a:extLst>
          </p:cNvPr>
          <p:cNvCxnSpPr>
            <a:cxnSpLocks/>
          </p:cNvCxnSpPr>
          <p:nvPr/>
        </p:nvCxnSpPr>
        <p:spPr>
          <a:xfrm flipH="1" flipV="1">
            <a:off x="4048534" y="14964841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380B8E6-C025-4735-879A-C0F5DB382D2B}"/>
              </a:ext>
            </a:extLst>
          </p:cNvPr>
          <p:cNvSpPr/>
          <p:nvPr/>
        </p:nvSpPr>
        <p:spPr>
          <a:xfrm rot="17608408" flipH="1">
            <a:off x="792985" y="15042660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594379-0A15-469D-8E74-3D29F1037914}"/>
              </a:ext>
            </a:extLst>
          </p:cNvPr>
          <p:cNvCxnSpPr>
            <a:cxnSpLocks/>
          </p:cNvCxnSpPr>
          <p:nvPr/>
        </p:nvCxnSpPr>
        <p:spPr>
          <a:xfrm flipH="1">
            <a:off x="-609600" y="15223455"/>
            <a:ext cx="4077650" cy="670519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507D32-CC19-49A8-8F3B-5147BCC79D27}"/>
              </a:ext>
            </a:extLst>
          </p:cNvPr>
          <p:cNvGrpSpPr/>
          <p:nvPr/>
        </p:nvGrpSpPr>
        <p:grpSpPr>
          <a:xfrm flipV="1">
            <a:off x="8579622" y="10913290"/>
            <a:ext cx="5361035" cy="6400800"/>
            <a:chOff x="3097161" y="4630994"/>
            <a:chExt cx="3151239" cy="6400800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525D83D0-3BD8-4889-BF33-F78603035DDD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18CC1721-E6FF-4D7D-A043-3C7C379E70A4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09B6C-3376-4D76-8BCE-0159814924D5}"/>
              </a:ext>
            </a:extLst>
          </p:cNvPr>
          <p:cNvCxnSpPr>
            <a:cxnSpLocks/>
          </p:cNvCxnSpPr>
          <p:nvPr/>
        </p:nvCxnSpPr>
        <p:spPr>
          <a:xfrm flipV="1">
            <a:off x="7885834" y="13731753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3E9A02-734A-46AD-8B32-89481ECE4F6D}"/>
              </a:ext>
            </a:extLst>
          </p:cNvPr>
          <p:cNvCxnSpPr>
            <a:cxnSpLocks/>
          </p:cNvCxnSpPr>
          <p:nvPr/>
        </p:nvCxnSpPr>
        <p:spPr>
          <a:xfrm>
            <a:off x="7885834" y="18034221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/>
              <p:nvPr/>
            </p:nvSpPr>
            <p:spPr>
              <a:xfrm>
                <a:off x="14451937" y="1840041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B09A-6E50-4A83-9BBE-54B2E9F2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937" y="18400410"/>
                <a:ext cx="1356853" cy="757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/>
              <p:nvPr/>
            </p:nvSpPr>
            <p:spPr>
              <a:xfrm>
                <a:off x="6182087" y="13652781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C4B9C3-126C-47F1-90AE-0193535B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087" y="13652781"/>
                <a:ext cx="1356853" cy="8015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/>
              <p:nvPr/>
            </p:nvSpPr>
            <p:spPr>
              <a:xfrm>
                <a:off x="14309445" y="16418110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2F77-8F36-4C5C-9392-7B8658E3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445" y="16418110"/>
                <a:ext cx="4724238" cy="707886"/>
              </a:xfrm>
              <a:prstGeom prst="rect">
                <a:avLst/>
              </a:prstGeom>
              <a:blipFill>
                <a:blip r:embed="rId9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3FDA31-CBFD-4609-9A1C-CD5CDE0FF784}"/>
              </a:ext>
            </a:extLst>
          </p:cNvPr>
          <p:cNvCxnSpPr>
            <a:cxnSpLocks/>
          </p:cNvCxnSpPr>
          <p:nvPr/>
        </p:nvCxnSpPr>
        <p:spPr>
          <a:xfrm flipH="1" flipV="1">
            <a:off x="14138637" y="15223455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8E62829-E705-4DF3-9141-AEDFD2BCE396}"/>
              </a:ext>
            </a:extLst>
          </p:cNvPr>
          <p:cNvSpPr/>
          <p:nvPr/>
        </p:nvSpPr>
        <p:spPr>
          <a:xfrm rot="14450805" flipH="1">
            <a:off x="6920669" y="16115276"/>
            <a:ext cx="5153342" cy="60345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02530B-B50C-43F1-8747-0F72BB5A86DD}"/>
              </a:ext>
            </a:extLst>
          </p:cNvPr>
          <p:cNvCxnSpPr>
            <a:cxnSpLocks/>
          </p:cNvCxnSpPr>
          <p:nvPr/>
        </p:nvCxnSpPr>
        <p:spPr>
          <a:xfrm flipV="1">
            <a:off x="9230866" y="14964841"/>
            <a:ext cx="4392774" cy="929133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Maintenant… comment trouver les valeurs optimales des paramètres !?</a:t>
                </a:r>
              </a:p>
              <a:p>
                <a:pPr lvl="2"/>
                <a:endParaRPr lang="fr-CA" sz="4000" dirty="0"/>
              </a:p>
              <a:p>
                <a:r>
                  <a:rPr lang="fr-CA" sz="4000" dirty="0"/>
                  <a:t>Méthode itérative (ex. descente de gradient) : 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utilise la valeur de la pente pour les valeurs de paramètres actuelles.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sz="40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b="1" dirty="0">
                  <a:solidFill>
                    <a:srgbClr val="C00000"/>
                  </a:solidFill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déplace la valeur du paramètre…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…dans la direction opposée de la pente.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…de manière proportionnelle à la pente.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endParaRPr lang="fr-CA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« 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 » est un hyperparamètre qui fixe la taille de la modification apportée au paramètre à chaque étape de la méthode itérative.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petit, l’apprentissage sera très long.</a:t>
                </a:r>
              </a:p>
              <a:p>
                <a:pPr marL="2571750" lvl="4" indent="-742950">
                  <a:buFont typeface="Wingdings" panose="05000000000000000000" pitchFamily="2" charset="2"/>
                  <a:buChar char="Ø"/>
                </a:pPr>
                <a:r>
                  <a:rPr lang="fr-CA" sz="4000" b="1" dirty="0">
                    <a:solidFill>
                      <a:srgbClr val="C00000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 est trop grand, l’apprentissage ne convergera pas vers une solution.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2564915"/>
              </a:xfrm>
              <a:prstGeom prst="rect">
                <a:avLst/>
              </a:prstGeom>
              <a:blipFill>
                <a:blip r:embed="rId3"/>
                <a:stretch>
                  <a:fillRect l="-1750" t="-873" r="-1700" b="-1116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4DF51E4-F76D-4C93-9BE0-CF2243FCA24F}"/>
              </a:ext>
            </a:extLst>
          </p:cNvPr>
          <p:cNvGrpSpPr/>
          <p:nvPr/>
        </p:nvGrpSpPr>
        <p:grpSpPr>
          <a:xfrm flipV="1">
            <a:off x="2924326" y="10072400"/>
            <a:ext cx="5361035" cy="6400800"/>
            <a:chOff x="3097161" y="4630994"/>
            <a:chExt cx="3151239" cy="6400800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1C782487-DE99-4531-BE69-608AD52F1555}"/>
                </a:ext>
              </a:extLst>
            </p:cNvPr>
            <p:cNvSpPr/>
            <p:nvPr/>
          </p:nvSpPr>
          <p:spPr>
            <a:xfrm>
              <a:off x="30971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C6CCD08-B1DF-411C-8A1C-28AD70D02F70}"/>
                </a:ext>
              </a:extLst>
            </p:cNvPr>
            <p:cNvSpPr/>
            <p:nvPr/>
          </p:nvSpPr>
          <p:spPr>
            <a:xfrm flipH="1">
              <a:off x="3249561" y="4630994"/>
              <a:ext cx="2998839" cy="6400800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FDFD54-B80B-4B54-8273-EC6DF3B002D0}"/>
              </a:ext>
            </a:extLst>
          </p:cNvPr>
          <p:cNvCxnSpPr>
            <a:cxnSpLocks/>
          </p:cNvCxnSpPr>
          <p:nvPr/>
        </p:nvCxnSpPr>
        <p:spPr>
          <a:xfrm flipV="1">
            <a:off x="2230538" y="12890863"/>
            <a:ext cx="0" cy="4302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8FC866-2245-4B70-84BC-69BE814E9CF4}"/>
              </a:ext>
            </a:extLst>
          </p:cNvPr>
          <p:cNvCxnSpPr>
            <a:cxnSpLocks/>
          </p:cNvCxnSpPr>
          <p:nvPr/>
        </p:nvCxnSpPr>
        <p:spPr>
          <a:xfrm>
            <a:off x="2230538" y="17193331"/>
            <a:ext cx="71167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DE81C7-B9E0-41C6-BD9C-96F600B77917}"/>
                  </a:ext>
                </a:extLst>
              </p:cNvPr>
              <p:cNvSpPr txBox="1"/>
              <p:nvPr/>
            </p:nvSpPr>
            <p:spPr>
              <a:xfrm>
                <a:off x="8796641" y="17559520"/>
                <a:ext cx="1356853" cy="75745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DE81C7-B9E0-41C6-BD9C-96F600B7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41" y="17559520"/>
                <a:ext cx="1356853" cy="757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66A9B0-35E6-4FD7-9C29-4E0AC4DD8417}"/>
                  </a:ext>
                </a:extLst>
              </p:cNvPr>
              <p:cNvSpPr txBox="1"/>
              <p:nvPr/>
            </p:nvSpPr>
            <p:spPr>
              <a:xfrm>
                <a:off x="526791" y="12811891"/>
                <a:ext cx="1356853" cy="80150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66A9B0-35E6-4FD7-9C29-4E0AC4DD8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1" y="12811891"/>
                <a:ext cx="1356853" cy="801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5B1BEB-9A39-4A7B-BF01-24B41E99F436}"/>
                  </a:ext>
                </a:extLst>
              </p:cNvPr>
              <p:cNvSpPr txBox="1"/>
              <p:nvPr/>
            </p:nvSpPr>
            <p:spPr>
              <a:xfrm>
                <a:off x="8654149" y="15577220"/>
                <a:ext cx="47242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CA" sz="4000" b="1" dirty="0">
                    <a:solidFill>
                      <a:schemeClr val="bg1">
                        <a:lumMod val="50000"/>
                      </a:schemeClr>
                    </a:solidFill>
                  </a:rPr>
                  <a:t> trop grand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55B1BEB-9A39-4A7B-BF01-24B41E99F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49" y="15577220"/>
                <a:ext cx="4724238" cy="707886"/>
              </a:xfrm>
              <a:prstGeom prst="rect">
                <a:avLst/>
              </a:prstGeom>
              <a:blipFill>
                <a:blip r:embed="rId6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122137-1CB9-4EEA-A67A-F5B2971178B4}"/>
              </a:ext>
            </a:extLst>
          </p:cNvPr>
          <p:cNvCxnSpPr>
            <a:cxnSpLocks/>
          </p:cNvCxnSpPr>
          <p:nvPr/>
        </p:nvCxnSpPr>
        <p:spPr>
          <a:xfrm flipH="1" flipV="1">
            <a:off x="8483341" y="14382565"/>
            <a:ext cx="1016375" cy="119465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EDBAB28-1178-4EE9-8F41-F39FB8F82476}"/>
              </a:ext>
            </a:extLst>
          </p:cNvPr>
          <p:cNvCxnSpPr>
            <a:cxnSpLocks/>
          </p:cNvCxnSpPr>
          <p:nvPr/>
        </p:nvCxnSpPr>
        <p:spPr>
          <a:xfrm flipH="1" flipV="1">
            <a:off x="4336027" y="15920531"/>
            <a:ext cx="2123767" cy="364575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9FE98C-73C2-4760-AE1D-73D43056DF7A}"/>
              </a:ext>
            </a:extLst>
          </p:cNvPr>
          <p:cNvCxnSpPr>
            <a:cxnSpLocks/>
          </p:cNvCxnSpPr>
          <p:nvPr/>
        </p:nvCxnSpPr>
        <p:spPr>
          <a:xfrm flipV="1">
            <a:off x="3345834" y="13828249"/>
            <a:ext cx="4680257" cy="669652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96DAFF-CED7-494C-987F-0B5BF2831276}"/>
              </a:ext>
            </a:extLst>
          </p:cNvPr>
          <p:cNvCxnSpPr>
            <a:cxnSpLocks/>
          </p:cNvCxnSpPr>
          <p:nvPr/>
        </p:nvCxnSpPr>
        <p:spPr>
          <a:xfrm flipV="1">
            <a:off x="4336026" y="15265485"/>
            <a:ext cx="3222246" cy="655046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9F6E27-8B28-4DD1-BB89-FC16504C1EB6}"/>
              </a:ext>
            </a:extLst>
          </p:cNvPr>
          <p:cNvCxnSpPr>
            <a:cxnSpLocks/>
          </p:cNvCxnSpPr>
          <p:nvPr/>
        </p:nvCxnSpPr>
        <p:spPr>
          <a:xfrm flipH="1" flipV="1">
            <a:off x="3345836" y="14634111"/>
            <a:ext cx="4212436" cy="631374"/>
          </a:xfrm>
          <a:prstGeom prst="straightConnector1">
            <a:avLst/>
          </a:prstGeom>
          <a:ln w="762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35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1828799"/>
            <a:ext cx="12192000" cy="25545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OK! Pratiquons un peu!</a:t>
            </a:r>
          </a:p>
          <a:p>
            <a:endParaRPr lang="fr-CA" sz="4000" b="1" dirty="0">
              <a:solidFill>
                <a:srgbClr val="C00000"/>
              </a:solidFill>
            </a:endParaRPr>
          </a:p>
          <a:p>
            <a:r>
              <a:rPr lang="fr-CA" sz="4000" dirty="0"/>
              <a:t>On a maintenant quelques hyperparamètres qui se retrouvent entre les mains du chercheurs.</a:t>
            </a:r>
            <a:endParaRPr lang="fr-CA" sz="4000" i="1" dirty="0"/>
          </a:p>
        </p:txBody>
      </p:sp>
    </p:spTree>
    <p:extLst>
      <p:ext uri="{BB962C8B-B14F-4D97-AF65-F5344CB8AC3E}">
        <p14:creationId xmlns:p14="http://schemas.microsoft.com/office/powerpoint/2010/main" val="4209519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Dans le dernier exemple, on a donc utilisé notre ensemble test pour sélectionner les meilleurs valeurs de nos hyperparamètres.</a:t>
            </a:r>
          </a:p>
          <a:p>
            <a:endParaRPr lang="fr-CA" sz="4000" i="1" dirty="0"/>
          </a:p>
          <a:p>
            <a:r>
              <a:rPr lang="fr-CA" sz="4000" b="1" dirty="0"/>
              <a:t>Or, ceci est strictement interdit!</a:t>
            </a:r>
          </a:p>
          <a:p>
            <a:endParaRPr lang="fr-CA" sz="4000" dirty="0"/>
          </a:p>
          <a:p>
            <a:r>
              <a:rPr lang="fr-CA" sz="4000" dirty="0"/>
              <a:t>En effet, on a alors sélectionné notre modèle final en nous basant, entre autres, sur l’ensemble test.</a:t>
            </a:r>
          </a:p>
          <a:p>
            <a:endParaRPr lang="fr-CA" sz="4000" dirty="0"/>
          </a:p>
          <a:p>
            <a:r>
              <a:rPr lang="fr-CA" sz="4000" dirty="0"/>
              <a:t>Ce faisant, l’ensemble de test n’est plus un ensemble de données valide pour tester l’erreur de généralisation de notre modèle.</a:t>
            </a:r>
          </a:p>
          <a:p>
            <a:endParaRPr lang="fr-CA" sz="4000" dirty="0"/>
          </a:p>
          <a:p>
            <a:r>
              <a:rPr lang="fr-CA" sz="4000" dirty="0"/>
              <a:t>Quand on doit utiliser les données pour sélectionner les valeurs de nos hyperparamètres, on doit utiliser un troisième ensemble de données, soit un ensemble de « validation ».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Pour chaque ensemble d’hyperparamètres possible, on entraîne notre modèle sur </a:t>
            </a:r>
            <a:r>
              <a:rPr lang="fr-CA" sz="4000" b="1" dirty="0"/>
              <a:t>l’ensemble d’entraînement</a:t>
            </a:r>
            <a:r>
              <a:rPr lang="fr-CA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utilise </a:t>
            </a:r>
            <a:r>
              <a:rPr lang="fr-CA" sz="4000" b="1" dirty="0"/>
              <a:t>l’ensemble de validation </a:t>
            </a:r>
            <a:r>
              <a:rPr lang="fr-CA" sz="4000" dirty="0"/>
              <a:t>pour vérifier l’erreur de généralisation des différents modèles entraînés.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Les valeurs des hyperparamètres qui permettent de minimiser l’erreur dans </a:t>
            </a:r>
            <a:r>
              <a:rPr lang="fr-CA" sz="4000" b="1" dirty="0"/>
              <a:t>l’ensemble de validation</a:t>
            </a:r>
            <a:r>
              <a:rPr lang="fr-CA" sz="4000" dirty="0"/>
              <a:t> est sélectionné pour le modèle final.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Le modèle final est entraîné sur toutes les données provenant des </a:t>
            </a:r>
            <a:r>
              <a:rPr lang="fr-CA" sz="4000" b="1" dirty="0"/>
              <a:t>ensembles entraînement + validation</a:t>
            </a:r>
            <a:r>
              <a:rPr lang="fr-CA" sz="40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mesure l’erreur de généralisation finale sur </a:t>
            </a:r>
            <a:r>
              <a:rPr lang="fr-CA" sz="4000" b="1" dirty="0"/>
              <a:t>l’ensemble de test</a:t>
            </a:r>
            <a:r>
              <a:rPr lang="fr-C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818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501675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dernier exemple, mais </a:t>
            </a:r>
            <a:br>
              <a:rPr lang="fr-CA" sz="4000" dirty="0"/>
            </a:br>
            <a:r>
              <a:rPr lang="fr-CA" sz="4000" dirty="0"/>
              <a:t>maintenant avec trois ensembles de données :</a:t>
            </a:r>
          </a:p>
          <a:p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d’entraînement.</a:t>
            </a:r>
          </a:p>
          <a:p>
            <a:pPr marL="1657350" lvl="2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de validation.</a:t>
            </a:r>
          </a:p>
          <a:p>
            <a:pPr marL="1657350" lvl="2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+mj-lt"/>
              <a:buAutoNum type="arabicPeriod"/>
            </a:pPr>
            <a:r>
              <a:rPr lang="fr-CA" sz="4000" dirty="0"/>
              <a:t>Un ensemble de test.</a:t>
            </a:r>
          </a:p>
        </p:txBody>
      </p:sp>
    </p:spTree>
    <p:extLst>
      <p:ext uri="{BB962C8B-B14F-4D97-AF65-F5344CB8AC3E}">
        <p14:creationId xmlns:p14="http://schemas.microsoft.com/office/powerpoint/2010/main" val="134064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32563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La procédure utilisée dans le dernier exemple était maintenant valide.</a:t>
            </a:r>
          </a:p>
          <a:p>
            <a:endParaRPr lang="fr-CA" sz="4000" dirty="0"/>
          </a:p>
          <a:p>
            <a:r>
              <a:rPr lang="fr-CA" sz="4000" dirty="0"/>
              <a:t>Toutefois, on se rend compte que le nombre d’exemples disponibles pour entraîner initialement le modèle et sélectionner les hyperparamètres descend rapidement.</a:t>
            </a:r>
          </a:p>
          <a:p>
            <a:endParaRPr lang="fr-CA" sz="4000" dirty="0"/>
          </a:p>
          <a:p>
            <a:r>
              <a:rPr lang="fr-CA" sz="4000" dirty="0"/>
              <a:t>Une méthode permettant de palier ce problème est </a:t>
            </a:r>
            <a:br>
              <a:rPr lang="fr-CA" sz="4000" dirty="0"/>
            </a:br>
            <a:r>
              <a:rPr lang="fr-CA" sz="4000" dirty="0"/>
              <a:t>la </a:t>
            </a:r>
            <a:r>
              <a:rPr lang="fr-CA" sz="4000" b="1" dirty="0"/>
              <a:t>validation croisée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La validation croisée permet de </a:t>
            </a:r>
            <a:r>
              <a:rPr lang="fr-CA" sz="4000" b="1" dirty="0"/>
              <a:t>réaliser l’entraînement et la validation avec le même ensemble de données</a:t>
            </a:r>
            <a:r>
              <a:rPr lang="fr-CA" sz="4000" dirty="0"/>
              <a:t>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Ainsi, toutes ces données contribuent à l’estimation des paramètres et à </a:t>
            </a:r>
            <a:br>
              <a:rPr lang="fr-CA" sz="4000" dirty="0"/>
            </a:br>
            <a:r>
              <a:rPr lang="fr-CA" sz="4000" dirty="0"/>
              <a:t>l’estimation des hyperparamètres.</a:t>
            </a:r>
          </a:p>
        </p:txBody>
      </p:sp>
    </p:spTree>
    <p:extLst>
      <p:ext uri="{BB962C8B-B14F-4D97-AF65-F5344CB8AC3E}">
        <p14:creationId xmlns:p14="http://schemas.microsoft.com/office/powerpoint/2010/main" val="2991543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713111" cy="222522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Validation croisée </a:t>
            </a:r>
            <a:r>
              <a:rPr lang="fr-CA" sz="4000" b="1" dirty="0"/>
              <a:t>« k-plis » </a:t>
            </a:r>
            <a:r>
              <a:rPr lang="fr-CA" sz="4000" i="1" dirty="0"/>
              <a:t>(k-</a:t>
            </a:r>
            <a:r>
              <a:rPr lang="fr-CA" sz="4000" i="1" dirty="0" err="1"/>
              <a:t>fold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Pour expliquer la méthode, prenons directement un exemple. Considérons qu'on a un échantillon de 100 données.</a:t>
            </a:r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D’abord, mettons 20 données de côté pour l’ensemble de test.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fr-CA" sz="4000" dirty="0"/>
              <a:t>Divisons l'ensemble "entraînement + validation" en 5 sous-groupes (appelons-les A, B, C, D, E).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a alors 16 données par sous-groupe.</a:t>
            </a:r>
          </a:p>
          <a:p>
            <a:r>
              <a:rPr lang="fr-CA" sz="4000" dirty="0"/>
              <a:t>3. On va alors estimer à cinq reprises les paramètres de notre modèle.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1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C + D; validation = E.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2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C + E; validation = D.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3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B + D + E; validation = C.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4</a:t>
            </a:r>
            <a:r>
              <a:rPr lang="fr-CA" sz="4000" baseline="30000" dirty="0"/>
              <a:t>e</a:t>
            </a:r>
            <a:r>
              <a:rPr lang="fr-CA" sz="4000" dirty="0"/>
              <a:t> fois: entraînement = A + C + D + E; validation = B.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5</a:t>
            </a:r>
            <a:r>
              <a:rPr lang="fr-CA" sz="4000" baseline="30000" dirty="0"/>
              <a:t>e</a:t>
            </a:r>
            <a:r>
              <a:rPr lang="fr-CA" sz="4000" dirty="0"/>
              <a:t> fois: entraînement = B + C + D + E; validation = A. </a:t>
            </a:r>
          </a:p>
          <a:p>
            <a:r>
              <a:rPr lang="fr-CA" sz="4000" dirty="0"/>
              <a:t> 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fr-CA" sz="4000" b="1" dirty="0"/>
              <a:t>L'erreur de validation est alors la moyenne de erreurs </a:t>
            </a:r>
            <a:br>
              <a:rPr lang="fr-CA" sz="4000" b="1" dirty="0"/>
            </a:br>
            <a:r>
              <a:rPr lang="fr-CA" sz="4000" b="1" dirty="0"/>
              <a:t>(au carré) pour les cinq itérations.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fr-CA" sz="4000" b="1" dirty="0"/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On peut alors répéter l'étape 3 pour différents hyperparamètres afin de sélectionner un modèle.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Une fois qu'un modèle final est sélectionné, il est entraîné cette avec </a:t>
            </a:r>
            <a:r>
              <a:rPr lang="fr-CA" sz="4000" b="1" dirty="0"/>
              <a:t>toutes </a:t>
            </a:r>
            <a:r>
              <a:rPr lang="fr-CA" sz="4000" dirty="0"/>
              <a:t> les données de l'ensemble "entraînement + validation« 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fr-CA" sz="4000" dirty="0"/>
              <a:t>La capacité du modèle finale à généralisation est évaluée à l'aide de l'ensemble test.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F5B37C-67A9-4FBB-8A59-C40A6785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96254"/>
              </p:ext>
            </p:extLst>
          </p:nvPr>
        </p:nvGraphicFramePr>
        <p:xfrm>
          <a:off x="-895350" y="13018948"/>
          <a:ext cx="13982700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061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65820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2522087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Entraînement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27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1055673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Validation croisée </a:t>
            </a:r>
            <a:r>
              <a:rPr lang="fr-CA" sz="4000" b="1" dirty="0"/>
              <a:t>« k-plis » </a:t>
            </a:r>
            <a:r>
              <a:rPr lang="fr-CA" sz="4000" i="1" dirty="0"/>
              <a:t>(k-</a:t>
            </a:r>
            <a:r>
              <a:rPr lang="fr-CA" sz="4000" i="1" dirty="0" err="1"/>
              <a:t>fold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On recommande généralement entre 5 et 10 plis.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Pour les cas où on a très peu de données, on peu utiliser la version où </a:t>
            </a:r>
            <a:r>
              <a:rPr lang="fr-CA" sz="4000" b="1" dirty="0"/>
              <a:t>k = n</a:t>
            </a:r>
            <a:r>
              <a:rPr lang="fr-CA" sz="4000" dirty="0"/>
              <a:t> (</a:t>
            </a:r>
            <a:r>
              <a:rPr lang="fr-CA" sz="4000" i="1" dirty="0" err="1"/>
              <a:t>leave</a:t>
            </a:r>
            <a:r>
              <a:rPr lang="fr-CA" sz="4000" i="1" dirty="0"/>
              <a:t> one out</a:t>
            </a:r>
            <a:r>
              <a:rPr lang="fr-CA" sz="4000" dirty="0"/>
              <a:t>).</a:t>
            </a:r>
          </a:p>
          <a:p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Cependant, comme tous les sous-groupes de l'échantillon sont alors très similaires (chacun possède n-1 observations), le modèle obtenu risque d'être très représentatif de cet échantillon, mais de se généraliser plutôt mal à d'autres échantillons.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4000" dirty="0"/>
              <a:t>On augmente la variance des modèles qui seraient obtenus à l'aide de différents échantillons!</a:t>
            </a:r>
          </a:p>
        </p:txBody>
      </p:sp>
    </p:spTree>
    <p:extLst>
      <p:ext uri="{BB962C8B-B14F-4D97-AF65-F5344CB8AC3E}">
        <p14:creationId xmlns:p14="http://schemas.microsoft.com/office/powerpoint/2010/main" val="1902632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489364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Afin de rentabiliser encore plus toutes nos données et d’obtenir des estimations d’erreur plus robustes, on peut utiliser la validation croisée </a:t>
            </a:r>
            <a:r>
              <a:rPr lang="fr-CA" sz="4000" b="1" dirty="0"/>
              <a:t>nichée</a:t>
            </a:r>
            <a:r>
              <a:rPr lang="fr-CA" sz="4000" dirty="0"/>
              <a:t> (</a:t>
            </a:r>
            <a:r>
              <a:rPr lang="fr-CA" sz="4000" i="1" dirty="0" err="1"/>
              <a:t>nested</a:t>
            </a:r>
            <a:r>
              <a:rPr lang="fr-CA" sz="4000" dirty="0"/>
              <a:t>).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12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Cette méthode peut toutefois être très longue.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Ici, on a 5 plis au niveau interne (E vs V)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Et on a 5 plis au niveau externe (« E+V » vs T)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Chaque groupe d’hyperparamètres possible serait utilisé 25 fois.</a:t>
            </a:r>
            <a:endParaRPr lang="fr-CA" sz="4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21FAD8-E51A-4563-A39A-08A858874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99161"/>
              </p:ext>
            </p:extLst>
          </p:nvPr>
        </p:nvGraphicFramePr>
        <p:xfrm>
          <a:off x="2" y="9059534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BF307B-E10C-4B28-B0A3-86649DAA8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55729"/>
              </p:ext>
            </p:extLst>
          </p:nvPr>
        </p:nvGraphicFramePr>
        <p:xfrm>
          <a:off x="1" y="11986900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192A0E-E1D6-437E-BD3B-BF17F17B9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33413"/>
              </p:ext>
            </p:extLst>
          </p:nvPr>
        </p:nvGraphicFramePr>
        <p:xfrm>
          <a:off x="1" y="14946032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4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67C107-1107-4612-8A34-BA458A73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01551"/>
              </p:ext>
            </p:extLst>
          </p:nvPr>
        </p:nvGraphicFramePr>
        <p:xfrm>
          <a:off x="2" y="17905164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023DFD-90D3-4F6B-9794-E4EA501F9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61904"/>
              </p:ext>
            </p:extLst>
          </p:nvPr>
        </p:nvGraphicFramePr>
        <p:xfrm>
          <a:off x="2" y="4958045"/>
          <a:ext cx="12191998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2140045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0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APPRENTISSAGE SUPERVISÉ 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Entrées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54" y="3649446"/>
                <a:ext cx="1485902" cy="1349087"/>
              </a:xfrm>
              <a:prstGeom prst="rect">
                <a:avLst/>
              </a:prstGeom>
              <a:blipFill>
                <a:blip r:embed="rId5"/>
                <a:stretch>
                  <a:fillRect l="-11475" t="-8145" r="-1147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4329276" y="4003389"/>
            <a:ext cx="49477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95705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1866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321144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-1" y="-1"/>
            <a:ext cx="12192001" cy="46474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Dans la validation croisée </a:t>
            </a:r>
            <a:r>
              <a:rPr lang="fr-CA" sz="4000" b="1" dirty="0"/>
              <a:t>nichée</a:t>
            </a:r>
            <a:r>
              <a:rPr lang="fr-CA" sz="4000" dirty="0"/>
              <a:t>, à l’intérieur de chaque itération 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Seules les donnée d’entraînement (E) servent à ajuster les paramètres.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Seules les données de validation (V) servent à ajuster les hyperparamètres.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test (T) ne sont utilisées pour aucune décision et sont conservées seulement pour l’évaluation finale.</a:t>
            </a:r>
            <a:endParaRPr lang="fr-CA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9D54BF-C9C7-4CBB-BBC2-EBD19F2CC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85279"/>
              </p:ext>
            </p:extLst>
          </p:nvPr>
        </p:nvGraphicFramePr>
        <p:xfrm>
          <a:off x="2" y="8605967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87E0FA-B529-4946-96F7-EB51548AE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12664"/>
              </p:ext>
            </p:extLst>
          </p:nvPr>
        </p:nvGraphicFramePr>
        <p:xfrm>
          <a:off x="1" y="11533333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982869-FBD7-4337-B334-2C1CECBE0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09651"/>
              </p:ext>
            </p:extLst>
          </p:nvPr>
        </p:nvGraphicFramePr>
        <p:xfrm>
          <a:off x="1" y="14492465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3704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ECC737-4127-49E7-A6AB-F5D9096EA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96880"/>
              </p:ext>
            </p:extLst>
          </p:nvPr>
        </p:nvGraphicFramePr>
        <p:xfrm>
          <a:off x="2" y="17451597"/>
          <a:ext cx="12191998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69668450"/>
                    </a:ext>
                  </a:extLst>
                </a:gridCol>
              </a:tblGrid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F3EF94-ED6C-4869-B645-9030A59DA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18727"/>
              </p:ext>
            </p:extLst>
          </p:nvPr>
        </p:nvGraphicFramePr>
        <p:xfrm>
          <a:off x="2" y="4479141"/>
          <a:ext cx="12191998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203613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868203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7623908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399973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510322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3793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2140045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Pli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8715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31355"/>
                  </a:ext>
                </a:extLst>
              </a:tr>
              <a:tr h="579120">
                <a:tc rowSpan="5"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itération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2360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384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3537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997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3200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803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même exemple, mais </a:t>
            </a:r>
            <a:br>
              <a:rPr lang="fr-CA" sz="4000" dirty="0"/>
            </a:br>
            <a:r>
              <a:rPr lang="fr-CA" sz="4000" dirty="0"/>
              <a:t>maintenant avec de la validation croisée à 5 plis.</a:t>
            </a:r>
          </a:p>
        </p:txBody>
      </p:sp>
    </p:spTree>
    <p:extLst>
      <p:ext uri="{BB962C8B-B14F-4D97-AF65-F5344CB8AC3E}">
        <p14:creationId xmlns:p14="http://schemas.microsoft.com/office/powerpoint/2010/main" val="1512308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Faisons à nouveau le même exemple, mais </a:t>
            </a:r>
            <a:br>
              <a:rPr lang="fr-CA" sz="4000" dirty="0"/>
            </a:br>
            <a:r>
              <a:rPr lang="fr-CA" sz="4000" dirty="0"/>
              <a:t>maintenant avec de la validation croisée nichée :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Entrainement/validation : 5 plis.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A" sz="4000" dirty="0"/>
              <a:t>« Entraînement + </a:t>
            </a:r>
            <a:r>
              <a:rPr lang="fr-CA" sz="4000" dirty="0" err="1"/>
              <a:t>Valdation</a:t>
            </a:r>
            <a:r>
              <a:rPr lang="fr-CA" sz="4000" dirty="0"/>
              <a:t> » / test : 5 plis.</a:t>
            </a:r>
          </a:p>
        </p:txBody>
      </p:sp>
    </p:spTree>
    <p:extLst>
      <p:ext uri="{BB962C8B-B14F-4D97-AF65-F5344CB8AC3E}">
        <p14:creationId xmlns:p14="http://schemas.microsoft.com/office/powerpoint/2010/main" val="177702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08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40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  <m:sup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14">
                <a:extLst>
                  <a:ext uri="{FF2B5EF4-FFF2-40B4-BE49-F238E27FC236}">
                    <a16:creationId xmlns:a16="http://schemas.microsoft.com/office/drawing/2014/main" id="{61500DA2-0A1F-4447-B8DF-2FCA0DB8D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07608"/>
                  </p:ext>
                </p:extLst>
              </p:nvPr>
            </p:nvGraphicFramePr>
            <p:xfrm>
              <a:off x="-1944000" y="3429000"/>
              <a:ext cx="16080000" cy="78310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2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298046964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2898278077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92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1351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1" dirty="0" err="1">
                              <a:solidFill>
                                <a:schemeClr val="bg1"/>
                              </a:solidFill>
                            </a:rPr>
                            <a:t>Exemple</a:t>
                          </a:r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06" r="-6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06" r="-5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06" r="-4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06" r="-3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06" r="-2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06" r="-139683" b="-4819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4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06" r="-2222" b="-481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133333" r="-7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133333" r="-6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133333" r="-5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133333" r="-4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133333" r="-3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133333" r="-2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133333" r="-139683" b="-5045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133333" r="-2222" b="-5045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232022" r="-7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232022" r="-6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232022" r="-5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232022" r="-4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232022" r="-3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232022" r="-2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232022" r="-139683" b="-4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232022" r="-2222" b="-401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333898" r="-7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333898" r="-6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333898" r="-5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333898" r="-4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333898" r="-3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333898" r="-2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333898" r="-139683" b="-3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333898" r="-2222" b="-3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78479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433898" r="-7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433898" r="-6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433898" r="-5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433898" r="-4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433898" r="-3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433898" r="-2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433898" r="-139683" b="-203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433898" r="-2222" b="-203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458653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530899" r="-7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530899" r="-6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530899" r="-5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530899" r="-4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530899" r="-3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530899" r="-2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530899" r="-139683" b="-102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530899" r="-2222" b="-102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1080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70" t="-634463" r="-7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70" t="-634463" r="-6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70" t="-634463" r="-5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70" t="-634463" r="-4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270" t="-634463" r="-3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270" t="-634463" r="-2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270" t="-634463" r="-139683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8730" t="-634463" r="-222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B118D18-13A6-4366-924A-E918AAFBD8D8}"/>
              </a:ext>
            </a:extLst>
          </p:cNvPr>
          <p:cNvSpPr txBox="1"/>
          <p:nvPr/>
        </p:nvSpPr>
        <p:spPr>
          <a:xfrm>
            <a:off x="4805748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Entrées</a:t>
            </a:r>
          </a:p>
        </p:txBody>
      </p: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F1712D8C-810C-46FF-80AD-C71255F81128}"/>
              </a:ext>
            </a:extLst>
          </p:cNvPr>
          <p:cNvSpPr/>
          <p:nvPr/>
        </p:nvSpPr>
        <p:spPr>
          <a:xfrm rot="5400000">
            <a:off x="5084597" y="-3147989"/>
            <a:ext cx="1477580" cy="11262852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5777B1F4-38F3-4FE0-96D6-17E30EFEDD84}"/>
              </a:ext>
            </a:extLst>
          </p:cNvPr>
          <p:cNvSpPr/>
          <p:nvPr/>
        </p:nvSpPr>
        <p:spPr>
          <a:xfrm rot="5400000">
            <a:off x="12469571" y="1555799"/>
            <a:ext cx="1477580" cy="1855277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9913AC-123F-432C-992A-86E7E853EC6E}"/>
              </a:ext>
            </a:extLst>
          </p:cNvPr>
          <p:cNvSpPr txBox="1"/>
          <p:nvPr/>
        </p:nvSpPr>
        <p:spPr>
          <a:xfrm>
            <a:off x="12280722" y="557771"/>
            <a:ext cx="2035277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Sortie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F9790F-B577-4867-B787-75E581E753AC}"/>
              </a:ext>
            </a:extLst>
          </p:cNvPr>
          <p:cNvSpPr txBox="1"/>
          <p:nvPr/>
        </p:nvSpPr>
        <p:spPr>
          <a:xfrm>
            <a:off x="8141110" y="12174723"/>
            <a:ext cx="599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rgbClr val="C00000"/>
                </a:solidFill>
              </a:rPr>
              <a:t>Sorties : valeurs continues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6677901-96CF-4DBA-8D30-25BE9B761A74}"/>
              </a:ext>
            </a:extLst>
          </p:cNvPr>
          <p:cNvSpPr/>
          <p:nvPr/>
        </p:nvSpPr>
        <p:spPr>
          <a:xfrm>
            <a:off x="12683614" y="11466800"/>
            <a:ext cx="825909" cy="56788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49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rgbClr val="C00000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chemeClr val="bg1"/>
                    </a:solidFill>
                  </a:rPr>
                  <a:t>Modèle</a:t>
                </a:r>
                <a:br>
                  <a:rPr lang="fr-CA" sz="4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Entrées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399989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</a:t>
            </a:r>
          </a:p>
          <a:p>
            <a:r>
              <a:rPr lang="fr-CA" sz="4000" dirty="0"/>
              <a:t>(1 caractéristique)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/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4B9357-B0B6-4788-AFE1-B7C56B2F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38" y="1511281"/>
                <a:ext cx="4767445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2F6FF-42DB-46F0-AFA5-EA8058FC72E7}"/>
              </a:ext>
            </a:extLst>
          </p:cNvPr>
          <p:cNvCxnSpPr>
            <a:cxnSpLocks/>
          </p:cNvCxnSpPr>
          <p:nvPr/>
        </p:nvCxnSpPr>
        <p:spPr>
          <a:xfrm flipV="1">
            <a:off x="2998839" y="2279169"/>
            <a:ext cx="0" cy="274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59729D-CEBC-40FF-BDE9-17D214A093D1}"/>
              </a:ext>
            </a:extLst>
          </p:cNvPr>
          <p:cNvCxnSpPr>
            <a:cxnSpLocks/>
          </p:cNvCxnSpPr>
          <p:nvPr/>
        </p:nvCxnSpPr>
        <p:spPr>
          <a:xfrm>
            <a:off x="2998839" y="5025569"/>
            <a:ext cx="32206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079F4D0-3BC7-4F1D-9CB6-4187C3A9AA5F}"/>
              </a:ext>
            </a:extLst>
          </p:cNvPr>
          <p:cNvSpPr/>
          <p:nvPr/>
        </p:nvSpPr>
        <p:spPr>
          <a:xfrm>
            <a:off x="3336136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3C7F74-13ED-4B34-BC13-6AADEE10C10B}"/>
              </a:ext>
            </a:extLst>
          </p:cNvPr>
          <p:cNvSpPr/>
          <p:nvPr/>
        </p:nvSpPr>
        <p:spPr>
          <a:xfrm>
            <a:off x="4956734" y="3081925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218CB8-AE03-4052-9E9A-8001F697199E}"/>
              </a:ext>
            </a:extLst>
          </p:cNvPr>
          <p:cNvSpPr/>
          <p:nvPr/>
        </p:nvSpPr>
        <p:spPr>
          <a:xfrm>
            <a:off x="4066273" y="4114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1FE499-2763-49FE-93F5-93B1E5E6D617}"/>
              </a:ext>
            </a:extLst>
          </p:cNvPr>
          <p:cNvSpPr/>
          <p:nvPr/>
        </p:nvSpPr>
        <p:spPr>
          <a:xfrm>
            <a:off x="3717775" y="4487336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9CD998-FD0D-444C-A9C6-95DE16F96076}"/>
              </a:ext>
            </a:extLst>
          </p:cNvPr>
          <p:cNvSpPr/>
          <p:nvPr/>
        </p:nvSpPr>
        <p:spPr>
          <a:xfrm>
            <a:off x="4177432" y="359051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608F72-F035-4D2E-84B6-C067500B369E}"/>
              </a:ext>
            </a:extLst>
          </p:cNvPr>
          <p:cNvSpPr/>
          <p:nvPr/>
        </p:nvSpPr>
        <p:spPr>
          <a:xfrm>
            <a:off x="4766823" y="3610807"/>
            <a:ext cx="252000" cy="25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/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1BA89C-E596-4919-8E56-840CA766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3" y="5110798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/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40EA65-9A32-4533-B881-CB0D5D29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967" y="2176364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89F230-62EB-461E-8017-2CCFFF466E83}"/>
              </a:ext>
            </a:extLst>
          </p:cNvPr>
          <p:cNvCxnSpPr>
            <a:cxnSpLocks/>
          </p:cNvCxnSpPr>
          <p:nvPr/>
        </p:nvCxnSpPr>
        <p:spPr>
          <a:xfrm flipV="1">
            <a:off x="1818967" y="2384135"/>
            <a:ext cx="4955459" cy="30432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0934F-0B93-4CDD-9F87-57B49F67DD7B}"/>
              </a:ext>
            </a:extLst>
          </p:cNvPr>
          <p:cNvCxnSpPr>
            <a:cxnSpLocks/>
          </p:cNvCxnSpPr>
          <p:nvPr/>
        </p:nvCxnSpPr>
        <p:spPr>
          <a:xfrm flipH="1">
            <a:off x="1818967" y="4680342"/>
            <a:ext cx="117987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/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427BD0B-BBB7-48FB-8FED-A69DFC7B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6" y="4240807"/>
                <a:ext cx="13568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/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𝑝𝑒𝑛𝑡𝑒</m:t>
                      </m:r>
                      <m:r>
                        <a:rPr lang="fr-CA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F0F311-0D4D-4BA3-BD0A-E906D926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701" y="2991919"/>
                <a:ext cx="1356853" cy="707886"/>
              </a:xfrm>
              <a:prstGeom prst="rect">
                <a:avLst/>
              </a:prstGeom>
              <a:blipFill>
                <a:blip r:embed="rId7"/>
                <a:stretch>
                  <a:fillRect r="-8161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D0DAC9-E16A-450A-B160-67089965C677}"/>
              </a:ext>
            </a:extLst>
          </p:cNvPr>
          <p:cNvCxnSpPr/>
          <p:nvPr/>
        </p:nvCxnSpPr>
        <p:spPr>
          <a:xfrm>
            <a:off x="5608024" y="3081925"/>
            <a:ext cx="84744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4A3E89-4F31-4572-8381-3454A46C1F28}"/>
              </a:ext>
            </a:extLst>
          </p:cNvPr>
          <p:cNvCxnSpPr>
            <a:cxnSpLocks/>
          </p:cNvCxnSpPr>
          <p:nvPr/>
        </p:nvCxnSpPr>
        <p:spPr>
          <a:xfrm>
            <a:off x="6455467" y="2578833"/>
            <a:ext cx="11342" cy="50309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5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8624119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de </a:t>
            </a:r>
            <a:r>
              <a:rPr lang="fr-CA" sz="4000" b="1" dirty="0"/>
              <a:t>modèle</a:t>
            </a:r>
            <a:r>
              <a:rPr lang="fr-CA" sz="4000" dirty="0"/>
              <a:t>: régression linéaire</a:t>
            </a:r>
          </a:p>
          <a:p>
            <a:r>
              <a:rPr lang="fr-CA" sz="4000" dirty="0"/>
              <a:t>(plusieurs caractéristiques)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783E6E-A3EB-4CA3-81DB-B89C2B9E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8" y="1409192"/>
            <a:ext cx="6634163" cy="5448808"/>
          </a:xfrm>
          <a:prstGeom prst="rect">
            <a:avLst/>
          </a:prstGeom>
        </p:spPr>
      </p:pic>
      <p:sp>
        <p:nvSpPr>
          <p:cNvPr id="23" name="Ellipse 35">
            <a:extLst>
              <a:ext uri="{FF2B5EF4-FFF2-40B4-BE49-F238E27FC236}">
                <a16:creationId xmlns:a16="http://schemas.microsoft.com/office/drawing/2014/main" id="{F968483E-0BB0-47E1-8021-A08679BA20B7}"/>
              </a:ext>
            </a:extLst>
          </p:cNvPr>
          <p:cNvSpPr/>
          <p:nvPr/>
        </p:nvSpPr>
        <p:spPr>
          <a:xfrm rot="943502">
            <a:off x="2430440" y="420059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Ellipse 36">
            <a:extLst>
              <a:ext uri="{FF2B5EF4-FFF2-40B4-BE49-F238E27FC236}">
                <a16:creationId xmlns:a16="http://schemas.microsoft.com/office/drawing/2014/main" id="{0E12CD3B-D8BD-4D69-BE01-9674BC05FB43}"/>
              </a:ext>
            </a:extLst>
          </p:cNvPr>
          <p:cNvSpPr/>
          <p:nvPr/>
        </p:nvSpPr>
        <p:spPr>
          <a:xfrm rot="943502">
            <a:off x="2879049" y="370741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Ellipse 37">
            <a:extLst>
              <a:ext uri="{FF2B5EF4-FFF2-40B4-BE49-F238E27FC236}">
                <a16:creationId xmlns:a16="http://schemas.microsoft.com/office/drawing/2014/main" id="{605C5F2D-68DB-488B-84AA-B371A28AE5D4}"/>
              </a:ext>
            </a:extLst>
          </p:cNvPr>
          <p:cNvSpPr/>
          <p:nvPr/>
        </p:nvSpPr>
        <p:spPr>
          <a:xfrm rot="943502">
            <a:off x="3303506" y="403341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Ellipse 38">
            <a:extLst>
              <a:ext uri="{FF2B5EF4-FFF2-40B4-BE49-F238E27FC236}">
                <a16:creationId xmlns:a16="http://schemas.microsoft.com/office/drawing/2014/main" id="{AD444C88-87B8-40FA-B9A9-A6A908ECAF85}"/>
              </a:ext>
            </a:extLst>
          </p:cNvPr>
          <p:cNvSpPr/>
          <p:nvPr/>
        </p:nvSpPr>
        <p:spPr>
          <a:xfrm rot="943502">
            <a:off x="3913727" y="2966239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Ellipse 39">
            <a:extLst>
              <a:ext uri="{FF2B5EF4-FFF2-40B4-BE49-F238E27FC236}">
                <a16:creationId xmlns:a16="http://schemas.microsoft.com/office/drawing/2014/main" id="{55D0F5C5-A000-4CDF-A08C-3B9C7F61A386}"/>
              </a:ext>
            </a:extLst>
          </p:cNvPr>
          <p:cNvSpPr/>
          <p:nvPr/>
        </p:nvSpPr>
        <p:spPr>
          <a:xfrm rot="943502">
            <a:off x="4107841" y="3743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Ellipse 40">
            <a:extLst>
              <a:ext uri="{FF2B5EF4-FFF2-40B4-BE49-F238E27FC236}">
                <a16:creationId xmlns:a16="http://schemas.microsoft.com/office/drawing/2014/main" id="{35D2A6EE-1571-4D73-BFF2-784A741AADEB}"/>
              </a:ext>
            </a:extLst>
          </p:cNvPr>
          <p:cNvSpPr/>
          <p:nvPr/>
        </p:nvSpPr>
        <p:spPr>
          <a:xfrm rot="943502">
            <a:off x="4912177" y="34538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Ellipse 41">
            <a:extLst>
              <a:ext uri="{FF2B5EF4-FFF2-40B4-BE49-F238E27FC236}">
                <a16:creationId xmlns:a16="http://schemas.microsoft.com/office/drawing/2014/main" id="{A0AE1877-DF5A-4F34-ABF3-519FA5D341E4}"/>
              </a:ext>
            </a:extLst>
          </p:cNvPr>
          <p:cNvSpPr/>
          <p:nvPr/>
        </p:nvSpPr>
        <p:spPr>
          <a:xfrm rot="943502">
            <a:off x="4718063" y="26764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Ellipse 42">
            <a:extLst>
              <a:ext uri="{FF2B5EF4-FFF2-40B4-BE49-F238E27FC236}">
                <a16:creationId xmlns:a16="http://schemas.microsoft.com/office/drawing/2014/main" id="{E1BBA23F-F1B1-4917-9B07-C52582C1F515}"/>
              </a:ext>
            </a:extLst>
          </p:cNvPr>
          <p:cNvSpPr/>
          <p:nvPr/>
        </p:nvSpPr>
        <p:spPr>
          <a:xfrm rot="943502">
            <a:off x="5686795" y="2536217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Ellipse 48">
            <a:extLst>
              <a:ext uri="{FF2B5EF4-FFF2-40B4-BE49-F238E27FC236}">
                <a16:creationId xmlns:a16="http://schemas.microsoft.com/office/drawing/2014/main" id="{36024725-9531-43A2-8437-08ABFB2EB1AC}"/>
              </a:ext>
            </a:extLst>
          </p:cNvPr>
          <p:cNvSpPr/>
          <p:nvPr/>
        </p:nvSpPr>
        <p:spPr>
          <a:xfrm rot="943502">
            <a:off x="6057380" y="305355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4" name="Connecteur droit 43">
            <a:extLst>
              <a:ext uri="{FF2B5EF4-FFF2-40B4-BE49-F238E27FC236}">
                <a16:creationId xmlns:a16="http://schemas.microsoft.com/office/drawing/2014/main" id="{79DA2BEC-DA24-44E2-A7B2-4C9534DC3EDB}"/>
              </a:ext>
            </a:extLst>
          </p:cNvPr>
          <p:cNvCxnSpPr>
            <a:cxnSpLocks/>
          </p:cNvCxnSpPr>
          <p:nvPr/>
        </p:nvCxnSpPr>
        <p:spPr>
          <a:xfrm>
            <a:off x="595462" y="4844940"/>
            <a:ext cx="536112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/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5AFBF9-CFAC-4527-B7AB-0D819FE3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3330"/>
                <a:ext cx="7890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/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E2F593-67A2-4155-99DE-0B7B3B293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76" y="5452582"/>
                <a:ext cx="12950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43">
            <a:extLst>
              <a:ext uri="{FF2B5EF4-FFF2-40B4-BE49-F238E27FC236}">
                <a16:creationId xmlns:a16="http://schemas.microsoft.com/office/drawing/2014/main" id="{4C19492B-2925-45D5-9C3A-483C50F6A572}"/>
              </a:ext>
            </a:extLst>
          </p:cNvPr>
          <p:cNvCxnSpPr>
            <a:cxnSpLocks/>
          </p:cNvCxnSpPr>
          <p:nvPr/>
        </p:nvCxnSpPr>
        <p:spPr>
          <a:xfrm>
            <a:off x="1131574" y="4910124"/>
            <a:ext cx="3700733" cy="1440082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35">
            <a:extLst>
              <a:ext uri="{FF2B5EF4-FFF2-40B4-BE49-F238E27FC236}">
                <a16:creationId xmlns:a16="http://schemas.microsoft.com/office/drawing/2014/main" id="{346859AE-1D07-4CA2-B2D6-9712B59A8139}"/>
              </a:ext>
            </a:extLst>
          </p:cNvPr>
          <p:cNvSpPr/>
          <p:nvPr/>
        </p:nvSpPr>
        <p:spPr>
          <a:xfrm rot="943502">
            <a:off x="1376340" y="46229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5" name="Ellipse 35">
            <a:extLst>
              <a:ext uri="{FF2B5EF4-FFF2-40B4-BE49-F238E27FC236}">
                <a16:creationId xmlns:a16="http://schemas.microsoft.com/office/drawing/2014/main" id="{5472862B-15EA-43C4-A2B7-AC034F226797}"/>
              </a:ext>
            </a:extLst>
          </p:cNvPr>
          <p:cNvSpPr/>
          <p:nvPr/>
        </p:nvSpPr>
        <p:spPr>
          <a:xfrm rot="943502">
            <a:off x="1772858" y="37803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Ellipse 35">
            <a:extLst>
              <a:ext uri="{FF2B5EF4-FFF2-40B4-BE49-F238E27FC236}">
                <a16:creationId xmlns:a16="http://schemas.microsoft.com/office/drawing/2014/main" id="{5DC2199F-B45A-4625-99ED-BCB9C1AE0FE8}"/>
              </a:ext>
            </a:extLst>
          </p:cNvPr>
          <p:cNvSpPr/>
          <p:nvPr/>
        </p:nvSpPr>
        <p:spPr>
          <a:xfrm rot="943502">
            <a:off x="1979964" y="495101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9" name="Ellipse 35">
            <a:extLst>
              <a:ext uri="{FF2B5EF4-FFF2-40B4-BE49-F238E27FC236}">
                <a16:creationId xmlns:a16="http://schemas.microsoft.com/office/drawing/2014/main" id="{53182098-F5FA-41A1-8B42-755793C885BF}"/>
              </a:ext>
            </a:extLst>
          </p:cNvPr>
          <p:cNvSpPr/>
          <p:nvPr/>
        </p:nvSpPr>
        <p:spPr>
          <a:xfrm rot="943502">
            <a:off x="1895458" y="4278620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Ellipse 35">
            <a:extLst>
              <a:ext uri="{FF2B5EF4-FFF2-40B4-BE49-F238E27FC236}">
                <a16:creationId xmlns:a16="http://schemas.microsoft.com/office/drawing/2014/main" id="{716288AA-741F-458F-BAA6-2D80357584DC}"/>
              </a:ext>
            </a:extLst>
          </p:cNvPr>
          <p:cNvSpPr/>
          <p:nvPr/>
        </p:nvSpPr>
        <p:spPr>
          <a:xfrm rot="943502">
            <a:off x="2383651" y="344911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Ellipse 35">
            <a:extLst>
              <a:ext uri="{FF2B5EF4-FFF2-40B4-BE49-F238E27FC236}">
                <a16:creationId xmlns:a16="http://schemas.microsoft.com/office/drawing/2014/main" id="{F7ED2E16-096D-4C91-AC00-343956F0769B}"/>
              </a:ext>
            </a:extLst>
          </p:cNvPr>
          <p:cNvSpPr/>
          <p:nvPr/>
        </p:nvSpPr>
        <p:spPr>
          <a:xfrm rot="943502">
            <a:off x="2756448" y="4688138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4" name="Ellipse 35">
            <a:extLst>
              <a:ext uri="{FF2B5EF4-FFF2-40B4-BE49-F238E27FC236}">
                <a16:creationId xmlns:a16="http://schemas.microsoft.com/office/drawing/2014/main" id="{46FCB45A-118C-4863-8796-265D0B40FC67}"/>
              </a:ext>
            </a:extLst>
          </p:cNvPr>
          <p:cNvSpPr/>
          <p:nvPr/>
        </p:nvSpPr>
        <p:spPr>
          <a:xfrm rot="943502">
            <a:off x="2756448" y="5195154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Ellipse 35">
            <a:extLst>
              <a:ext uri="{FF2B5EF4-FFF2-40B4-BE49-F238E27FC236}">
                <a16:creationId xmlns:a16="http://schemas.microsoft.com/office/drawing/2014/main" id="{AA180040-93B1-4797-BA65-49E3731887D5}"/>
              </a:ext>
            </a:extLst>
          </p:cNvPr>
          <p:cNvSpPr/>
          <p:nvPr/>
        </p:nvSpPr>
        <p:spPr>
          <a:xfrm rot="943502">
            <a:off x="2756448" y="313956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Ellipse 35">
            <a:extLst>
              <a:ext uri="{FF2B5EF4-FFF2-40B4-BE49-F238E27FC236}">
                <a16:creationId xmlns:a16="http://schemas.microsoft.com/office/drawing/2014/main" id="{2C2BD989-E198-4794-B2AA-D2B4644A9F55}"/>
              </a:ext>
            </a:extLst>
          </p:cNvPr>
          <p:cNvSpPr/>
          <p:nvPr/>
        </p:nvSpPr>
        <p:spPr>
          <a:xfrm rot="943502">
            <a:off x="3117246" y="258040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7" name="Ellipse 35">
            <a:extLst>
              <a:ext uri="{FF2B5EF4-FFF2-40B4-BE49-F238E27FC236}">
                <a16:creationId xmlns:a16="http://schemas.microsoft.com/office/drawing/2014/main" id="{1588E94A-A0DE-49C9-B27F-4EDECC7CBFEF}"/>
              </a:ext>
            </a:extLst>
          </p:cNvPr>
          <p:cNvSpPr/>
          <p:nvPr/>
        </p:nvSpPr>
        <p:spPr>
          <a:xfrm rot="943502">
            <a:off x="3320580" y="3019983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8" name="Ellipse 35">
            <a:extLst>
              <a:ext uri="{FF2B5EF4-FFF2-40B4-BE49-F238E27FC236}">
                <a16:creationId xmlns:a16="http://schemas.microsoft.com/office/drawing/2014/main" id="{0A3DE655-7DBB-4504-A1FD-43BEFFDE3D46}"/>
              </a:ext>
            </a:extLst>
          </p:cNvPr>
          <p:cNvSpPr/>
          <p:nvPr/>
        </p:nvSpPr>
        <p:spPr>
          <a:xfrm rot="943502">
            <a:off x="3548708" y="358480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9" name="Ellipse 35">
            <a:extLst>
              <a:ext uri="{FF2B5EF4-FFF2-40B4-BE49-F238E27FC236}">
                <a16:creationId xmlns:a16="http://schemas.microsoft.com/office/drawing/2014/main" id="{B9ABB7EE-EAB6-48D5-89F9-D6F670452C95}"/>
              </a:ext>
            </a:extLst>
          </p:cNvPr>
          <p:cNvSpPr/>
          <p:nvPr/>
        </p:nvSpPr>
        <p:spPr>
          <a:xfrm rot="943502">
            <a:off x="3723930" y="432164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0" name="Ellipse 35">
            <a:extLst>
              <a:ext uri="{FF2B5EF4-FFF2-40B4-BE49-F238E27FC236}">
                <a16:creationId xmlns:a16="http://schemas.microsoft.com/office/drawing/2014/main" id="{B7F8C2F4-07B5-4169-984D-F48C032BF8EF}"/>
              </a:ext>
            </a:extLst>
          </p:cNvPr>
          <p:cNvSpPr/>
          <p:nvPr/>
        </p:nvSpPr>
        <p:spPr>
          <a:xfrm rot="943502">
            <a:off x="3484283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Ellipse 35">
            <a:extLst>
              <a:ext uri="{FF2B5EF4-FFF2-40B4-BE49-F238E27FC236}">
                <a16:creationId xmlns:a16="http://schemas.microsoft.com/office/drawing/2014/main" id="{DBEE8F51-C225-462C-9987-0A07167FD6FF}"/>
              </a:ext>
            </a:extLst>
          </p:cNvPr>
          <p:cNvSpPr/>
          <p:nvPr/>
        </p:nvSpPr>
        <p:spPr>
          <a:xfrm rot="943502">
            <a:off x="4652170" y="4278620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" name="Ellipse 35">
            <a:extLst>
              <a:ext uri="{FF2B5EF4-FFF2-40B4-BE49-F238E27FC236}">
                <a16:creationId xmlns:a16="http://schemas.microsoft.com/office/drawing/2014/main" id="{FB6AC08A-DBC2-4083-BF88-CD60E80E3DC0}"/>
              </a:ext>
            </a:extLst>
          </p:cNvPr>
          <p:cNvSpPr/>
          <p:nvPr/>
        </p:nvSpPr>
        <p:spPr>
          <a:xfrm rot="943502">
            <a:off x="4202077" y="4221769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5" name="Ellipse 35">
            <a:extLst>
              <a:ext uri="{FF2B5EF4-FFF2-40B4-BE49-F238E27FC236}">
                <a16:creationId xmlns:a16="http://schemas.microsoft.com/office/drawing/2014/main" id="{496A3381-9C44-4E21-A027-D7911EF76451}"/>
              </a:ext>
            </a:extLst>
          </p:cNvPr>
          <p:cNvSpPr/>
          <p:nvPr/>
        </p:nvSpPr>
        <p:spPr>
          <a:xfrm rot="943502">
            <a:off x="4414459" y="482841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7" name="Ellipse 35">
            <a:extLst>
              <a:ext uri="{FF2B5EF4-FFF2-40B4-BE49-F238E27FC236}">
                <a16:creationId xmlns:a16="http://schemas.microsoft.com/office/drawing/2014/main" id="{8C35BECC-F697-4964-8EC5-A9AD22103F8A}"/>
              </a:ext>
            </a:extLst>
          </p:cNvPr>
          <p:cNvSpPr/>
          <p:nvPr/>
        </p:nvSpPr>
        <p:spPr>
          <a:xfrm rot="943502">
            <a:off x="5564195" y="4033418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Ellipse 35">
            <a:extLst>
              <a:ext uri="{FF2B5EF4-FFF2-40B4-BE49-F238E27FC236}">
                <a16:creationId xmlns:a16="http://schemas.microsoft.com/office/drawing/2014/main" id="{3A3C6CD5-8F76-44AC-A9F6-6C93E68BB84C}"/>
              </a:ext>
            </a:extLst>
          </p:cNvPr>
          <p:cNvSpPr/>
          <p:nvPr/>
        </p:nvSpPr>
        <p:spPr>
          <a:xfrm rot="943502">
            <a:off x="5445200" y="31395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9" name="Ellipse 35">
            <a:extLst>
              <a:ext uri="{FF2B5EF4-FFF2-40B4-BE49-F238E27FC236}">
                <a16:creationId xmlns:a16="http://schemas.microsoft.com/office/drawing/2014/main" id="{43E75ABF-AC7D-4564-A9AB-0114C6CBB5EA}"/>
              </a:ext>
            </a:extLst>
          </p:cNvPr>
          <p:cNvSpPr/>
          <p:nvPr/>
        </p:nvSpPr>
        <p:spPr>
          <a:xfrm rot="943502">
            <a:off x="4021341" y="2235933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Ellipse 35">
            <a:extLst>
              <a:ext uri="{FF2B5EF4-FFF2-40B4-BE49-F238E27FC236}">
                <a16:creationId xmlns:a16="http://schemas.microsoft.com/office/drawing/2014/main" id="{977B6585-8805-4547-8C63-C9F693B1364E}"/>
              </a:ext>
            </a:extLst>
          </p:cNvPr>
          <p:cNvSpPr/>
          <p:nvPr/>
        </p:nvSpPr>
        <p:spPr>
          <a:xfrm rot="943502">
            <a:off x="3685409" y="2595405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Ellipse 35">
            <a:extLst>
              <a:ext uri="{FF2B5EF4-FFF2-40B4-BE49-F238E27FC236}">
                <a16:creationId xmlns:a16="http://schemas.microsoft.com/office/drawing/2014/main" id="{0B190885-7F1F-4F4C-82C7-21FABA2A726F}"/>
              </a:ext>
            </a:extLst>
          </p:cNvPr>
          <p:cNvSpPr/>
          <p:nvPr/>
        </p:nvSpPr>
        <p:spPr>
          <a:xfrm rot="943502">
            <a:off x="4189072" y="2774782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Ellipse 35">
            <a:extLst>
              <a:ext uri="{FF2B5EF4-FFF2-40B4-BE49-F238E27FC236}">
                <a16:creationId xmlns:a16="http://schemas.microsoft.com/office/drawing/2014/main" id="{4FE2E283-A026-4678-A444-9896F2B758AD}"/>
              </a:ext>
            </a:extLst>
          </p:cNvPr>
          <p:cNvSpPr/>
          <p:nvPr/>
        </p:nvSpPr>
        <p:spPr>
          <a:xfrm rot="943502">
            <a:off x="4291856" y="3154761"/>
            <a:ext cx="198770" cy="198770"/>
          </a:xfrm>
          <a:prstGeom prst="ellips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3" name="Ellipse 35">
            <a:extLst>
              <a:ext uri="{FF2B5EF4-FFF2-40B4-BE49-F238E27FC236}">
                <a16:creationId xmlns:a16="http://schemas.microsoft.com/office/drawing/2014/main" id="{D7BEC01E-2443-443F-BEEE-7E2622FAEC30}"/>
              </a:ext>
            </a:extLst>
          </p:cNvPr>
          <p:cNvSpPr/>
          <p:nvPr/>
        </p:nvSpPr>
        <p:spPr>
          <a:xfrm rot="943502">
            <a:off x="4125104" y="5214066"/>
            <a:ext cx="198770" cy="1987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4" name="Connecteur droit 43">
            <a:extLst>
              <a:ext uri="{FF2B5EF4-FFF2-40B4-BE49-F238E27FC236}">
                <a16:creationId xmlns:a16="http://schemas.microsoft.com/office/drawing/2014/main" id="{3E5F184B-D0D7-4233-A8D7-CA3038A524BC}"/>
              </a:ext>
            </a:extLst>
          </p:cNvPr>
          <p:cNvCxnSpPr>
            <a:cxnSpLocks/>
          </p:cNvCxnSpPr>
          <p:nvPr/>
        </p:nvCxnSpPr>
        <p:spPr>
          <a:xfrm>
            <a:off x="4857441" y="5529439"/>
            <a:ext cx="0" cy="83499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43">
            <a:extLst>
              <a:ext uri="{FF2B5EF4-FFF2-40B4-BE49-F238E27FC236}">
                <a16:creationId xmlns:a16="http://schemas.microsoft.com/office/drawing/2014/main" id="{F362B68E-1269-4161-9457-F6CB50F23373}"/>
              </a:ext>
            </a:extLst>
          </p:cNvPr>
          <p:cNvCxnSpPr>
            <a:cxnSpLocks/>
          </p:cNvCxnSpPr>
          <p:nvPr/>
        </p:nvCxnSpPr>
        <p:spPr>
          <a:xfrm flipH="1">
            <a:off x="4877649" y="3030340"/>
            <a:ext cx="1684308" cy="2499099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43">
            <a:extLst>
              <a:ext uri="{FF2B5EF4-FFF2-40B4-BE49-F238E27FC236}">
                <a16:creationId xmlns:a16="http://schemas.microsoft.com/office/drawing/2014/main" id="{50676227-1381-4ECB-81CE-D0389CB22B0A}"/>
              </a:ext>
            </a:extLst>
          </p:cNvPr>
          <p:cNvCxnSpPr>
            <a:cxnSpLocks/>
          </p:cNvCxnSpPr>
          <p:nvPr/>
        </p:nvCxnSpPr>
        <p:spPr>
          <a:xfrm flipH="1">
            <a:off x="6561957" y="2601097"/>
            <a:ext cx="45342" cy="429243"/>
          </a:xfrm>
          <a:prstGeom prst="line">
            <a:avLst/>
          </a:prstGeom>
          <a:ln w="38100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/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A" sz="28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7EA9862-0A2B-494D-B3D2-2701D3236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70" y="3734782"/>
                <a:ext cx="12950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/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3A9AE2C-447D-427C-A0C1-C8DE951CF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9" y="2902683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/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7B3B71-2509-4D7B-9976-A70EBD5A9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46" y="5006219"/>
                <a:ext cx="512855" cy="560090"/>
              </a:xfrm>
              <a:prstGeom prst="rect">
                <a:avLst/>
              </a:prstGeom>
              <a:blipFill>
                <a:blip r:embed="rId8"/>
                <a:stretch>
                  <a:fillRect l="-1411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/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C3AF977-3022-4719-BC7E-CF1C9F2B9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99" y="5925641"/>
                <a:ext cx="624649" cy="541110"/>
              </a:xfrm>
              <a:prstGeom prst="rect">
                <a:avLst/>
              </a:prstGeom>
              <a:blipFill>
                <a:blip r:embed="rId9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/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2B4736D-2B20-493D-8318-223C9AE0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35" y="1280122"/>
                <a:ext cx="6563165" cy="733534"/>
              </a:xfrm>
              <a:prstGeom prst="rect">
                <a:avLst/>
              </a:prstGeom>
              <a:blipFill>
                <a:blip r:embed="rId10"/>
                <a:stretch>
                  <a:fillRect t="-10833" b="-3583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/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d>
                      <m:d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b="1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4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9A2ADD2-061F-4872-ACBA-F35D3292F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069" y="8396488"/>
                <a:ext cx="12077700" cy="760593"/>
              </a:xfrm>
              <a:prstGeom prst="rect">
                <a:avLst/>
              </a:prstGeom>
              <a:blipFill>
                <a:blip r:embed="rId11"/>
                <a:stretch>
                  <a:fillRect t="-8800" b="-320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57D989D8-DD90-4387-B44B-541BFC5DB218}"/>
              </a:ext>
            </a:extLst>
          </p:cNvPr>
          <p:cNvSpPr txBox="1"/>
          <p:nvPr/>
        </p:nvSpPr>
        <p:spPr>
          <a:xfrm>
            <a:off x="-130071" y="7228030"/>
            <a:ext cx="12192002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modèle peut aussi contenir des termes polynomiaux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01958DF-E8C5-4E8A-9212-07884922DC38}"/>
              </a:ext>
            </a:extLst>
          </p:cNvPr>
          <p:cNvSpPr/>
          <p:nvPr/>
        </p:nvSpPr>
        <p:spPr>
          <a:xfrm rot="5400000">
            <a:off x="7081493" y="8548395"/>
            <a:ext cx="933939" cy="2151312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891301-833E-4962-8511-738FBF36E22F}"/>
              </a:ext>
            </a:extLst>
          </p:cNvPr>
          <p:cNvSpPr txBox="1"/>
          <p:nvPr/>
        </p:nvSpPr>
        <p:spPr>
          <a:xfrm>
            <a:off x="3492526" y="10326940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Ordre supérieur à 1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31EF212B-213E-4CFD-8373-2AC88E5C0A83}"/>
              </a:ext>
            </a:extLst>
          </p:cNvPr>
          <p:cNvSpPr/>
          <p:nvPr/>
        </p:nvSpPr>
        <p:spPr>
          <a:xfrm rot="5400000">
            <a:off x="9767418" y="8302744"/>
            <a:ext cx="707888" cy="2432370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1B4A0D-736D-4836-A5AD-802E0268EFED}"/>
              </a:ext>
            </a:extLst>
          </p:cNvPr>
          <p:cNvSpPr txBox="1"/>
          <p:nvPr/>
        </p:nvSpPr>
        <p:spPr>
          <a:xfrm>
            <a:off x="8624119" y="10162595"/>
            <a:ext cx="4759023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53465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APPRENTISSAGE SUPERVISÉ : RÉGRESSION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1E04D-243B-4A4A-83FD-AF95FA1F436E}"/>
              </a:ext>
            </a:extLst>
          </p:cNvPr>
          <p:cNvSpPr txBox="1"/>
          <p:nvPr/>
        </p:nvSpPr>
        <p:spPr>
          <a:xfrm>
            <a:off x="2705100" y="5748898"/>
            <a:ext cx="6781800" cy="707886"/>
          </a:xfrm>
          <a:prstGeom prst="rect">
            <a:avLst/>
          </a:prstGeom>
          <a:noFill/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Ensemble d’entraînement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D59F6E-710C-4527-9078-704AFAE12ED0}"/>
              </a:ext>
            </a:extLst>
          </p:cNvPr>
          <p:cNvSpPr txBox="1"/>
          <p:nvPr/>
        </p:nvSpPr>
        <p:spPr>
          <a:xfrm>
            <a:off x="2705101" y="1027717"/>
            <a:ext cx="6781800" cy="707886"/>
          </a:xfrm>
          <a:prstGeom prst="rect">
            <a:avLst/>
          </a:prstGeom>
          <a:solidFill>
            <a:srgbClr val="C00000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Algorithme d’apprentissage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/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Modèle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37362-BF29-497A-9087-6E765609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649446"/>
                <a:ext cx="2362200" cy="1376146"/>
              </a:xfrm>
              <a:prstGeom prst="rect">
                <a:avLst/>
              </a:prstGeom>
              <a:blipFill>
                <a:blip r:embed="rId3"/>
                <a:stretch>
                  <a:fillRect t="-5042"/>
                </a:stretch>
              </a:blipFill>
              <a:ln w="762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/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C00000"/>
                    </a:solidFill>
                  </a:rPr>
                </a:br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D7B60A-7EB2-466A-B641-931A0E5E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3682787"/>
                <a:ext cx="4000500" cy="1349087"/>
              </a:xfrm>
              <a:prstGeom prst="rect">
                <a:avLst/>
              </a:prstGeom>
              <a:blipFill>
                <a:blip r:embed="rId4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/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222BE-2BA8-4A60-825D-2288DC03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90" y="3649446"/>
                <a:ext cx="4000500" cy="1349087"/>
              </a:xfrm>
              <a:prstGeom prst="rect">
                <a:avLst/>
              </a:prstGeom>
              <a:blipFill>
                <a:blip r:embed="rId5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76F48-ED5D-4260-9381-5965B1792B65}"/>
              </a:ext>
            </a:extLst>
          </p:cNvPr>
          <p:cNvCxnSpPr>
            <a:cxnSpLocks/>
          </p:cNvCxnSpPr>
          <p:nvPr/>
        </p:nvCxnSpPr>
        <p:spPr>
          <a:xfrm>
            <a:off x="3162300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C48B2E-E9FF-4E9B-BB91-871032678632}"/>
              </a:ext>
            </a:extLst>
          </p:cNvPr>
          <p:cNvCxnSpPr>
            <a:cxnSpLocks/>
          </p:cNvCxnSpPr>
          <p:nvPr/>
        </p:nvCxnSpPr>
        <p:spPr>
          <a:xfrm>
            <a:off x="7629852" y="4003389"/>
            <a:ext cx="128127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398E-4976-437B-8A84-A33CB2DC847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96000" y="1735603"/>
            <a:ext cx="1" cy="191384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F82FB9-D2C8-4848-BB47-E13F5C3FCB29}"/>
              </a:ext>
            </a:extLst>
          </p:cNvPr>
          <p:cNvSpPr txBox="1"/>
          <p:nvPr/>
        </p:nvSpPr>
        <p:spPr>
          <a:xfrm>
            <a:off x="2705099" y="11146862"/>
            <a:ext cx="6781800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Ensemble de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/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noFill/>
              <a:ln w="76200">
                <a:solidFill>
                  <a:srgbClr val="08519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Modèle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C0EB2D-31F7-4B23-BEE4-DEA52629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9177628"/>
                <a:ext cx="2362200" cy="1323439"/>
              </a:xfrm>
              <a:prstGeom prst="rect">
                <a:avLst/>
              </a:prstGeom>
              <a:blipFill>
                <a:blip r:embed="rId6"/>
                <a:stretch>
                  <a:fillRect t="-5217"/>
                </a:stretch>
              </a:blipFill>
              <a:ln w="76200">
                <a:solidFill>
                  <a:srgbClr val="08519C"/>
                </a:solidFill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/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Entrée</a:t>
                </a:r>
                <a:br>
                  <a:rPr lang="fr-CA" sz="4000" dirty="0">
                    <a:solidFill>
                      <a:srgbClr val="08519C"/>
                    </a:solidFill>
                  </a:rPr>
                </a:br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fr-CA" sz="4000" b="1" i="1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0C503A-0B55-44D5-ADD4-AC47E837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6" y="9210969"/>
                <a:ext cx="4000500" cy="1349087"/>
              </a:xfrm>
              <a:prstGeom prst="rect">
                <a:avLst/>
              </a:prstGeom>
              <a:blipFill>
                <a:blip r:embed="rId7"/>
                <a:stretch>
                  <a:fillRect l="-5175" t="-8145" b="-190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/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Sortie</a:t>
                </a:r>
              </a:p>
              <a:p>
                <a:pPr algn="ctr"/>
                <a:r>
                  <a:rPr lang="fr-CA" sz="4000" dirty="0">
                    <a:solidFill>
                      <a:srgbClr val="08519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CA" sz="40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0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4000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2EF8-BDE2-4D54-B0D6-143D9124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331" y="9210969"/>
                <a:ext cx="4000500" cy="1349087"/>
              </a:xfrm>
              <a:prstGeom prst="rect">
                <a:avLst/>
              </a:prstGeom>
              <a:blipFill>
                <a:blip r:embed="rId8"/>
                <a:stretch>
                  <a:fillRect t="-8145" b="-167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0CC78B-65E8-4A97-9B77-3D71EFB27136}"/>
              </a:ext>
            </a:extLst>
          </p:cNvPr>
          <p:cNvCxnSpPr>
            <a:cxnSpLocks/>
          </p:cNvCxnSpPr>
          <p:nvPr/>
        </p:nvCxnSpPr>
        <p:spPr>
          <a:xfrm>
            <a:off x="3162300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8950B3-04A2-44F7-B41A-76B7DCBC093B}"/>
              </a:ext>
            </a:extLst>
          </p:cNvPr>
          <p:cNvCxnSpPr>
            <a:cxnSpLocks/>
          </p:cNvCxnSpPr>
          <p:nvPr/>
        </p:nvCxnSpPr>
        <p:spPr>
          <a:xfrm>
            <a:off x="7629852" y="9531571"/>
            <a:ext cx="1281276" cy="0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F7C2BF-C82C-4316-93F0-3ABBD6976D76}"/>
              </a:ext>
            </a:extLst>
          </p:cNvPr>
          <p:cNvCxnSpPr>
            <a:cxnSpLocks/>
            <a:stCxn id="4" idx="1"/>
            <a:endCxn id="26" idx="2"/>
          </p:cNvCxnSpPr>
          <p:nvPr/>
        </p:nvCxnSpPr>
        <p:spPr>
          <a:xfrm rot="10800000">
            <a:off x="2252826" y="5031875"/>
            <a:ext cx="452274" cy="1070967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B6EABE-7CD3-4EE4-A97C-238B57F1ABA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 flipV="1">
            <a:off x="9486900" y="4998533"/>
            <a:ext cx="783840" cy="110430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6037436-1E6D-43D8-8BE6-79A61D4BD3FD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rot="10800000">
            <a:off x="2252827" y="10560057"/>
            <a:ext cx="452273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DE2F08B-EA90-40CF-94C8-80F6FAE84DC2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9486899" y="10560056"/>
            <a:ext cx="349682" cy="940749"/>
          </a:xfrm>
          <a:prstGeom prst="bentConnector2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39E85-A3EC-4F4D-9EA8-D667C57F38B8}"/>
              </a:ext>
            </a:extLst>
          </p:cNvPr>
          <p:cNvSpPr txBox="1"/>
          <p:nvPr/>
        </p:nvSpPr>
        <p:spPr>
          <a:xfrm>
            <a:off x="8732605" y="2320171"/>
            <a:ext cx="3076268" cy="70788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C00000"/>
                </a:solidFill>
              </a:rPr>
              <a:t>Erreur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FBD566-8C7A-453B-BB2A-F6A72A5291EB}"/>
              </a:ext>
            </a:extLst>
          </p:cNvPr>
          <p:cNvCxnSpPr>
            <a:cxnSpLocks/>
            <a:stCxn id="27" idx="0"/>
            <a:endCxn id="59" idx="2"/>
          </p:cNvCxnSpPr>
          <p:nvPr/>
        </p:nvCxnSpPr>
        <p:spPr>
          <a:xfrm flipH="1" flipV="1">
            <a:off x="10270739" y="3028057"/>
            <a:ext cx="1" cy="6213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739B39E-4C0A-44B3-B45C-1528364543F3}"/>
              </a:ext>
            </a:extLst>
          </p:cNvPr>
          <p:cNvCxnSpPr>
            <a:cxnSpLocks/>
            <a:stCxn id="59" idx="0"/>
            <a:endCxn id="24" idx="3"/>
          </p:cNvCxnSpPr>
          <p:nvPr/>
        </p:nvCxnSpPr>
        <p:spPr>
          <a:xfrm rot="16200000" flipV="1">
            <a:off x="9409565" y="1458997"/>
            <a:ext cx="938511" cy="783838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959BBC6-B272-4CFB-A469-09AA50A55CA1}"/>
              </a:ext>
            </a:extLst>
          </p:cNvPr>
          <p:cNvSpPr txBox="1"/>
          <p:nvPr/>
        </p:nvSpPr>
        <p:spPr>
          <a:xfrm>
            <a:off x="8298447" y="7805871"/>
            <a:ext cx="3076268" cy="707886"/>
          </a:xfrm>
          <a:prstGeom prst="rect">
            <a:avLst/>
          </a:prstGeom>
          <a:noFill/>
          <a:ln w="76200">
            <a:solidFill>
              <a:srgbClr val="08519C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rgbClr val="08519C"/>
                </a:solidFill>
              </a:rPr>
              <a:t>Erreur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8561F1-13C9-40E1-B2DB-DF3AEA2E5F48}"/>
              </a:ext>
            </a:extLst>
          </p:cNvPr>
          <p:cNvCxnSpPr>
            <a:cxnSpLocks/>
            <a:stCxn id="35" idx="0"/>
            <a:endCxn id="101" idx="2"/>
          </p:cNvCxnSpPr>
          <p:nvPr/>
        </p:nvCxnSpPr>
        <p:spPr>
          <a:xfrm flipV="1">
            <a:off x="9836581" y="8513757"/>
            <a:ext cx="0" cy="697212"/>
          </a:xfrm>
          <a:prstGeom prst="straightConnector1">
            <a:avLst/>
          </a:prstGeom>
          <a:ln w="76200">
            <a:solidFill>
              <a:srgbClr val="085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91C6CFDF-CDC8-473E-ABCB-025941CA4404}"/>
              </a:ext>
            </a:extLst>
          </p:cNvPr>
          <p:cNvSpPr/>
          <p:nvPr/>
        </p:nvSpPr>
        <p:spPr>
          <a:xfrm>
            <a:off x="-737419" y="353961"/>
            <a:ext cx="1477580" cy="6504039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356432-DBC2-485C-AC4B-8E2CD278ACA3}"/>
              </a:ext>
            </a:extLst>
          </p:cNvPr>
          <p:cNvSpPr txBox="1"/>
          <p:nvPr/>
        </p:nvSpPr>
        <p:spPr>
          <a:xfrm>
            <a:off x="-4233254" y="3252037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C00000"/>
                </a:solidFill>
              </a:rPr>
              <a:t>Étape 1</a:t>
            </a:r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3EC2812A-1815-408F-9B08-FAF6C680E7A8}"/>
              </a:ext>
            </a:extLst>
          </p:cNvPr>
          <p:cNvSpPr/>
          <p:nvPr/>
        </p:nvSpPr>
        <p:spPr>
          <a:xfrm>
            <a:off x="-773900" y="7261509"/>
            <a:ext cx="1477580" cy="4802672"/>
          </a:xfrm>
          <a:prstGeom prst="lef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976544-1592-429A-BBD0-34E2D0B56316}"/>
              </a:ext>
            </a:extLst>
          </p:cNvPr>
          <p:cNvSpPr txBox="1"/>
          <p:nvPr/>
        </p:nvSpPr>
        <p:spPr>
          <a:xfrm>
            <a:off x="-4233254" y="9308902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>
                <a:solidFill>
                  <a:srgbClr val="08519C"/>
                </a:solidFill>
              </a:rPr>
              <a:t>Étape 2</a:t>
            </a:r>
          </a:p>
        </p:txBody>
      </p:sp>
    </p:spTree>
    <p:extLst>
      <p:ext uri="{BB962C8B-B14F-4D97-AF65-F5344CB8AC3E}">
        <p14:creationId xmlns:p14="http://schemas.microsoft.com/office/powerpoint/2010/main" val="28888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2718</Words>
  <Application>Microsoft Office PowerPoint</Application>
  <PresentationFormat>Widescreen</PresentationFormat>
  <Paragraphs>1076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301</cp:revision>
  <dcterms:created xsi:type="dcterms:W3CDTF">2019-10-19T13:38:13Z</dcterms:created>
  <dcterms:modified xsi:type="dcterms:W3CDTF">2019-10-28T12:32:19Z</dcterms:modified>
</cp:coreProperties>
</file>