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352" r:id="rId3"/>
    <p:sldId id="354" r:id="rId4"/>
    <p:sldId id="357" r:id="rId5"/>
    <p:sldId id="356" r:id="rId6"/>
    <p:sldId id="355" r:id="rId7"/>
    <p:sldId id="359" r:id="rId8"/>
    <p:sldId id="360" r:id="rId9"/>
    <p:sldId id="358" r:id="rId10"/>
    <p:sldId id="363" r:id="rId11"/>
    <p:sldId id="361" r:id="rId12"/>
    <p:sldId id="364" r:id="rId13"/>
    <p:sldId id="365" r:id="rId14"/>
    <p:sldId id="366" r:id="rId15"/>
    <p:sldId id="367" r:id="rId16"/>
    <p:sldId id="369" r:id="rId17"/>
    <p:sldId id="362" r:id="rId18"/>
    <p:sldId id="370" r:id="rId19"/>
    <p:sldId id="371" r:id="rId20"/>
    <p:sldId id="374" r:id="rId21"/>
    <p:sldId id="375" r:id="rId22"/>
    <p:sldId id="376" r:id="rId23"/>
    <p:sldId id="377" r:id="rId24"/>
    <p:sldId id="379" r:id="rId25"/>
    <p:sldId id="381" r:id="rId26"/>
    <p:sldId id="382" r:id="rId27"/>
    <p:sldId id="383" r:id="rId28"/>
    <p:sldId id="384" r:id="rId29"/>
    <p:sldId id="385" r:id="rId30"/>
    <p:sldId id="386" r:id="rId31"/>
    <p:sldId id="388" r:id="rId32"/>
    <p:sldId id="387" r:id="rId33"/>
    <p:sldId id="389" r:id="rId34"/>
    <p:sldId id="391" r:id="rId35"/>
    <p:sldId id="390" r:id="rId36"/>
    <p:sldId id="393" r:id="rId37"/>
    <p:sldId id="399" r:id="rId38"/>
    <p:sldId id="400" r:id="rId39"/>
    <p:sldId id="403" r:id="rId40"/>
    <p:sldId id="398" r:id="rId41"/>
    <p:sldId id="404" r:id="rId42"/>
    <p:sldId id="394" r:id="rId43"/>
    <p:sldId id="402" r:id="rId44"/>
    <p:sldId id="401" r:id="rId45"/>
    <p:sldId id="395" r:id="rId46"/>
    <p:sldId id="396" r:id="rId4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2C6"/>
    <a:srgbClr val="4472C4"/>
    <a:srgbClr val="C00000"/>
    <a:srgbClr val="006D2C"/>
    <a:srgbClr val="08519C"/>
    <a:srgbClr val="FF0000"/>
    <a:srgbClr val="E6E6E6"/>
    <a:srgbClr val="41AE76"/>
    <a:srgbClr val="238B45"/>
    <a:srgbClr val="99D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8" autoAdjust="0"/>
    <p:restoredTop sz="95053" autoAdjust="0"/>
  </p:normalViewPr>
  <p:slideViewPr>
    <p:cSldViewPr snapToGrid="0">
      <p:cViewPr>
        <p:scale>
          <a:sx n="25" d="100"/>
          <a:sy n="25" d="100"/>
        </p:scale>
        <p:origin x="2346" y="18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DCEE0-1C9B-4B02-9EE0-A573ACA05D6E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F8AC-CE29-474A-8EF3-B92DD467D45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27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cours_4_titre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5875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10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FA_titre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157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973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1598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7646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2127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FA_5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3381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BG_titre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934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0222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877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8602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12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4874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3967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4323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0575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0135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8118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2259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BG_11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9436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NB_titre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29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8869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1084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NB_1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0825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NB_2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0710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NB_3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50295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NB_4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9874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KV_titre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4236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KV_1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8029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Recap_1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53429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Recap_2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766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Récap_3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2114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SC_titre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39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135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77721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SC_1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1994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MC_titre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4794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MC_1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522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MC_2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4809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MC_3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07761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MC_4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5224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MC_5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46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842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186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076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706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6279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AD_8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F8AC-CE29-474A-8EF3-B92DD467D45E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757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C51-A95D-4FBE-8B31-DD93D8DEF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1B097-8FC5-4BF2-8A1F-E36A7EFD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385C-0565-4B0C-A08A-14CDC65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0F9C-CEA1-4033-B127-E2BCDE05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DC6D-D60B-481C-B770-60C4FEA3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19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C890-3DDD-4CE7-B8C5-E6FB0E40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7550-4791-4D15-B1EF-1FB985E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8191-B36E-4234-949A-76843D49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D2AC-FEE0-4B00-AA33-DB70E3C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B5B-FF5E-4A21-9A07-58DB586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1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F29DC-02FD-4B12-9276-C4E1D2559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0C37E-83DD-474E-9C7E-5731F927C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5A20-9D3F-46E2-94D8-1379C2E5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F21D-BF4C-483B-8C62-A4B1422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6B53-4A7E-4C13-BE38-594C94C3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6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A2A-1CC8-4C33-9907-334C166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2BD6-CA17-4D2D-99B2-3FE709CF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FBA7-9034-4CD4-9CCB-7727AE67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A673-8211-405B-8B5D-3F269895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17A82-AD95-4147-8532-E4E5AB17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F360-0BE0-46AB-B6DD-02670E06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5E4E-D190-4BDA-AEB6-93DF2947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3E8E-01ED-46AB-A3A0-B5CDB855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A4EE-9A24-4789-86A8-A31E020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9D9C-C721-4C78-83D7-EDEAD02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5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D2D7-1EF4-45C3-9F94-AD9DC66F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A47-AD14-4683-A1EA-274F06E33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1C39-A0A0-449D-87EB-DD9910ECF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9235-B79D-49B5-9898-1DE7E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D1CD-7593-4CC3-A31C-247D82D8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5ECC-9F67-4BFD-A1A4-0A0DE7EF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945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CA56-F121-4419-8D68-4D7817AD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D4F3-2270-4876-BF53-8BE1EE1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7B83-40F0-4587-AA06-F33327E6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EC516-EB74-488F-ABDC-784EBC11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F57E-BB0C-42AB-BA4D-2B3A9DF33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2C12B-5FB2-4D88-B890-E501B3E8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8A882-2EFB-4EB9-B18D-C1F9627E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04510-32D8-42D1-892B-9970D800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66D-ED7D-4176-BD10-1CC0322E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D0DCE-DA02-47CD-9717-8728C7E4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72638-0297-4650-A6E9-52134A9C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DF4FD-9A0C-423E-A102-796ABF0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84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C0325-AB84-445C-AF7B-DCBE99F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CA684-2A5D-44D1-A5ED-868BC7A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1503D-F416-462B-8CE1-86F8E382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71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9A7-0AD0-4215-9FA5-2A1761E6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FEAE-8F48-4000-B36A-090CB9BA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0F3-EBBC-4F5B-A1C7-6F357E5B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D860-7FEE-4382-A272-75DBC9FB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A562-3440-4F5E-825E-DD7B16D3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3749F-92D6-4DEA-B4EB-0C22CF7D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460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001B-E327-4140-B8B1-659EFD92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0B13-0C04-4EB8-BE32-76F67712C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99E-F178-4C7D-8819-3C8F4BE63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50A3-2DA3-4407-ABF5-F7C0F034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BC5E8-56AE-4D75-BCA8-AA80AE9B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98B2-2F51-49D4-BD41-BE74C90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87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BFD4-84C8-4B94-9E19-70CAAFF2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2BD7-E591-4358-8B99-F38D85E9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8FA4-0FD4-405C-BB8C-5A6B3F8D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8EBC-0555-4B87-8A1F-3ADBF9B7C52B}" type="datetimeFigureOut">
              <a:rPr lang="fr-CA" smtClean="0"/>
              <a:t>2019-11-22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4A3A-AF59-4978-BC71-B324F35A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E26A2-4507-4425-9951-D37FC2466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7195-F049-4C7A-B80C-D8D16BE7E2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1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0.png"/><Relationship Id="rId9" Type="http://schemas.openxmlformats.org/officeDocument/2006/relationships/image" Target="../media/image1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7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4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.png"/><Relationship Id="rId7" Type="http://schemas.openxmlformats.org/officeDocument/2006/relationships/image" Target="../media/image15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8.png"/><Relationship Id="rId5" Type="http://schemas.openxmlformats.org/officeDocument/2006/relationships/image" Target="../media/image153.png"/><Relationship Id="rId10" Type="http://schemas.openxmlformats.org/officeDocument/2006/relationships/image" Target="../media/image17.png"/><Relationship Id="rId4" Type="http://schemas.openxmlformats.org/officeDocument/2006/relationships/image" Target="../media/image152.pn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" Type="http://schemas.openxmlformats.org/officeDocument/2006/relationships/image" Target="../media/image174.png"/><Relationship Id="rId21" Type="http://schemas.openxmlformats.org/officeDocument/2006/relationships/image" Target="../media/image192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87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19" Type="http://schemas.openxmlformats.org/officeDocument/2006/relationships/image" Target="../media/image190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96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12" Type="http://schemas.openxmlformats.org/officeDocument/2006/relationships/image" Target="../media/image19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7.png"/><Relationship Id="rId11" Type="http://schemas.openxmlformats.org/officeDocument/2006/relationships/image" Target="../media/image194.png"/><Relationship Id="rId5" Type="http://schemas.openxmlformats.org/officeDocument/2006/relationships/image" Target="../media/image176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92.png"/><Relationship Id="rId3" Type="http://schemas.openxmlformats.org/officeDocument/2006/relationships/image" Target="../media/image65.png"/><Relationship Id="rId21" Type="http://schemas.openxmlformats.org/officeDocument/2006/relationships/image" Target="../media/image8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91.png"/><Relationship Id="rId33" Type="http://schemas.openxmlformats.org/officeDocument/2006/relationships/image" Target="../media/image9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90.png"/><Relationship Id="rId32" Type="http://schemas.openxmlformats.org/officeDocument/2006/relationships/image" Target="../media/image98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31" Type="http://schemas.openxmlformats.org/officeDocument/2006/relationships/image" Target="../media/image9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Relationship Id="rId30" Type="http://schemas.openxmlformats.org/officeDocument/2006/relationships/image" Target="../media/image96.png"/><Relationship Id="rId8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18854-3ECD-4749-AF0F-2E8D1B636D09}"/>
              </a:ext>
            </a:extLst>
          </p:cNvPr>
          <p:cNvSpPr txBox="1"/>
          <p:nvPr/>
        </p:nvSpPr>
        <p:spPr>
          <a:xfrm>
            <a:off x="-4006645" y="0"/>
            <a:ext cx="2020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COURS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E523F0-24AB-4651-B7DF-B281EFC6CAD9}"/>
              </a:ext>
            </a:extLst>
          </p:cNvPr>
          <p:cNvSpPr txBox="1"/>
          <p:nvPr/>
        </p:nvSpPr>
        <p:spPr>
          <a:xfrm>
            <a:off x="-4006645" y="1323511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5400" b="1" dirty="0"/>
              <a:t>APPRENTISSAGE SUPERVISÉ : CLASSIFICATION (SUITE)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AF786F-DC08-494E-A461-B82B1CE48F80}"/>
              </a:ext>
            </a:extLst>
          </p:cNvPr>
          <p:cNvSpPr txBox="1"/>
          <p:nvPr/>
        </p:nvSpPr>
        <p:spPr>
          <a:xfrm>
            <a:off x="-4006643" y="2539942"/>
            <a:ext cx="2020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b="1" dirty="0"/>
              <a:t>1. ARBRES DE DÉCISIONS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433E68-49B4-49C8-B714-C74BC9F4E269}"/>
              </a:ext>
            </a:extLst>
          </p:cNvPr>
          <p:cNvSpPr/>
          <p:nvPr/>
        </p:nvSpPr>
        <p:spPr>
          <a:xfrm>
            <a:off x="-4006645" y="3846736"/>
            <a:ext cx="20205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5400" b="1" dirty="0"/>
              <a:t>2. FORÊTS ALÉATOIRES (BAGGING)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9C3F67-B0F2-4FF2-ABF7-0016D4351F49}"/>
              </a:ext>
            </a:extLst>
          </p:cNvPr>
          <p:cNvSpPr/>
          <p:nvPr/>
        </p:nvSpPr>
        <p:spPr>
          <a:xfrm>
            <a:off x="-4006645" y="5153530"/>
            <a:ext cx="20205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5400" b="1" dirty="0"/>
              <a:t>3. BOOSTING DE GRADIENT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BB1F53-EA73-439A-8E92-F99DFA54A681}"/>
              </a:ext>
            </a:extLst>
          </p:cNvPr>
          <p:cNvSpPr/>
          <p:nvPr/>
        </p:nvSpPr>
        <p:spPr>
          <a:xfrm>
            <a:off x="-4006645" y="6460324"/>
            <a:ext cx="20205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5400" b="1" dirty="0"/>
              <a:t>4. CLASSIFICATION NAÏVE BAYÉSIENNE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C6FB42-C989-41F6-925B-1E245F283D3A}"/>
              </a:ext>
            </a:extLst>
          </p:cNvPr>
          <p:cNvSpPr/>
          <p:nvPr/>
        </p:nvSpPr>
        <p:spPr>
          <a:xfrm>
            <a:off x="-4006645" y="7767118"/>
            <a:ext cx="20205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5400" b="1" dirty="0"/>
              <a:t>5. K PLUS PROCHES VOISINS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944DD9-8556-4129-93D0-57610109E547}"/>
              </a:ext>
            </a:extLst>
          </p:cNvPr>
          <p:cNvSpPr/>
          <p:nvPr/>
        </p:nvSpPr>
        <p:spPr>
          <a:xfrm>
            <a:off x="-4006645" y="9073912"/>
            <a:ext cx="20205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5400" b="1" dirty="0"/>
              <a:t>6. SÉLECTION DE CARACTÉRISTIQUES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6EBD3A-386F-4BB5-B165-E4776F47AB3B}"/>
              </a:ext>
            </a:extLst>
          </p:cNvPr>
          <p:cNvSpPr/>
          <p:nvPr/>
        </p:nvSpPr>
        <p:spPr>
          <a:xfrm>
            <a:off x="-4006645" y="10380706"/>
            <a:ext cx="20205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5400" b="1" dirty="0"/>
              <a:t>7. CLASSIFICATION MULTICLASSE</a:t>
            </a:r>
          </a:p>
        </p:txBody>
      </p:sp>
    </p:spTree>
    <p:extLst>
      <p:ext uri="{BB962C8B-B14F-4D97-AF65-F5344CB8AC3E}">
        <p14:creationId xmlns:p14="http://schemas.microsoft.com/office/powerpoint/2010/main" val="229949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ARBRES DE DÉCISIONS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3038"/>
            <a:ext cx="12192000" cy="920251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En général, les arbres de décision demeurent à risque de surapprentissage.</a:t>
            </a:r>
          </a:p>
          <a:p>
            <a:endParaRPr lang="fr-CA" sz="4000" dirty="0"/>
          </a:p>
          <a:p>
            <a:r>
              <a:rPr lang="fr-CA" sz="4000" dirty="0"/>
              <a:t>Ainsi, les arbres de décisions ont généralement…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Une variance relativement élevée.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Un biais relativement faible.</a:t>
            </a:r>
          </a:p>
          <a:p>
            <a:endParaRPr lang="fr-CA" sz="4000" b="1" i="1" dirty="0"/>
          </a:p>
          <a:p>
            <a:r>
              <a:rPr lang="fr-CA" sz="4000" dirty="0"/>
              <a:t>Pour améliorer leurs performances on utilise couramment des méthodes dites « d’ensembles ».</a:t>
            </a:r>
          </a:p>
          <a:p>
            <a:endParaRPr lang="fr-CA" sz="4000" dirty="0"/>
          </a:p>
          <a:p>
            <a:r>
              <a:rPr lang="fr-CA" sz="4000" dirty="0"/>
              <a:t>Il existe deux types de méthodes d’ensembles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/>
              <a:t>Bagging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b="1" dirty="0" err="1"/>
              <a:t>Boosting</a:t>
            </a:r>
            <a:endParaRPr lang="fr-CA" sz="40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r>
              <a:rPr lang="fr-CA" sz="4000" dirty="0"/>
              <a:t>Nous allons maintenant voir ces deux techniques.</a:t>
            </a:r>
          </a:p>
        </p:txBody>
      </p:sp>
    </p:spTree>
    <p:extLst>
      <p:ext uri="{BB962C8B-B14F-4D97-AF65-F5344CB8AC3E}">
        <p14:creationId xmlns:p14="http://schemas.microsoft.com/office/powerpoint/2010/main" val="67671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2. FORÊTS ALÉATOIRES (BAGGING)</a:t>
            </a:r>
          </a:p>
        </p:txBody>
      </p:sp>
    </p:spTree>
    <p:extLst>
      <p:ext uri="{BB962C8B-B14F-4D97-AF65-F5344CB8AC3E}">
        <p14:creationId xmlns:p14="http://schemas.microsoft.com/office/powerpoint/2010/main" val="215045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FORÊTS ALÉATOIRES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74789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bagging (</a:t>
            </a:r>
            <a:r>
              <a:rPr lang="fr-CA" sz="4000" b="1" i="1" dirty="0"/>
              <a:t>B</a:t>
            </a:r>
            <a:r>
              <a:rPr lang="fr-CA" sz="4000" i="1" dirty="0"/>
              <a:t>ootstrap </a:t>
            </a:r>
            <a:r>
              <a:rPr lang="fr-CA" sz="4000" b="1" i="1" dirty="0" err="1"/>
              <a:t>AGG</a:t>
            </a:r>
            <a:r>
              <a:rPr lang="fr-CA" sz="4000" i="1" dirty="0" err="1"/>
              <a:t>regation</a:t>
            </a:r>
            <a:r>
              <a:rPr lang="fr-CA" sz="4000" dirty="0"/>
              <a:t>) est une technique visant principalement à </a:t>
            </a:r>
            <a:r>
              <a:rPr lang="fr-CA" sz="4000" b="1" dirty="0"/>
              <a:t>réduire la variance </a:t>
            </a:r>
            <a:r>
              <a:rPr lang="fr-CA" sz="4000" dirty="0"/>
              <a:t>du modèle.</a:t>
            </a:r>
          </a:p>
          <a:p>
            <a:endParaRPr lang="fr-CA" sz="4000" dirty="0"/>
          </a:p>
          <a:p>
            <a:r>
              <a:rPr lang="fr-CA" sz="4000" dirty="0"/>
              <a:t>L’idée générale est de… :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…entraîner un ensemble de modèles indépendants les uns des autres utilisant chacun une version différente de l’ensemble de données (</a:t>
            </a:r>
            <a:r>
              <a:rPr lang="fr-CA" sz="4000" b="1" i="1" dirty="0" err="1"/>
              <a:t>bootstrap</a:t>
            </a:r>
            <a:r>
              <a:rPr lang="fr-CA" sz="4000" dirty="0"/>
              <a:t>)</a:t>
            </a:r>
            <a:r>
              <a:rPr lang="fr-CA" sz="4000" i="1" dirty="0"/>
              <a:t>.</a:t>
            </a:r>
          </a:p>
          <a:p>
            <a:pPr marL="742950" indent="-742950">
              <a:buFont typeface="+mj-lt"/>
              <a:buAutoNum type="arabicPeriod"/>
            </a:pPr>
            <a:endParaRPr lang="fr-CA" sz="4000" dirty="0"/>
          </a:p>
          <a:p>
            <a:pPr marL="742950" indent="-742950">
              <a:buFont typeface="+mj-lt"/>
              <a:buAutoNum type="arabicPeriod"/>
            </a:pPr>
            <a:r>
              <a:rPr lang="fr-CA" sz="4000" dirty="0"/>
              <a:t>…utiliser l’ensemble des prédictions de tous les modèles entraînés pour faire une prédiction sur une nouvelle donnée (</a:t>
            </a:r>
            <a:r>
              <a:rPr lang="fr-CA" sz="4000" b="1" i="1" dirty="0" err="1"/>
              <a:t>aggregation</a:t>
            </a:r>
            <a:r>
              <a:rPr lang="fr-CA" sz="4000" dirty="0"/>
              <a:t>)</a:t>
            </a:r>
            <a:r>
              <a:rPr lang="fr-CA" sz="40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48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FORÊTS ALÉATOIRES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1271117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CA" sz="4000" dirty="0"/>
              <a:t>…entraîner un ensemble de modèles indépendants les uns des autres.</a:t>
            </a:r>
          </a:p>
          <a:p>
            <a:endParaRPr lang="fr-CA" sz="4000" dirty="0"/>
          </a:p>
          <a:p>
            <a:r>
              <a:rPr lang="fr-CA" sz="4000" dirty="0"/>
              <a:t>Dans le contexte des arbres de décisions, chaque arbre de décision est construit avec un ensemble de données différent.</a:t>
            </a:r>
          </a:p>
          <a:p>
            <a:endParaRPr lang="fr-CA" sz="4000" dirty="0"/>
          </a:p>
          <a:p>
            <a:r>
              <a:rPr lang="fr-CA" sz="4000" dirty="0"/>
              <a:t>Chaque version de l’ensemble de données est construit de la même manière, en utilisant une méthode de type </a:t>
            </a:r>
            <a:r>
              <a:rPr lang="fr-CA" sz="4000" i="1" dirty="0" err="1"/>
              <a:t>bootstrap</a:t>
            </a:r>
            <a:r>
              <a:rPr lang="fr-CA" sz="4000" i="1" dirty="0"/>
              <a:t> </a:t>
            </a:r>
            <a:r>
              <a:rPr lang="fr-CA" sz="4000" dirty="0"/>
              <a:t>: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On construit le nouvel ensemble de données en tirant aléatoirement </a:t>
            </a:r>
            <a:r>
              <a:rPr lang="fr-CA" sz="4000" i="1" dirty="0"/>
              <a:t>N</a:t>
            </a:r>
            <a:r>
              <a:rPr lang="fr-CA" sz="4000" dirty="0"/>
              <a:t> exemples à partir de l’ensemble d’entraînement.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Le tirage aléatoire est réalisé « avec remise ». 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Ceci signifie que si un exemple a déjà été tiré au hasard, et qu’il fait donc déjà partie du nouvel ensemble, il a néanmoins autant de chances que les autres d’être tiré au hasard pour les exemples suivants du même nouvel ensemble.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0DED64-DF50-46E6-B163-06E1801B7F5D}"/>
              </a:ext>
            </a:extLst>
          </p:cNvPr>
          <p:cNvSpPr/>
          <p:nvPr/>
        </p:nvSpPr>
        <p:spPr>
          <a:xfrm>
            <a:off x="0" y="13096565"/>
            <a:ext cx="943429" cy="2654710"/>
          </a:xfrm>
          <a:prstGeom prst="rect">
            <a:avLst/>
          </a:prstGeom>
          <a:solidFill>
            <a:schemeClr val="bg1"/>
          </a:solidFill>
          <a:ln w="76200">
            <a:solidFill>
              <a:srgbClr val="085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549EEE-F425-4951-9AEA-54ACDEE88647}"/>
                  </a:ext>
                </a:extLst>
              </p:cNvPr>
              <p:cNvSpPr txBox="1"/>
              <p:nvPr/>
            </p:nvSpPr>
            <p:spPr>
              <a:xfrm>
                <a:off x="108186" y="13125918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549EEE-F425-4951-9AEA-54ACDEE8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6" y="13125918"/>
                <a:ext cx="67524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23DFDA-7680-480F-8BC2-6E19DE002D4C}"/>
                  </a:ext>
                </a:extLst>
              </p:cNvPr>
              <p:cNvSpPr txBox="1"/>
              <p:nvPr/>
            </p:nvSpPr>
            <p:spPr>
              <a:xfrm>
                <a:off x="106635" y="13665587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23DFDA-7680-480F-8BC2-6E19DE00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5" y="13665587"/>
                <a:ext cx="67524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3C71E6-7BC0-4F7D-BA02-FF65326A7630}"/>
                  </a:ext>
                </a:extLst>
              </p:cNvPr>
              <p:cNvSpPr txBox="1"/>
              <p:nvPr/>
            </p:nvSpPr>
            <p:spPr>
              <a:xfrm>
                <a:off x="105084" y="14234609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3C71E6-7BC0-4F7D-BA02-FF65326A7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" y="14234609"/>
                <a:ext cx="67524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392915-F165-4B26-8951-71D692F5B228}"/>
                  </a:ext>
                </a:extLst>
              </p:cNvPr>
              <p:cNvSpPr txBox="1"/>
              <p:nvPr/>
            </p:nvSpPr>
            <p:spPr>
              <a:xfrm>
                <a:off x="105084" y="14803631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392915-F165-4B26-8951-71D692F5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4" y="14803631"/>
                <a:ext cx="67524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98C4CBA7-E6D1-4776-B887-E2352E7B6CCE}"/>
              </a:ext>
            </a:extLst>
          </p:cNvPr>
          <p:cNvSpPr/>
          <p:nvPr/>
        </p:nvSpPr>
        <p:spPr>
          <a:xfrm>
            <a:off x="2198914" y="13096565"/>
            <a:ext cx="943429" cy="2654710"/>
          </a:xfrm>
          <a:prstGeom prst="rect">
            <a:avLst/>
          </a:prstGeom>
          <a:solidFill>
            <a:schemeClr val="bg1"/>
          </a:solidFill>
          <a:ln w="76200">
            <a:solidFill>
              <a:srgbClr val="085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37E2C8-D95E-4542-B8EE-DE7600AB9B50}"/>
                  </a:ext>
                </a:extLst>
              </p:cNvPr>
              <p:cNvSpPr txBox="1"/>
              <p:nvPr/>
            </p:nvSpPr>
            <p:spPr>
              <a:xfrm>
                <a:off x="2307100" y="13125918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37E2C8-D95E-4542-B8EE-DE7600AB9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100" y="13125918"/>
                <a:ext cx="67524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65678E-B788-4DA6-A7E7-69D87575AD95}"/>
                  </a:ext>
                </a:extLst>
              </p:cNvPr>
              <p:cNvSpPr txBox="1"/>
              <p:nvPr/>
            </p:nvSpPr>
            <p:spPr>
              <a:xfrm>
                <a:off x="2305549" y="13665587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65678E-B788-4DA6-A7E7-69D87575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549" y="13665587"/>
                <a:ext cx="67524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E5044D-FB90-4EDC-9E70-A6C50AC1A7D0}"/>
                  </a:ext>
                </a:extLst>
              </p:cNvPr>
              <p:cNvSpPr txBox="1"/>
              <p:nvPr/>
            </p:nvSpPr>
            <p:spPr>
              <a:xfrm>
                <a:off x="2303998" y="14234609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E5044D-FB90-4EDC-9E70-A6C50AC1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98" y="14234609"/>
                <a:ext cx="675249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F01871-09F2-4118-B6B5-1689BFECFDC1}"/>
                  </a:ext>
                </a:extLst>
              </p:cNvPr>
              <p:cNvSpPr txBox="1"/>
              <p:nvPr/>
            </p:nvSpPr>
            <p:spPr>
              <a:xfrm>
                <a:off x="2303998" y="14803631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F01871-09F2-4118-B6B5-1689BFEC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98" y="14803631"/>
                <a:ext cx="67524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7CF1B1-202B-4BCB-9260-CF14E214FD63}"/>
              </a:ext>
            </a:extLst>
          </p:cNvPr>
          <p:cNvSpPr/>
          <p:nvPr/>
        </p:nvSpPr>
        <p:spPr>
          <a:xfrm>
            <a:off x="3454399" y="13096565"/>
            <a:ext cx="943429" cy="2654710"/>
          </a:xfrm>
          <a:prstGeom prst="rect">
            <a:avLst/>
          </a:prstGeom>
          <a:solidFill>
            <a:schemeClr val="bg1"/>
          </a:solidFill>
          <a:ln w="76200">
            <a:solidFill>
              <a:srgbClr val="085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AE869D-AD07-4CC8-B099-DCD5872292B0}"/>
                  </a:ext>
                </a:extLst>
              </p:cNvPr>
              <p:cNvSpPr txBox="1"/>
              <p:nvPr/>
            </p:nvSpPr>
            <p:spPr>
              <a:xfrm>
                <a:off x="3562585" y="13125918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AE869D-AD07-4CC8-B099-DCD587229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85" y="13125918"/>
                <a:ext cx="675249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DCD53C-2613-4655-87C1-8AB9E1031AAD}"/>
                  </a:ext>
                </a:extLst>
              </p:cNvPr>
              <p:cNvSpPr txBox="1"/>
              <p:nvPr/>
            </p:nvSpPr>
            <p:spPr>
              <a:xfrm>
                <a:off x="3561034" y="13665587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CA" sz="4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ADCD53C-2613-4655-87C1-8AB9E1031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34" y="13665587"/>
                <a:ext cx="675249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113136-3355-4895-BB35-DA0E029F9733}"/>
                  </a:ext>
                </a:extLst>
              </p:cNvPr>
              <p:cNvSpPr txBox="1"/>
              <p:nvPr/>
            </p:nvSpPr>
            <p:spPr>
              <a:xfrm>
                <a:off x="3559483" y="14234609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CA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113136-3355-4895-BB35-DA0E029F9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83" y="14234609"/>
                <a:ext cx="675249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538DD-2F11-4CA8-ABA1-E2C0D4662DE9}"/>
                  </a:ext>
                </a:extLst>
              </p:cNvPr>
              <p:cNvSpPr txBox="1"/>
              <p:nvPr/>
            </p:nvSpPr>
            <p:spPr>
              <a:xfrm>
                <a:off x="3559483" y="14803631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5538DD-2F11-4CA8-ABA1-E2C0D4662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83" y="14803631"/>
                <a:ext cx="675249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59D7F098-78E6-4E56-AD13-0EE4122BFF0D}"/>
              </a:ext>
            </a:extLst>
          </p:cNvPr>
          <p:cNvSpPr/>
          <p:nvPr/>
        </p:nvSpPr>
        <p:spPr>
          <a:xfrm>
            <a:off x="4709884" y="13096565"/>
            <a:ext cx="943429" cy="2654710"/>
          </a:xfrm>
          <a:prstGeom prst="rect">
            <a:avLst/>
          </a:prstGeom>
          <a:solidFill>
            <a:schemeClr val="bg1"/>
          </a:solidFill>
          <a:ln w="76200">
            <a:solidFill>
              <a:srgbClr val="085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A68039-FD43-4839-A2E5-7A78B39AFDCC}"/>
                  </a:ext>
                </a:extLst>
              </p:cNvPr>
              <p:cNvSpPr txBox="1"/>
              <p:nvPr/>
            </p:nvSpPr>
            <p:spPr>
              <a:xfrm>
                <a:off x="4818070" y="13125918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A68039-FD43-4839-A2E5-7A78B39A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070" y="13125918"/>
                <a:ext cx="675249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00B0BE-5557-4701-85EF-826ECBF09281}"/>
                  </a:ext>
                </a:extLst>
              </p:cNvPr>
              <p:cNvSpPr txBox="1"/>
              <p:nvPr/>
            </p:nvSpPr>
            <p:spPr>
              <a:xfrm>
                <a:off x="4816519" y="13665587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00B0BE-5557-4701-85EF-826ECBF0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19" y="13665587"/>
                <a:ext cx="675249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872A9C1-F33F-40EF-A567-CEE534EECCE8}"/>
                  </a:ext>
                </a:extLst>
              </p:cNvPr>
              <p:cNvSpPr txBox="1"/>
              <p:nvPr/>
            </p:nvSpPr>
            <p:spPr>
              <a:xfrm>
                <a:off x="4814968" y="14234609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872A9C1-F33F-40EF-A567-CEE534EE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968" y="14234609"/>
                <a:ext cx="675249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F83928E-8A5D-4186-98B2-5BB8C325A549}"/>
                  </a:ext>
                </a:extLst>
              </p:cNvPr>
              <p:cNvSpPr txBox="1"/>
              <p:nvPr/>
            </p:nvSpPr>
            <p:spPr>
              <a:xfrm>
                <a:off x="4814968" y="14803631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F83928E-8A5D-4186-98B2-5BB8C325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968" y="14803631"/>
                <a:ext cx="675249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4E10027-2081-4304-88F8-DE5DD8E7823F}"/>
              </a:ext>
            </a:extLst>
          </p:cNvPr>
          <p:cNvSpPr/>
          <p:nvPr/>
        </p:nvSpPr>
        <p:spPr>
          <a:xfrm>
            <a:off x="5965369" y="13096565"/>
            <a:ext cx="943429" cy="2654710"/>
          </a:xfrm>
          <a:prstGeom prst="rect">
            <a:avLst/>
          </a:prstGeom>
          <a:solidFill>
            <a:schemeClr val="bg1"/>
          </a:solidFill>
          <a:ln w="76200">
            <a:solidFill>
              <a:srgbClr val="085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CDBF6F-9271-4401-A85B-0E1FEBCC4FD7}"/>
                  </a:ext>
                </a:extLst>
              </p:cNvPr>
              <p:cNvSpPr txBox="1"/>
              <p:nvPr/>
            </p:nvSpPr>
            <p:spPr>
              <a:xfrm>
                <a:off x="6073555" y="13125918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CDBF6F-9271-4401-A85B-0E1FEBCC4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555" y="13125918"/>
                <a:ext cx="675249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7A5985-5C75-482A-A21B-D1E29DF539EF}"/>
                  </a:ext>
                </a:extLst>
              </p:cNvPr>
              <p:cNvSpPr txBox="1"/>
              <p:nvPr/>
            </p:nvSpPr>
            <p:spPr>
              <a:xfrm>
                <a:off x="6072004" y="13665587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E7A5985-5C75-482A-A21B-D1E29DF53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004" y="13665587"/>
                <a:ext cx="675249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C16C27-6D0A-47DB-A300-977137FBB341}"/>
                  </a:ext>
                </a:extLst>
              </p:cNvPr>
              <p:cNvSpPr txBox="1"/>
              <p:nvPr/>
            </p:nvSpPr>
            <p:spPr>
              <a:xfrm>
                <a:off x="6070453" y="14234609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C16C27-6D0A-47DB-A300-977137FBB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53" y="14234609"/>
                <a:ext cx="675249" cy="70788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59A5893-EF69-4389-A961-3CE6DB210FFD}"/>
                  </a:ext>
                </a:extLst>
              </p:cNvPr>
              <p:cNvSpPr txBox="1"/>
              <p:nvPr/>
            </p:nvSpPr>
            <p:spPr>
              <a:xfrm>
                <a:off x="6070453" y="14803631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CA" sz="4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59A5893-EF69-4389-A961-3CE6DB210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453" y="14803631"/>
                <a:ext cx="675249" cy="70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DD430F8-7F8D-436A-9AE5-39A7738ADB00}"/>
              </a:ext>
            </a:extLst>
          </p:cNvPr>
          <p:cNvSpPr/>
          <p:nvPr/>
        </p:nvSpPr>
        <p:spPr>
          <a:xfrm>
            <a:off x="7220854" y="13096565"/>
            <a:ext cx="943429" cy="2654710"/>
          </a:xfrm>
          <a:prstGeom prst="rect">
            <a:avLst/>
          </a:prstGeom>
          <a:solidFill>
            <a:schemeClr val="bg1"/>
          </a:solidFill>
          <a:ln w="76200">
            <a:solidFill>
              <a:srgbClr val="085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2E3100-E0EF-4F5B-9618-8442E0D58C54}"/>
                  </a:ext>
                </a:extLst>
              </p:cNvPr>
              <p:cNvSpPr txBox="1"/>
              <p:nvPr/>
            </p:nvSpPr>
            <p:spPr>
              <a:xfrm>
                <a:off x="7329040" y="13125918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72E3100-E0EF-4F5B-9618-8442E0D58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040" y="13125918"/>
                <a:ext cx="675249" cy="70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629A79-2D6D-41B5-8112-EBDEB8317309}"/>
                  </a:ext>
                </a:extLst>
              </p:cNvPr>
              <p:cNvSpPr txBox="1"/>
              <p:nvPr/>
            </p:nvSpPr>
            <p:spPr>
              <a:xfrm>
                <a:off x="7327489" y="13665587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629A79-2D6D-41B5-8112-EBDEB8317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489" y="13665587"/>
                <a:ext cx="675249" cy="70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F6ADA-0AF7-451D-8987-FF437E1C1B51}"/>
                  </a:ext>
                </a:extLst>
              </p:cNvPr>
              <p:cNvSpPr txBox="1"/>
              <p:nvPr/>
            </p:nvSpPr>
            <p:spPr>
              <a:xfrm>
                <a:off x="7325938" y="14234609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F6ADA-0AF7-451D-8987-FF437E1C1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938" y="14234609"/>
                <a:ext cx="675249" cy="7078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72147A-F1DA-4106-A078-23D7367F7977}"/>
                  </a:ext>
                </a:extLst>
              </p:cNvPr>
              <p:cNvSpPr txBox="1"/>
              <p:nvPr/>
            </p:nvSpPr>
            <p:spPr>
              <a:xfrm>
                <a:off x="7325938" y="14803631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772147A-F1DA-4106-A078-23D7367F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938" y="14803631"/>
                <a:ext cx="675249" cy="7078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52F589-F885-4C7C-BDA3-95F1981B1247}"/>
                  </a:ext>
                </a:extLst>
              </p:cNvPr>
              <p:cNvSpPr txBox="1"/>
              <p:nvPr/>
            </p:nvSpPr>
            <p:spPr>
              <a:xfrm>
                <a:off x="8476339" y="13880666"/>
                <a:ext cx="675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CA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52F589-F885-4C7C-BDA3-95F1981B1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339" y="13880666"/>
                <a:ext cx="675249" cy="70788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DAC99CAA-4746-4C78-A4C5-9354250D034C}"/>
              </a:ext>
            </a:extLst>
          </p:cNvPr>
          <p:cNvSpPr txBox="1"/>
          <p:nvPr/>
        </p:nvSpPr>
        <p:spPr>
          <a:xfrm>
            <a:off x="-1279738" y="17270319"/>
            <a:ext cx="3444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dirty="0"/>
              <a:t>Ensemble d’entraînement</a:t>
            </a:r>
            <a:br>
              <a:rPr lang="fr-CA" sz="3600" dirty="0"/>
            </a:br>
            <a:r>
              <a:rPr lang="fr-CA" sz="3600" b="1" dirty="0"/>
              <a:t>original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634F72-F5B6-4A39-B01C-620B1985C40F}"/>
              </a:ext>
            </a:extLst>
          </p:cNvPr>
          <p:cNvSpPr txBox="1"/>
          <p:nvPr/>
        </p:nvSpPr>
        <p:spPr>
          <a:xfrm>
            <a:off x="3895704" y="17270319"/>
            <a:ext cx="3444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dirty="0"/>
              <a:t>Ensembles</a:t>
            </a:r>
            <a:br>
              <a:rPr lang="fr-CA" sz="3600" dirty="0"/>
            </a:br>
            <a:r>
              <a:rPr lang="fr-CA" sz="3600" dirty="0"/>
              <a:t>obtenus par</a:t>
            </a:r>
            <a:br>
              <a:rPr lang="fr-CA" sz="3600" dirty="0"/>
            </a:br>
            <a:r>
              <a:rPr lang="fr-CA" sz="3600" b="1" dirty="0" err="1"/>
              <a:t>bootstrap</a:t>
            </a:r>
            <a:endParaRPr lang="fr-CA" sz="3600" b="1" dirty="0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A6457E93-F800-43A0-A824-FDCA2BCB6F08}"/>
              </a:ext>
            </a:extLst>
          </p:cNvPr>
          <p:cNvSpPr/>
          <p:nvPr/>
        </p:nvSpPr>
        <p:spPr>
          <a:xfrm rot="5400000">
            <a:off x="5251144" y="12729785"/>
            <a:ext cx="688554" cy="7112334"/>
          </a:xfrm>
          <a:prstGeom prst="rightBrace">
            <a:avLst/>
          </a:prstGeom>
          <a:ln w="76200">
            <a:solidFill>
              <a:srgbClr val="085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766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FORÊTS ALÉATOIRES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1400383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CA" sz="4000" dirty="0"/>
              <a:t>…entraîner un ensemble de modèles indépendants les uns des autres.</a:t>
            </a:r>
          </a:p>
          <a:p>
            <a:endParaRPr lang="fr-CA" sz="4000" dirty="0"/>
          </a:p>
          <a:p>
            <a:r>
              <a:rPr lang="fr-CA" sz="4000" dirty="0"/>
              <a:t>Chaque arbre est donc entraîné sur un ensemble de données distinct.</a:t>
            </a:r>
          </a:p>
          <a:p>
            <a:endParaRPr lang="fr-CA" sz="4000" dirty="0"/>
          </a:p>
          <a:p>
            <a:r>
              <a:rPr lang="fr-CA" sz="4000" dirty="0"/>
              <a:t>Toutefois, chaque arbre de décision est construit de la même manière que si on en avait qu’un seul..</a:t>
            </a:r>
          </a:p>
          <a:p>
            <a:endParaRPr lang="fr-CA" sz="4000" dirty="0"/>
          </a:p>
          <a:p>
            <a:r>
              <a:rPr lang="fr-CA" sz="4000" dirty="0"/>
              <a:t>…ou presque…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La version du </a:t>
            </a:r>
            <a:r>
              <a:rPr lang="fr-CA" sz="3600" i="1" dirty="0"/>
              <a:t>bagging</a:t>
            </a:r>
            <a:r>
              <a:rPr lang="fr-CA" sz="3600" dirty="0"/>
              <a:t> la plus utilisée avec les arbres de décisions est appelée « </a:t>
            </a:r>
            <a:r>
              <a:rPr lang="fr-CA" sz="3600" b="1" dirty="0"/>
              <a:t>Forêt aléatoire</a:t>
            </a:r>
            <a:r>
              <a:rPr lang="fr-CA" sz="3600" dirty="0"/>
              <a:t> » </a:t>
            </a:r>
            <a:r>
              <a:rPr lang="fr-CA" sz="3600" i="1" dirty="0"/>
              <a:t>(</a:t>
            </a:r>
            <a:r>
              <a:rPr lang="fr-CA" sz="3600" i="1" dirty="0" err="1"/>
              <a:t>random</a:t>
            </a:r>
            <a:r>
              <a:rPr lang="fr-CA" sz="3600" i="1" dirty="0"/>
              <a:t> </a:t>
            </a:r>
            <a:r>
              <a:rPr lang="fr-CA" sz="3600" i="1" dirty="0" err="1"/>
              <a:t>forest</a:t>
            </a:r>
            <a:r>
              <a:rPr lang="fr-CA" sz="3600" dirty="0"/>
              <a:t>)</a:t>
            </a:r>
            <a:r>
              <a:rPr lang="fr-CA" sz="3600" i="1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i="1" dirty="0"/>
          </a:p>
          <a:p>
            <a:r>
              <a:rPr lang="fr-CA" sz="4000" dirty="0"/>
              <a:t>Dans cette version, on ajoute un hyperparamètre à ceux déjà utilisés (profondeur maximum et nombre d’exemples minimum pour construire un nouveau nœud).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b="1" dirty="0"/>
              <a:t>On peut maintenant également sélectionner le nombre de caractéristiques utilisées par l’arbre de décision.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r>
              <a:rPr lang="fr-CA" sz="4000" dirty="0"/>
              <a:t>Ceci permet d’augmenter davantage la variance des modèles.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Toutefois, on augmente ainsi le biais de chaque arbre de décision considéré individuellement.</a:t>
            </a:r>
          </a:p>
        </p:txBody>
      </p:sp>
    </p:spTree>
    <p:extLst>
      <p:ext uri="{BB962C8B-B14F-4D97-AF65-F5344CB8AC3E}">
        <p14:creationId xmlns:p14="http://schemas.microsoft.com/office/powerpoint/2010/main" val="408130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FORÊTS ALÉATOIRES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1178784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Et c’est ici qu’entre en jeu le deuxième élément de des méthodes de </a:t>
            </a:r>
            <a:r>
              <a:rPr lang="fr-CA" sz="4000" i="1" dirty="0"/>
              <a:t>bagging </a:t>
            </a:r>
            <a:r>
              <a:rPr lang="fr-CA" sz="4000" dirty="0"/>
              <a:t>:</a:t>
            </a:r>
          </a:p>
          <a:p>
            <a:endParaRPr lang="fr-CA" sz="4000" dirty="0"/>
          </a:p>
          <a:p>
            <a:pPr marL="742950" indent="-742950">
              <a:buFont typeface="+mj-lt"/>
              <a:buAutoNum type="arabicPeriod" startAt="2"/>
            </a:pPr>
            <a:r>
              <a:rPr lang="fr-CA" sz="4000" dirty="0"/>
              <a:t>…utiliser l’ensemble des prédictions de tous les modèles entraînés pour faire une prédiction sur une nouvelle donnée (</a:t>
            </a:r>
            <a:r>
              <a:rPr lang="fr-CA" sz="4000" b="1" i="1" dirty="0" err="1"/>
              <a:t>aggregation</a:t>
            </a:r>
            <a:r>
              <a:rPr lang="fr-CA" sz="4000" dirty="0"/>
              <a:t>)</a:t>
            </a:r>
            <a:r>
              <a:rPr lang="fr-CA" sz="4000" b="1" i="1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Spécifiquement, dans les forêts aléatoires utilisées en classification, chaque arbre va tenter de prédire la classe d’un nouvel exemple.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b="1" dirty="0"/>
              <a:t>La classe recevant le plus de votes est choisie.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b="1" dirty="0"/>
          </a:p>
          <a:p>
            <a:r>
              <a:rPr lang="fr-CA" sz="4000" dirty="0"/>
              <a:t>Cette agrégation des résultats permet généralement de conserver un biais relativement bas, tout en diminuer la variance du modèle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Les méthodes de bagging, et ici spécifiquement la méthode des forêts aléatoires, permettent ainsi de diminuer l’erreur de généralisation par rapport à une méthode utilisant un arbre de décision unique.</a:t>
            </a:r>
          </a:p>
        </p:txBody>
      </p:sp>
    </p:spTree>
    <p:extLst>
      <p:ext uri="{BB962C8B-B14F-4D97-AF65-F5344CB8AC3E}">
        <p14:creationId xmlns:p14="http://schemas.microsoft.com/office/powerpoint/2010/main" val="362890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2. FORÊTS ALÉATOIRES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809452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Notons que les méthodes de bagging (incluant les forêts aléatoires) peuvent être utilisées tant dans un contexte de classification que dans un contexte de régression.</a:t>
            </a:r>
          </a:p>
          <a:p>
            <a:endParaRPr lang="fr-CA" sz="4000" dirty="0"/>
          </a:p>
          <a:p>
            <a:r>
              <a:rPr lang="fr-CA" sz="4000" dirty="0"/>
              <a:t>Dans le contexte de régression, au moment de l’agrégation, on prend généralement la moyenne des résultats des différents arbres.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4000" dirty="0"/>
              <a:t>Les résiduels correspondent à la somme des carrés de l’erreur (comme dans le cas d’une régression linéaire).</a:t>
            </a:r>
          </a:p>
          <a:p>
            <a:endParaRPr lang="fr-CA" sz="4000" dirty="0"/>
          </a:p>
          <a:p>
            <a:r>
              <a:rPr lang="fr-CA" sz="4000" dirty="0"/>
              <a:t>Essayons un exemple de classification avec forêt aléatoire dans </a:t>
            </a:r>
            <a:r>
              <a:rPr lang="fr-CA" sz="4000" i="1" dirty="0" err="1"/>
              <a:t>scikit-learn</a:t>
            </a:r>
            <a:r>
              <a:rPr lang="fr-C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93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30750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3. BOOSTING DE GRADIENT</a:t>
            </a:r>
          </a:p>
        </p:txBody>
      </p:sp>
    </p:spTree>
    <p:extLst>
      <p:ext uri="{BB962C8B-B14F-4D97-AF65-F5344CB8AC3E}">
        <p14:creationId xmlns:p14="http://schemas.microsoft.com/office/powerpoint/2010/main" val="900537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BOOSTING DE GRADIENT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809452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 </a:t>
            </a:r>
            <a:r>
              <a:rPr lang="fr-CA" sz="4000" i="1" dirty="0" err="1"/>
              <a:t>boosting</a:t>
            </a:r>
            <a:r>
              <a:rPr lang="fr-CA" sz="4000" i="1" dirty="0"/>
              <a:t> </a:t>
            </a:r>
            <a:r>
              <a:rPr lang="fr-CA" sz="4000" dirty="0"/>
              <a:t>est une méthode qui permet de réduire à la fois le biais et la variance.</a:t>
            </a:r>
          </a:p>
          <a:p>
            <a:endParaRPr lang="fr-CA" sz="4000" dirty="0"/>
          </a:p>
          <a:p>
            <a:r>
              <a:rPr lang="fr-CA" sz="4000" dirty="0"/>
              <a:t>Comme dans le cas du </a:t>
            </a:r>
            <a:r>
              <a:rPr lang="fr-CA" sz="4000" i="1" dirty="0"/>
              <a:t>bagging</a:t>
            </a:r>
            <a:r>
              <a:rPr lang="fr-CA" sz="4000" dirty="0"/>
              <a:t>, on souhaite mettre à profit un ensemble de modèles.</a:t>
            </a:r>
          </a:p>
          <a:p>
            <a:endParaRPr lang="fr-CA" sz="4000" dirty="0"/>
          </a:p>
          <a:p>
            <a:r>
              <a:rPr lang="fr-CA" sz="4000" dirty="0"/>
              <a:t>Toutefois, ici, chaque nouveau modèle (par exemple chaque arbre de décisions), constitue une « extension » des modèles précédents.</a:t>
            </a:r>
          </a:p>
          <a:p>
            <a:endParaRPr lang="fr-CA" sz="4000" i="1" dirty="0"/>
          </a:p>
          <a:p>
            <a:r>
              <a:rPr lang="fr-CA" sz="4000" dirty="0"/>
              <a:t>L’expression « </a:t>
            </a:r>
            <a:r>
              <a:rPr lang="fr-CA" sz="4000" dirty="0" err="1"/>
              <a:t>boosting</a:t>
            </a:r>
            <a:r>
              <a:rPr lang="fr-CA" sz="4000" dirty="0"/>
              <a:t> » vient du fait que la méthode transforme un ensemble « d’apprenants </a:t>
            </a:r>
            <a:r>
              <a:rPr lang="fr-CA" sz="4000" b="1" dirty="0"/>
              <a:t>faibles</a:t>
            </a:r>
            <a:r>
              <a:rPr lang="fr-CA" sz="4000" dirty="0"/>
              <a:t> » en un unique « apprenant </a:t>
            </a:r>
            <a:r>
              <a:rPr lang="fr-CA" sz="4000" b="1" dirty="0"/>
              <a:t>fort</a:t>
            </a:r>
            <a:r>
              <a:rPr lang="fr-CA" sz="40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48591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BOOSTING DE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949091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Ici, on n’a pas besoin de construire de nouveaux ensembles de données.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On va construire une séquence d’arbres de décisions où chaque nouvel arbre va venir améliorer les prédictions 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commence généralement avec un premier arbre constitué d’une simple feuille.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Cette feuille fait une prédiction utilisant le </a:t>
                </a:r>
                <a:r>
                  <a:rPr lang="fr-CA" sz="4000" b="1" dirty="0"/>
                  <a:t>logarithme des « chances »</a:t>
                </a:r>
                <a:r>
                  <a:rPr lang="fr-CA" sz="4000" dirty="0"/>
                  <a:t> d’obtenir la valeur 1 sur la cible (y), si on ne connaît </a:t>
                </a:r>
                <a:r>
                  <a:rPr lang="fr-CA" sz="4000" b="1" dirty="0"/>
                  <a:t>aucune </a:t>
                </a:r>
                <a:r>
                  <a:rPr lang="fr-CA" sz="4000" dirty="0"/>
                  <a:t>caractéristique.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On le calcule ainsi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fr-CA" sz="4000" b="0" dirty="0"/>
              </a:p>
              <a:p>
                <a:r>
                  <a:rPr lang="fr-CA" sz="4000" dirty="0"/>
                  <a:t>Ici, on a donc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=0.51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9490913"/>
              </a:xfrm>
              <a:prstGeom prst="rect">
                <a:avLst/>
              </a:prstGeom>
              <a:blipFill>
                <a:blip r:embed="rId3"/>
                <a:stretch>
                  <a:fillRect l="-1750" t="-563" r="-18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CF34F-56EA-4F63-A156-DD00F6842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439223"/>
                  </p:ext>
                </p:extLst>
              </p:nvPr>
            </p:nvGraphicFramePr>
            <p:xfrm>
              <a:off x="26245" y="1438388"/>
              <a:ext cx="684000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CF34F-56EA-4F63-A156-DD00F6842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439223"/>
                  </p:ext>
                </p:extLst>
              </p:nvPr>
            </p:nvGraphicFramePr>
            <p:xfrm>
              <a:off x="26245" y="1438388"/>
              <a:ext cx="684000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2206" r="-434831" b="-8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2206" r="-337288" b="-8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2206" r="-237288" b="-8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206" r="-135955" b="-8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158" t="-2206" r="-3390" b="-8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102206" r="-537853" b="-7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102206" r="-434831" b="-7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102206" r="-337288" b="-7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102206" r="-237288" b="-7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02206" r="-135955" b="-7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158" t="-102206" r="-3390" b="-7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202206" r="-537853" b="-6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202206" r="-434831" b="-6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202206" r="-337288" b="-6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202206" r="-237288" b="-6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02206" r="-135955" b="-6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302206" r="-537853" b="-5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302206" r="-434831" b="-5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302206" r="-337288" b="-5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302206" r="-237288" b="-5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302206" r="-135955" b="-5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402206" r="-537853" b="-4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402206" r="-434831" b="-4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402206" r="-337288" b="-4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402206" r="-237288" b="-4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402206" r="-135955" b="-4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502206" r="-537853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502206" r="-434831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502206" r="-337288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502206" r="-237288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502206" r="-135955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602206" r="-537853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602206" r="-434831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602206" r="-337288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602206" r="-237288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602206" r="-135955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158" t="-602206" r="-3390" b="-2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702206" r="-537853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702206" r="-434831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702206" r="-337288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702206" r="-237288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702206" r="-135955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158" t="-702206" r="-3390" b="-1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95" t="-802206" r="-537853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24" t="-802206" r="-434831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60" t="-802206" r="-337288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260" t="-802206" r="-237288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802206" r="-135955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158" t="-802206" r="-3390" b="-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51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ARBRES DE DÉCISIONS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3038"/>
            <a:ext cx="12192000" cy="747897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Les arbres de décisions constituent une autre alternative aux algorithmes de « régression logistique » et de « machines à vecteurs de support ».</a:t>
            </a:r>
          </a:p>
          <a:p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Les deux approches précédentes n’utilisaient qu’une seule frontière décisionnelle pour classifier les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Les arbres de décisions utilisent quant à eux plusieurs frontières décisionnelles.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endParaRPr lang="fr-CA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F90876-7C67-4A96-BC14-4697C12008DE}"/>
              </a:ext>
            </a:extLst>
          </p:cNvPr>
          <p:cNvSpPr/>
          <p:nvPr/>
        </p:nvSpPr>
        <p:spPr>
          <a:xfrm>
            <a:off x="5033772" y="6858000"/>
            <a:ext cx="1858296" cy="185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9FD9E7-BB12-442B-940C-19471B8E0BE2}"/>
              </a:ext>
            </a:extLst>
          </p:cNvPr>
          <p:cNvSpPr/>
          <p:nvPr/>
        </p:nvSpPr>
        <p:spPr>
          <a:xfrm>
            <a:off x="1799302" y="10182557"/>
            <a:ext cx="2005781" cy="200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0815AE-D2FF-4AFB-AAC5-05F0932D8A4D}"/>
              </a:ext>
            </a:extLst>
          </p:cNvPr>
          <p:cNvSpPr/>
          <p:nvPr/>
        </p:nvSpPr>
        <p:spPr>
          <a:xfrm>
            <a:off x="8120758" y="10182557"/>
            <a:ext cx="2005781" cy="2005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CE15D5D-366D-4246-AF5B-F04DAFFF1B58}"/>
              </a:ext>
            </a:extLst>
          </p:cNvPr>
          <p:cNvSpPr/>
          <p:nvPr/>
        </p:nvSpPr>
        <p:spPr>
          <a:xfrm>
            <a:off x="475487" y="13785096"/>
            <a:ext cx="2326706" cy="2005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EBE3E9-6F12-47C3-99F2-B05C9769AAC5}"/>
              </a:ext>
            </a:extLst>
          </p:cNvPr>
          <p:cNvSpPr/>
          <p:nvPr/>
        </p:nvSpPr>
        <p:spPr>
          <a:xfrm>
            <a:off x="3100700" y="13785096"/>
            <a:ext cx="2326706" cy="2005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4DAEC66-0DE8-4E61-BA69-28D1FBE12448}"/>
              </a:ext>
            </a:extLst>
          </p:cNvPr>
          <p:cNvSpPr/>
          <p:nvPr/>
        </p:nvSpPr>
        <p:spPr>
          <a:xfrm>
            <a:off x="6796943" y="13785096"/>
            <a:ext cx="2326706" cy="2005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9104A22-2D2A-4F0C-B7FB-08CAE22839C5}"/>
              </a:ext>
            </a:extLst>
          </p:cNvPr>
          <p:cNvSpPr/>
          <p:nvPr/>
        </p:nvSpPr>
        <p:spPr>
          <a:xfrm>
            <a:off x="9329833" y="13785095"/>
            <a:ext cx="2326706" cy="20057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18E394-5817-4E27-9F1A-DB5EA5B79EC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3649427" y="7869063"/>
            <a:ext cx="1466261" cy="3160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8CBEBD8-95AD-48EA-AB2E-B18AE4CBCC2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6810154" y="7869061"/>
            <a:ext cx="1466261" cy="3160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4DB52A-4ACB-4B29-A30E-9D42D2E7B941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rot="5400000">
            <a:off x="1422138" y="12405041"/>
            <a:ext cx="1596758" cy="11633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F34F3B-78AE-47EF-AC37-45F89002FC56}"/>
              </a:ext>
            </a:extLst>
          </p:cNvPr>
          <p:cNvCxnSpPr>
            <a:stCxn id="4" idx="4"/>
          </p:cNvCxnSpPr>
          <p:nvPr/>
        </p:nvCxnSpPr>
        <p:spPr>
          <a:xfrm rot="16200000" flipH="1">
            <a:off x="2688583" y="12301947"/>
            <a:ext cx="1596757" cy="13695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B8C41C3-5FD8-4337-B0A5-BE0CBD84388D}"/>
              </a:ext>
            </a:extLst>
          </p:cNvPr>
          <p:cNvCxnSpPr>
            <a:stCxn id="6" idx="4"/>
            <a:endCxn id="9" idx="0"/>
          </p:cNvCxnSpPr>
          <p:nvPr/>
        </p:nvCxnSpPr>
        <p:spPr>
          <a:xfrm rot="5400000">
            <a:off x="7743594" y="12405041"/>
            <a:ext cx="1596758" cy="11633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4CBA6FB-04FE-489C-B5F4-D9362774FDB1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rot="16200000" flipH="1">
            <a:off x="9010039" y="12301947"/>
            <a:ext cx="1596757" cy="13695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1EF288-F243-49D9-85B8-C135C3CC56AB}"/>
              </a:ext>
            </a:extLst>
          </p:cNvPr>
          <p:cNvSpPr txBox="1"/>
          <p:nvPr/>
        </p:nvSpPr>
        <p:spPr>
          <a:xfrm>
            <a:off x="7504469" y="7359460"/>
            <a:ext cx="3160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Racine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8B3891-10E0-44AC-8D01-BD3C3E40085E}"/>
              </a:ext>
            </a:extLst>
          </p:cNvPr>
          <p:cNvSpPr txBox="1"/>
          <p:nvPr/>
        </p:nvSpPr>
        <p:spPr>
          <a:xfrm>
            <a:off x="4382556" y="10523726"/>
            <a:ext cx="3160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/>
              <a:t>Nœuds internes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5C4E20-BD49-41E3-A68C-377D123416F1}"/>
              </a:ext>
            </a:extLst>
          </p:cNvPr>
          <p:cNvSpPr txBox="1"/>
          <p:nvPr/>
        </p:nvSpPr>
        <p:spPr>
          <a:xfrm>
            <a:off x="4625216" y="13979210"/>
            <a:ext cx="3160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dirty="0"/>
              <a:t>Feuilles</a:t>
            </a:r>
          </a:p>
        </p:txBody>
      </p:sp>
    </p:spTree>
    <p:extLst>
      <p:ext uri="{BB962C8B-B14F-4D97-AF65-F5344CB8AC3E}">
        <p14:creationId xmlns:p14="http://schemas.microsoft.com/office/powerpoint/2010/main" val="2183173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BOOSTING DE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308358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On peut alors calculer la probabilité que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CA" sz="4000" dirty="0"/>
                  <a:t> ainsi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𝑃𝑟𝑜𝑏𝑎𝑏𝑖𝑙𝑖𝑡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é</m:t>
                      </m:r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CA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fr-CA" sz="4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fr-CA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CA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0" dirty="0"/>
              </a:p>
              <a:p>
                <a:r>
                  <a:rPr lang="fr-CA" sz="4000" dirty="0"/>
                  <a:t>Ici, on a donc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𝑃𝑟𝑜𝑏𝑎𝑏𝑖𝑙𝑖𝑡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é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0.51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0.51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=0.625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3083582"/>
              </a:xfrm>
              <a:prstGeom prst="rect">
                <a:avLst/>
              </a:prstGeom>
              <a:blipFill>
                <a:blip r:embed="rId3"/>
                <a:stretch>
                  <a:fillRect l="-17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CF34F-56EA-4F63-A156-DD00F6842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529647"/>
                  </p:ext>
                </p:extLst>
              </p:nvPr>
            </p:nvGraphicFramePr>
            <p:xfrm>
              <a:off x="0" y="0"/>
              <a:ext cx="684000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CF34F-56EA-4F63-A156-DD00F6842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529647"/>
                  </p:ext>
                </p:extLst>
              </p:nvPr>
            </p:nvGraphicFramePr>
            <p:xfrm>
              <a:off x="0" y="0"/>
              <a:ext cx="684000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2941" r="-434831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2941" r="-337288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2941" r="-237288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2941" r="-135955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2941" r="-3390" b="-803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102941" r="-537853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102941" r="-434831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102941" r="-337288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102941" r="-237288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102941" r="-135955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102941" r="-3390" b="-703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202941" r="-537853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202941" r="-434831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202941" r="-337288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202941" r="-237288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202941" r="-135955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302941" r="-537853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302941" r="-434831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302941" r="-337288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302941" r="-237288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302941" r="-135955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405926" r="-537853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405926" r="-434831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405926" r="-337288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405926" r="-237288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405926" r="-135955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502206" r="-537853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502206" r="-434831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502206" r="-337288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502206" r="-237288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502206" r="-135955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602206" r="-537853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602206" r="-434831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602206" r="-337288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602206" r="-237288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602206" r="-135955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602206" r="-3390" b="-2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702206" r="-537853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702206" r="-434831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702206" r="-337288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702206" r="-237288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702206" r="-135955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702206" r="-3390" b="-1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802206" r="-537853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802206" r="-434831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802206" r="-337288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802206" r="-237288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802206" r="-135955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802206" r="-3390" b="-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427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BOOSTING DE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439201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On utilise alors généralement 0.5 comme seuil de décision pour déterminer si la valeur de </a:t>
                </a:r>
                <a14:m>
                  <m:oMath xmlns:m="http://schemas.openxmlformats.org/officeDocument/2006/math">
                    <m:r>
                      <a:rPr lang="fr-CA" sz="4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4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prédite par le modèle est égale à « 1 » ou si elle est égale à « 0 ».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classerait alors les nouveaux exemples ainsi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CA" sz="3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CA" sz="3600" b="0" i="1" smtClean="0">
                                <a:latin typeface="Cambria Math" panose="02040503050406030204" pitchFamily="18" charset="0"/>
                              </a:rPr>
                              <m:t>1,            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𝑃𝑟𝑜𝑏𝑎𝑏𝑖𝑙𝑖𝑡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d>
                              <m:dPr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fr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≥0.5</m:t>
                            </m:r>
                          </m:e>
                          <m:e>
                            <m:r>
                              <a:rPr lang="fr-CA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,            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𝑃𝑟𝑜𝑏𝑎𝑏𝑖𝑙𝑖𝑡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</a:rPr>
                              <m:t>é</m:t>
                            </m:r>
                            <m:d>
                              <m:dPr>
                                <m:ctrlPr>
                                  <a:rPr lang="fr-CA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CA" sz="3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fr-CA" sz="36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</m:e>
                        </m:eqArr>
                      </m:e>
                    </m:d>
                  </m:oMath>
                </a14:m>
                <a:endParaRPr lang="fr-CA" sz="36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Sur la base de ce premier modèle, qui correspond à une simple constante, où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=0.625</m:t>
                    </m:r>
                  </m:oMath>
                </a14:m>
                <a:r>
                  <a:rPr lang="fr-CA" sz="3600" dirty="0"/>
                  <a:t>, on classerait donc tous le nouveaux exemples dans la classe </a:t>
                </a:r>
                <a14:m>
                  <m:oMath xmlns:m="http://schemas.openxmlformats.org/officeDocument/2006/math">
                    <m:r>
                      <a:rPr lang="fr-CA" sz="3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CA" sz="3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4392017"/>
              </a:xfrm>
              <a:prstGeom prst="rect">
                <a:avLst/>
              </a:prstGeom>
              <a:blipFill>
                <a:blip r:embed="rId3"/>
                <a:stretch>
                  <a:fillRect l="-1750" r="-24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CF34F-56EA-4F63-A156-DD00F6842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7086343"/>
                  </p:ext>
                </p:extLst>
              </p:nvPr>
            </p:nvGraphicFramePr>
            <p:xfrm>
              <a:off x="0" y="0"/>
              <a:ext cx="684000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06CF34F-56EA-4F63-A156-DD00F68429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7086343"/>
                  </p:ext>
                </p:extLst>
              </p:nvPr>
            </p:nvGraphicFramePr>
            <p:xfrm>
              <a:off x="0" y="0"/>
              <a:ext cx="684000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2941" r="-434831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2941" r="-337288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2941" r="-237288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2941" r="-135955" b="-8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2941" r="-3390" b="-803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102941" r="-537853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102941" r="-434831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102941" r="-337288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102941" r="-237288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102941" r="-135955" b="-7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102941" r="-3390" b="-703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202941" r="-537853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202941" r="-434831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202941" r="-337288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202941" r="-237288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202941" r="-135955" b="-6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302941" r="-537853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302941" r="-434831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302941" r="-337288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302941" r="-237288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302941" r="-135955" b="-503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405926" r="-537853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405926" r="-434831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405926" r="-337288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405926" r="-237288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405926" r="-135955" b="-4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502206" r="-537853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502206" r="-434831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502206" r="-337288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502206" r="-237288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502206" r="-135955" b="-3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602206" r="-537853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602206" r="-434831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602206" r="-337288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602206" r="-237288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602206" r="-135955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602206" r="-3390" b="-2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702206" r="-537853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702206" r="-434831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702206" r="-337288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702206" r="-237288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702206" r="-135955" b="-1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702206" r="-3390" b="-1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60" t="-802206" r="-537853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85" t="-802206" r="-434831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825" t="-802206" r="-337288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825" t="-802206" r="-237288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562" t="-802206" r="-135955" b="-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6723" t="-802206" r="-3390" b="-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793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BOOSTING DE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6863417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La première étape du modèle est donc sur le point d’être complétée.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Notre premier arbre est constitué d’une simple feuille qui prédit la valeur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de 0.625.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Il ne nous reste plus qu’à calculer l’erreur de prédiction de notre premier modèle, communément appelée « résiduels » (nommée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sz="4000" dirty="0"/>
                  <a:t> dans le tableau suivant).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CA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CA" sz="4000" dirty="0"/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6863417"/>
              </a:xfrm>
              <a:prstGeom prst="rect">
                <a:avLst/>
              </a:prstGeom>
              <a:blipFill>
                <a:blip r:embed="rId3"/>
                <a:stretch>
                  <a:fillRect l="-1750" t="-1600" r="-18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0E79777-09F8-4578-9095-1599C276CD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3893145"/>
                  </p:ext>
                </p:extLst>
              </p:nvPr>
            </p:nvGraphicFramePr>
            <p:xfrm>
              <a:off x="0" y="6553200"/>
              <a:ext cx="835152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9873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53291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  <a:gridCol w="1638991">
                      <a:extLst>
                        <a:ext uri="{9D8B030D-6E8A-4147-A177-3AD203B41FA5}">
                          <a16:colId xmlns:a16="http://schemas.microsoft.com/office/drawing/2014/main" val="1452685982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0E79777-09F8-4578-9095-1599C276CD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3893145"/>
                  </p:ext>
                </p:extLst>
              </p:nvPr>
            </p:nvGraphicFramePr>
            <p:xfrm>
              <a:off x="0" y="6553200"/>
              <a:ext cx="835152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9873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53291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  <a:gridCol w="1638991">
                      <a:extLst>
                        <a:ext uri="{9D8B030D-6E8A-4147-A177-3AD203B41FA5}">
                          <a16:colId xmlns:a16="http://schemas.microsoft.com/office/drawing/2014/main" val="1452685982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2941" r="-591379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2941" r="-491379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2941" r="-394220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2941" r="-291954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2941" r="-158621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2941" r="-2602" b="-808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102941" r="-691379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102941" r="-591379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102941" r="-491379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102941" r="-394220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102941" r="-291954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102941" r="-158621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102941" r="-2602" b="-708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202941" r="-691379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202941" r="-591379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202941" r="-491379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202941" r="-394220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202941" r="-291954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302941" r="-691379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302941" r="-591379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302941" r="-491379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302941" r="-394220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302941" r="-291954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405926" r="-691379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405926" r="-591379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405926" r="-491379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405926" r="-394220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405926" r="-291954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502206" r="-691379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502206" r="-591379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502206" r="-491379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502206" r="-39422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502206" r="-291954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502206" r="-2602" b="-3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602206" r="-691379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602206" r="-591379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602206" r="-491379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602206" r="-39422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602206" r="-291954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602206" r="-158621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602206" r="-2602" b="-2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702206" r="-691379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702206" r="-591379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702206" r="-491379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702206" r="-394220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702206" r="-291954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702206" r="-158621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802206" r="-691379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802206" r="-591379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802206" r="-491379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802206" r="-39422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802206" r="-291954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802206" r="-158621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121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BOOSTING DE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055673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À la deuxième étape, on construirait un arbre de décisions cherchant à </a:t>
                </a:r>
                <a:r>
                  <a:rPr lang="fr-CA" sz="4000" b="1" dirty="0"/>
                  <a:t>prédire</a:t>
                </a:r>
                <a:r>
                  <a:rPr lang="fr-CA" sz="4000" dirty="0"/>
                  <a:t>… les </a:t>
                </a:r>
                <a:r>
                  <a:rPr lang="fr-CA" sz="4000" b="1" dirty="0"/>
                  <a:t>résiduels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CA" sz="4000" dirty="0"/>
                  <a:t>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Par exemple: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0556736"/>
              </a:xfrm>
              <a:prstGeom prst="rect">
                <a:avLst/>
              </a:prstGeom>
              <a:blipFill>
                <a:blip r:embed="rId3"/>
                <a:stretch>
                  <a:fillRect l="-1750" t="-1040" r="-2400" b="-156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6463D1F-9E3D-490D-8739-BCA6814B17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547577"/>
                  </p:ext>
                </p:extLst>
              </p:nvPr>
            </p:nvGraphicFramePr>
            <p:xfrm>
              <a:off x="0" y="1584960"/>
              <a:ext cx="835152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9873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53291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  <a:gridCol w="1638991">
                      <a:extLst>
                        <a:ext uri="{9D8B030D-6E8A-4147-A177-3AD203B41FA5}">
                          <a16:colId xmlns:a16="http://schemas.microsoft.com/office/drawing/2014/main" val="1452685982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6463D1F-9E3D-490D-8739-BCA6814B17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547577"/>
                  </p:ext>
                </p:extLst>
              </p:nvPr>
            </p:nvGraphicFramePr>
            <p:xfrm>
              <a:off x="0" y="1584960"/>
              <a:ext cx="8351520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9873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53291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59873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  <a:gridCol w="1638991">
                      <a:extLst>
                        <a:ext uri="{9D8B030D-6E8A-4147-A177-3AD203B41FA5}">
                          <a16:colId xmlns:a16="http://schemas.microsoft.com/office/drawing/2014/main" val="1452685982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2941" r="-591379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2941" r="-491379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2941" r="-394220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2941" r="-291954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2941" r="-158621" b="-8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2941" r="-2602" b="-808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102941" r="-691379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102941" r="-591379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102941" r="-491379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102941" r="-394220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102941" r="-291954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102941" r="-158621" b="-7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102941" r="-2602" b="-708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202941" r="-691379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202941" r="-591379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202941" r="-491379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202941" r="-394220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202941" r="-291954" b="-6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302941" r="-691379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302941" r="-591379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302941" r="-491379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302941" r="-394220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302941" r="-291954" b="-508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405926" r="-691379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405926" r="-591379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405926" r="-491379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405926" r="-394220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405926" r="-291954" b="-41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502206" r="-691379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502206" r="-591379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502206" r="-491379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502206" r="-39422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502206" r="-291954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502206" r="-2602" b="-3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602206" r="-691379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602206" r="-591379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602206" r="-491379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602206" r="-39422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602206" r="-291954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602206" r="-158621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0781" t="-602206" r="-2602" b="-2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702206" r="-691379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702206" r="-591379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702206" r="-491379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702206" r="-394220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702206" r="-291954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702206" r="-158621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99" t="-802206" r="-691379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99" t="-802206" r="-591379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299" t="-802206" r="-491379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046" t="-802206" r="-39422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24" t="-802206" r="-291954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057" t="-802206" r="-158621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FC28570-B0BF-4E2E-A8D6-9A096AE22CA3}"/>
              </a:ext>
            </a:extLst>
          </p:cNvPr>
          <p:cNvGrpSpPr/>
          <p:nvPr/>
        </p:nvGrpSpPr>
        <p:grpSpPr>
          <a:xfrm>
            <a:off x="1108890" y="9923614"/>
            <a:ext cx="11083110" cy="7754785"/>
            <a:chOff x="1108890" y="9923614"/>
            <a:chExt cx="12582368" cy="910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/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fr-CA" sz="3200" i="1">
                            <a:latin typeface="Cambria Math" panose="02040503050406030204" pitchFamily="18" charset="0"/>
                          </a:rPr>
                          <m:t>&lt;3</m:t>
                        </m:r>
                      </m:oMath>
                    </m:oMathPara>
                  </a14:m>
                  <a:endParaRPr lang="fr-CA" sz="3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EE2057B-37CD-4584-A58B-2F9D557FBB38}"/>
                </a:ext>
              </a:extLst>
            </p:cNvPr>
            <p:cNvCxnSpPr>
              <a:cxnSpLocks/>
              <a:stCxn id="10" idx="2"/>
              <a:endCxn id="24" idx="0"/>
            </p:cNvCxnSpPr>
            <p:nvPr/>
          </p:nvCxnSpPr>
          <p:spPr>
            <a:xfrm rot="5400000">
              <a:off x="3700871" y="10689188"/>
              <a:ext cx="1027707" cy="321315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9830942-5C8C-47A8-954D-ADFDF34F5DD7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 rot="16200000" flipH="1">
              <a:off x="6900789" y="10702420"/>
              <a:ext cx="1019893" cy="31788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/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fr-CA" sz="2800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/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  <a:blipFill>
                  <a:blip r:embed="rId7"/>
                  <a:stretch>
                    <a:fillRect b="-10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/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7F7A644-8AD3-4F4E-A33A-5B3CC1A4EE1F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rot="5400000">
              <a:off x="6850920" y="14291597"/>
              <a:ext cx="912989" cy="338551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3720D04-1694-4BA5-814D-BE330AB6CB44}"/>
                </a:ext>
              </a:extLst>
            </p:cNvPr>
            <p:cNvCxnSpPr>
              <a:cxnSpLocks/>
              <a:stCxn id="15" idx="4"/>
              <a:endCxn id="33" idx="0"/>
            </p:cNvCxnSpPr>
            <p:nvPr/>
          </p:nvCxnSpPr>
          <p:spPr>
            <a:xfrm rot="16200000" flipH="1">
              <a:off x="10139591" y="14388439"/>
              <a:ext cx="912989" cy="31918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/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  <a:blipFill>
                  <a:blip r:embed="rId9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4338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BOOSTING DE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905900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On doit lors calculer la contribution du deuxième arbre de décisions aux prédictions.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Pour ce faire, on fait d’abord le calcul suivant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CA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fr-CA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𝑠𝑖𝑑𝑢𝑒𝑙𝑠</m:t>
                                  </m:r>
                                </m:e>
                                <m:sub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CA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𝑃𝑟𝑜𝑏𝑎𝑏𝑖𝑙𝑖𝑡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𝑝𝑟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é</m:t>
                                      </m:r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𝑑𝑒𝑛𝑡𝑒𝑠</m:t>
                                      </m:r>
                                    </m:e>
                                    <m:sub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ctrlPr>
                                        <a:rPr lang="fr-CA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𝑃𝑟𝑜𝑏𝑎𝑏𝑖𝑙𝑖𝑡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é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𝑝𝑟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é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é</m:t>
                                          </m:r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𝑑𝑒𝑛𝑡𝑒𝑠</m:t>
                                          </m:r>
                                        </m:e>
                                        <m:sub>
                                          <m:r>
                                            <a:rPr lang="fr-CA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Ici, on aurait donc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0.375+0.375+0.375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0.625</m:t>
                              </m:r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b="0" i="1" smtClean="0">
                                      <a:latin typeface="Cambria Math" panose="02040503050406030204" pitchFamily="18" charset="0"/>
                                    </a:rPr>
                                    <m:t>1−0.625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=1.600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0.375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0.625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1−0.625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−0.533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0.375+−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62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5−0.625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0.625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i="1">
                                      <a:latin typeface="Cambria Math" panose="02040503050406030204" pitchFamily="18" charset="0"/>
                                    </a:rPr>
                                    <m:t>1−0.625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−1.24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9059000"/>
              </a:xfrm>
              <a:prstGeom prst="rect">
                <a:avLst/>
              </a:prstGeom>
              <a:blipFill>
                <a:blip r:embed="rId3"/>
                <a:stretch>
                  <a:fillRect l="-1750" t="-576" r="-194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FC28570-B0BF-4E2E-A8D6-9A096AE22CA3}"/>
              </a:ext>
            </a:extLst>
          </p:cNvPr>
          <p:cNvGrpSpPr/>
          <p:nvPr/>
        </p:nvGrpSpPr>
        <p:grpSpPr>
          <a:xfrm>
            <a:off x="1108890" y="1846414"/>
            <a:ext cx="11083110" cy="7754785"/>
            <a:chOff x="1108890" y="9923614"/>
            <a:chExt cx="12582368" cy="910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/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fr-CA" sz="3200" i="1">
                            <a:latin typeface="Cambria Math" panose="02040503050406030204" pitchFamily="18" charset="0"/>
                          </a:rPr>
                          <m:t>&lt;3</m:t>
                        </m:r>
                      </m:oMath>
                    </m:oMathPara>
                  </a14:m>
                  <a:endParaRPr lang="fr-CA" sz="3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EE2057B-37CD-4584-A58B-2F9D557FBB38}"/>
                </a:ext>
              </a:extLst>
            </p:cNvPr>
            <p:cNvCxnSpPr>
              <a:cxnSpLocks/>
              <a:stCxn id="10" idx="2"/>
              <a:endCxn id="24" idx="0"/>
            </p:cNvCxnSpPr>
            <p:nvPr/>
          </p:nvCxnSpPr>
          <p:spPr>
            <a:xfrm rot="5400000">
              <a:off x="3700871" y="10689188"/>
              <a:ext cx="1027707" cy="321315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9830942-5C8C-47A8-954D-ADFDF34F5DD7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 rot="16200000" flipH="1">
              <a:off x="6900789" y="10702420"/>
              <a:ext cx="1019893" cy="31788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/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fr-CA" sz="2800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/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  <a:blipFill>
                  <a:blip r:embed="rId6"/>
                  <a:stretch>
                    <a:fillRect b="-10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/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7F7A644-8AD3-4F4E-A33A-5B3CC1A4EE1F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rot="5400000">
              <a:off x="6850920" y="14291597"/>
              <a:ext cx="912989" cy="338551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3720D04-1694-4BA5-814D-BE330AB6CB44}"/>
                </a:ext>
              </a:extLst>
            </p:cNvPr>
            <p:cNvCxnSpPr>
              <a:cxnSpLocks/>
              <a:stCxn id="15" idx="4"/>
              <a:endCxn id="33" idx="0"/>
            </p:cNvCxnSpPr>
            <p:nvPr/>
          </p:nvCxnSpPr>
          <p:spPr>
            <a:xfrm rot="16200000" flipH="1">
              <a:off x="10139591" y="14388439"/>
              <a:ext cx="912989" cy="31918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/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  <a:blipFill>
                  <a:blip r:embed="rId8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771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BOOSTING DE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2225224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On doit alors calculer la contribution du deuxième arbre de décisions aux prédictions.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On doit maintenant ajouter ces nouvelles prédictions à la prédiction du premier arbre (feuille).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Toutefois, on ne souhaite pas corriger trop drastiquement nos prédictions.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ne veut pas être trop « collé » sur les données de l’ensemble d’entraînement.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veut diminuer la variance du modèle final.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va donc utiliser une « vitesse d’apprentissage » à la manière d’une descente de gradient (utilisons ici 0.1).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Pour les trois exemples de gauche, on a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𝑑𝑖𝑐𝑡𝑖𝑜𝑛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=0.625+0.1</m:t>
                      </m:r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1.600</m:t>
                          </m:r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=0.785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Pour les deux exemples du centre, on a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𝑑𝑖𝑐𝑡𝑖𝑜𝑛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=0.625+0.1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−0.533</m:t>
                          </m:r>
                        </m:e>
                      </m:d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0.572</m:t>
                      </m:r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Pour les trois exemples de droite, on a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𝑑𝑖𝑐𝑡𝑖𝑜𝑛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=0.625+0.1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−1.24</m:t>
                          </m:r>
                        </m:e>
                      </m:d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0.501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22252245"/>
              </a:xfrm>
              <a:prstGeom prst="rect">
                <a:avLst/>
              </a:prstGeom>
              <a:blipFill>
                <a:blip r:embed="rId3"/>
                <a:stretch>
                  <a:fillRect l="-1750" t="-493" r="-15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FC28570-B0BF-4E2E-A8D6-9A096AE22CA3}"/>
              </a:ext>
            </a:extLst>
          </p:cNvPr>
          <p:cNvGrpSpPr/>
          <p:nvPr/>
        </p:nvGrpSpPr>
        <p:grpSpPr>
          <a:xfrm>
            <a:off x="1108890" y="1846414"/>
            <a:ext cx="11083110" cy="7754785"/>
            <a:chOff x="1108890" y="9923614"/>
            <a:chExt cx="12582368" cy="910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/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fr-CA" sz="3200" i="1">
                            <a:latin typeface="Cambria Math" panose="02040503050406030204" pitchFamily="18" charset="0"/>
                          </a:rPr>
                          <m:t>&lt;3</m:t>
                        </m:r>
                      </m:oMath>
                    </m:oMathPara>
                  </a14:m>
                  <a:endParaRPr lang="fr-CA" sz="3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EE2057B-37CD-4584-A58B-2F9D557FBB38}"/>
                </a:ext>
              </a:extLst>
            </p:cNvPr>
            <p:cNvCxnSpPr>
              <a:cxnSpLocks/>
              <a:stCxn id="10" idx="2"/>
              <a:endCxn id="24" idx="0"/>
            </p:cNvCxnSpPr>
            <p:nvPr/>
          </p:nvCxnSpPr>
          <p:spPr>
            <a:xfrm rot="5400000">
              <a:off x="3700871" y="10689188"/>
              <a:ext cx="1027707" cy="321315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9830942-5C8C-47A8-954D-ADFDF34F5DD7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 rot="16200000" flipH="1">
              <a:off x="6900789" y="10702420"/>
              <a:ext cx="1019893" cy="31788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/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fr-CA" sz="2800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/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  <a:blipFill>
                  <a:blip r:embed="rId6"/>
                  <a:stretch>
                    <a:fillRect b="-10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/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7F7A644-8AD3-4F4E-A33A-5B3CC1A4EE1F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rot="5400000">
              <a:off x="6850920" y="14291597"/>
              <a:ext cx="912989" cy="338551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3720D04-1694-4BA5-814D-BE330AB6CB44}"/>
                </a:ext>
              </a:extLst>
            </p:cNvPr>
            <p:cNvCxnSpPr>
              <a:cxnSpLocks/>
              <a:stCxn id="15" idx="4"/>
              <a:endCxn id="33" idx="0"/>
            </p:cNvCxnSpPr>
            <p:nvPr/>
          </p:nvCxnSpPr>
          <p:spPr>
            <a:xfrm rot="16200000" flipH="1">
              <a:off x="10139591" y="14388439"/>
              <a:ext cx="912989" cy="31918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/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  <a:blipFill>
                  <a:blip r:embed="rId8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92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BOOSTING DE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994118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b="1" dirty="0"/>
                  <a:t>On aurait alors les nouveaux résiduels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sz="4000" b="1" dirty="0"/>
                  <a:t> suivants 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9941183"/>
              </a:xfrm>
              <a:prstGeom prst="rect">
                <a:avLst/>
              </a:prstGeom>
              <a:blipFill>
                <a:blip r:embed="rId3"/>
                <a:stretch>
                  <a:fillRect l="-1750" b="-1718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FC28570-B0BF-4E2E-A8D6-9A096AE22CA3}"/>
              </a:ext>
            </a:extLst>
          </p:cNvPr>
          <p:cNvGrpSpPr/>
          <p:nvPr/>
        </p:nvGrpSpPr>
        <p:grpSpPr>
          <a:xfrm>
            <a:off x="1108890" y="578043"/>
            <a:ext cx="11083110" cy="7754785"/>
            <a:chOff x="1108890" y="9923614"/>
            <a:chExt cx="12582368" cy="910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/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32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r>
                          <a:rPr lang="fr-CA" sz="3200" i="1">
                            <a:latin typeface="Cambria Math" panose="02040503050406030204" pitchFamily="18" charset="0"/>
                          </a:rPr>
                          <m:t>&lt;3</m:t>
                        </m:r>
                      </m:oMath>
                    </m:oMathPara>
                  </a14:m>
                  <a:endParaRPr lang="fr-CA" sz="3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041D6C-EF27-4435-AC17-5C5AF0888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151" y="9923614"/>
                  <a:ext cx="1858296" cy="18582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EE2057B-37CD-4584-A58B-2F9D557FBB38}"/>
                </a:ext>
              </a:extLst>
            </p:cNvPr>
            <p:cNvCxnSpPr>
              <a:cxnSpLocks/>
              <a:stCxn id="10" idx="2"/>
              <a:endCxn id="24" idx="0"/>
            </p:cNvCxnSpPr>
            <p:nvPr/>
          </p:nvCxnSpPr>
          <p:spPr>
            <a:xfrm rot="5400000">
              <a:off x="3700871" y="10689188"/>
              <a:ext cx="1027707" cy="321315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9830942-5C8C-47A8-954D-ADFDF34F5DD7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 rot="16200000" flipH="1">
              <a:off x="6900789" y="10702420"/>
              <a:ext cx="1019893" cy="31788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/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fr-CA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fr-CA" sz="2800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9DFF385-48B0-4BE9-9FCB-6952792FEE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7142" y="12801803"/>
                  <a:ext cx="2726057" cy="27260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/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C02142B7-88D1-462E-9F1F-7EFF3B09FD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890" y="12809617"/>
                  <a:ext cx="2998516" cy="2584928"/>
                </a:xfrm>
                <a:prstGeom prst="triangle">
                  <a:avLst/>
                </a:prstGeom>
                <a:blipFill>
                  <a:blip r:embed="rId6"/>
                  <a:stretch>
                    <a:fillRect b="-1096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/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4D94EA8-81B8-4805-BF5F-46DA53F5D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399" y="16440849"/>
                  <a:ext cx="2998516" cy="2584928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77F7A644-8AD3-4F4E-A33A-5B3CC1A4EE1F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rot="5400000">
              <a:off x="6850920" y="14291597"/>
              <a:ext cx="912989" cy="338551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13720D04-1694-4BA5-814D-BE330AB6CB44}"/>
                </a:ext>
              </a:extLst>
            </p:cNvPr>
            <p:cNvCxnSpPr>
              <a:cxnSpLocks/>
              <a:stCxn id="15" idx="4"/>
              <a:endCxn id="33" idx="0"/>
            </p:cNvCxnSpPr>
            <p:nvPr/>
          </p:nvCxnSpPr>
          <p:spPr>
            <a:xfrm rot="16200000" flipH="1">
              <a:off x="10139591" y="14388439"/>
              <a:ext cx="912989" cy="319182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/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𝟑𝟕𝟓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  <m:oMath xmlns:m="http://schemas.openxmlformats.org/officeDocument/2006/math"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CA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𝟔𝟐𝟓</m:t>
                        </m:r>
                      </m:oMath>
                    </m:oMathPara>
                  </a14:m>
                  <a:endParaRPr lang="fr-CA" sz="2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6F1A3DFB-BD52-4A96-9A48-F9DA0FB7D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742" y="16440849"/>
                  <a:ext cx="2998516" cy="2584928"/>
                </a:xfrm>
                <a:prstGeom prst="triangle">
                  <a:avLst/>
                </a:prstGeom>
                <a:blipFill>
                  <a:blip r:embed="rId8"/>
                  <a:stretch>
                    <a:fillRect b="-1099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64054AC-2A61-4616-A42E-C206BED1D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366255"/>
                  </p:ext>
                </p:extLst>
              </p:nvPr>
            </p:nvGraphicFramePr>
            <p:xfrm>
              <a:off x="0" y="10222589"/>
              <a:ext cx="9550773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3222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37741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  <a:gridCol w="1566850">
                      <a:extLst>
                        <a:ext uri="{9D8B030D-6E8A-4147-A177-3AD203B41FA5}">
                          <a16:colId xmlns:a16="http://schemas.microsoft.com/office/drawing/2014/main" val="1452685982"/>
                        </a:ext>
                      </a:extLst>
                    </a:gridCol>
                    <a:gridCol w="1566850">
                      <a:extLst>
                        <a:ext uri="{9D8B030D-6E8A-4147-A177-3AD203B41FA5}">
                          <a16:colId xmlns:a16="http://schemas.microsoft.com/office/drawing/2014/main" val="326633568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fr-CA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0.501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0.785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0.785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0.785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0.501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sz="32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0.572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0.572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(…)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  <m:r>
                                      <a:rPr lang="fr-CA" sz="3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CA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0.501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64054AC-2A61-4616-A42E-C206BED1D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5366255"/>
                  </p:ext>
                </p:extLst>
              </p:nvPr>
            </p:nvGraphicFramePr>
            <p:xfrm>
              <a:off x="0" y="10222589"/>
              <a:ext cx="9550773" cy="745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3222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1928550320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1201182110"/>
                        </a:ext>
                      </a:extLst>
                    </a:gridCol>
                    <a:gridCol w="337741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1013222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  <a:gridCol w="1566850">
                      <a:extLst>
                        <a:ext uri="{9D8B030D-6E8A-4147-A177-3AD203B41FA5}">
                          <a16:colId xmlns:a16="http://schemas.microsoft.com/office/drawing/2014/main" val="1452685982"/>
                        </a:ext>
                      </a:extLst>
                    </a:gridCol>
                    <a:gridCol w="1566850">
                      <a:extLst>
                        <a:ext uri="{9D8B030D-6E8A-4147-A177-3AD203B41FA5}">
                          <a16:colId xmlns:a16="http://schemas.microsoft.com/office/drawing/2014/main" val="326633568"/>
                        </a:ext>
                      </a:extLst>
                    </a:gridCol>
                  </a:tblGrid>
                  <a:tr h="828000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2206" r="-747590" b="-8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2206" r="-643114" b="-8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2206" r="-546988" b="-8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2206" r="-446988" b="-8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36747" t="-2206" r="-313253" b="-8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11284" t="-2206" r="-102335" b="-8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11284" t="-2206" r="-2335" b="-8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102206" r="-847590" b="-7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102206" r="-747590" b="-7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102206" r="-643114" b="-7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102206" r="-546988" b="-7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102206" r="-446988" b="-7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36747" t="-102206" r="-313253" b="-7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11284" t="-102206" r="-102335" b="-7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0.501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202206" r="-847590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202206" r="-747590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202206" r="-643114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202206" r="-546988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202206" r="-446988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0.785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302206" r="-847590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302206" r="-747590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302206" r="-643114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302206" r="-546988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302206" r="-446988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0.785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402206" r="-847590" b="-4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402206" r="-747590" b="-4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402206" r="-643114" b="-4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402206" r="-546988" b="-4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402206" r="-446988" b="-4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0.785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502206" r="-84759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502206" r="-74759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502206" r="-643114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502206" r="-546988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502206" r="-446988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11284" t="-502206" r="-102335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0.501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602206" r="-84759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602206" r="-74759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602206" r="-643114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602206" r="-546988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602206" r="-446988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36747" t="-602206" r="-313253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11284" t="-602206" r="-102335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0.572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702206" r="-847590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702206" r="-747590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702206" r="-643114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702206" r="-546988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702206" r="-446988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36747" t="-702206" r="-313253" b="-1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0.572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828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410" t="-802206" r="-84759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410" t="-802206" r="-74759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198" t="-802206" r="-643114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3012" t="-802206" r="-546988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403012" t="-802206" r="-446988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536747" t="-802206" r="-313253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0.375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0.501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D2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6F17A2-635D-4397-9949-28660DD8BE68}"/>
                  </a:ext>
                </a:extLst>
              </p:cNvPr>
              <p:cNvSpPr/>
              <p:nvPr/>
            </p:nvSpPr>
            <p:spPr>
              <a:xfrm>
                <a:off x="1728029" y="5274582"/>
                <a:ext cx="14029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0.785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6F17A2-635D-4397-9949-28660DD8B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29" y="5274582"/>
                <a:ext cx="140294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F6E170-8929-4AD1-BAAA-1BD1A9F0BE71}"/>
                  </a:ext>
                </a:extLst>
              </p:cNvPr>
              <p:cNvSpPr/>
              <p:nvPr/>
            </p:nvSpPr>
            <p:spPr>
              <a:xfrm>
                <a:off x="4376296" y="8391346"/>
                <a:ext cx="14029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572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F6E170-8929-4AD1-BAAA-1BD1A9F0B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96" y="8391346"/>
                <a:ext cx="140294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EBD635-9474-4666-B1B2-02B790AD2753}"/>
                  </a:ext>
                </a:extLst>
              </p:cNvPr>
              <p:cNvSpPr/>
              <p:nvPr/>
            </p:nvSpPr>
            <p:spPr>
              <a:xfrm>
                <a:off x="10169913" y="8391346"/>
                <a:ext cx="13003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CA" sz="3600" dirty="0"/>
                  <a:t>0.</a:t>
                </a:r>
                <a14:m>
                  <m:oMath xmlns:m="http://schemas.openxmlformats.org/officeDocument/2006/math">
                    <m:r>
                      <a:rPr lang="fr-CA" sz="36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fr-CA" sz="3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EBD635-9474-4666-B1B2-02B790AD2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913" y="8391346"/>
                <a:ext cx="1300356" cy="646331"/>
              </a:xfrm>
              <a:prstGeom prst="rect">
                <a:avLst/>
              </a:prstGeom>
              <a:blipFill>
                <a:blip r:embed="rId12"/>
                <a:stretch>
                  <a:fillRect l="-14019" t="-15094" b="-34906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87606E2-D67F-40F9-B332-70BA285116B4}"/>
              </a:ext>
            </a:extLst>
          </p:cNvPr>
          <p:cNvSpPr/>
          <p:nvPr/>
        </p:nvSpPr>
        <p:spPr>
          <a:xfrm>
            <a:off x="401004" y="3784035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F771CB-BF04-4BDA-8B56-96BA4805DD22}"/>
              </a:ext>
            </a:extLst>
          </p:cNvPr>
          <p:cNvSpPr/>
          <p:nvPr/>
        </p:nvSpPr>
        <p:spPr>
          <a:xfrm>
            <a:off x="3396173" y="6466466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1F064D3-3BCA-4864-93C4-7CCB39E29529}"/>
              </a:ext>
            </a:extLst>
          </p:cNvPr>
          <p:cNvSpPr/>
          <p:nvPr/>
        </p:nvSpPr>
        <p:spPr>
          <a:xfrm>
            <a:off x="9196830" y="6727285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2702F3-D626-4CB5-9C49-FCD5E65DCD83}"/>
              </a:ext>
            </a:extLst>
          </p:cNvPr>
          <p:cNvSpPr/>
          <p:nvPr/>
        </p:nvSpPr>
        <p:spPr>
          <a:xfrm>
            <a:off x="9904716" y="11869460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A8AB95-6814-487A-AB81-4070A5CD39C1}"/>
              </a:ext>
            </a:extLst>
          </p:cNvPr>
          <p:cNvSpPr/>
          <p:nvPr/>
        </p:nvSpPr>
        <p:spPr>
          <a:xfrm>
            <a:off x="9904716" y="12737571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FF6AC0-02E0-4DB8-A57F-CFE24A85272D}"/>
              </a:ext>
            </a:extLst>
          </p:cNvPr>
          <p:cNvSpPr/>
          <p:nvPr/>
        </p:nvSpPr>
        <p:spPr>
          <a:xfrm>
            <a:off x="9910278" y="13594646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1E60CB-2457-4752-9240-B95CE6AA3A73}"/>
              </a:ext>
            </a:extLst>
          </p:cNvPr>
          <p:cNvSpPr/>
          <p:nvPr/>
        </p:nvSpPr>
        <p:spPr>
          <a:xfrm>
            <a:off x="9907410" y="15237217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9AEB70-2B08-4D83-915D-A30D36C2CA09}"/>
              </a:ext>
            </a:extLst>
          </p:cNvPr>
          <p:cNvSpPr/>
          <p:nvPr/>
        </p:nvSpPr>
        <p:spPr>
          <a:xfrm>
            <a:off x="9916950" y="16109320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A5CA93-CB1B-416C-9D5A-CB8A41870434}"/>
              </a:ext>
            </a:extLst>
          </p:cNvPr>
          <p:cNvSpPr/>
          <p:nvPr/>
        </p:nvSpPr>
        <p:spPr>
          <a:xfrm>
            <a:off x="9904716" y="10979140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249764-2E8B-4C64-B263-DFD3BF590766}"/>
              </a:ext>
            </a:extLst>
          </p:cNvPr>
          <p:cNvSpPr/>
          <p:nvPr/>
        </p:nvSpPr>
        <p:spPr>
          <a:xfrm>
            <a:off x="9916950" y="14423446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761C7B-3118-42FE-B994-D5EE41A486B4}"/>
              </a:ext>
            </a:extLst>
          </p:cNvPr>
          <p:cNvSpPr/>
          <p:nvPr/>
        </p:nvSpPr>
        <p:spPr>
          <a:xfrm>
            <a:off x="9904716" y="16923091"/>
            <a:ext cx="707886" cy="707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0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59574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BOOSTING DE GRADIENT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3038"/>
            <a:ext cx="12192000" cy="116647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ajouterait ainsi les contributions de tous les arbres, de manière à obtenir une prédiction finale pour chaque nouvel exemple, de la forme :</a:t>
            </a:r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r>
              <a:rPr lang="fr-CA" sz="4000" dirty="0"/>
              <a:t>Le </a:t>
            </a:r>
            <a:r>
              <a:rPr lang="fr-CA" sz="4000" b="1" dirty="0"/>
              <a:t>nombre d’arbres de décisions </a:t>
            </a:r>
            <a:r>
              <a:rPr lang="fr-CA" sz="4000" dirty="0"/>
              <a:t>dans la séquence constitue un </a:t>
            </a:r>
            <a:r>
              <a:rPr lang="fr-CA" sz="4000" b="1" dirty="0"/>
              <a:t>hyperparamètre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Aussi, la </a:t>
            </a:r>
            <a:r>
              <a:rPr lang="fr-CA" sz="4000" b="1" dirty="0"/>
              <a:t>vitesse d’apprentissage</a:t>
            </a:r>
            <a:r>
              <a:rPr lang="fr-CA" sz="4000" dirty="0"/>
              <a:t> constitue un </a:t>
            </a:r>
            <a:br>
              <a:rPr lang="fr-CA" sz="4000" dirty="0"/>
            </a:br>
            <a:r>
              <a:rPr lang="fr-CA" sz="4000" dirty="0"/>
              <a:t>autre </a:t>
            </a:r>
            <a:r>
              <a:rPr lang="fr-CA" sz="4000" b="1" dirty="0"/>
              <a:t>hyperparamètre</a:t>
            </a:r>
            <a:r>
              <a:rPr lang="fr-CA" sz="40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ne veut pas prédire parfaitement chaque classe, car on ne souhaite pas que la variance du modèle soit trop élevée.</a:t>
            </a:r>
          </a:p>
          <a:p>
            <a:endParaRPr lang="fr-CA" sz="4000" dirty="0"/>
          </a:p>
          <a:p>
            <a:r>
              <a:rPr lang="fr-CA" sz="4000" dirty="0"/>
              <a:t>La </a:t>
            </a:r>
            <a:r>
              <a:rPr lang="fr-CA" sz="4000" b="1" dirty="0"/>
              <a:t>profondeur maximale </a:t>
            </a:r>
            <a:r>
              <a:rPr lang="fr-CA" sz="4000" dirty="0"/>
              <a:t>de chaque arbre est également un </a:t>
            </a:r>
            <a:r>
              <a:rPr lang="fr-CA" sz="4000" b="1" dirty="0"/>
              <a:t>hyperparamètre</a:t>
            </a:r>
            <a:r>
              <a:rPr lang="fr-CA" sz="4000" dirty="0"/>
              <a:t> important.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On souhaite construire un modèle avec un faible biais, mais on souhaite maintenir la variance faible. Chaque arbre est donc peu profond.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B652E0-0295-42E5-9D95-AEE71E3CE26F}"/>
                  </a:ext>
                </a:extLst>
              </p:cNvPr>
              <p:cNvSpPr/>
              <p:nvPr/>
            </p:nvSpPr>
            <p:spPr>
              <a:xfrm>
                <a:off x="0" y="2086094"/>
                <a:ext cx="121920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</a:rPr>
                        <m:t>𝑃𝑟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</a:rPr>
                        <m:t>𝑑𝑖𝑐𝑡𝑖𝑜𝑛</m:t>
                      </m:r>
                      <m:r>
                        <a:rPr lang="fr-CA" sz="4000" i="1" smtClean="0">
                          <a:latin typeface="Cambria Math" panose="02040503050406030204" pitchFamily="18" charset="0"/>
                        </a:rPr>
                        <m:t>=0.625+0.1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1.600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+…+…</m:t>
                          </m:r>
                        </m:e>
                      </m:d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B652E0-0295-42E5-9D95-AEE71E3CE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6094"/>
                <a:ext cx="1219200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78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3. BOOSTING DE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74789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Notons que les méthodes de </a:t>
                </a:r>
                <a:r>
                  <a:rPr lang="fr-CA" sz="4000" dirty="0" err="1"/>
                  <a:t>boosting</a:t>
                </a:r>
                <a:r>
                  <a:rPr lang="fr-CA" sz="4000" dirty="0"/>
                  <a:t> (incluant le gradient </a:t>
                </a:r>
                <a:r>
                  <a:rPr lang="fr-CA" sz="4000" dirty="0" err="1"/>
                  <a:t>boosting</a:t>
                </a:r>
                <a:r>
                  <a:rPr lang="fr-CA" sz="4000" dirty="0"/>
                  <a:t>) peuvent être utilisées tant dans un contexte de classification que dans un contexte de régression.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Dans le contexte de régression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La première feuille correspond à la moyenne de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CA" sz="4000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Les résiduels correspondent à la somme des carrés de l’erreur (comme dans le cas d’une régression linéaire).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Essayons un exemple de classification avec </a:t>
                </a:r>
                <a:r>
                  <a:rPr lang="fr-CA" sz="4000" dirty="0" err="1"/>
                  <a:t>boosting</a:t>
                </a:r>
                <a:r>
                  <a:rPr lang="fr-CA" sz="4000" dirty="0"/>
                  <a:t> de gradient dans </a:t>
                </a:r>
                <a:r>
                  <a:rPr lang="fr-CA" sz="4000" dirty="0" err="1"/>
                  <a:t>Scikit</a:t>
                </a:r>
                <a:r>
                  <a:rPr lang="fr-CA" sz="4000" dirty="0"/>
                  <a:t> </a:t>
                </a:r>
                <a:r>
                  <a:rPr lang="fr-CA" sz="4000" dirty="0" err="1"/>
                  <a:t>Learn</a:t>
                </a:r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7478970"/>
              </a:xfrm>
              <a:prstGeom prst="rect">
                <a:avLst/>
              </a:prstGeom>
              <a:blipFill>
                <a:blip r:embed="rId3"/>
                <a:stretch>
                  <a:fillRect l="-1750" t="-1468" b="-261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417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1987F-62F9-4A07-9FEC-F929F8D56695}"/>
              </a:ext>
            </a:extLst>
          </p:cNvPr>
          <p:cNvSpPr txBox="1"/>
          <p:nvPr/>
        </p:nvSpPr>
        <p:spPr>
          <a:xfrm>
            <a:off x="-609600" y="3075057"/>
            <a:ext cx="1333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4. CLASSIFICATION NAÏVE BAYÉSIENNE</a:t>
            </a:r>
          </a:p>
        </p:txBody>
      </p:sp>
    </p:spTree>
    <p:extLst>
      <p:ext uri="{BB962C8B-B14F-4D97-AF65-F5344CB8AC3E}">
        <p14:creationId xmlns:p14="http://schemas.microsoft.com/office/powerpoint/2010/main" val="127073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ARBRES DE DÉCISIONS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629916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À chaque nouveau nœud, l’algorithme doit sélectionner:</a:t>
                </a:r>
              </a:p>
              <a:p>
                <a:endParaRPr lang="fr-CA" sz="4000" dirty="0"/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Une caractéristique (i.e. une variable indépendante) de l’ensemble de données.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Un critère de décision à l’intérieur de cette caractéristique.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Par exemple, on pourrait sélectionner une caractéristique </a:t>
                </a:r>
                <a:r>
                  <a:rPr lang="fr-CA" sz="4000" b="1" dirty="0"/>
                  <a:t>catégorielle</a:t>
                </a:r>
                <a:r>
                  <a:rPr lang="fr-CA" sz="4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CA" sz="4000" dirty="0"/>
                  <a:t>, et séparer les données selon que </a:t>
                </a:r>
                <a:br>
                  <a:rPr lang="fr-CA" sz="40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 sz="4000" dirty="0"/>
                  <a:t> ou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CA" sz="40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6299160"/>
              </a:xfrm>
              <a:prstGeom prst="rect">
                <a:avLst/>
              </a:prstGeom>
              <a:blipFill>
                <a:blip r:embed="rId3"/>
                <a:stretch>
                  <a:fillRect l="-1750" t="-1742" r="-1200" b="-329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F90876-7C67-4A96-BC14-4697C12008DE}"/>
                  </a:ext>
                </a:extLst>
              </p:cNvPr>
              <p:cNvSpPr/>
              <p:nvPr/>
            </p:nvSpPr>
            <p:spPr>
              <a:xfrm>
                <a:off x="5033772" y="6858000"/>
                <a:ext cx="1858296" cy="1858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fr-CA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F90876-7C67-4A96-BC14-4697C120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72" y="6858000"/>
                <a:ext cx="1858296" cy="1858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18E394-5817-4E27-9F1A-DB5EA5B79ECF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3649427" y="7869063"/>
            <a:ext cx="1466261" cy="3160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8CBEBD8-95AD-48EA-AB2E-B18AE4CBCC23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810154" y="7869061"/>
            <a:ext cx="1466261" cy="3160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1EF288-F243-49D9-85B8-C135C3CC56AB}"/>
              </a:ext>
            </a:extLst>
          </p:cNvPr>
          <p:cNvSpPr txBox="1"/>
          <p:nvPr/>
        </p:nvSpPr>
        <p:spPr>
          <a:xfrm>
            <a:off x="7920844" y="8664063"/>
            <a:ext cx="120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/>
              <a:t>Non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C4D1A-43A5-43E1-A714-246D473E4C01}"/>
              </a:ext>
            </a:extLst>
          </p:cNvPr>
          <p:cNvSpPr txBox="1"/>
          <p:nvPr/>
        </p:nvSpPr>
        <p:spPr>
          <a:xfrm>
            <a:off x="2802192" y="8664063"/>
            <a:ext cx="176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Oui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D921A9-2959-494B-B285-1851887115F2}"/>
                  </a:ext>
                </a:extLst>
              </p:cNvPr>
              <p:cNvSpPr txBox="1"/>
              <p:nvPr/>
            </p:nvSpPr>
            <p:spPr>
              <a:xfrm>
                <a:off x="651112" y="10182556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D921A9-2959-494B-B285-18518871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12" y="10182556"/>
                <a:ext cx="215108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9B7E4-333B-422C-98FE-F260D04626F9}"/>
                  </a:ext>
                </a:extLst>
              </p:cNvPr>
              <p:cNvSpPr txBox="1"/>
              <p:nvPr/>
            </p:nvSpPr>
            <p:spPr>
              <a:xfrm>
                <a:off x="2802192" y="10182556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9B7E4-333B-422C-98FE-F260D0462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92" y="10182556"/>
                <a:ext cx="20193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F2838-057E-4103-8A40-B0128C17FD92}"/>
                  </a:ext>
                </a:extLst>
              </p:cNvPr>
              <p:cNvSpPr txBox="1"/>
              <p:nvPr/>
            </p:nvSpPr>
            <p:spPr>
              <a:xfrm>
                <a:off x="651113" y="1089044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F2838-057E-4103-8A40-B0128C17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13" y="10890442"/>
                <a:ext cx="20193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6C5626-E2E9-4E4F-A800-A5A3002754D9}"/>
                  </a:ext>
                </a:extLst>
              </p:cNvPr>
              <p:cNvSpPr txBox="1"/>
              <p:nvPr/>
            </p:nvSpPr>
            <p:spPr>
              <a:xfrm>
                <a:off x="2802192" y="1087630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6C5626-E2E9-4E4F-A800-A5A300275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92" y="10876302"/>
                <a:ext cx="201930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0B9B54-3A6A-404D-9D36-A0557F6D14CC}"/>
                  </a:ext>
                </a:extLst>
              </p:cNvPr>
              <p:cNvSpPr txBox="1"/>
              <p:nvPr/>
            </p:nvSpPr>
            <p:spPr>
              <a:xfrm>
                <a:off x="6972571" y="10208378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0B9B54-3A6A-404D-9D36-A0557F6D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71" y="10208378"/>
                <a:ext cx="2151080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46A316-4DDA-447A-A736-B1EEFCB4BFD1}"/>
                  </a:ext>
                </a:extLst>
              </p:cNvPr>
              <p:cNvSpPr txBox="1"/>
              <p:nvPr/>
            </p:nvSpPr>
            <p:spPr>
              <a:xfrm>
                <a:off x="9123651" y="10208378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46A316-4DDA-447A-A736-B1EEFCB4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51" y="10208378"/>
                <a:ext cx="2019300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35B733-7CD7-4224-93E1-0708B4A8083A}"/>
                  </a:ext>
                </a:extLst>
              </p:cNvPr>
              <p:cNvSpPr txBox="1"/>
              <p:nvPr/>
            </p:nvSpPr>
            <p:spPr>
              <a:xfrm>
                <a:off x="6972572" y="10916264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35B733-7CD7-4224-93E1-0708B4A8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72" y="10916264"/>
                <a:ext cx="201930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F5ABF2-4A59-402B-952C-6E3F9348A012}"/>
                  </a:ext>
                </a:extLst>
              </p:cNvPr>
              <p:cNvSpPr txBox="1"/>
              <p:nvPr/>
            </p:nvSpPr>
            <p:spPr>
              <a:xfrm>
                <a:off x="9123651" y="10902124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F5ABF2-4A59-402B-952C-6E3F9348A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51" y="10902124"/>
                <a:ext cx="201930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185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Classification naïve bayésienne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2208598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Basée sur le théorème de Bayes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CA" sz="4000" dirty="0"/>
              </a:p>
              <a:p>
                <a:r>
                  <a:rPr lang="fr-CA" sz="4000" dirty="0"/>
                  <a:t>Illustrons le théorème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Réécrivons l’équation</a:t>
                </a:r>
              </a:p>
              <a:p>
                <a:endParaRPr lang="fr-CA" sz="4000" dirty="0"/>
              </a:p>
              <a:p>
                <a:r>
                  <a:rPr lang="fr-CA" sz="4000" b="1" dirty="0"/>
                  <a:t>     </a:t>
                </a:r>
                <a14:m>
                  <m:oMath xmlns:m="http://schemas.openxmlformats.org/officeDocument/2006/math">
                    <m:r>
                      <a:rPr lang="fr-CA" sz="40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fr-CA" sz="4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CA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fr-CA" sz="4000" b="1" dirty="0"/>
                  <a:t> </a:t>
                </a:r>
              </a:p>
              <a:p>
                <a:r>
                  <a:rPr lang="fr-CA" sz="4000" dirty="0"/>
                  <a:t>En mots : 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A : on fait un pic-</a:t>
                </a:r>
                <a:r>
                  <a:rPr lang="fr-CA" sz="3600" dirty="0" err="1"/>
                  <a:t>nic</a:t>
                </a:r>
                <a:endParaRPr lang="fr-CA" sz="36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B : il fait soleil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: la probabilité qu’on </a:t>
                </a:r>
                <a:r>
                  <a:rPr lang="fr-CA" sz="3600" dirty="0" err="1"/>
                  <a:t>faisse</a:t>
                </a:r>
                <a:r>
                  <a:rPr lang="fr-CA" sz="3600" dirty="0"/>
                  <a:t> un pic-</a:t>
                </a:r>
                <a:r>
                  <a:rPr lang="fr-CA" sz="3600" dirty="0" err="1"/>
                  <a:t>nic</a:t>
                </a:r>
                <a:r>
                  <a:rPr lang="fr-CA" sz="3600" dirty="0"/>
                  <a:t> s’il fait soleil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CA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fr-CA" sz="3600" dirty="0"/>
                  <a:t> : la probabilité qu’il fasse soleil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CA" sz="3600" dirty="0"/>
                  <a:t> : la probabilité qu’il fasse soleil si on fait un pic-</a:t>
                </a:r>
                <a:r>
                  <a:rPr lang="fr-CA" sz="3600" dirty="0" err="1"/>
                  <a:t>nic</a:t>
                </a:r>
                <a:endParaRPr lang="fr-CA" sz="36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fr-CA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CA" sz="3600" dirty="0"/>
                  <a:t> : la probabilité qu’on fasse un pic-</a:t>
                </a:r>
                <a:r>
                  <a:rPr lang="fr-CA" sz="3600" dirty="0" err="1"/>
                  <a:t>nic</a:t>
                </a:r>
                <a:endParaRPr lang="fr-CA" sz="36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Et donc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CA" sz="3600"/>
                            <m:t>on</m:t>
                          </m:r>
                          <m:r>
                            <m:rPr>
                              <m:nor/>
                            </m:rPr>
                            <a:rPr lang="fr-CA" sz="360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fait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un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pic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−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nic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,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il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fait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soleil</m:t>
                          </m:r>
                        </m:e>
                      </m:d>
                    </m:oMath>
                  </m:oMathPara>
                </a14:m>
                <a:endParaRPr lang="fr-CA" sz="36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CA" sz="3600" b="0" i="0" smtClean="0"/>
                            <m:t>on</m:t>
                          </m:r>
                          <m:r>
                            <m:rPr>
                              <m:nor/>
                            </m:rPr>
                            <a:rPr lang="fr-CA" sz="3600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fait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un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pic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−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nic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 | 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il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fait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soleil</m:t>
                          </m:r>
                        </m:e>
                      </m:d>
                      <m:r>
                        <a:rPr lang="fr-C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𝑖𝑙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𝑓𝑎𝑖𝑡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𝑠𝑜𝑙𝑒𝑖𝑙</m:t>
                          </m:r>
                        </m:e>
                      </m:d>
                    </m:oMath>
                  </m:oMathPara>
                </a14:m>
                <a:endParaRPr lang="fr-CA" sz="36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CA" sz="3600" b="0" i="0" dirty="0" smtClean="0"/>
                            <m:t>il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fait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soleil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 | 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on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fait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un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pic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fr-CA" sz="3600" b="0" i="0" dirty="0" smtClean="0"/>
                            <m:t>nic</m:t>
                          </m:r>
                        </m:e>
                      </m:d>
                      <m:r>
                        <a:rPr lang="fr-CA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CA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𝑓𝑎𝑖𝑡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𝑢𝑛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pic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−</m:t>
                          </m:r>
                          <m:r>
                            <m:rPr>
                              <m:nor/>
                            </m:rPr>
                            <a:rPr lang="fr-CA" sz="3600" dirty="0"/>
                            <m:t>nic</m:t>
                          </m:r>
                        </m:e>
                      </m:d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3600" dirty="0"/>
                  <a:t>Or, on s’intéresse généralement à seulement l’un des termes. </a:t>
                </a:r>
                <a:br>
                  <a:rPr lang="fr-CA" sz="3600" dirty="0"/>
                </a:br>
                <a:r>
                  <a:rPr lang="fr-CA" sz="3600" dirty="0"/>
                  <a:t>Par exemple : 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200" dirty="0"/>
                  <a:t>Qu’elle est la probabilité qu’on fasse un pic-</a:t>
                </a:r>
                <a:r>
                  <a:rPr lang="fr-CA" sz="3200" dirty="0" err="1"/>
                  <a:t>nic</a:t>
                </a:r>
                <a:r>
                  <a:rPr lang="fr-CA" sz="3200" dirty="0"/>
                  <a:t> cette après-midi état donné la température 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CA" sz="3600" dirty="0"/>
              </a:p>
              <a:p>
                <a:r>
                  <a:rPr lang="fr-CA" sz="3600" dirty="0"/>
                  <a:t>Si on reprend notre structure de données en apprentissage supervisé, on a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22085983"/>
              </a:xfrm>
              <a:prstGeom prst="rect">
                <a:avLst/>
              </a:prstGeom>
              <a:blipFill>
                <a:blip r:embed="rId3"/>
                <a:stretch>
                  <a:fillRect l="-1750" t="-497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79526F4-4BC9-4086-91E8-76906D8F5D99}"/>
              </a:ext>
            </a:extLst>
          </p:cNvPr>
          <p:cNvSpPr/>
          <p:nvPr/>
        </p:nvSpPr>
        <p:spPr>
          <a:xfrm>
            <a:off x="4011559" y="2602099"/>
            <a:ext cx="2566219" cy="2566219"/>
          </a:xfrm>
          <a:prstGeom prst="ellipse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EDE67D-2637-4934-B031-263936EC8248}"/>
              </a:ext>
            </a:extLst>
          </p:cNvPr>
          <p:cNvSpPr/>
          <p:nvPr/>
        </p:nvSpPr>
        <p:spPr>
          <a:xfrm>
            <a:off x="5599468" y="2602099"/>
            <a:ext cx="2566219" cy="2566219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DEBD0-898E-4E49-ACFC-AC105864E088}"/>
              </a:ext>
            </a:extLst>
          </p:cNvPr>
          <p:cNvSpPr txBox="1"/>
          <p:nvPr/>
        </p:nvSpPr>
        <p:spPr>
          <a:xfrm>
            <a:off x="4498256" y="3464879"/>
            <a:ext cx="79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B5E58-846E-4DF1-9BD5-9311E433016A}"/>
              </a:ext>
            </a:extLst>
          </p:cNvPr>
          <p:cNvSpPr txBox="1"/>
          <p:nvPr/>
        </p:nvSpPr>
        <p:spPr>
          <a:xfrm>
            <a:off x="7369275" y="3531265"/>
            <a:ext cx="79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703CFC-A32D-4EA8-ADF4-CAF81E35FEB3}"/>
              </a:ext>
            </a:extLst>
          </p:cNvPr>
          <p:cNvCxnSpPr>
            <a:cxnSpLocks/>
          </p:cNvCxnSpPr>
          <p:nvPr/>
        </p:nvCxnSpPr>
        <p:spPr>
          <a:xfrm flipH="1">
            <a:off x="4537585" y="3880377"/>
            <a:ext cx="1568245" cy="2150721"/>
          </a:xfrm>
          <a:prstGeom prst="line">
            <a:avLst/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292C77-B3FC-4276-9EB4-93462C5FF04A}"/>
              </a:ext>
            </a:extLst>
          </p:cNvPr>
          <p:cNvCxnSpPr>
            <a:cxnSpLocks/>
          </p:cNvCxnSpPr>
          <p:nvPr/>
        </p:nvCxnSpPr>
        <p:spPr>
          <a:xfrm>
            <a:off x="6125494" y="3946763"/>
            <a:ext cx="1641987" cy="1952592"/>
          </a:xfrm>
          <a:prstGeom prst="line">
            <a:avLst/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918CA0F-9CC7-4ECE-B3FA-99D488E1E51F}"/>
              </a:ext>
            </a:extLst>
          </p:cNvPr>
          <p:cNvSpPr/>
          <p:nvPr/>
        </p:nvSpPr>
        <p:spPr>
          <a:xfrm rot="16200000">
            <a:off x="4262524" y="5262343"/>
            <a:ext cx="348562" cy="2807112"/>
          </a:xfrm>
          <a:prstGeom prst="righ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0BBBBCD-EDBD-46F4-AB28-1C596EDC3DAD}"/>
              </a:ext>
            </a:extLst>
          </p:cNvPr>
          <p:cNvSpPr/>
          <p:nvPr/>
        </p:nvSpPr>
        <p:spPr>
          <a:xfrm rot="16200000">
            <a:off x="7593200" y="5259270"/>
            <a:ext cx="348562" cy="2807112"/>
          </a:xfrm>
          <a:prstGeom prst="righ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1987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Classification naïve bayésienne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8945058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Prenons l’exemple suivant :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Disons qu’on a un nouvel exemplaire où « il fait soleil » et le temps est « calme ».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veut classifier l’exemple dans « pic-</a:t>
                </a:r>
                <a:r>
                  <a:rPr lang="fr-CA" sz="4000" dirty="0" err="1"/>
                  <a:t>nic</a:t>
                </a:r>
                <a:r>
                  <a:rPr lang="fr-CA" sz="4000" dirty="0"/>
                  <a:t> » ou « rien ».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Rappelons l’équation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b="1" dirty="0"/>
                  <a:t>Trouvons d’abord la probabilité qu’il y ait un pic-</a:t>
                </a:r>
                <a:r>
                  <a:rPr lang="fr-CA" sz="4000" b="1" dirty="0" err="1"/>
                  <a:t>nic</a:t>
                </a:r>
                <a:r>
                  <a:rPr lang="fr-CA" sz="4000" b="1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fr-CA" sz="3200" i="1" dirty="0">
                              <a:latin typeface="Cambria Math" panose="02040503050406030204" pitchFamily="18" charset="0"/>
                            </a:rPr>
                            <m:t>=1,</m:t>
                          </m:r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fr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32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32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CA" sz="3200" dirty="0"/>
              </a:p>
              <a:p>
                <a:r>
                  <a:rPr lang="fr-CA" sz="4000" dirty="0"/>
                  <a:t>On a alors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=0.625</m:t>
                      </m:r>
                    </m:oMath>
                  </m:oMathPara>
                </a14:m>
                <a:endParaRPr lang="fr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36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36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fr-CA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fr-CA" sz="36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fr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fr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=0.469</m:t>
                      </m:r>
                    </m:oMath>
                  </m:oMathPara>
                </a14:m>
                <a:endParaRPr lang="fr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fr-CA" sz="36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fr-CA" sz="3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fr-CA" sz="36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fr-CA" sz="3600" i="1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4000" dirty="0"/>
                  <a:t>Ce qui nous donne une probabilité 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CA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fr-CA" sz="4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fr-CA" sz="4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40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4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fr-CA" sz="4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0.600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0.625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0.469</m:t>
                          </m:r>
                        </m:den>
                      </m:f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=0.800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8945058"/>
              </a:xfrm>
              <a:prstGeom prst="rect">
                <a:avLst/>
              </a:prstGeom>
              <a:blipFill>
                <a:blip r:embed="rId3"/>
                <a:stretch>
                  <a:fillRect l="-1750" t="-579" r="-11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2536A16-9FDB-4DAA-864D-C04F4E73AB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957152"/>
                  </p:ext>
                </p:extLst>
              </p:nvPr>
            </p:nvGraphicFramePr>
            <p:xfrm>
              <a:off x="0" y="710928"/>
              <a:ext cx="12191998" cy="6147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3538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656167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𝑽𝒆𝒏𝒕𝒆𝒖𝒙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Rien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𝑷𝒍𝒖𝒊𝒆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𝑽𝒆𝒏𝒕𝒆𝒖𝒙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𝑷𝒍𝒖𝒊𝒆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𝑽𝒆𝒏𝒕𝒆𝒖𝒙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Rien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Rien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Pic</m:t>
                              </m:r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nic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Pic</m:t>
                              </m:r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nic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2536A16-9FDB-4DAA-864D-C04F4E73AB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957152"/>
                  </p:ext>
                </p:extLst>
              </p:nvPr>
            </p:nvGraphicFramePr>
            <p:xfrm>
              <a:off x="0" y="710928"/>
              <a:ext cx="12191998" cy="6147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3538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703328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2609" r="-235141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2609" r="-13463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2609" r="-1515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105357" r="-334416" b="-7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105357" r="-235141" b="-7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105357" r="-134632" b="-7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105357" r="-1515" b="-7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205357" r="-334416" b="-6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205357" r="-235141" b="-6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205357" r="-134632" b="-6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305357" r="-334416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305357" r="-235141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305357" r="-134632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409009" r="-334416" b="-4261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409009" r="-235141" b="-4261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409009" r="-134632" b="-4261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504464" r="-334416" b="-3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504464" r="-235141" b="-3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504464" r="-134632" b="-3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Rien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604464" r="-334416" b="-2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604464" r="-235141" b="-2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604464" r="-134632" b="-2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604464" r="-1515" b="-222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710811" r="-334416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710811" r="-235141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710811" r="-134632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710811" r="-1515" b="-1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803571" r="-334416" b="-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803571" r="-235141" b="-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803571" r="-134632" b="-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803571" r="-1515" b="-23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5322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Classification naïve bayésienne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956061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Prenons l’exemple suivant :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Disons qu’on a un nouvel exemplaire où « il fait soleil » et le temps est « calme ».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On veut classifier l’exemple dans « pic-</a:t>
                </a:r>
                <a:r>
                  <a:rPr lang="fr-CA" sz="4000" dirty="0" err="1"/>
                  <a:t>nic</a:t>
                </a:r>
                <a:r>
                  <a:rPr lang="fr-CA" sz="4000" dirty="0"/>
                  <a:t> » ou « rien ».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Rappelons l’équation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b="1" dirty="0"/>
                  <a:t>Trouvons maintenant la probabilité qu’il n’y ait rien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=0|</m:t>
                          </m:r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fr-CA" sz="3200" i="1" dirty="0">
                              <a:latin typeface="Cambria Math" panose="02040503050406030204" pitchFamily="18" charset="0"/>
                            </a:rPr>
                            <m:t>=1,</m:t>
                          </m:r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fr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32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CA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fr-CA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A" sz="32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CA" sz="3200" i="1" dirty="0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  <m:r>
                                <a:rPr lang="fr-CA" sz="32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CA" sz="3200" dirty="0"/>
              </a:p>
              <a:p>
                <a:r>
                  <a:rPr lang="fr-CA" sz="4000" dirty="0"/>
                  <a:t>On a alors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fr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36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36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fr-CA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CA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fr-CA" sz="36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A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fr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fr-CA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CA" sz="3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fr-CA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=0.469</m:t>
                      </m:r>
                    </m:oMath>
                  </m:oMathPara>
                </a14:m>
                <a:endParaRPr lang="fr-CA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fr-CA" sz="36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fr-CA" sz="3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3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fr-CA" sz="36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CA" sz="36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333</m:t>
                      </m:r>
                    </m:oMath>
                  </m:oMathPara>
                </a14:m>
                <a:endParaRPr lang="fr-CA" sz="3600" dirty="0"/>
              </a:p>
              <a:p>
                <a:endParaRPr lang="fr-CA" sz="3600" dirty="0"/>
              </a:p>
              <a:p>
                <a:r>
                  <a:rPr lang="fr-CA" sz="4000" dirty="0"/>
                  <a:t>Ce qui nous donne une probabilité 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CA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4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fr-CA" sz="4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fr-CA" sz="4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40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4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A" sz="4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fr-CA" sz="4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333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0.375</m:t>
                          </m:r>
                        </m:num>
                        <m:den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0.469</m:t>
                          </m:r>
                        </m:den>
                      </m:f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0.266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9560611"/>
              </a:xfrm>
              <a:prstGeom prst="rect">
                <a:avLst/>
              </a:prstGeom>
              <a:blipFill>
                <a:blip r:embed="rId3"/>
                <a:stretch>
                  <a:fillRect l="-1750" t="-561" r="-11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2536A16-9FDB-4DAA-864D-C04F4E73AB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652380"/>
                  </p:ext>
                </p:extLst>
              </p:nvPr>
            </p:nvGraphicFramePr>
            <p:xfrm>
              <a:off x="0" y="710928"/>
              <a:ext cx="12191998" cy="6147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3538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656167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𝑽𝒆𝒏𝒕𝒆𝒖𝒙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Rien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𝑷𝒍𝒖𝒊𝒆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𝑽𝒆𝒏𝒕𝒆𝒖𝒙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𝑷𝒍𝒖𝒊𝒆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𝑽𝒆𝒏𝒕𝒆𝒖𝒙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Rien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Rien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Pic</m:t>
                              </m:r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nic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Pic</m:t>
                              </m:r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nic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2536A16-9FDB-4DAA-864D-C04F4E73AB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5652380"/>
                  </p:ext>
                </p:extLst>
              </p:nvPr>
            </p:nvGraphicFramePr>
            <p:xfrm>
              <a:off x="0" y="710928"/>
              <a:ext cx="12191998" cy="6147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3538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703328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2609" r="-235141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2609" r="-13463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2609" r="-1515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105357" r="-334416" b="-7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105357" r="-235141" b="-7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105357" r="-134632" b="-7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105357" r="-1515" b="-7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205357" r="-334416" b="-6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205357" r="-235141" b="-6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205357" r="-134632" b="-6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305357" r="-334416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305357" r="-235141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305357" r="-134632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409009" r="-334416" b="-4261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409009" r="-235141" b="-4261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409009" r="-134632" b="-4261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504464" r="-334416" b="-3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504464" r="-235141" b="-3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504464" r="-134632" b="-3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Rien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604464" r="-334416" b="-2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604464" r="-235141" b="-2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604464" r="-134632" b="-2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604464" r="-1515" b="-222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710811" r="-334416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710811" r="-235141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710811" r="-134632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710811" r="-1515" b="-1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803571" r="-334416" b="-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803571" r="-235141" b="-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803571" r="-134632" b="-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803571" r="-1515" b="-23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4892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4. Classification naïve bayésienne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2153127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Prenons l’exemple suivant :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Ainsi, étant donné l’exemple, il y a 80 % de chances de faire un pic-</a:t>
                </a:r>
                <a:r>
                  <a:rPr lang="fr-CA" sz="4000" dirty="0" err="1"/>
                  <a:t>nic</a:t>
                </a:r>
                <a:r>
                  <a:rPr lang="fr-CA" sz="4000" dirty="0"/>
                  <a:t> et 27 % de chances de ne rien faire. 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classifiera donc l’exemple dans « faire un pic-</a:t>
                </a:r>
                <a:r>
                  <a:rPr lang="fr-CA" sz="3600" dirty="0" err="1"/>
                  <a:t>nic</a:t>
                </a:r>
                <a:r>
                  <a:rPr lang="fr-CA" sz="3600" dirty="0"/>
                  <a:t> ».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dirty="0"/>
                  <a:t>Comme certaines caractéristiques sont généralement continues, on assume généralement que celles-ci sont distribuées « normalement » pour calculer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CA" sz="4000" dirty="0"/>
                  <a:t>  et calculer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fr-CA" sz="4000" dirty="0"/>
                  <a:t> et on utilise la version « </a:t>
                </a:r>
                <a:r>
                  <a:rPr lang="fr-CA" sz="4000" dirty="0" err="1"/>
                  <a:t>GaussianNB</a:t>
                </a:r>
                <a:r>
                  <a:rPr lang="fr-CA" sz="4000" dirty="0"/>
                  <a:t> » dans </a:t>
                </a:r>
                <a:r>
                  <a:rPr lang="fr-CA" sz="4000" i="1" dirty="0" err="1"/>
                  <a:t>scikit-learn</a:t>
                </a:r>
                <a:r>
                  <a:rPr lang="fr-CA" sz="4000" dirty="0"/>
                  <a:t>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Notons que la méthode est qualifiée de « naïve » parce que le calcul 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fr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4000" i="1" dirty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fr-CA" sz="4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CA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CA" sz="4000" i="1" dirty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fr-CA" sz="4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fr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CA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CA" sz="4000" dirty="0"/>
              </a:p>
              <a:p>
                <a:r>
                  <a:rPr lang="fr-CA" sz="4000" dirty="0"/>
                  <a:t>prend pour acquis que les caractéristiques sont indépendantes, ce qui n’est jamais vraiment le cas dans la réalité.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La méthode fonctionne généralement bien même si ce postulat n’est pas respecté.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Enfin, on n’a généralement aucun hyperparamètre à ajuster (il existe cependant « </a:t>
                </a:r>
                <a:r>
                  <a:rPr lang="fr-CA" sz="4000" i="1" dirty="0" err="1"/>
                  <a:t>var_smoothing</a:t>
                </a:r>
                <a:r>
                  <a:rPr lang="fr-CA" sz="4000" dirty="0"/>
                  <a:t> » dans </a:t>
                </a:r>
                <a:r>
                  <a:rPr lang="fr-CA" sz="4000" i="1" dirty="0" err="1"/>
                  <a:t>scikit-learn</a:t>
                </a:r>
                <a:r>
                  <a:rPr lang="fr-CA" sz="4000" dirty="0"/>
                  <a:t>, mais on n’a généralement pas besoin de le modifier).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21531279"/>
              </a:xfrm>
              <a:prstGeom prst="rect">
                <a:avLst/>
              </a:prstGeom>
              <a:blipFill>
                <a:blip r:embed="rId3"/>
                <a:stretch>
                  <a:fillRect l="-1750" t="-510" r="-13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2536A16-9FDB-4DAA-864D-C04F4E73AB1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0" y="710928"/>
              <a:ext cx="12191998" cy="6147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3538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656167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𝑽𝒆𝒏𝒕𝒆𝒖𝒙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Rien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𝑷𝒍𝒖𝒊𝒆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𝑽𝒆𝒏𝒕𝒆𝒖𝒙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𝑷𝒍𝒖𝒊𝒆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𝑽𝒆𝒏𝒕𝒆𝒖𝒙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Rien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Rien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Pic</m:t>
                              </m:r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nic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656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A" sz="3600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𝑺𝒐𝒍𝒆𝒊𝒍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CA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𝑪𝒂𝒍𝒎𝒆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Pic</m:t>
                              </m:r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fr-CA" sz="3200" b="1" dirty="0" smtClean="0">
                                  <a:solidFill>
                                    <a:schemeClr val="bg1"/>
                                  </a:solidFill>
                                </a:rPr>
                                <m:t>nic</m:t>
                              </m:r>
                            </m:oMath>
                          </a14:m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2536A16-9FDB-4DAA-864D-C04F4E73AB1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0" y="710928"/>
              <a:ext cx="12191998" cy="6147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3538">
                      <a:extLst>
                        <a:ext uri="{9D8B030D-6E8A-4147-A177-3AD203B41FA5}">
                          <a16:colId xmlns:a16="http://schemas.microsoft.com/office/drawing/2014/main" val="526581103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63472524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1746123975"/>
                        </a:ext>
                      </a:extLst>
                    </a:gridCol>
                    <a:gridCol w="937846">
                      <a:extLst>
                        <a:ext uri="{9D8B030D-6E8A-4147-A177-3AD203B41FA5}">
                          <a16:colId xmlns:a16="http://schemas.microsoft.com/office/drawing/2014/main" val="21630368"/>
                        </a:ext>
                      </a:extLst>
                    </a:gridCol>
                    <a:gridCol w="2813538">
                      <a:extLst>
                        <a:ext uri="{9D8B030D-6E8A-4147-A177-3AD203B41FA5}">
                          <a16:colId xmlns:a16="http://schemas.microsoft.com/office/drawing/2014/main" val="447476720"/>
                        </a:ext>
                      </a:extLst>
                    </a:gridCol>
                  </a:tblGrid>
                  <a:tr h="703328"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2609" r="-235141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2609" r="-13463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6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2609" r="-1515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9488229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105357" r="-334416" b="-7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105357" r="-235141" b="-7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105357" r="-134632" b="-7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105357" r="-1515" b="-7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709484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205357" r="-334416" b="-6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205357" r="-235141" b="-6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205357" r="-134632" b="-6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847588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305357" r="-334416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305357" r="-235141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305357" r="-134632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306357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409009" r="-334416" b="-4261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409009" r="-235141" b="-4261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409009" r="-134632" b="-4261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Pic-</a:t>
                          </a:r>
                          <a:r>
                            <a:rPr lang="fr-CA" sz="3200" b="1" dirty="0" err="1">
                              <a:solidFill>
                                <a:schemeClr val="bg1"/>
                              </a:solidFill>
                            </a:rPr>
                            <a:t>nic</a:t>
                          </a:r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 (1)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6098809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504464" r="-334416" b="-3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504464" r="-235141" b="-3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504464" r="-134632" b="-3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CA" sz="3200" b="1" dirty="0">
                              <a:solidFill>
                                <a:schemeClr val="bg1"/>
                              </a:solidFill>
                            </a:rPr>
                            <a:t>Rien (0)</a:t>
                          </a: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>
                            <a:alpha val="5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85907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604464" r="-334416" b="-2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604464" r="-235141" b="-2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604464" r="-134632" b="-22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604464" r="-1515" b="-222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198527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710811" r="-334416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710811" r="-235141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710811" r="-134632" b="-1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710811" r="-1515" b="-124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32453"/>
                      </a:ext>
                    </a:extLst>
                  </a:tr>
                  <a:tr h="6804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6" t="-803571" r="-334416" b="-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85" t="-803571" r="-235141" b="-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49" t="-803571" r="-134632" b="-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CA" sz="32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131828" marR="131828" marT="65914" marB="65914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766" t="-803571" r="-1515" b="-23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9635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2996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1987F-62F9-4A07-9FEC-F929F8D56695}"/>
              </a:ext>
            </a:extLst>
          </p:cNvPr>
          <p:cNvSpPr txBox="1"/>
          <p:nvPr/>
        </p:nvSpPr>
        <p:spPr>
          <a:xfrm>
            <a:off x="0" y="30750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5. K PLUS PROCHES VOISINS</a:t>
            </a:r>
          </a:p>
        </p:txBody>
      </p:sp>
    </p:spTree>
    <p:extLst>
      <p:ext uri="{BB962C8B-B14F-4D97-AF65-F5344CB8AC3E}">
        <p14:creationId xmlns:p14="http://schemas.microsoft.com/office/powerpoint/2010/main" val="479631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5. K plus proches voisins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21944469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Cette méthode est purement basée sur </a:t>
                </a:r>
                <a:br>
                  <a:rPr lang="fr-CA" sz="4000" dirty="0"/>
                </a:br>
                <a:r>
                  <a:rPr lang="fr-CA" sz="4000" dirty="0"/>
                  <a:t>la proximité des exemples.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Étapes :</a:t>
                </a:r>
              </a:p>
              <a:p>
                <a:endParaRPr lang="fr-CA" sz="4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4000" dirty="0"/>
                  <a:t>On fixe le nombre de voisins utilisés dans la décision</a:t>
                </a:r>
                <a:br>
                  <a:rPr lang="fr-CA" sz="4000" dirty="0"/>
                </a:br>
                <a:r>
                  <a:rPr lang="fr-CA" sz="4000" dirty="0"/>
                  <a:t>(i.e. </a:t>
                </a:r>
                <a:r>
                  <a:rPr lang="fr-CA" sz="4000" i="1" dirty="0"/>
                  <a:t>k</a:t>
                </a:r>
                <a:r>
                  <a:rPr lang="fr-CA" sz="4000" dirty="0"/>
                  <a:t>).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fr-CA" sz="4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4000" dirty="0"/>
                  <a:t>Pour un nouvel exemple dont on doit prédire la classe, on vérifie les classes des </a:t>
                </a:r>
                <a:r>
                  <a:rPr lang="fr-CA" sz="4000" i="1" dirty="0"/>
                  <a:t>k</a:t>
                </a:r>
                <a:r>
                  <a:rPr lang="fr-CA" sz="4000" dirty="0"/>
                  <a:t> exemples les plus proches (i.e. les </a:t>
                </a:r>
                <a:r>
                  <a:rPr lang="fr-CA" sz="4000" i="1" dirty="0"/>
                  <a:t>k</a:t>
                </a:r>
                <a:r>
                  <a:rPr lang="fr-CA" sz="4000" dirty="0"/>
                  <a:t> voisins).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fr-CA" sz="4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CA" sz="4000" dirty="0"/>
                  <a:t>La classe la plus fréquente (dans ces </a:t>
                </a:r>
                <a:r>
                  <a:rPr lang="fr-CA" sz="4000" i="1" dirty="0"/>
                  <a:t>k</a:t>
                </a:r>
                <a:r>
                  <a:rPr lang="fr-CA" sz="4000" dirty="0"/>
                  <a:t> voisins) est la classe prédite pour le nouvel exemple.</a:t>
                </a:r>
              </a:p>
              <a:p>
                <a:pPr marL="1657350" lvl="2" indent="-74295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 Si égalité, on tire au hasard.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fr-CA" sz="4000" dirty="0"/>
              </a:p>
              <a:p>
                <a:r>
                  <a:rPr lang="fr-CA" sz="4000" dirty="0"/>
                  <a:t>Dans l’exemple suivant pour le nouvel exemple     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Si </a:t>
                </a:r>
                <a14:m>
                  <m:oMath xmlns:m="http://schemas.openxmlformats.org/officeDocument/2006/math"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CA" sz="4000" dirty="0"/>
                  <a:t>, classe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Si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fr-CA" sz="4000" dirty="0"/>
                  <a:t>, classe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Si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fr-CA" sz="4000" dirty="0"/>
                  <a:t>, classe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Si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fr-CA" sz="4000" dirty="0"/>
                  <a:t>, classe          (hasard)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Si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fr-CA" sz="4000" dirty="0"/>
                  <a:t>, classe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4000" dirty="0"/>
                  <a:t>Si </a:t>
                </a:r>
                <a14:m>
                  <m:oMath xmlns:m="http://schemas.openxmlformats.org/officeDocument/2006/math">
                    <m:r>
                      <a:rPr lang="fr-CA" sz="4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fr-CA" sz="4000" dirty="0"/>
                  <a:t>, classe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4000" dirty="0"/>
              </a:p>
              <a:p>
                <a:r>
                  <a:rPr lang="fr-CA" sz="4000" b="1" dirty="0"/>
                  <a:t>Le principal hyperparamètre à ajuster est donc </a:t>
                </a:r>
                <a:br>
                  <a:rPr lang="fr-CA" sz="4000" b="1" dirty="0"/>
                </a:br>
                <a:r>
                  <a:rPr lang="fr-CA" sz="4000" b="1" dirty="0"/>
                  <a:t>la valeur de </a:t>
                </a:r>
                <a:r>
                  <a:rPr lang="fr-CA" sz="4000" b="1" i="1" dirty="0"/>
                  <a:t>k (appelé « </a:t>
                </a:r>
                <a:r>
                  <a:rPr lang="fr-CA" sz="4000" b="1" i="1" dirty="0" err="1"/>
                  <a:t>n_neighbors</a:t>
                </a:r>
                <a:r>
                  <a:rPr lang="fr-CA" sz="4000" b="1" i="1" dirty="0"/>
                  <a:t> dans </a:t>
                </a:r>
                <a:r>
                  <a:rPr lang="fr-CA" sz="4000" b="1" i="1" dirty="0" err="1"/>
                  <a:t>scikit-learn</a:t>
                </a:r>
                <a:r>
                  <a:rPr lang="fr-CA" sz="4000" b="1" i="1" dirty="0"/>
                  <a:t>)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b="1" i="1" dirty="0"/>
                  <a:t>Plus k est élevé, plus le biais est élevé et </a:t>
                </a:r>
                <a:br>
                  <a:rPr lang="fr-CA" sz="3600" b="1" i="1" dirty="0"/>
                </a:br>
                <a:r>
                  <a:rPr lang="fr-CA" sz="3600" b="1" i="1" dirty="0"/>
                  <a:t>la variance est faible.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Un 2e hyperparamètre permet de décider si l’on souhaite que la distance soit considérée (un voisin plus proche aura une importance plus élevée qu’un voisin plus loin).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Hyperparamètre « </a:t>
                </a:r>
                <a:r>
                  <a:rPr lang="fr-CA" sz="3600" i="1" dirty="0" err="1"/>
                  <a:t>weights</a:t>
                </a:r>
                <a:r>
                  <a:rPr lang="fr-CA" sz="3600" dirty="0"/>
                  <a:t> ».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Valeur « </a:t>
                </a:r>
                <a:r>
                  <a:rPr lang="fr-CA" sz="3600" i="1" dirty="0" err="1"/>
                  <a:t>uniform</a:t>
                </a:r>
                <a:r>
                  <a:rPr lang="fr-CA" sz="3600" dirty="0"/>
                  <a:t> » :  distance n’a pas d’influence.</a:t>
                </a:r>
              </a:p>
              <a:p>
                <a:pPr marL="1485900" lvl="2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Valeur « </a:t>
                </a:r>
                <a:r>
                  <a:rPr lang="fr-CA" sz="3600" i="1" dirty="0"/>
                  <a:t>distance</a:t>
                </a:r>
                <a:r>
                  <a:rPr lang="fr-CA" sz="3600" dirty="0"/>
                  <a:t> »:  distance a une influence.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D070C8-6D50-4FFE-902F-2C89A0E81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21944469"/>
              </a:xfrm>
              <a:prstGeom prst="rect">
                <a:avLst/>
              </a:prstGeom>
              <a:blipFill>
                <a:blip r:embed="rId3"/>
                <a:stretch>
                  <a:fillRect l="-1800" t="-500" r="-2450" b="-11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3AF229-0BB9-4D2E-9F37-54D379FC8D85}"/>
              </a:ext>
            </a:extLst>
          </p:cNvPr>
          <p:cNvCxnSpPr>
            <a:cxnSpLocks/>
          </p:cNvCxnSpPr>
          <p:nvPr/>
        </p:nvCxnSpPr>
        <p:spPr>
          <a:xfrm flipV="1">
            <a:off x="7652293" y="10784591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B5A993-7E1F-4664-A76A-DB3EDE029A04}"/>
              </a:ext>
            </a:extLst>
          </p:cNvPr>
          <p:cNvCxnSpPr>
            <a:cxnSpLocks/>
          </p:cNvCxnSpPr>
          <p:nvPr/>
        </p:nvCxnSpPr>
        <p:spPr>
          <a:xfrm>
            <a:off x="6714483" y="13530990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6F9C49-255F-48EC-8066-3CB3C68484E9}"/>
              </a:ext>
            </a:extLst>
          </p:cNvPr>
          <p:cNvSpPr/>
          <p:nvPr/>
        </p:nvSpPr>
        <p:spPr>
          <a:xfrm>
            <a:off x="9107135" y="1231570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EEAAD4-544F-437E-A616-18EC1A37D85D}"/>
                  </a:ext>
                </a:extLst>
              </p:cNvPr>
              <p:cNvSpPr txBox="1"/>
              <p:nvPr/>
            </p:nvSpPr>
            <p:spPr>
              <a:xfrm>
                <a:off x="10071027" y="13616219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EEAAD4-544F-437E-A616-18EC1A37D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027" y="13616219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35A317E-DC3E-45E5-A3C8-C007A4CC1430}"/>
                  </a:ext>
                </a:extLst>
              </p:cNvPr>
              <p:cNvSpPr txBox="1"/>
              <p:nvPr/>
            </p:nvSpPr>
            <p:spPr>
              <a:xfrm>
                <a:off x="6472421" y="10681785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35A317E-DC3E-45E5-A3C8-C007A4CC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421" y="10681785"/>
                <a:ext cx="1356853" cy="733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E119E920-A947-432B-9BC2-1DA87FE759EB}"/>
              </a:ext>
            </a:extLst>
          </p:cNvPr>
          <p:cNvSpPr/>
          <p:nvPr/>
        </p:nvSpPr>
        <p:spPr>
          <a:xfrm>
            <a:off x="8021079" y="13095456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1B8637-3710-4660-8A9E-19CB4E334201}"/>
              </a:ext>
            </a:extLst>
          </p:cNvPr>
          <p:cNvSpPr/>
          <p:nvPr/>
        </p:nvSpPr>
        <p:spPr>
          <a:xfrm>
            <a:off x="9945027" y="1297600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E3C270-B580-4459-8A7A-E7685EED46D7}"/>
              </a:ext>
            </a:extLst>
          </p:cNvPr>
          <p:cNvSpPr/>
          <p:nvPr/>
        </p:nvSpPr>
        <p:spPr>
          <a:xfrm>
            <a:off x="4064779" y="10588516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19B1A4-9B89-4BEF-A566-570889CF6D9C}"/>
              </a:ext>
            </a:extLst>
          </p:cNvPr>
          <p:cNvGrpSpPr/>
          <p:nvPr/>
        </p:nvGrpSpPr>
        <p:grpSpPr>
          <a:xfrm>
            <a:off x="8366376" y="11644599"/>
            <a:ext cx="211911" cy="243786"/>
            <a:chOff x="4131601" y="2884249"/>
            <a:chExt cx="171830" cy="19767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C034CCA-7854-46D3-8FF5-44540C9B57EC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8B01F4-F715-4B7F-B3AD-DF0524B25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C98F5C-2080-4298-976F-2A40B833431C}"/>
              </a:ext>
            </a:extLst>
          </p:cNvPr>
          <p:cNvGrpSpPr/>
          <p:nvPr/>
        </p:nvGrpSpPr>
        <p:grpSpPr>
          <a:xfrm>
            <a:off x="8030318" y="11888384"/>
            <a:ext cx="211911" cy="243786"/>
            <a:chOff x="4131601" y="2884249"/>
            <a:chExt cx="171830" cy="19767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AC269B-09D6-4F56-B996-FD0B457C383E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F83A80-CBA2-46EF-B989-B61D90A85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EA9E66-26F3-4146-86A0-9353C3DD68A8}"/>
              </a:ext>
            </a:extLst>
          </p:cNvPr>
          <p:cNvGrpSpPr/>
          <p:nvPr/>
        </p:nvGrpSpPr>
        <p:grpSpPr>
          <a:xfrm>
            <a:off x="8015504" y="11522705"/>
            <a:ext cx="211911" cy="243786"/>
            <a:chOff x="4131601" y="2884249"/>
            <a:chExt cx="171830" cy="19767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C0478CF-6DD9-4AD3-A8D7-0A6B1E979BCF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18AD3E-9312-46A4-9834-251EF68C9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014EDB7-55E2-4E0A-A6D4-E0F6A7477D28}"/>
              </a:ext>
            </a:extLst>
          </p:cNvPr>
          <p:cNvGrpSpPr/>
          <p:nvPr/>
        </p:nvGrpSpPr>
        <p:grpSpPr>
          <a:xfrm>
            <a:off x="8832166" y="11454699"/>
            <a:ext cx="211911" cy="243786"/>
            <a:chOff x="4131601" y="2884249"/>
            <a:chExt cx="171830" cy="19767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31DE6E-F94F-4059-BC8C-D45A66D5D7C3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99794A-05CA-424E-8BAF-6DB363F42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17D7695-A352-4A33-8F1D-8AFC60D90F50}"/>
              </a:ext>
            </a:extLst>
          </p:cNvPr>
          <p:cNvGrpSpPr/>
          <p:nvPr/>
        </p:nvGrpSpPr>
        <p:grpSpPr>
          <a:xfrm>
            <a:off x="8715966" y="10937526"/>
            <a:ext cx="211911" cy="243786"/>
            <a:chOff x="4131601" y="2884249"/>
            <a:chExt cx="171830" cy="19767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E3D4B5-A90E-4AFE-A9E9-C92C5AFE537C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0E2CD7B-13A6-4F06-A1F1-143BBBCAC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007DA53F-F2CA-4706-97D5-BF899B045B08}"/>
              </a:ext>
            </a:extLst>
          </p:cNvPr>
          <p:cNvSpPr/>
          <p:nvPr/>
        </p:nvSpPr>
        <p:spPr>
          <a:xfrm>
            <a:off x="8605507" y="12598002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67BD8FD-7FD0-4F8F-94B7-AA50634D0CC0}"/>
              </a:ext>
            </a:extLst>
          </p:cNvPr>
          <p:cNvSpPr/>
          <p:nvPr/>
        </p:nvSpPr>
        <p:spPr>
          <a:xfrm>
            <a:off x="8546287" y="12106986"/>
            <a:ext cx="421329" cy="36321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6CB124-17DD-439F-A302-95E19AA19F3F}"/>
              </a:ext>
            </a:extLst>
          </p:cNvPr>
          <p:cNvSpPr/>
          <p:nvPr/>
        </p:nvSpPr>
        <p:spPr>
          <a:xfrm>
            <a:off x="4035282" y="1124164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12906B-27F1-451C-95F0-BEDB22B32E3E}"/>
              </a:ext>
            </a:extLst>
          </p:cNvPr>
          <p:cNvGrpSpPr/>
          <p:nvPr/>
        </p:nvGrpSpPr>
        <p:grpSpPr>
          <a:xfrm>
            <a:off x="4494451" y="12438342"/>
            <a:ext cx="211911" cy="243786"/>
            <a:chOff x="4131601" y="2884249"/>
            <a:chExt cx="171830" cy="19767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85140A-A3FD-46E1-AAE4-8631CF775A2C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BC9F03-489F-4576-9606-4FD752FDF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793EBA06-12E2-4874-A412-2FBF2CE88C66}"/>
              </a:ext>
            </a:extLst>
          </p:cNvPr>
          <p:cNvSpPr/>
          <p:nvPr/>
        </p:nvSpPr>
        <p:spPr>
          <a:xfrm>
            <a:off x="4008022" y="1187006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A8FF41F-8F2B-4020-83D0-99A4984F64C4}"/>
              </a:ext>
            </a:extLst>
          </p:cNvPr>
          <p:cNvSpPr/>
          <p:nvPr/>
        </p:nvSpPr>
        <p:spPr>
          <a:xfrm>
            <a:off x="4008022" y="12450226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E46EE8B-84B6-4C3B-AD8E-7989BF62562E}"/>
              </a:ext>
            </a:extLst>
          </p:cNvPr>
          <p:cNvGrpSpPr/>
          <p:nvPr/>
        </p:nvGrpSpPr>
        <p:grpSpPr>
          <a:xfrm>
            <a:off x="4498603" y="13069470"/>
            <a:ext cx="211911" cy="243786"/>
            <a:chOff x="4131601" y="2884249"/>
            <a:chExt cx="171830" cy="19767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074F677-B456-48D8-AAC2-1911A5BEACDE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381C7AE-1218-41E7-8214-EDC8F5E6A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92A8C30-A7ED-434C-8788-5C81D7D6B21A}"/>
              </a:ext>
            </a:extLst>
          </p:cNvPr>
          <p:cNvGrpSpPr/>
          <p:nvPr/>
        </p:nvGrpSpPr>
        <p:grpSpPr>
          <a:xfrm>
            <a:off x="4502757" y="13667195"/>
            <a:ext cx="211911" cy="243786"/>
            <a:chOff x="4131601" y="2884249"/>
            <a:chExt cx="171830" cy="197676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A9ECA23-372E-47B1-8698-85F15F346452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84FE4F2-D461-45F9-8589-3940C4296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E08A224C-26A1-424A-AC6D-5CDF38E52AF2}"/>
              </a:ext>
            </a:extLst>
          </p:cNvPr>
          <p:cNvSpPr/>
          <p:nvPr/>
        </p:nvSpPr>
        <p:spPr>
          <a:xfrm>
            <a:off x="9874050" y="9935106"/>
            <a:ext cx="421329" cy="36321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6337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RÉCAPITULATIF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1"/>
            <a:ext cx="12192000" cy="1178784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Voici certains avantages/inconvénients de ces </a:t>
            </a:r>
            <a:br>
              <a:rPr lang="fr-CA" sz="4000" dirty="0"/>
            </a:br>
            <a:r>
              <a:rPr lang="fr-CA" sz="4000" dirty="0"/>
              <a:t>méthodes de classifications :</a:t>
            </a:r>
          </a:p>
          <a:p>
            <a:endParaRPr lang="fr-CA" sz="4000" dirty="0"/>
          </a:p>
          <a:p>
            <a:r>
              <a:rPr lang="fr-CA" sz="4000" b="1" dirty="0"/>
              <a:t>Régression logistique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Avantages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On a toujours un minimum global.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Un peu interprétable.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Bon avec données larges.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Inconvénients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Peu efficace avec solutions non-linéaires.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Sensible à la colinéarité.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Sensible aux valeurs aberrantes.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200" dirty="0"/>
          </a:p>
          <a:p>
            <a:r>
              <a:rPr lang="fr-CA" sz="4000" b="1" dirty="0"/>
              <a:t>Machines à vecteurs de support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Avantages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On a toujours un minimum global.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Efficace avec solutions non-linéaire (astuce du noyau).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Peu sensible aux valeurs aberrantes.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Bon avec données larges.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Inconvénients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Peu efficace en termes de temps de computation avec grands ensembles de données.</a:t>
            </a:r>
          </a:p>
        </p:txBody>
      </p:sp>
    </p:spTree>
    <p:extLst>
      <p:ext uri="{BB962C8B-B14F-4D97-AF65-F5344CB8AC3E}">
        <p14:creationId xmlns:p14="http://schemas.microsoft.com/office/powerpoint/2010/main" val="118623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RÉCAPITULATIF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1"/>
            <a:ext cx="12192000" cy="14865608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Voici certains avantages/inconvénients de ces </a:t>
            </a:r>
            <a:br>
              <a:rPr lang="fr-CA" sz="4000" dirty="0"/>
            </a:br>
            <a:r>
              <a:rPr lang="fr-CA" sz="4000" dirty="0"/>
              <a:t>méthodes de classifications :</a:t>
            </a:r>
          </a:p>
          <a:p>
            <a:pPr lvl="2"/>
            <a:endParaRPr lang="fr-CA" sz="3200" dirty="0"/>
          </a:p>
          <a:p>
            <a:r>
              <a:rPr lang="fr-CA" sz="4000" b="1" dirty="0"/>
              <a:t>Arbres de décisions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Avantages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Faciles à interpréter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Bon avec solutions complexes.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Bon avec grands ensembles de données.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Inconvénients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Peu robuste (variance élevée).</a:t>
            </a:r>
          </a:p>
          <a:p>
            <a:pPr lvl="2"/>
            <a:endParaRPr lang="fr-CA" sz="3200" dirty="0"/>
          </a:p>
          <a:p>
            <a:r>
              <a:rPr lang="fr-CA" sz="4000" b="1" dirty="0"/>
              <a:t>Forêts aléatoires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Avantages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Bon avec solutions complexes.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Bon avec grands ensembles de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Robuste (variance faible)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Inconvénients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Difficiles à interpréter.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Longs à entraîner.</a:t>
            </a:r>
          </a:p>
          <a:p>
            <a:pPr lvl="2"/>
            <a:endParaRPr lang="fr-CA" sz="3200" dirty="0"/>
          </a:p>
          <a:p>
            <a:r>
              <a:rPr lang="fr-CA" sz="4000" b="1" dirty="0" err="1"/>
              <a:t>Boosting</a:t>
            </a:r>
            <a:r>
              <a:rPr lang="fr-CA" sz="4000" b="1" dirty="0"/>
              <a:t> de gradient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Avantages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Bon avec solutions très complexes.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Bon avec grands ensembles de données.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Biais généralement plus faible que « forêts aléatoires ».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Inconvénients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Variance généralement plus élevée que « forêts aléatoires ».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Longs à entraîner</a:t>
            </a:r>
          </a:p>
        </p:txBody>
      </p:sp>
    </p:spTree>
    <p:extLst>
      <p:ext uri="{BB962C8B-B14F-4D97-AF65-F5344CB8AC3E}">
        <p14:creationId xmlns:p14="http://schemas.microsoft.com/office/powerpoint/2010/main" val="3101545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RÉCAPITULATIF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1"/>
            <a:ext cx="12192000" cy="92640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Voici certains avantages/inconvénients de ces </a:t>
            </a:r>
            <a:br>
              <a:rPr lang="fr-CA" sz="4000" dirty="0"/>
            </a:br>
            <a:r>
              <a:rPr lang="fr-CA" sz="4000" dirty="0"/>
              <a:t>méthodes de classifications :</a:t>
            </a:r>
          </a:p>
          <a:p>
            <a:pPr lvl="2"/>
            <a:endParaRPr lang="fr-CA" sz="3200" dirty="0"/>
          </a:p>
          <a:p>
            <a:r>
              <a:rPr lang="fr-CA" sz="4000" b="1" dirty="0"/>
              <a:t>Classification naïve bayésienne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Avantages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Pas d’entraînement requis.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Peu d’hyperparamètres.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Très rapide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Inconvénients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Sensible à la colinéarité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r>
              <a:rPr lang="fr-CA" sz="4000" b="1" dirty="0"/>
              <a:t>K plus proches voisins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Avantages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Pas d’entraînement requis.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3600" dirty="0"/>
              <a:t>Inconvénients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K peut être difficile à ajuster.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200" dirty="0"/>
              <a:t>Peu être lent si l’ensemble de données est grand.</a:t>
            </a:r>
          </a:p>
        </p:txBody>
      </p:sp>
    </p:spTree>
    <p:extLst>
      <p:ext uri="{BB962C8B-B14F-4D97-AF65-F5344CB8AC3E}">
        <p14:creationId xmlns:p14="http://schemas.microsoft.com/office/powerpoint/2010/main" val="3672479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1987F-62F9-4A07-9FEC-F929F8D56695}"/>
              </a:ext>
            </a:extLst>
          </p:cNvPr>
          <p:cNvSpPr txBox="1"/>
          <p:nvPr/>
        </p:nvSpPr>
        <p:spPr>
          <a:xfrm>
            <a:off x="0" y="30750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6. SÉLECTION DES CARACTÉRISTIQUES</a:t>
            </a:r>
          </a:p>
        </p:txBody>
      </p:sp>
    </p:spTree>
    <p:extLst>
      <p:ext uri="{BB962C8B-B14F-4D97-AF65-F5344CB8AC3E}">
        <p14:creationId xmlns:p14="http://schemas.microsoft.com/office/powerpoint/2010/main" val="420349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ARBRES DE DÉCISIONS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2193972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Cette question devient un « candidat » pour le nœud.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On doit évaluer la qualité du candidat. 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Dans </a:t>
                </a:r>
                <a:r>
                  <a:rPr lang="fr-CA" sz="3600" i="1" dirty="0" err="1"/>
                  <a:t>scikit-learn</a:t>
                </a:r>
                <a:r>
                  <a:rPr lang="fr-CA" sz="3600" dirty="0"/>
                  <a:t>, la méthode d’évaluation utilisée par défaut est nommée « </a:t>
                </a:r>
                <a:r>
                  <a:rPr lang="fr-CA" sz="3600" b="1" dirty="0" err="1"/>
                  <a:t>gini</a:t>
                </a:r>
                <a:r>
                  <a:rPr lang="fr-CA" sz="3600" dirty="0"/>
                  <a:t> » et utilise le calcul suivant :</a:t>
                </a:r>
              </a:p>
              <a:p>
                <a:endParaRPr lang="fr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𝒑𝒓𝒐𝒃𝒂𝒃𝒊𝒍𝒊𝒕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é 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CA" sz="32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  <m:sup>
                          <m:r>
                            <a:rPr lang="fr-CA" sz="3200" b="1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𝒑𝒓𝒐𝒃𝒂𝒃𝒊𝒍𝒊𝒕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é 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CA" sz="32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CA" sz="3200" b="1" dirty="0">
                  <a:solidFill>
                    <a:srgbClr val="08519C"/>
                  </a:solidFill>
                </a:endParaRPr>
              </a:p>
              <a:p>
                <a:endParaRPr lang="fr-CA" sz="4000" dirty="0"/>
              </a:p>
              <a:p>
                <a:r>
                  <a:rPr lang="fr-CA" sz="4000" dirty="0"/>
                  <a:t>Plus le score est bas, meilleur est le candidat.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Si l’une des feuilles est « pure » (</a:t>
                </a:r>
                <a14:m>
                  <m:oMath xmlns:m="http://schemas.openxmlformats.org/officeDocument/2006/math"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36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3600" b="1" dirty="0">
                    <a:solidFill>
                      <a:srgbClr val="08519C"/>
                    </a:solidFill>
                  </a:rPr>
                  <a:t> </a:t>
                </a:r>
                <a:r>
                  <a:rPr lang="fr-CA" sz="3600" dirty="0"/>
                  <a:t>pour tous les cas ou </a:t>
                </a:r>
                <a14:m>
                  <m:oMath xmlns:m="http://schemas.openxmlformats.org/officeDocument/2006/math"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3600" b="1" i="1" smtClean="0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CA" sz="3600" dirty="0"/>
                  <a:t> pour tous les cas), alors le score </a:t>
                </a:r>
                <a:r>
                  <a:rPr lang="fr-CA" sz="3600" dirty="0" err="1"/>
                  <a:t>gini</a:t>
                </a:r>
                <a:r>
                  <a:rPr lang="fr-CA" sz="3600" dirty="0"/>
                  <a:t> est de « 0 ».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Si dans 50 % des cas </a:t>
                </a:r>
                <a14:m>
                  <m:oMath xmlns:m="http://schemas.openxmlformats.org/officeDocument/2006/math"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sz="3600" b="1" i="1">
                        <a:solidFill>
                          <a:srgbClr val="08519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CA" sz="3600" dirty="0"/>
                  <a:t>, alors le score </a:t>
                </a:r>
                <a:r>
                  <a:rPr lang="fr-CA" sz="3600" dirty="0" err="1"/>
                  <a:t>gini</a:t>
                </a:r>
                <a:r>
                  <a:rPr lang="fr-CA" sz="3600" dirty="0"/>
                  <a:t> est de « 0.5 ».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3600" dirty="0"/>
                  <a:t>Comme les côtés « Oui » et « Non » ne sont pas nécessairement de même taille, on prend la moyenne pondérée des deux.</a:t>
                </a:r>
              </a:p>
              <a:p>
                <a:endParaRPr lang="fr-CA" sz="3600" dirty="0"/>
              </a:p>
              <a:p>
                <a:r>
                  <a:rPr lang="fr-CA" sz="3600" dirty="0"/>
                  <a:t>Exemple. Ici, on a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Oui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num>
                                <m:den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𝟑𝟎</m:t>
                                  </m:r>
                                </m:num>
                                <m:den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𝟎𝟔𝟐𝟓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𝟓𝟔𝟐𝟓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𝟑𝟕𝟓</m:t>
                      </m:r>
                    </m:oMath>
                  </m:oMathPara>
                </a14:m>
                <a:endParaRPr lang="fr-CA" sz="3200" dirty="0"/>
              </a:p>
              <a:p>
                <a:endParaRPr lang="fr-CA" sz="40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Non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num>
                                <m:den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𝟐𝟓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𝟐𝟓</m:t>
                                  </m:r>
                                </m:num>
                                <m:den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𝟐𝟓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𝟎𝟐𝟕𝟖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𝟔𝟗𝟒𝟒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𝟐𝟕𝟖</m:t>
                      </m:r>
                    </m:oMath>
                  </m:oMathPara>
                </a14:m>
                <a:endParaRPr lang="fr-CA" sz="32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Moyenne pondérée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𝒈𝒊𝒏𝒊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𝟑𝟕𝟓</m:t>
                      </m:r>
                      <m:d>
                        <m:dPr>
                          <m:ctrlPr>
                            <a:rPr lang="fr-CA" sz="3600" b="1" i="1" smtClean="0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num>
                            <m:den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𝟐𝟕𝟖</m:t>
                      </m:r>
                      <m:d>
                        <m:d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32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den>
                          </m:f>
                        </m:e>
                      </m:d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𝟑𝟑𝟑</m:t>
                      </m:r>
                    </m:oMath>
                  </m:oMathPara>
                </a14:m>
                <a:endParaRPr lang="fr-CA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21939724"/>
              </a:xfrm>
              <a:prstGeom prst="rect">
                <a:avLst/>
              </a:prstGeom>
              <a:blipFill>
                <a:blip r:embed="rId3"/>
                <a:stretch>
                  <a:fillRect l="-1750" r="-11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F90876-7C67-4A96-BC14-4697C12008DE}"/>
                  </a:ext>
                </a:extLst>
              </p:cNvPr>
              <p:cNvSpPr/>
              <p:nvPr/>
            </p:nvSpPr>
            <p:spPr>
              <a:xfrm>
                <a:off x="5166852" y="280219"/>
                <a:ext cx="1858296" cy="1858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fr-CA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F90876-7C67-4A96-BC14-4697C120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852" y="280219"/>
                <a:ext cx="1858296" cy="1858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18E394-5817-4E27-9F1A-DB5EA5B79ECF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3782507" y="1291282"/>
            <a:ext cx="1466261" cy="3160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8CBEBD8-95AD-48EA-AB2E-B18AE4CBCC23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943234" y="1291280"/>
            <a:ext cx="1466261" cy="3160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1EF288-F243-49D9-85B8-C135C3CC56AB}"/>
              </a:ext>
            </a:extLst>
          </p:cNvPr>
          <p:cNvSpPr txBox="1"/>
          <p:nvPr/>
        </p:nvSpPr>
        <p:spPr>
          <a:xfrm>
            <a:off x="8053924" y="2086282"/>
            <a:ext cx="120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/>
              <a:t>Non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C4D1A-43A5-43E1-A714-246D473E4C01}"/>
              </a:ext>
            </a:extLst>
          </p:cNvPr>
          <p:cNvSpPr txBox="1"/>
          <p:nvPr/>
        </p:nvSpPr>
        <p:spPr>
          <a:xfrm>
            <a:off x="2935272" y="2086282"/>
            <a:ext cx="176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Oui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D921A9-2959-494B-B285-1851887115F2}"/>
                  </a:ext>
                </a:extLst>
              </p:cNvPr>
              <p:cNvSpPr txBox="1"/>
              <p:nvPr/>
            </p:nvSpPr>
            <p:spPr>
              <a:xfrm>
                <a:off x="784192" y="3604775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D921A9-2959-494B-B285-18518871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92" y="3604775"/>
                <a:ext cx="215108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9B7E4-333B-422C-98FE-F260D04626F9}"/>
                  </a:ext>
                </a:extLst>
              </p:cNvPr>
              <p:cNvSpPr txBox="1"/>
              <p:nvPr/>
            </p:nvSpPr>
            <p:spPr>
              <a:xfrm>
                <a:off x="2935272" y="3604775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9B7E4-333B-422C-98FE-F260D0462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272" y="3604775"/>
                <a:ext cx="20193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F2838-057E-4103-8A40-B0128C17FD92}"/>
                  </a:ext>
                </a:extLst>
              </p:cNvPr>
              <p:cNvSpPr txBox="1"/>
              <p:nvPr/>
            </p:nvSpPr>
            <p:spPr>
              <a:xfrm>
                <a:off x="784193" y="4312661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F2838-057E-4103-8A40-B0128C17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93" y="4312661"/>
                <a:ext cx="20193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6C5626-E2E9-4E4F-A800-A5A3002754D9}"/>
                  </a:ext>
                </a:extLst>
              </p:cNvPr>
              <p:cNvSpPr txBox="1"/>
              <p:nvPr/>
            </p:nvSpPr>
            <p:spPr>
              <a:xfrm>
                <a:off x="2935272" y="4298521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6C5626-E2E9-4E4F-A800-A5A300275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272" y="4298521"/>
                <a:ext cx="201930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0B9B54-3A6A-404D-9D36-A0557F6D14CC}"/>
                  </a:ext>
                </a:extLst>
              </p:cNvPr>
              <p:cNvSpPr txBox="1"/>
              <p:nvPr/>
            </p:nvSpPr>
            <p:spPr>
              <a:xfrm>
                <a:off x="7105651" y="3630597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0B9B54-3A6A-404D-9D36-A0557F6D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1" y="3630597"/>
                <a:ext cx="2151080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46A316-4DDA-447A-A736-B1EEFCB4BFD1}"/>
                  </a:ext>
                </a:extLst>
              </p:cNvPr>
              <p:cNvSpPr txBox="1"/>
              <p:nvPr/>
            </p:nvSpPr>
            <p:spPr>
              <a:xfrm>
                <a:off x="9256731" y="3630597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46A316-4DDA-447A-A736-B1EEFCB4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731" y="3630597"/>
                <a:ext cx="2019300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35B733-7CD7-4224-93E1-0708B4A8083A}"/>
                  </a:ext>
                </a:extLst>
              </p:cNvPr>
              <p:cNvSpPr txBox="1"/>
              <p:nvPr/>
            </p:nvSpPr>
            <p:spPr>
              <a:xfrm>
                <a:off x="7105652" y="4338483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35B733-7CD7-4224-93E1-0708B4A8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2" y="4338483"/>
                <a:ext cx="201930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F5ABF2-4A59-402B-952C-6E3F9348A012}"/>
                  </a:ext>
                </a:extLst>
              </p:cNvPr>
              <p:cNvSpPr txBox="1"/>
              <p:nvPr/>
            </p:nvSpPr>
            <p:spPr>
              <a:xfrm>
                <a:off x="9256731" y="4324343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F5ABF2-4A59-402B-952C-6E3F9348A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731" y="4324343"/>
                <a:ext cx="201930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112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6. SÉLECTION DE CARACTÉRISTIQES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70C8-6D50-4FFE-902F-2C89A0E81EDD}"/>
              </a:ext>
            </a:extLst>
          </p:cNvPr>
          <p:cNvSpPr txBox="1"/>
          <p:nvPr/>
        </p:nvSpPr>
        <p:spPr>
          <a:xfrm>
            <a:off x="0" y="-1"/>
            <a:ext cx="12192000" cy="1295739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Permet d’augmenter l’interprétabilité des différents algorithmes.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Trois types:</a:t>
            </a:r>
          </a:p>
          <a:p>
            <a:pPr marL="1657350" lvl="2" indent="-742950">
              <a:buFont typeface="+mj-lt"/>
              <a:buAutoNum type="arabicPeriod"/>
            </a:pPr>
            <a:r>
              <a:rPr lang="fr-CA" sz="3600" dirty="0"/>
              <a:t>Sélection par « filtrage »</a:t>
            </a:r>
          </a:p>
          <a:p>
            <a:pPr marL="1657350" lvl="2" indent="-742950">
              <a:buFont typeface="+mj-lt"/>
              <a:buAutoNum type="arabicPeriod"/>
            </a:pPr>
            <a:r>
              <a:rPr lang="fr-CA" sz="3600" i="1" dirty="0"/>
              <a:t>Sélection à l’aide d’un « </a:t>
            </a:r>
            <a:r>
              <a:rPr lang="fr-CA" sz="3600" i="1" dirty="0" err="1"/>
              <a:t>wrapper</a:t>
            </a:r>
            <a:r>
              <a:rPr lang="fr-CA" sz="3600" i="1" dirty="0"/>
              <a:t> »</a:t>
            </a:r>
          </a:p>
          <a:p>
            <a:pPr marL="1657350" lvl="2" indent="-742950">
              <a:buFont typeface="+mj-lt"/>
              <a:buAutoNum type="arabicPeriod"/>
            </a:pPr>
            <a:r>
              <a:rPr lang="fr-CA" sz="3600" i="1" dirty="0"/>
              <a:t>Sélection « </a:t>
            </a:r>
            <a:r>
              <a:rPr lang="fr-CA" sz="3600" dirty="0"/>
              <a:t>intégrée</a:t>
            </a:r>
            <a:r>
              <a:rPr lang="fr-CA" sz="3600" i="1" dirty="0"/>
              <a:t> » </a:t>
            </a:r>
            <a:r>
              <a:rPr lang="fr-CA" sz="3600" dirty="0"/>
              <a:t>(</a:t>
            </a:r>
            <a:r>
              <a:rPr lang="fr-CA" sz="3600" i="1" dirty="0" err="1"/>
              <a:t>embedded</a:t>
            </a:r>
            <a:r>
              <a:rPr lang="fr-CA" sz="3600" dirty="0"/>
              <a:t>)</a:t>
            </a:r>
            <a:endParaRPr lang="fr-CA" sz="3600" i="1" dirty="0"/>
          </a:p>
          <a:p>
            <a:endParaRPr lang="fr-CA" sz="4000" dirty="0"/>
          </a:p>
          <a:p>
            <a:r>
              <a:rPr lang="fr-CA" sz="4000" b="1" dirty="0"/>
              <a:t>Filtrage</a:t>
            </a:r>
            <a:endParaRPr lang="fr-CA" sz="44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Sélection en amont de l’algorithme (prétraitement).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Retrait des caractéristiques ayant une faible variance.</a:t>
            </a:r>
            <a:br>
              <a:rPr lang="fr-CA" sz="3600" dirty="0"/>
            </a:br>
            <a:r>
              <a:rPr lang="fr-CA" sz="3600" dirty="0"/>
              <a:t>(</a:t>
            </a:r>
            <a:r>
              <a:rPr lang="fr-CA" sz="3600" i="1" dirty="0"/>
              <a:t>e.g. </a:t>
            </a:r>
            <a:r>
              <a:rPr lang="fr-CA" sz="3600" i="1" dirty="0" err="1"/>
              <a:t>sklearn</a:t>
            </a:r>
            <a:r>
              <a:rPr lang="fr-CA" sz="3600" i="1" dirty="0"/>
              <a:t> : </a:t>
            </a:r>
            <a:r>
              <a:rPr lang="en-US" sz="3600" i="1" dirty="0" err="1"/>
              <a:t>VarianceThreshold</a:t>
            </a:r>
            <a:r>
              <a:rPr lang="en-US" sz="3600" dirty="0"/>
              <a:t>)</a:t>
            </a:r>
          </a:p>
          <a:p>
            <a:endParaRPr lang="en-US" sz="3600" b="1" i="1" dirty="0"/>
          </a:p>
          <a:p>
            <a:r>
              <a:rPr lang="fr-CA" sz="4000" b="1" i="1" dirty="0" err="1"/>
              <a:t>Wrapper</a:t>
            </a:r>
            <a:endParaRPr lang="fr-CA" sz="4000" b="1" i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Sélection en fonction des modèles entraînés.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Sélection des caractéristiques les plus importantes.</a:t>
            </a:r>
            <a:br>
              <a:rPr lang="fr-CA" sz="3600" dirty="0"/>
            </a:br>
            <a:r>
              <a:rPr lang="fr-CA" sz="3600" dirty="0"/>
              <a:t>(</a:t>
            </a:r>
            <a:r>
              <a:rPr lang="fr-CA" sz="3600" i="1" dirty="0"/>
              <a:t>e.g. </a:t>
            </a:r>
            <a:r>
              <a:rPr lang="fr-CA" sz="3600" i="1" dirty="0" err="1"/>
              <a:t>sklearn</a:t>
            </a:r>
            <a:r>
              <a:rPr lang="fr-CA" sz="3600" i="1" dirty="0"/>
              <a:t> : </a:t>
            </a:r>
            <a:r>
              <a:rPr lang="en-US" sz="3600" i="1" dirty="0" err="1"/>
              <a:t>SelectFromModel</a:t>
            </a:r>
            <a:r>
              <a:rPr lang="en-US" sz="3600" dirty="0"/>
              <a:t>)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en-US" sz="3600" dirty="0"/>
          </a:p>
          <a:p>
            <a:r>
              <a:rPr lang="fr-CA" sz="4000" b="1" i="1" dirty="0"/>
              <a:t>Intégrée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Sélection durant l’entraînement du modèle.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Sélection des caractéristiques les plus importantes.</a:t>
            </a:r>
            <a:br>
              <a:rPr lang="fr-CA" sz="3600" dirty="0"/>
            </a:br>
            <a:r>
              <a:rPr lang="fr-CA" sz="3600" dirty="0"/>
              <a:t>(</a:t>
            </a:r>
            <a:r>
              <a:rPr lang="fr-CA" sz="3600" i="1" dirty="0"/>
              <a:t>e.g. </a:t>
            </a:r>
            <a:r>
              <a:rPr lang="fr-CA" sz="3600" i="1" dirty="0" err="1"/>
              <a:t>sklearn</a:t>
            </a:r>
            <a:r>
              <a:rPr lang="fr-CA" sz="3600" i="1" dirty="0"/>
              <a:t> : </a:t>
            </a:r>
            <a:r>
              <a:rPr lang="en-US" sz="3600" i="1" dirty="0" err="1"/>
              <a:t>LogisticRegression</a:t>
            </a:r>
            <a:r>
              <a:rPr lang="en-US" sz="3600" i="1" dirty="0"/>
              <a:t>(penalty=‘l1’)</a:t>
            </a:r>
            <a:r>
              <a:rPr lang="en-US" sz="3600" dirty="0"/>
              <a:t>)</a:t>
            </a:r>
            <a:endParaRPr lang="fr-CA" sz="3600" dirty="0"/>
          </a:p>
        </p:txBody>
      </p:sp>
    </p:spTree>
    <p:extLst>
      <p:ext uri="{BB962C8B-B14F-4D97-AF65-F5344CB8AC3E}">
        <p14:creationId xmlns:p14="http://schemas.microsoft.com/office/powerpoint/2010/main" val="4012704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1987F-62F9-4A07-9FEC-F929F8D56695}"/>
              </a:ext>
            </a:extLst>
          </p:cNvPr>
          <p:cNvSpPr txBox="1"/>
          <p:nvPr/>
        </p:nvSpPr>
        <p:spPr>
          <a:xfrm>
            <a:off x="0" y="307505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 dirty="0"/>
              <a:t>7. CLASSIFICATION MULTICLASSE</a:t>
            </a:r>
          </a:p>
        </p:txBody>
      </p:sp>
    </p:spTree>
    <p:extLst>
      <p:ext uri="{BB962C8B-B14F-4D97-AF65-F5344CB8AC3E}">
        <p14:creationId xmlns:p14="http://schemas.microsoft.com/office/powerpoint/2010/main" val="2848707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7. CLASSIFICATION MULTICLASSE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0"/>
            <a:ext cx="12192000" cy="477053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Chacun des algorithmes de classification présentés peuvent fonctionner avec plus de deux classes.</a:t>
            </a:r>
          </a:p>
          <a:p>
            <a:endParaRPr lang="fr-CA" sz="4000" dirty="0"/>
          </a:p>
          <a:p>
            <a:r>
              <a:rPr lang="fr-CA" sz="4000" dirty="0"/>
              <a:t>Au moment d’évaluer le modèle (pour sélectionner les hyperparamètres ou pour évaluer le modèle final), la matrice de confusion ressemble à ceci.</a:t>
            </a:r>
          </a:p>
          <a:p>
            <a:endParaRPr lang="fr-CA" sz="2400" dirty="0"/>
          </a:p>
          <a:p>
            <a:r>
              <a:rPr lang="fr-CA" sz="4000" dirty="0"/>
              <a:t>Exemple pour trois classes :</a:t>
            </a:r>
          </a:p>
        </p:txBody>
      </p:sp>
      <p:graphicFrame>
        <p:nvGraphicFramePr>
          <p:cNvPr id="4" name="Table 3" descr="is-">
            <a:extLst>
              <a:ext uri="{FF2B5EF4-FFF2-40B4-BE49-F238E27FC236}">
                <a16:creationId xmlns:a16="http://schemas.microsoft.com/office/drawing/2014/main" id="{37C65047-16CD-4FFB-82F2-ED353B6D9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47262"/>
              </p:ext>
            </p:extLst>
          </p:nvPr>
        </p:nvGraphicFramePr>
        <p:xfrm>
          <a:off x="0" y="4961381"/>
          <a:ext cx="12192000" cy="6243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2829112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94153839"/>
                    </a:ext>
                  </a:extLst>
                </a:gridCol>
              </a:tblGrid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RÉELLES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40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89512"/>
                  </a:ext>
                </a:extLst>
              </a:tr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1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2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3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1229396">
                <a:tc rowSpan="3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PRÉDITES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1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VP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FP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FP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2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FN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algn="ctr"/>
                      <a:endParaRPr lang="fr-CA" sz="40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3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FN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36744"/>
                  </a:ext>
                </a:extLst>
              </a:tr>
            </a:tbl>
          </a:graphicData>
        </a:graphic>
      </p:graphicFrame>
      <p:graphicFrame>
        <p:nvGraphicFramePr>
          <p:cNvPr id="6" name="Table 5" descr="is-">
            <a:extLst>
              <a:ext uri="{FF2B5EF4-FFF2-40B4-BE49-F238E27FC236}">
                <a16:creationId xmlns:a16="http://schemas.microsoft.com/office/drawing/2014/main" id="{D0B4F5E0-9C56-44F2-9A13-62FB94EE7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2721"/>
              </p:ext>
            </p:extLst>
          </p:nvPr>
        </p:nvGraphicFramePr>
        <p:xfrm>
          <a:off x="0" y="11580381"/>
          <a:ext cx="12192000" cy="6243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2829112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94153839"/>
                    </a:ext>
                  </a:extLst>
                </a:gridCol>
              </a:tblGrid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RÉELLES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40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89512"/>
                  </a:ext>
                </a:extLst>
              </a:tr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1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2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3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1229396">
                <a:tc rowSpan="3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PRÉDITES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1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FN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2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FP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VP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FP</a:t>
                      </a:r>
                      <a:endParaRPr lang="fr-CA" sz="4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algn="ctr"/>
                      <a:endParaRPr lang="fr-CA" sz="40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3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FN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367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C2870EA-64CE-4C72-968B-F30657971134}"/>
              </a:ext>
            </a:extLst>
          </p:cNvPr>
          <p:cNvSpPr txBox="1"/>
          <p:nvPr/>
        </p:nvSpPr>
        <p:spPr>
          <a:xfrm>
            <a:off x="0" y="596633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800" b="1" dirty="0"/>
              <a:t>Pour la classe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27D68-CA19-45D7-A261-A40DFD90FFD3}"/>
              </a:ext>
            </a:extLst>
          </p:cNvPr>
          <p:cNvSpPr txBox="1"/>
          <p:nvPr/>
        </p:nvSpPr>
        <p:spPr>
          <a:xfrm>
            <a:off x="0" y="12569961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800" b="1" dirty="0"/>
              <a:t>Pour la classe 2</a:t>
            </a:r>
          </a:p>
        </p:txBody>
      </p:sp>
      <p:graphicFrame>
        <p:nvGraphicFramePr>
          <p:cNvPr id="9" name="Table 8" descr="is-">
            <a:extLst>
              <a:ext uri="{FF2B5EF4-FFF2-40B4-BE49-F238E27FC236}">
                <a16:creationId xmlns:a16="http://schemas.microsoft.com/office/drawing/2014/main" id="{622ED0A6-01D6-4D3A-A7EB-A32776E4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19859"/>
              </p:ext>
            </p:extLst>
          </p:nvPr>
        </p:nvGraphicFramePr>
        <p:xfrm>
          <a:off x="0" y="18199381"/>
          <a:ext cx="12192000" cy="6243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2829112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265811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535634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4612397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94153839"/>
                    </a:ext>
                  </a:extLst>
                </a:gridCol>
              </a:tblGrid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</a:t>
                      </a:r>
                      <a:br>
                        <a:rPr lang="fr-CA" sz="40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RÉELLES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A" sz="40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89512"/>
                  </a:ext>
                </a:extLst>
              </a:tr>
              <a:tr h="1229396"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1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2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3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88229"/>
                  </a:ext>
                </a:extLst>
              </a:tr>
              <a:tr h="1229396">
                <a:tc rowSpan="3"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VALEURS PRÉDITES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1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FN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09484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2</a:t>
                      </a:r>
                      <a:endParaRPr lang="fr-CA" sz="4000" b="0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FN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451549"/>
                  </a:ext>
                </a:extLst>
              </a:tr>
              <a:tr h="1229396">
                <a:tc vMerge="1">
                  <a:txBody>
                    <a:bodyPr/>
                    <a:lstStyle/>
                    <a:p>
                      <a:pPr algn="ctr"/>
                      <a:endParaRPr lang="fr-CA" sz="4000" b="1" dirty="0">
                        <a:solidFill>
                          <a:schemeClr val="bg1"/>
                        </a:solidFill>
                      </a:endParaRP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000" b="1" dirty="0">
                          <a:solidFill>
                            <a:schemeClr val="bg1"/>
                          </a:solidFill>
                        </a:rPr>
                        <a:t>Classe 3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51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FP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rgbClr val="4292C6"/>
                          </a:solidFill>
                        </a:rPr>
                        <a:t>FP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4800" b="1" dirty="0">
                          <a:solidFill>
                            <a:schemeClr val="bg1"/>
                          </a:solidFill>
                        </a:rPr>
                        <a:t>VP</a:t>
                      </a:r>
                    </a:p>
                  </a:txBody>
                  <a:tcPr marL="106706" marR="106706" marT="53353" marB="5335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851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9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367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A4D5193-8D77-490F-A764-D8E3D1E9465A}"/>
              </a:ext>
            </a:extLst>
          </p:cNvPr>
          <p:cNvSpPr txBox="1"/>
          <p:nvPr/>
        </p:nvSpPr>
        <p:spPr>
          <a:xfrm>
            <a:off x="0" y="19188961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800" b="1" dirty="0"/>
              <a:t>Pour la classe 3</a:t>
            </a:r>
          </a:p>
        </p:txBody>
      </p:sp>
    </p:spTree>
    <p:extLst>
      <p:ext uri="{BB962C8B-B14F-4D97-AF65-F5344CB8AC3E}">
        <p14:creationId xmlns:p14="http://schemas.microsoft.com/office/powerpoint/2010/main" val="2028761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7. CLASSIFICATION MULTICLASSE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0"/>
            <a:ext cx="12192000" cy="9941183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a alors trois option pour calculer le score global: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Pondéré (</a:t>
            </a:r>
            <a:r>
              <a:rPr lang="fr-CA" sz="4000" i="1" dirty="0" err="1"/>
              <a:t>weighted</a:t>
            </a:r>
            <a:r>
              <a:rPr lang="fr-CA" sz="4000" dirty="0"/>
              <a:t>)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Les scores sont calculés pour chaque classe séparément.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On utilise alors une moyenne pondérée en fonction du nombre de valeurs réelles positives.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Plus de poids pour les classes ayant plus d’exemples.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Micro (</a:t>
            </a:r>
            <a:r>
              <a:rPr lang="fr-CA" sz="4000" i="1" dirty="0"/>
              <a:t>micro</a:t>
            </a:r>
            <a:r>
              <a:rPr lang="fr-CA" sz="4000" dirty="0"/>
              <a:t>)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Les scores sont calculés pour toutes les classes simultanément (nombres totaux de VP, FP, VN, FN.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Macro (</a:t>
            </a:r>
            <a:r>
              <a:rPr lang="fr-CA" sz="4000" i="1" dirty="0"/>
              <a:t>macro</a:t>
            </a:r>
            <a:r>
              <a:rPr lang="fr-CA" sz="4000" dirty="0"/>
              <a:t>)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Les scores sont calculés pour chaque classe séparément.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Les classes ayant moins d’exemplaires sont aussi importantes que les classes ayant beaucoup d’exemplaires.</a:t>
            </a:r>
          </a:p>
        </p:txBody>
      </p:sp>
    </p:spTree>
    <p:extLst>
      <p:ext uri="{BB962C8B-B14F-4D97-AF65-F5344CB8AC3E}">
        <p14:creationId xmlns:p14="http://schemas.microsoft.com/office/powerpoint/2010/main" val="456029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7. CLASSIFICATION MULTICLASSE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0"/>
            <a:ext cx="12192000" cy="1412694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Pour entraîner le modèle, la stratégie est différente selon le type d’algorithme.</a:t>
            </a:r>
          </a:p>
          <a:p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Régression logistique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tous (</a:t>
            </a:r>
            <a:r>
              <a:rPr lang="fr-CA" sz="3600" i="1" dirty="0"/>
              <a:t>one vs </a:t>
            </a:r>
            <a:r>
              <a:rPr lang="fr-CA" sz="3600" i="1" dirty="0" err="1"/>
              <a:t>rest</a:t>
            </a:r>
            <a:r>
              <a:rPr lang="fr-CA" sz="3600" dirty="0"/>
              <a:t>) : </a:t>
            </a:r>
            <a:r>
              <a:rPr lang="fr-CA" sz="3600" i="1" dirty="0" err="1"/>
              <a:t>multi_class</a:t>
            </a:r>
            <a:r>
              <a:rPr lang="fr-CA" sz="3600" i="1" dirty="0"/>
              <a:t>=‘</a:t>
            </a:r>
            <a:r>
              <a:rPr lang="fr-CA" sz="3600" i="1" dirty="0" err="1"/>
              <a:t>ovr</a:t>
            </a:r>
            <a:r>
              <a:rPr lang="fr-CA" sz="3600" i="1" dirty="0"/>
              <a:t>’’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i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Machines à vecteurs de supports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Un contre un (</a:t>
            </a:r>
            <a:r>
              <a:rPr lang="fr-CA" sz="3600" i="1" dirty="0"/>
              <a:t>one vs one</a:t>
            </a:r>
            <a:r>
              <a:rPr lang="fr-CA" sz="36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Arbres de décisions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Forêts aléatoires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 err="1"/>
              <a:t>Boosting</a:t>
            </a:r>
            <a:r>
              <a:rPr lang="fr-CA" sz="4000" dirty="0"/>
              <a:t> de gradient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Classification naïve </a:t>
            </a:r>
            <a:r>
              <a:rPr lang="fr-CA" sz="4000" dirty="0" err="1"/>
              <a:t>bayesienne</a:t>
            </a:r>
            <a:endParaRPr lang="fr-CA" sz="4000" dirty="0"/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Multinomiale : utiliser </a:t>
            </a:r>
            <a:r>
              <a:rPr lang="fr-CA" sz="3600" i="1" dirty="0" err="1"/>
              <a:t>MultinomialNB</a:t>
            </a:r>
            <a:r>
              <a:rPr lang="fr-CA" sz="3600" i="1" dirty="0"/>
              <a:t>() </a:t>
            </a:r>
            <a:br>
              <a:rPr lang="fr-CA" sz="3600" i="1" dirty="0"/>
            </a:br>
            <a:r>
              <a:rPr lang="fr-CA" sz="3600" i="1" dirty="0"/>
              <a:t>plutôt que </a:t>
            </a:r>
            <a:r>
              <a:rPr lang="fr-CA" sz="3600" i="1" dirty="0" err="1"/>
              <a:t>GaussianNB</a:t>
            </a:r>
            <a:r>
              <a:rPr lang="fr-CA" sz="3600" i="1" dirty="0"/>
              <a:t>()</a:t>
            </a:r>
            <a:endParaRPr lang="fr-CA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fr-CA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K plus proches voisins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3600" dirty="0"/>
              <a:t>Extension naturelle</a:t>
            </a:r>
          </a:p>
        </p:txBody>
      </p:sp>
    </p:spTree>
    <p:extLst>
      <p:ext uri="{BB962C8B-B14F-4D97-AF65-F5344CB8AC3E}">
        <p14:creationId xmlns:p14="http://schemas.microsoft.com/office/powerpoint/2010/main" val="980798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206477" y="-59878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7. CLASSIFICATION MULTICLASSE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206477" y="-5279924"/>
            <a:ext cx="12192000" cy="126188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Régression logistique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3600" b="1" dirty="0"/>
              <a:t>Un contre tous (</a:t>
            </a:r>
            <a:r>
              <a:rPr lang="fr-CA" sz="3600" b="1" i="1" dirty="0"/>
              <a:t>one vs </a:t>
            </a:r>
            <a:r>
              <a:rPr lang="fr-CA" sz="3600" b="1" i="1" dirty="0" err="1"/>
              <a:t>rest</a:t>
            </a:r>
            <a:r>
              <a:rPr lang="fr-CA" sz="3600" b="1" dirty="0"/>
              <a:t>) : </a:t>
            </a:r>
            <a:r>
              <a:rPr lang="fr-CA" sz="3600" b="1" i="1" dirty="0" err="1"/>
              <a:t>multi_class</a:t>
            </a:r>
            <a:r>
              <a:rPr lang="fr-CA" sz="3600" b="1" i="1" dirty="0"/>
              <a:t>=‘</a:t>
            </a:r>
            <a:r>
              <a:rPr lang="fr-CA" sz="3600" b="1" i="1" dirty="0" err="1"/>
              <a:t>ovr</a:t>
            </a:r>
            <a:r>
              <a:rPr lang="fr-CA" sz="3600" b="1" i="1" dirty="0"/>
              <a:t>’</a:t>
            </a:r>
            <a:endParaRPr lang="fr-CA" sz="36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D9A941-6714-4706-9F57-B7346CA42F54}"/>
              </a:ext>
            </a:extLst>
          </p:cNvPr>
          <p:cNvCxnSpPr>
            <a:cxnSpLocks/>
          </p:cNvCxnSpPr>
          <p:nvPr/>
        </p:nvCxnSpPr>
        <p:spPr>
          <a:xfrm flipH="1" flipV="1">
            <a:off x="5735426" y="1287689"/>
            <a:ext cx="1261226" cy="28566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2008892-8A82-4E2E-96BA-CA076EF16506}"/>
              </a:ext>
            </a:extLst>
          </p:cNvPr>
          <p:cNvGrpSpPr/>
          <p:nvPr/>
        </p:nvGrpSpPr>
        <p:grpSpPr>
          <a:xfrm>
            <a:off x="4053408" y="-3708477"/>
            <a:ext cx="3673904" cy="3056610"/>
            <a:chOff x="4053407" y="-3708477"/>
            <a:chExt cx="4955459" cy="412283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AD2E557-8B16-4511-A213-9BABF6B8B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279" y="-3605671"/>
              <a:ext cx="0" cy="402003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E0463BF-4194-45FB-BBF7-0A4FF22DA7C0}"/>
                </a:ext>
              </a:extLst>
            </p:cNvPr>
            <p:cNvCxnSpPr>
              <a:cxnSpLocks/>
            </p:cNvCxnSpPr>
            <p:nvPr/>
          </p:nvCxnSpPr>
          <p:spPr>
            <a:xfrm>
              <a:off x="4295469" y="-859272"/>
              <a:ext cx="415848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CC18D-F0FE-4067-8912-AD55CB4341EA}"/>
                </a:ext>
              </a:extLst>
            </p:cNvPr>
            <p:cNvSpPr/>
            <p:nvPr/>
          </p:nvSpPr>
          <p:spPr>
            <a:xfrm>
              <a:off x="6213032" y="-1600094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804A170-324E-4DD2-9B0C-8FB6C4771689}"/>
                    </a:ext>
                  </a:extLst>
                </p:cNvPr>
                <p:cNvSpPr txBox="1"/>
                <p:nvPr/>
              </p:nvSpPr>
              <p:spPr>
                <a:xfrm>
                  <a:off x="7652013" y="-774043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804A170-324E-4DD2-9B0C-8FB6C4771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2013" y="-774043"/>
                  <a:ext cx="1356853" cy="7605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328D428-5CAB-4E77-9D9E-4D1415D62EBD}"/>
                    </a:ext>
                  </a:extLst>
                </p:cNvPr>
                <p:cNvSpPr txBox="1"/>
                <p:nvPr/>
              </p:nvSpPr>
              <p:spPr>
                <a:xfrm>
                  <a:off x="4053407" y="-3708477"/>
                  <a:ext cx="1356853" cy="707886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328D428-5CAB-4E77-9D9E-4D1415D62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407" y="-3708477"/>
                  <a:ext cx="1356853" cy="707886"/>
                </a:xfrm>
                <a:prstGeom prst="rect">
                  <a:avLst/>
                </a:prstGeom>
                <a:blipFill>
                  <a:blip r:embed="rId4"/>
                  <a:stretch>
                    <a:fillRect b="-19767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56DA3C-EAA1-44AF-9BEE-82957CBC66AC}"/>
                </a:ext>
              </a:extLst>
            </p:cNvPr>
            <p:cNvSpPr/>
            <p:nvPr/>
          </p:nvSpPr>
          <p:spPr>
            <a:xfrm>
              <a:off x="5895739" y="-2020459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361D55-5500-4F05-B883-05C81FFB9776}"/>
                </a:ext>
              </a:extLst>
            </p:cNvPr>
            <p:cNvSpPr/>
            <p:nvPr/>
          </p:nvSpPr>
          <p:spPr>
            <a:xfrm>
              <a:off x="5495107" y="-2074521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0FD461-6FFE-4291-9945-7154AC51E8E1}"/>
                </a:ext>
              </a:extLst>
            </p:cNvPr>
            <p:cNvSpPr/>
            <p:nvPr/>
          </p:nvSpPr>
          <p:spPr>
            <a:xfrm>
              <a:off x="5747107" y="-2432430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E1DDB21-3658-40FA-901C-5EE83E8F4FE7}"/>
                </a:ext>
              </a:extLst>
            </p:cNvPr>
            <p:cNvGrpSpPr/>
            <p:nvPr/>
          </p:nvGrpSpPr>
          <p:grpSpPr>
            <a:xfrm>
              <a:off x="6673594" y="-3414889"/>
              <a:ext cx="211911" cy="243786"/>
              <a:chOff x="4131601" y="2884249"/>
              <a:chExt cx="171830" cy="19767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FD02F91-73DA-4F7B-814F-ACC34E593556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E284F31-5D00-4033-AB11-69A68082A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F620A26-0786-4092-88E5-C7158A90E792}"/>
                </a:ext>
              </a:extLst>
            </p:cNvPr>
            <p:cNvGrpSpPr/>
            <p:nvPr/>
          </p:nvGrpSpPr>
          <p:grpSpPr>
            <a:xfrm>
              <a:off x="6998657" y="-3414889"/>
              <a:ext cx="211911" cy="243786"/>
              <a:chOff x="4131601" y="2884249"/>
              <a:chExt cx="171830" cy="197676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7FDC6ED-3A2E-4F93-BE0F-2925A83A58E2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687F7AD-DCCB-4E7D-8E1D-0A89F0E38B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1E5DD56-BB93-448C-B212-DA57FB3AB2FF}"/>
                </a:ext>
              </a:extLst>
            </p:cNvPr>
            <p:cNvGrpSpPr/>
            <p:nvPr/>
          </p:nvGrpSpPr>
          <p:grpSpPr>
            <a:xfrm>
              <a:off x="6877199" y="-3023397"/>
              <a:ext cx="211911" cy="243786"/>
              <a:chOff x="4131601" y="2884249"/>
              <a:chExt cx="171830" cy="19767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4A5C6B2-32BC-4226-AD7F-D316454E6454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E36700C-8A27-484D-9CCC-E90F7B5E8E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B8BDBC-38A7-4891-ACF4-DEB4C7BA3214}"/>
                </a:ext>
              </a:extLst>
            </p:cNvPr>
            <p:cNvGrpSpPr/>
            <p:nvPr/>
          </p:nvGrpSpPr>
          <p:grpSpPr>
            <a:xfrm>
              <a:off x="7202262" y="-3023397"/>
              <a:ext cx="211911" cy="243786"/>
              <a:chOff x="4131601" y="2884249"/>
              <a:chExt cx="171830" cy="19767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76C4F76-B73A-4041-900E-4A76FADBF1C1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5689E7-6E1F-4E0D-B968-666067D84E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B6DCBCF5-CAF7-467E-A0D5-B198FE55C071}"/>
                </a:ext>
              </a:extLst>
            </p:cNvPr>
            <p:cNvSpPr/>
            <p:nvPr/>
          </p:nvSpPr>
          <p:spPr>
            <a:xfrm>
              <a:off x="7354832" y="-1895476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F30C25B1-9C6A-40C4-93E0-C84DE25D5484}"/>
                </a:ext>
              </a:extLst>
            </p:cNvPr>
            <p:cNvSpPr/>
            <p:nvPr/>
          </p:nvSpPr>
          <p:spPr>
            <a:xfrm>
              <a:off x="7510617" y="-1419387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D359C882-F071-4644-9AD3-AB0178F682B7}"/>
                </a:ext>
              </a:extLst>
            </p:cNvPr>
            <p:cNvSpPr/>
            <p:nvPr/>
          </p:nvSpPr>
          <p:spPr>
            <a:xfrm>
              <a:off x="8047648" y="-1469986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1281D0F7-38C5-4FB4-BDF8-E69D208577B7}"/>
                </a:ext>
              </a:extLst>
            </p:cNvPr>
            <p:cNvSpPr/>
            <p:nvPr/>
          </p:nvSpPr>
          <p:spPr>
            <a:xfrm>
              <a:off x="7906252" y="-2344302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0ABF29E-9977-4224-B4B8-091A614B4E03}"/>
              </a:ext>
            </a:extLst>
          </p:cNvPr>
          <p:cNvSpPr txBox="1"/>
          <p:nvPr/>
        </p:nvSpPr>
        <p:spPr>
          <a:xfrm>
            <a:off x="0" y="-426818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applique l’algorithme une fois par paire de classes.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3600" dirty="0"/>
              <a:t>Chaque fois, on cherche à séparer une classe de… </a:t>
            </a:r>
            <a:br>
              <a:rPr lang="fr-CA" sz="3600" dirty="0"/>
            </a:br>
            <a:r>
              <a:rPr lang="fr-CA" sz="3600" dirty="0"/>
              <a:t>…toutes les autres.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77DFC2E-51DA-4080-85EA-C42917EBCA2E}"/>
              </a:ext>
            </a:extLst>
          </p:cNvPr>
          <p:cNvCxnSpPr>
            <a:cxnSpLocks/>
          </p:cNvCxnSpPr>
          <p:nvPr/>
        </p:nvCxnSpPr>
        <p:spPr>
          <a:xfrm>
            <a:off x="868680" y="2569109"/>
            <a:ext cx="2994660" cy="13860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9A25CD0-DA77-44E5-9424-D380F3BB61C5}"/>
              </a:ext>
            </a:extLst>
          </p:cNvPr>
          <p:cNvGrpSpPr/>
          <p:nvPr/>
        </p:nvGrpSpPr>
        <p:grpSpPr>
          <a:xfrm>
            <a:off x="234436" y="1771022"/>
            <a:ext cx="3940723" cy="3278597"/>
            <a:chOff x="3410" y="8138079"/>
            <a:chExt cx="4955459" cy="4122836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41F91B4-BC39-4633-862D-1019A7C96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3282" y="8240885"/>
              <a:ext cx="0" cy="402003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B50F4B2-6F5E-4879-8D5E-9924969414A8}"/>
                </a:ext>
              </a:extLst>
            </p:cNvPr>
            <p:cNvCxnSpPr>
              <a:cxnSpLocks/>
            </p:cNvCxnSpPr>
            <p:nvPr/>
          </p:nvCxnSpPr>
          <p:spPr>
            <a:xfrm>
              <a:off x="245472" y="10987284"/>
              <a:ext cx="415848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23DCE95-AEFC-4280-8E61-A68C13D718B7}"/>
                </a:ext>
              </a:extLst>
            </p:cNvPr>
            <p:cNvSpPr/>
            <p:nvPr/>
          </p:nvSpPr>
          <p:spPr>
            <a:xfrm>
              <a:off x="2163035" y="10246462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0F8679-E839-4326-BE84-235C23476AEC}"/>
                    </a:ext>
                  </a:extLst>
                </p:cNvPr>
                <p:cNvSpPr txBox="1"/>
                <p:nvPr/>
              </p:nvSpPr>
              <p:spPr>
                <a:xfrm>
                  <a:off x="3602016" y="11072513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0F8679-E839-4326-BE84-235C23476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016" y="11072513"/>
                  <a:ext cx="1356853" cy="7605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4C69EDC-EFD7-44C7-BF57-EF64B3835DB6}"/>
                    </a:ext>
                  </a:extLst>
                </p:cNvPr>
                <p:cNvSpPr txBox="1"/>
                <p:nvPr/>
              </p:nvSpPr>
              <p:spPr>
                <a:xfrm>
                  <a:off x="3410" y="8138079"/>
                  <a:ext cx="1356853" cy="707886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4C69EDC-EFD7-44C7-BF57-EF64B3835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" y="8138079"/>
                  <a:ext cx="1356853" cy="707886"/>
                </a:xfrm>
                <a:prstGeom prst="rect">
                  <a:avLst/>
                </a:prstGeom>
                <a:blipFill>
                  <a:blip r:embed="rId6"/>
                  <a:stretch>
                    <a:fillRect b="-11957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A4C07E9-6BF2-4DEF-BDBC-C53358AF436B}"/>
                </a:ext>
              </a:extLst>
            </p:cNvPr>
            <p:cNvSpPr/>
            <p:nvPr/>
          </p:nvSpPr>
          <p:spPr>
            <a:xfrm>
              <a:off x="1845742" y="9826097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3CD5DE1-63C6-49FF-9907-1E00FABF6CE3}"/>
                </a:ext>
              </a:extLst>
            </p:cNvPr>
            <p:cNvSpPr/>
            <p:nvPr/>
          </p:nvSpPr>
          <p:spPr>
            <a:xfrm>
              <a:off x="1445110" y="9772035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BE166B4-3A77-4115-9FC7-4ACC77AA8CD1}"/>
                </a:ext>
              </a:extLst>
            </p:cNvPr>
            <p:cNvSpPr/>
            <p:nvPr/>
          </p:nvSpPr>
          <p:spPr>
            <a:xfrm>
              <a:off x="1697110" y="9414126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B387E93-D39E-48BA-B629-920066787461}"/>
                </a:ext>
              </a:extLst>
            </p:cNvPr>
            <p:cNvGrpSpPr/>
            <p:nvPr/>
          </p:nvGrpSpPr>
          <p:grpSpPr>
            <a:xfrm>
              <a:off x="2623597" y="8431667"/>
              <a:ext cx="211911" cy="243786"/>
              <a:chOff x="4131601" y="2884249"/>
              <a:chExt cx="171830" cy="197676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F18568F-6756-49C3-99A1-6B54EFFDF5BA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45A9512-8563-430E-9057-BF91B51BA7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B4CEDA-CD0F-42C1-81F0-DD8D86711159}"/>
                </a:ext>
              </a:extLst>
            </p:cNvPr>
            <p:cNvGrpSpPr/>
            <p:nvPr/>
          </p:nvGrpSpPr>
          <p:grpSpPr>
            <a:xfrm>
              <a:off x="2948660" y="8431667"/>
              <a:ext cx="211911" cy="243786"/>
              <a:chOff x="4131601" y="2884249"/>
              <a:chExt cx="171830" cy="197676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C9B5406-2689-431F-94E0-8DFE60605F71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F7165A0-46C0-4D0E-AD96-880C40A30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A3EB549-47D8-422F-96A3-7435915D7F85}"/>
                </a:ext>
              </a:extLst>
            </p:cNvPr>
            <p:cNvGrpSpPr/>
            <p:nvPr/>
          </p:nvGrpSpPr>
          <p:grpSpPr>
            <a:xfrm>
              <a:off x="2827202" y="8823159"/>
              <a:ext cx="211911" cy="243786"/>
              <a:chOff x="4131601" y="2884249"/>
              <a:chExt cx="171830" cy="197676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7C777CD-B669-493F-87EE-84097120FC07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32CF0E0-CBD4-4C4D-97E1-72C712082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5372334-FB3A-457F-B591-E14B09913341}"/>
                </a:ext>
              </a:extLst>
            </p:cNvPr>
            <p:cNvGrpSpPr/>
            <p:nvPr/>
          </p:nvGrpSpPr>
          <p:grpSpPr>
            <a:xfrm>
              <a:off x="3152265" y="8823159"/>
              <a:ext cx="211911" cy="243786"/>
              <a:chOff x="4131601" y="2884249"/>
              <a:chExt cx="171830" cy="197676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8774568-8D5B-41E3-BABB-9A4A9BB1C161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930D3B4-7D95-4A19-9B79-D6BE7B3F1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1A69727E-511B-4ACF-B762-E5527D719DC7}"/>
                </a:ext>
              </a:extLst>
            </p:cNvPr>
            <p:cNvSpPr/>
            <p:nvPr/>
          </p:nvSpPr>
          <p:spPr>
            <a:xfrm>
              <a:off x="3304835" y="9951080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8938CE75-33F5-472E-A368-AB140BCB29BA}"/>
                </a:ext>
              </a:extLst>
            </p:cNvPr>
            <p:cNvSpPr/>
            <p:nvPr/>
          </p:nvSpPr>
          <p:spPr>
            <a:xfrm>
              <a:off x="3460620" y="10427169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D8256DDD-6A87-4DB9-8C32-D51363B962A6}"/>
                </a:ext>
              </a:extLst>
            </p:cNvPr>
            <p:cNvSpPr/>
            <p:nvPr/>
          </p:nvSpPr>
          <p:spPr>
            <a:xfrm>
              <a:off x="3997651" y="10376570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FF49B67C-00EA-4247-AC07-CD3D075A5043}"/>
                </a:ext>
              </a:extLst>
            </p:cNvPr>
            <p:cNvSpPr/>
            <p:nvPr/>
          </p:nvSpPr>
          <p:spPr>
            <a:xfrm>
              <a:off x="3856255" y="9502254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016031A-2E85-40A7-AC72-552BB3E7BC09}"/>
              </a:ext>
            </a:extLst>
          </p:cNvPr>
          <p:cNvGrpSpPr/>
          <p:nvPr/>
        </p:nvGrpSpPr>
        <p:grpSpPr>
          <a:xfrm>
            <a:off x="4396400" y="1745171"/>
            <a:ext cx="3940723" cy="3278597"/>
            <a:chOff x="3410" y="8138079"/>
            <a:chExt cx="4955459" cy="4122836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1C33B71-3833-4389-B4E4-FF3F05C56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3282" y="8240885"/>
              <a:ext cx="0" cy="402003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BEF87E3-77A2-45AB-BBB7-7E92CD5BE231}"/>
                </a:ext>
              </a:extLst>
            </p:cNvPr>
            <p:cNvCxnSpPr>
              <a:cxnSpLocks/>
            </p:cNvCxnSpPr>
            <p:nvPr/>
          </p:nvCxnSpPr>
          <p:spPr>
            <a:xfrm>
              <a:off x="245472" y="10987284"/>
              <a:ext cx="415848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24131CA-F1C4-4B4E-9BB9-6F8A343B4287}"/>
                </a:ext>
              </a:extLst>
            </p:cNvPr>
            <p:cNvSpPr/>
            <p:nvPr/>
          </p:nvSpPr>
          <p:spPr>
            <a:xfrm>
              <a:off x="2163035" y="10246462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0D8D57A-FDD6-4673-908A-05DBF2430C68}"/>
                    </a:ext>
                  </a:extLst>
                </p:cNvPr>
                <p:cNvSpPr txBox="1"/>
                <p:nvPr/>
              </p:nvSpPr>
              <p:spPr>
                <a:xfrm>
                  <a:off x="3602016" y="11072513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0D8D57A-FDD6-4673-908A-05DBF2430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016" y="11072513"/>
                  <a:ext cx="1356853" cy="7605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2930D9-3773-460A-AB2A-2F824603F496}"/>
                    </a:ext>
                  </a:extLst>
                </p:cNvPr>
                <p:cNvSpPr txBox="1"/>
                <p:nvPr/>
              </p:nvSpPr>
              <p:spPr>
                <a:xfrm>
                  <a:off x="3410" y="8138079"/>
                  <a:ext cx="1356853" cy="707886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2930D9-3773-460A-AB2A-2F824603F4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" y="8138079"/>
                  <a:ext cx="1356853" cy="707886"/>
                </a:xfrm>
                <a:prstGeom prst="rect">
                  <a:avLst/>
                </a:prstGeom>
                <a:blipFill>
                  <a:blip r:embed="rId8"/>
                  <a:stretch>
                    <a:fillRect b="-11828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4A4168F-CC72-47DA-BA5E-79538DBEC047}"/>
                </a:ext>
              </a:extLst>
            </p:cNvPr>
            <p:cNvSpPr/>
            <p:nvPr/>
          </p:nvSpPr>
          <p:spPr>
            <a:xfrm>
              <a:off x="1845742" y="9826097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7E4D86B-45C0-4FC9-9A11-7CD940F4EDC4}"/>
                </a:ext>
              </a:extLst>
            </p:cNvPr>
            <p:cNvSpPr/>
            <p:nvPr/>
          </p:nvSpPr>
          <p:spPr>
            <a:xfrm>
              <a:off x="1445110" y="9772035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F41A218-2782-40CB-A6AF-9BDB7A05179C}"/>
                </a:ext>
              </a:extLst>
            </p:cNvPr>
            <p:cNvSpPr/>
            <p:nvPr/>
          </p:nvSpPr>
          <p:spPr>
            <a:xfrm>
              <a:off x="1697110" y="9414126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43BD68-4D70-4B24-B438-2C2E43CC4723}"/>
                </a:ext>
              </a:extLst>
            </p:cNvPr>
            <p:cNvGrpSpPr/>
            <p:nvPr/>
          </p:nvGrpSpPr>
          <p:grpSpPr>
            <a:xfrm>
              <a:off x="2623597" y="8431667"/>
              <a:ext cx="211911" cy="243786"/>
              <a:chOff x="4131601" y="2884249"/>
              <a:chExt cx="171830" cy="197676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99B6D84-C3B6-4767-92AC-A8CE730CAE7C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1DB48D0-F53E-4654-A592-1EB804977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25C78E8-F791-4E29-89D5-8683B8A150FD}"/>
                </a:ext>
              </a:extLst>
            </p:cNvPr>
            <p:cNvGrpSpPr/>
            <p:nvPr/>
          </p:nvGrpSpPr>
          <p:grpSpPr>
            <a:xfrm>
              <a:off x="2948660" y="8431667"/>
              <a:ext cx="211911" cy="243786"/>
              <a:chOff x="4131601" y="2884249"/>
              <a:chExt cx="171830" cy="197676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DC77064-6C88-44A2-9F31-FBED5ADDD087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1DF4C53-3D85-4EF9-8274-1E3141EF9F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054C9FE-37A4-423B-B989-713D1E7D3FA5}"/>
                </a:ext>
              </a:extLst>
            </p:cNvPr>
            <p:cNvGrpSpPr/>
            <p:nvPr/>
          </p:nvGrpSpPr>
          <p:grpSpPr>
            <a:xfrm>
              <a:off x="2827202" y="8823159"/>
              <a:ext cx="211911" cy="243786"/>
              <a:chOff x="4131601" y="2884249"/>
              <a:chExt cx="171830" cy="197676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44F7E26-F8DF-4392-8601-381406F0079C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67FFF74-3DF1-43BD-85DB-DEE5EE458C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1C3BAB9-0EB7-4BF3-9397-1ABC6A622623}"/>
                </a:ext>
              </a:extLst>
            </p:cNvPr>
            <p:cNvGrpSpPr/>
            <p:nvPr/>
          </p:nvGrpSpPr>
          <p:grpSpPr>
            <a:xfrm>
              <a:off x="3152265" y="8823159"/>
              <a:ext cx="211911" cy="243786"/>
              <a:chOff x="4131601" y="2884249"/>
              <a:chExt cx="171830" cy="197676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7A735E2-90B6-4D6D-A926-B5B4694E9CDC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AC85EAC-FF99-4B82-83EF-3B4F65C52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B6BCEA30-C119-4BBA-A13F-F76CF11AF3B8}"/>
                </a:ext>
              </a:extLst>
            </p:cNvPr>
            <p:cNvSpPr/>
            <p:nvPr/>
          </p:nvSpPr>
          <p:spPr>
            <a:xfrm>
              <a:off x="3304835" y="9951080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BBD33CFA-688F-498B-9A75-F9AE3C05FCC5}"/>
                </a:ext>
              </a:extLst>
            </p:cNvPr>
            <p:cNvSpPr/>
            <p:nvPr/>
          </p:nvSpPr>
          <p:spPr>
            <a:xfrm>
              <a:off x="3460620" y="10427169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88A85591-69F1-4304-A02D-02E47AF74528}"/>
                </a:ext>
              </a:extLst>
            </p:cNvPr>
            <p:cNvSpPr/>
            <p:nvPr/>
          </p:nvSpPr>
          <p:spPr>
            <a:xfrm>
              <a:off x="3997651" y="10376570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CF7C1D61-80D3-4040-84E7-13C70038D1E4}"/>
                </a:ext>
              </a:extLst>
            </p:cNvPr>
            <p:cNvSpPr/>
            <p:nvPr/>
          </p:nvSpPr>
          <p:spPr>
            <a:xfrm>
              <a:off x="3856255" y="9502254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CB145CB-F891-469A-8984-D034C74895A1}"/>
              </a:ext>
            </a:extLst>
          </p:cNvPr>
          <p:cNvGrpSpPr/>
          <p:nvPr/>
        </p:nvGrpSpPr>
        <p:grpSpPr>
          <a:xfrm>
            <a:off x="8517551" y="1771022"/>
            <a:ext cx="3940723" cy="3278597"/>
            <a:chOff x="3410" y="8138079"/>
            <a:chExt cx="4955459" cy="4122836"/>
          </a:xfrm>
        </p:grpSpPr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E719D82-7CA2-4CB9-A909-018C46255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3282" y="8240885"/>
              <a:ext cx="0" cy="402003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733133D-40AF-4127-8B0F-F1610DF95E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472" y="10987284"/>
              <a:ext cx="415848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0CC5D5A-B722-4389-8CA0-AE8F83E1433D}"/>
                </a:ext>
              </a:extLst>
            </p:cNvPr>
            <p:cNvSpPr/>
            <p:nvPr/>
          </p:nvSpPr>
          <p:spPr>
            <a:xfrm>
              <a:off x="2163035" y="10246462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897933D-3A45-4851-9ED0-4E8996BC6479}"/>
                    </a:ext>
                  </a:extLst>
                </p:cNvPr>
                <p:cNvSpPr txBox="1"/>
                <p:nvPr/>
              </p:nvSpPr>
              <p:spPr>
                <a:xfrm>
                  <a:off x="3602016" y="11072513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897933D-3A45-4851-9ED0-4E8996BC6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016" y="11072513"/>
                  <a:ext cx="1356853" cy="7605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104FE52-5760-4CD5-AF89-8E4093FE5DB0}"/>
                    </a:ext>
                  </a:extLst>
                </p:cNvPr>
                <p:cNvSpPr txBox="1"/>
                <p:nvPr/>
              </p:nvSpPr>
              <p:spPr>
                <a:xfrm>
                  <a:off x="3410" y="8138079"/>
                  <a:ext cx="1356853" cy="707886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104FE52-5760-4CD5-AF89-8E4093FE5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" y="8138079"/>
                  <a:ext cx="1356853" cy="707886"/>
                </a:xfrm>
                <a:prstGeom prst="rect">
                  <a:avLst/>
                </a:prstGeom>
                <a:blipFill>
                  <a:blip r:embed="rId10"/>
                  <a:stretch>
                    <a:fillRect b="-11957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23224BD-0B2C-4EA1-8C0E-4609FB6A0C83}"/>
                </a:ext>
              </a:extLst>
            </p:cNvPr>
            <p:cNvSpPr/>
            <p:nvPr/>
          </p:nvSpPr>
          <p:spPr>
            <a:xfrm>
              <a:off x="1845742" y="9826097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ECE6431-EC24-4005-93A4-96ABA07F17B4}"/>
                </a:ext>
              </a:extLst>
            </p:cNvPr>
            <p:cNvSpPr/>
            <p:nvPr/>
          </p:nvSpPr>
          <p:spPr>
            <a:xfrm>
              <a:off x="1445110" y="9772035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C820DFD-568C-44F8-8CF1-AD91CEB87A4D}"/>
                </a:ext>
              </a:extLst>
            </p:cNvPr>
            <p:cNvSpPr/>
            <p:nvPr/>
          </p:nvSpPr>
          <p:spPr>
            <a:xfrm>
              <a:off x="1697110" y="9414126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B54BB82-E467-4315-A8FE-3F6FCE69531D}"/>
                </a:ext>
              </a:extLst>
            </p:cNvPr>
            <p:cNvGrpSpPr/>
            <p:nvPr/>
          </p:nvGrpSpPr>
          <p:grpSpPr>
            <a:xfrm>
              <a:off x="2623597" y="8431667"/>
              <a:ext cx="211911" cy="243786"/>
              <a:chOff x="4131601" y="2884249"/>
              <a:chExt cx="171830" cy="197676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86AF1C4A-265E-4636-98FC-EFD911BBB591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736E83E-9992-4946-A39F-D426F9B21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A44F39A-8DF4-4234-827B-5EE1C1C3C48B}"/>
                </a:ext>
              </a:extLst>
            </p:cNvPr>
            <p:cNvGrpSpPr/>
            <p:nvPr/>
          </p:nvGrpSpPr>
          <p:grpSpPr>
            <a:xfrm>
              <a:off x="2948660" y="8431667"/>
              <a:ext cx="211911" cy="243786"/>
              <a:chOff x="4131601" y="2884249"/>
              <a:chExt cx="171830" cy="197676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9AA07C7-DB02-4017-8B99-DD19BE731374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226477C-1A7E-4D7C-A169-080465ACF1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7D21D48-FB50-4841-ADE0-C36889D6B223}"/>
                </a:ext>
              </a:extLst>
            </p:cNvPr>
            <p:cNvGrpSpPr/>
            <p:nvPr/>
          </p:nvGrpSpPr>
          <p:grpSpPr>
            <a:xfrm>
              <a:off x="2827202" y="8823159"/>
              <a:ext cx="211911" cy="243786"/>
              <a:chOff x="4131601" y="2884249"/>
              <a:chExt cx="171830" cy="197676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C368CA5-5076-4BBF-897E-9CC79E281629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0E80B46-9C9F-4FF1-8F3C-6189BF8235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6C030A0-E86E-4675-8A8C-10EBE924C16E}"/>
                </a:ext>
              </a:extLst>
            </p:cNvPr>
            <p:cNvGrpSpPr/>
            <p:nvPr/>
          </p:nvGrpSpPr>
          <p:grpSpPr>
            <a:xfrm>
              <a:off x="3152265" y="8823159"/>
              <a:ext cx="211911" cy="243786"/>
              <a:chOff x="4131601" y="2884249"/>
              <a:chExt cx="171830" cy="197676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39874D7-3F66-4699-A949-D83BF4364C37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3D62FFA-39DF-46D6-8A7C-39E78F74BA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762B3022-2DA3-4339-8372-690F9F95D1F8}"/>
                </a:ext>
              </a:extLst>
            </p:cNvPr>
            <p:cNvSpPr/>
            <p:nvPr/>
          </p:nvSpPr>
          <p:spPr>
            <a:xfrm>
              <a:off x="3304835" y="9951080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2BBE83FF-3CA9-4C7E-9C9A-93AF70586CA3}"/>
                </a:ext>
              </a:extLst>
            </p:cNvPr>
            <p:cNvSpPr/>
            <p:nvPr/>
          </p:nvSpPr>
          <p:spPr>
            <a:xfrm>
              <a:off x="3460620" y="10427169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365E3640-7214-42CF-94C9-EC507B5A098E}"/>
                </a:ext>
              </a:extLst>
            </p:cNvPr>
            <p:cNvSpPr/>
            <p:nvPr/>
          </p:nvSpPr>
          <p:spPr>
            <a:xfrm>
              <a:off x="3997651" y="10376570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0C41219E-505F-4697-AB0C-2BD639A627C3}"/>
                </a:ext>
              </a:extLst>
            </p:cNvPr>
            <p:cNvSpPr/>
            <p:nvPr/>
          </p:nvSpPr>
          <p:spPr>
            <a:xfrm>
              <a:off x="3856255" y="9502254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C14FEB2-4AA6-48CF-A639-A42E23819A8B}"/>
              </a:ext>
            </a:extLst>
          </p:cNvPr>
          <p:cNvCxnSpPr>
            <a:cxnSpLocks/>
          </p:cNvCxnSpPr>
          <p:nvPr/>
        </p:nvCxnSpPr>
        <p:spPr>
          <a:xfrm flipV="1">
            <a:off x="9947623" y="1626261"/>
            <a:ext cx="2143079" cy="29591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6668E582-A88D-4557-AC4B-A4FB2F24F31E}"/>
              </a:ext>
            </a:extLst>
          </p:cNvPr>
          <p:cNvSpPr txBox="1"/>
          <p:nvPr/>
        </p:nvSpPr>
        <p:spPr>
          <a:xfrm>
            <a:off x="24549" y="7006961"/>
            <a:ext cx="12191996" cy="132343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Rappelons qu’à chaque fois, la véritable sortie est </a:t>
            </a:r>
            <a:br>
              <a:rPr lang="fr-CA" sz="4000" dirty="0"/>
            </a:br>
            <a:r>
              <a:rPr lang="fr-CA" sz="4000" dirty="0"/>
              <a:t>en fait :</a:t>
            </a:r>
            <a:endParaRPr lang="fr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3F1D106-98C7-49EE-AF2E-EF04FD3EEB86}"/>
                  </a:ext>
                </a:extLst>
              </p:cNvPr>
              <p:cNvSpPr txBox="1"/>
              <p:nvPr/>
            </p:nvSpPr>
            <p:spPr>
              <a:xfrm>
                <a:off x="426931" y="5309126"/>
                <a:ext cx="3627841" cy="148797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𝑭𝒓𝒐𝒏𝒕𝒊</m:t>
                      </m:r>
                      <m:r>
                        <a:rPr lang="fr-CA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CA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𝒓𝒆</m:t>
                      </m:r>
                      <m:r>
                        <a:rPr lang="fr-CA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CA" sz="40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CA" sz="4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fr-CA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4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CA" sz="4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CA" sz="4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3F1D106-98C7-49EE-AF2E-EF04FD3EE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31" y="5309126"/>
                <a:ext cx="3627841" cy="14879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D064B3B-908D-4BBB-B1FE-C4731E60F904}"/>
                  </a:ext>
                </a:extLst>
              </p:cNvPr>
              <p:cNvSpPr txBox="1"/>
              <p:nvPr/>
            </p:nvSpPr>
            <p:spPr>
              <a:xfrm>
                <a:off x="4545444" y="5329322"/>
                <a:ext cx="3627841" cy="148797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𝑭𝒓𝒐𝒏𝒕𝒊</m:t>
                      </m:r>
                      <m:r>
                        <a:rPr lang="fr-CA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CA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𝒓𝒆</m:t>
                      </m:r>
                      <m:r>
                        <a:rPr lang="fr-CA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CA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CA" sz="40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CA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fr-CA" sz="4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CA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D064B3B-908D-4BBB-B1FE-C4731E60F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44" y="5329322"/>
                <a:ext cx="3627841" cy="14879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18D1F7-9998-49FD-8F7B-11BA9D292B03}"/>
                  </a:ext>
                </a:extLst>
              </p:cNvPr>
              <p:cNvSpPr txBox="1"/>
              <p:nvPr/>
            </p:nvSpPr>
            <p:spPr>
              <a:xfrm>
                <a:off x="8710046" y="5276679"/>
                <a:ext cx="3447934" cy="148797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𝑭𝒓𝒐𝒏𝒕𝒊</m:t>
                      </m:r>
                      <m:r>
                        <a:rPr lang="fr-CA" sz="4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CA" sz="4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𝒓𝒆</m:t>
                      </m:r>
                      <m:r>
                        <a:rPr lang="fr-CA" sz="4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4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CA" sz="4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CA" sz="4000" b="1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CA" sz="4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fr-CA" sz="40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CA" sz="4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18D1F7-9998-49FD-8F7B-11BA9D292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046" y="5276679"/>
                <a:ext cx="3447934" cy="14879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5D23267-7771-4893-82F4-617DAA00679F}"/>
                  </a:ext>
                </a:extLst>
              </p:cNvPr>
              <p:cNvSpPr txBox="1"/>
              <p:nvPr/>
            </p:nvSpPr>
            <p:spPr>
              <a:xfrm>
                <a:off x="24549" y="8069431"/>
                <a:ext cx="7793408" cy="15379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fr-CA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40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40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fr-CA" sz="4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40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40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5D23267-7771-4893-82F4-617DAA006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" y="8069431"/>
                <a:ext cx="7793408" cy="15379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70F44E2-484A-4979-ABF1-E91500766D82}"/>
                  </a:ext>
                </a:extLst>
              </p:cNvPr>
              <p:cNvSpPr txBox="1"/>
              <p:nvPr/>
            </p:nvSpPr>
            <p:spPr>
              <a:xfrm>
                <a:off x="776" y="9637037"/>
                <a:ext cx="7793408" cy="15379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fr-CA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fr-CA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fr-CA" sz="4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CA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4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70F44E2-484A-4979-ABF1-E91500766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" y="9637037"/>
                <a:ext cx="7793408" cy="15379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7FECD73-1CE3-411C-B5DE-3614F87F3E47}"/>
                  </a:ext>
                </a:extLst>
              </p:cNvPr>
              <p:cNvSpPr txBox="1"/>
              <p:nvPr/>
            </p:nvSpPr>
            <p:spPr>
              <a:xfrm>
                <a:off x="776" y="11362493"/>
                <a:ext cx="7793408" cy="153798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fr-CA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4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CA" sz="4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4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4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A" sz="4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CA" sz="4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fr-CA" sz="4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40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40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fr-CA" sz="40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CA" sz="4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CA" sz="40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CA" sz="4000" b="1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CA" sz="4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fr-CA" sz="4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A" sz="4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fr-CA" sz="4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fr-CA" sz="4000" b="1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CA" sz="4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7FECD73-1CE3-411C-B5DE-3614F87F3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" y="11362493"/>
                <a:ext cx="7793408" cy="15379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0B02554-F759-40AB-8D55-D512A02622FE}"/>
              </a:ext>
            </a:extLst>
          </p:cNvPr>
          <p:cNvGrpSpPr/>
          <p:nvPr/>
        </p:nvGrpSpPr>
        <p:grpSpPr>
          <a:xfrm>
            <a:off x="6938977" y="8197283"/>
            <a:ext cx="7161612" cy="4903377"/>
            <a:chOff x="7627345" y="9277683"/>
            <a:chExt cx="10063326" cy="5463206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6DA4A91C-FD53-41FA-BCAE-DFE09771D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1754" y="9814625"/>
              <a:ext cx="0" cy="44054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ADA2F131-FA98-47F9-B233-9BB6745F3EC1}"/>
                </a:ext>
              </a:extLst>
            </p:cNvPr>
            <p:cNvCxnSpPr>
              <a:cxnSpLocks/>
            </p:cNvCxnSpPr>
            <p:nvPr/>
          </p:nvCxnSpPr>
          <p:spPr>
            <a:xfrm>
              <a:off x="7627345" y="13598794"/>
              <a:ext cx="614937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06E247C3-FF0F-4831-8235-DC0594B1178D}"/>
                    </a:ext>
                  </a:extLst>
                </p:cNvPr>
                <p:cNvSpPr txBox="1"/>
                <p:nvPr/>
              </p:nvSpPr>
              <p:spPr>
                <a:xfrm>
                  <a:off x="12258763" y="13914961"/>
                  <a:ext cx="5431908" cy="825928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A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fr-CA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fr-CA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CA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CA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fr-CA" sz="4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fr-CA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fr-CA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CA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CA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06E247C3-FF0F-4831-8235-DC0594B11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8763" y="13914961"/>
                  <a:ext cx="5431908" cy="82592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D95C26F4-36AE-468C-9E5B-4A40F09F497F}"/>
                    </a:ext>
                  </a:extLst>
                </p:cNvPr>
                <p:cNvSpPr txBox="1"/>
                <p:nvPr/>
              </p:nvSpPr>
              <p:spPr>
                <a:xfrm>
                  <a:off x="8759155" y="9277683"/>
                  <a:ext cx="1356853" cy="788707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1" i="1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fr-CA" sz="4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4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fr-CA" sz="4000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D95C26F4-36AE-468C-9E5B-4A40F09F4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9155" y="9277683"/>
                  <a:ext cx="1356853" cy="788707"/>
                </a:xfrm>
                <a:prstGeom prst="rect">
                  <a:avLst/>
                </a:prstGeom>
                <a:blipFill>
                  <a:blip r:embed="rId18"/>
                  <a:stretch>
                    <a:fillRect r="-11950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ABE3BBE-5BDD-4A1C-AF53-76552AF1D9FF}"/>
                    </a:ext>
                  </a:extLst>
                </p:cNvPr>
                <p:cNvSpPr txBox="1"/>
                <p:nvPr/>
              </p:nvSpPr>
              <p:spPr>
                <a:xfrm>
                  <a:off x="9611726" y="13512139"/>
                  <a:ext cx="1224013" cy="707886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CA" sz="400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ABE3BBE-5BDD-4A1C-AF53-76552AF1D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1726" y="13512139"/>
                  <a:ext cx="1224013" cy="70788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3102168-DD57-450F-87B3-0549AD7B48B1}"/>
                    </a:ext>
                  </a:extLst>
                </p:cNvPr>
                <p:cNvSpPr txBox="1"/>
                <p:nvPr/>
              </p:nvSpPr>
              <p:spPr>
                <a:xfrm>
                  <a:off x="8560688" y="10182304"/>
                  <a:ext cx="1270471" cy="707886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CA" sz="40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3102168-DD57-450F-87B3-0549AD7B4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0688" y="10182304"/>
                  <a:ext cx="1270471" cy="70788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A94896B-EEA9-425F-A752-88A0AD431941}"/>
                    </a:ext>
                  </a:extLst>
                </p:cNvPr>
                <p:cNvSpPr txBox="1"/>
                <p:nvPr/>
              </p:nvSpPr>
              <p:spPr>
                <a:xfrm>
                  <a:off x="8414329" y="11631359"/>
                  <a:ext cx="1270471" cy="707886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fr-CA" sz="40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A94896B-EEA9-425F-A752-88A0AD4319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4329" y="11631359"/>
                  <a:ext cx="1270471" cy="70788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BA1E3BE-3A79-4DC2-9E21-2C0CF70C0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863" y="10531415"/>
              <a:ext cx="382561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D88FA90-E048-405E-977C-E4D6F5F01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8864" y="12041907"/>
              <a:ext cx="149719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6C318D88-BD70-4C72-920C-DAE79B341E35}"/>
                </a:ext>
              </a:extLst>
            </p:cNvPr>
            <p:cNvGrpSpPr/>
            <p:nvPr/>
          </p:nvGrpSpPr>
          <p:grpSpPr>
            <a:xfrm>
              <a:off x="7795241" y="10538310"/>
              <a:ext cx="5231110" cy="2984190"/>
              <a:chOff x="791865" y="2260600"/>
              <a:chExt cx="5231110" cy="298419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01652F2-5F61-4909-BA49-44123FBB8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865" y="5242606"/>
                <a:ext cx="1401787" cy="218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54CA4D3A-9767-4066-A20C-560F7E007EFC}"/>
                  </a:ext>
                </a:extLst>
              </p:cNvPr>
              <p:cNvSpPr/>
              <p:nvPr/>
            </p:nvSpPr>
            <p:spPr>
              <a:xfrm rot="5400000">
                <a:off x="1195794" y="3253564"/>
                <a:ext cx="1944915" cy="2028010"/>
              </a:xfrm>
              <a:prstGeom prst="arc">
                <a:avLst>
                  <a:gd name="adj1" fmla="val 18399283"/>
                  <a:gd name="adj2" fmla="val 0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94E7026C-7880-4AA2-88BA-F538A6F06920}"/>
                  </a:ext>
                </a:extLst>
              </p:cNvPr>
              <p:cNvCxnSpPr>
                <a:cxnSpLocks/>
                <a:stCxn id="179" idx="0"/>
              </p:cNvCxnSpPr>
              <p:nvPr/>
            </p:nvCxnSpPr>
            <p:spPr>
              <a:xfrm flipV="1">
                <a:off x="2969371" y="4493260"/>
                <a:ext cx="212886" cy="37046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E959A7D-B199-4790-98D7-FC7B34AEE7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2257" y="3426460"/>
                <a:ext cx="387781" cy="106680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489DDA1-E409-4A90-8B32-E6CEC77F2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0038" y="2924175"/>
                <a:ext cx="212886" cy="502285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97FC68FD-3DB7-4D60-B214-0445F02EDD55}"/>
                  </a:ext>
                </a:extLst>
              </p:cNvPr>
              <p:cNvSpPr/>
              <p:nvPr/>
            </p:nvSpPr>
            <p:spPr>
              <a:xfrm rot="16200000">
                <a:off x="3761346" y="2241004"/>
                <a:ext cx="1944915" cy="2028010"/>
              </a:xfrm>
              <a:prstGeom prst="arc">
                <a:avLst>
                  <a:gd name="adj1" fmla="val 18399283"/>
                  <a:gd name="adj2" fmla="val 0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4034958-7770-4DAE-ADBC-665465C1E3B9}"/>
                  </a:ext>
                </a:extLst>
              </p:cNvPr>
              <p:cNvCxnSpPr>
                <a:cxnSpLocks/>
                <a:stCxn id="183" idx="0"/>
              </p:cNvCxnSpPr>
              <p:nvPr/>
            </p:nvCxnSpPr>
            <p:spPr>
              <a:xfrm flipH="1">
                <a:off x="3782924" y="2658858"/>
                <a:ext cx="149760" cy="26531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028A256-4447-4E21-A352-67FA13C5DB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9041" y="2260600"/>
                <a:ext cx="1293934" cy="2062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0F880C0-EA94-44B3-B961-799A717E6554}"/>
                  </a:ext>
                </a:extLst>
              </p:cNvPr>
              <p:cNvSpPr txBox="1"/>
              <p:nvPr/>
            </p:nvSpPr>
            <p:spPr>
              <a:xfrm>
                <a:off x="24549" y="13322418"/>
                <a:ext cx="12191996" cy="2673552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Pour classer un nouvel exemplaire, on calcule la valeur </a:t>
                </a:r>
                <a14:m>
                  <m:oMath xmlns:m="http://schemas.openxmlformats.org/officeDocument/2006/math">
                    <m:r>
                      <a:rPr lang="fr-CA" sz="3600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fr-CA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fr-CA" sz="3600" dirty="0"/>
                  <a:t> pour chacune des trois frontières et on le classe dans la classe ayant la valeur la plus élevée.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𝑐𝑙𝑎𝑠𝑠𝑒</m:t>
                      </m:r>
                      <m:r>
                        <a:rPr lang="fr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CA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CA" sz="3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CA" sz="3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fr-CA" sz="36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fr-CA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fr-CA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0F880C0-EA94-44B3-B961-799A717E6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" y="13322418"/>
                <a:ext cx="12191996" cy="2673552"/>
              </a:xfrm>
              <a:prstGeom prst="rect">
                <a:avLst/>
              </a:prstGeom>
              <a:blipFill>
                <a:blip r:embed="rId22"/>
                <a:stretch>
                  <a:fillRect l="-1750" t="-410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14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206477" y="-59878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7. CLASSIFICATION MULTICLASSE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206477" y="-5279924"/>
            <a:ext cx="12192000" cy="126188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b="1" dirty="0"/>
              <a:t>Machines à vecteurs de supports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3600" b="1" dirty="0"/>
              <a:t>Un contre un (</a:t>
            </a:r>
            <a:r>
              <a:rPr lang="fr-CA" sz="3600" b="1" i="1" dirty="0"/>
              <a:t>one vs one</a:t>
            </a:r>
            <a:r>
              <a:rPr lang="fr-CA" sz="3600" b="1" dirty="0"/>
              <a:t>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D9A941-6714-4706-9F57-B7346CA42F54}"/>
              </a:ext>
            </a:extLst>
          </p:cNvPr>
          <p:cNvCxnSpPr>
            <a:cxnSpLocks/>
          </p:cNvCxnSpPr>
          <p:nvPr/>
        </p:nvCxnSpPr>
        <p:spPr>
          <a:xfrm flipH="1" flipV="1">
            <a:off x="5735426" y="1405677"/>
            <a:ext cx="1261226" cy="285663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2008892-8A82-4E2E-96BA-CA076EF16506}"/>
              </a:ext>
            </a:extLst>
          </p:cNvPr>
          <p:cNvGrpSpPr/>
          <p:nvPr/>
        </p:nvGrpSpPr>
        <p:grpSpPr>
          <a:xfrm>
            <a:off x="4053408" y="-3708477"/>
            <a:ext cx="3673904" cy="3056610"/>
            <a:chOff x="4053407" y="-3708477"/>
            <a:chExt cx="4955459" cy="412283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AD2E557-8B16-4511-A213-9BABF6B8B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279" y="-3605671"/>
              <a:ext cx="0" cy="402003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E0463BF-4194-45FB-BBF7-0A4FF22DA7C0}"/>
                </a:ext>
              </a:extLst>
            </p:cNvPr>
            <p:cNvCxnSpPr>
              <a:cxnSpLocks/>
            </p:cNvCxnSpPr>
            <p:nvPr/>
          </p:nvCxnSpPr>
          <p:spPr>
            <a:xfrm>
              <a:off x="4295469" y="-859272"/>
              <a:ext cx="415848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CC18D-F0FE-4067-8912-AD55CB4341EA}"/>
                </a:ext>
              </a:extLst>
            </p:cNvPr>
            <p:cNvSpPr/>
            <p:nvPr/>
          </p:nvSpPr>
          <p:spPr>
            <a:xfrm>
              <a:off x="6213032" y="-1600094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804A170-324E-4DD2-9B0C-8FB6C4771689}"/>
                    </a:ext>
                  </a:extLst>
                </p:cNvPr>
                <p:cNvSpPr txBox="1"/>
                <p:nvPr/>
              </p:nvSpPr>
              <p:spPr>
                <a:xfrm>
                  <a:off x="7652013" y="-774043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804A170-324E-4DD2-9B0C-8FB6C4771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2013" y="-774043"/>
                  <a:ext cx="1356853" cy="7605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328D428-5CAB-4E77-9D9E-4D1415D62EBD}"/>
                    </a:ext>
                  </a:extLst>
                </p:cNvPr>
                <p:cNvSpPr txBox="1"/>
                <p:nvPr/>
              </p:nvSpPr>
              <p:spPr>
                <a:xfrm>
                  <a:off x="4053407" y="-3708477"/>
                  <a:ext cx="1356853" cy="707886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328D428-5CAB-4E77-9D9E-4D1415D62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407" y="-3708477"/>
                  <a:ext cx="1356853" cy="707886"/>
                </a:xfrm>
                <a:prstGeom prst="rect">
                  <a:avLst/>
                </a:prstGeom>
                <a:blipFill>
                  <a:blip r:embed="rId4"/>
                  <a:stretch>
                    <a:fillRect b="-19767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56DA3C-EAA1-44AF-9BEE-82957CBC66AC}"/>
                </a:ext>
              </a:extLst>
            </p:cNvPr>
            <p:cNvSpPr/>
            <p:nvPr/>
          </p:nvSpPr>
          <p:spPr>
            <a:xfrm>
              <a:off x="5895739" y="-2020459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361D55-5500-4F05-B883-05C81FFB9776}"/>
                </a:ext>
              </a:extLst>
            </p:cNvPr>
            <p:cNvSpPr/>
            <p:nvPr/>
          </p:nvSpPr>
          <p:spPr>
            <a:xfrm>
              <a:off x="5495107" y="-2074521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0FD461-6FFE-4291-9945-7154AC51E8E1}"/>
                </a:ext>
              </a:extLst>
            </p:cNvPr>
            <p:cNvSpPr/>
            <p:nvPr/>
          </p:nvSpPr>
          <p:spPr>
            <a:xfrm>
              <a:off x="5747107" y="-2432430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E1DDB21-3658-40FA-901C-5EE83E8F4FE7}"/>
                </a:ext>
              </a:extLst>
            </p:cNvPr>
            <p:cNvGrpSpPr/>
            <p:nvPr/>
          </p:nvGrpSpPr>
          <p:grpSpPr>
            <a:xfrm>
              <a:off x="6673594" y="-3414889"/>
              <a:ext cx="211911" cy="243786"/>
              <a:chOff x="4131601" y="2884249"/>
              <a:chExt cx="171830" cy="19767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FD02F91-73DA-4F7B-814F-ACC34E593556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E284F31-5D00-4033-AB11-69A68082A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F620A26-0786-4092-88E5-C7158A90E792}"/>
                </a:ext>
              </a:extLst>
            </p:cNvPr>
            <p:cNvGrpSpPr/>
            <p:nvPr/>
          </p:nvGrpSpPr>
          <p:grpSpPr>
            <a:xfrm>
              <a:off x="6998657" y="-3414889"/>
              <a:ext cx="211911" cy="243786"/>
              <a:chOff x="4131601" y="2884249"/>
              <a:chExt cx="171830" cy="197676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7FDC6ED-3A2E-4F93-BE0F-2925A83A58E2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687F7AD-DCCB-4E7D-8E1D-0A89F0E38B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1E5DD56-BB93-448C-B212-DA57FB3AB2FF}"/>
                </a:ext>
              </a:extLst>
            </p:cNvPr>
            <p:cNvGrpSpPr/>
            <p:nvPr/>
          </p:nvGrpSpPr>
          <p:grpSpPr>
            <a:xfrm>
              <a:off x="6877199" y="-3023397"/>
              <a:ext cx="211911" cy="243786"/>
              <a:chOff x="4131601" y="2884249"/>
              <a:chExt cx="171830" cy="19767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4A5C6B2-32BC-4226-AD7F-D316454E6454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E36700C-8A27-484D-9CCC-E90F7B5E8E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B8BDBC-38A7-4891-ACF4-DEB4C7BA3214}"/>
                </a:ext>
              </a:extLst>
            </p:cNvPr>
            <p:cNvGrpSpPr/>
            <p:nvPr/>
          </p:nvGrpSpPr>
          <p:grpSpPr>
            <a:xfrm>
              <a:off x="7202262" y="-3023397"/>
              <a:ext cx="211911" cy="243786"/>
              <a:chOff x="4131601" y="2884249"/>
              <a:chExt cx="171830" cy="19767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76C4F76-B73A-4041-900E-4A76FADBF1C1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5689E7-6E1F-4E0D-B968-666067D84E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B6DCBCF5-CAF7-467E-A0D5-B198FE55C071}"/>
                </a:ext>
              </a:extLst>
            </p:cNvPr>
            <p:cNvSpPr/>
            <p:nvPr/>
          </p:nvSpPr>
          <p:spPr>
            <a:xfrm>
              <a:off x="7354832" y="-1895476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F30C25B1-9C6A-40C4-93E0-C84DE25D5484}"/>
                </a:ext>
              </a:extLst>
            </p:cNvPr>
            <p:cNvSpPr/>
            <p:nvPr/>
          </p:nvSpPr>
          <p:spPr>
            <a:xfrm>
              <a:off x="7510617" y="-1419387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D359C882-F071-4644-9AD3-AB0178F682B7}"/>
                </a:ext>
              </a:extLst>
            </p:cNvPr>
            <p:cNvSpPr/>
            <p:nvPr/>
          </p:nvSpPr>
          <p:spPr>
            <a:xfrm>
              <a:off x="8047648" y="-1469986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1281D0F7-38C5-4FB4-BDF8-E69D208577B7}"/>
                </a:ext>
              </a:extLst>
            </p:cNvPr>
            <p:cNvSpPr/>
            <p:nvPr/>
          </p:nvSpPr>
          <p:spPr>
            <a:xfrm>
              <a:off x="7906252" y="-2344302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0ABF29E-9977-4224-B4B8-091A614B4E03}"/>
              </a:ext>
            </a:extLst>
          </p:cNvPr>
          <p:cNvSpPr txBox="1"/>
          <p:nvPr/>
        </p:nvSpPr>
        <p:spPr>
          <a:xfrm>
            <a:off x="0" y="-426818"/>
            <a:ext cx="12192000" cy="181588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On applique l’algorithme une fois par paire de classes.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fr-CA" sz="3600" dirty="0"/>
              <a:t>Chaque fois, on cherche à séparer une classe de… </a:t>
            </a:r>
            <a:br>
              <a:rPr lang="fr-CA" sz="3600" dirty="0"/>
            </a:br>
            <a:r>
              <a:rPr lang="fr-CA" sz="3600" dirty="0"/>
              <a:t>…toutes les autres.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77DFC2E-51DA-4080-85EA-C42917EBCA2E}"/>
              </a:ext>
            </a:extLst>
          </p:cNvPr>
          <p:cNvCxnSpPr>
            <a:cxnSpLocks/>
          </p:cNvCxnSpPr>
          <p:nvPr/>
        </p:nvCxnSpPr>
        <p:spPr>
          <a:xfrm>
            <a:off x="1433280" y="1579689"/>
            <a:ext cx="1800549" cy="314429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9A25CD0-DA77-44E5-9424-D380F3BB61C5}"/>
              </a:ext>
            </a:extLst>
          </p:cNvPr>
          <p:cNvGrpSpPr/>
          <p:nvPr/>
        </p:nvGrpSpPr>
        <p:grpSpPr>
          <a:xfrm>
            <a:off x="234436" y="1889010"/>
            <a:ext cx="3940723" cy="3278597"/>
            <a:chOff x="3410" y="8138079"/>
            <a:chExt cx="4955459" cy="4122836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41F91B4-BC39-4633-862D-1019A7C96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3282" y="8240885"/>
              <a:ext cx="0" cy="402003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B50F4B2-6F5E-4879-8D5E-9924969414A8}"/>
                </a:ext>
              </a:extLst>
            </p:cNvPr>
            <p:cNvCxnSpPr>
              <a:cxnSpLocks/>
            </p:cNvCxnSpPr>
            <p:nvPr/>
          </p:nvCxnSpPr>
          <p:spPr>
            <a:xfrm>
              <a:off x="245472" y="10987284"/>
              <a:ext cx="415848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23DCE95-AEFC-4280-8E61-A68C13D718B7}"/>
                </a:ext>
              </a:extLst>
            </p:cNvPr>
            <p:cNvSpPr/>
            <p:nvPr/>
          </p:nvSpPr>
          <p:spPr>
            <a:xfrm>
              <a:off x="2163035" y="10246462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0F8679-E839-4326-BE84-235C23476AEC}"/>
                    </a:ext>
                  </a:extLst>
                </p:cNvPr>
                <p:cNvSpPr txBox="1"/>
                <p:nvPr/>
              </p:nvSpPr>
              <p:spPr>
                <a:xfrm>
                  <a:off x="3602016" y="11072513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0F8679-E839-4326-BE84-235C23476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016" y="11072513"/>
                  <a:ext cx="1356853" cy="7605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4C69EDC-EFD7-44C7-BF57-EF64B3835DB6}"/>
                    </a:ext>
                  </a:extLst>
                </p:cNvPr>
                <p:cNvSpPr txBox="1"/>
                <p:nvPr/>
              </p:nvSpPr>
              <p:spPr>
                <a:xfrm>
                  <a:off x="3410" y="8138079"/>
                  <a:ext cx="1356853" cy="707886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4C69EDC-EFD7-44C7-BF57-EF64B3835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" y="8138079"/>
                  <a:ext cx="1356853" cy="707886"/>
                </a:xfrm>
                <a:prstGeom prst="rect">
                  <a:avLst/>
                </a:prstGeom>
                <a:blipFill>
                  <a:blip r:embed="rId6"/>
                  <a:stretch>
                    <a:fillRect b="-11957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A4C07E9-6BF2-4DEF-BDBC-C53358AF436B}"/>
                </a:ext>
              </a:extLst>
            </p:cNvPr>
            <p:cNvSpPr/>
            <p:nvPr/>
          </p:nvSpPr>
          <p:spPr>
            <a:xfrm>
              <a:off x="1845742" y="9826097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3CD5DE1-63C6-49FF-9907-1E00FABF6CE3}"/>
                </a:ext>
              </a:extLst>
            </p:cNvPr>
            <p:cNvSpPr/>
            <p:nvPr/>
          </p:nvSpPr>
          <p:spPr>
            <a:xfrm>
              <a:off x="1445110" y="9772035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BE166B4-3A77-4115-9FC7-4ACC77AA8CD1}"/>
                </a:ext>
              </a:extLst>
            </p:cNvPr>
            <p:cNvSpPr/>
            <p:nvPr/>
          </p:nvSpPr>
          <p:spPr>
            <a:xfrm>
              <a:off x="1697110" y="9414126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B387E93-D39E-48BA-B629-920066787461}"/>
                </a:ext>
              </a:extLst>
            </p:cNvPr>
            <p:cNvGrpSpPr/>
            <p:nvPr/>
          </p:nvGrpSpPr>
          <p:grpSpPr>
            <a:xfrm>
              <a:off x="2623597" y="8431667"/>
              <a:ext cx="211911" cy="243786"/>
              <a:chOff x="4131601" y="2884249"/>
              <a:chExt cx="171830" cy="197676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F18568F-6756-49C3-99A1-6B54EFFDF5BA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45A9512-8563-430E-9057-BF91B51BA7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B4CEDA-CD0F-42C1-81F0-DD8D86711159}"/>
                </a:ext>
              </a:extLst>
            </p:cNvPr>
            <p:cNvGrpSpPr/>
            <p:nvPr/>
          </p:nvGrpSpPr>
          <p:grpSpPr>
            <a:xfrm>
              <a:off x="2948660" y="8431667"/>
              <a:ext cx="211911" cy="243786"/>
              <a:chOff x="4131601" y="2884249"/>
              <a:chExt cx="171830" cy="197676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C9B5406-2689-431F-94E0-8DFE60605F71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F7165A0-46C0-4D0E-AD96-880C40A30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A3EB549-47D8-422F-96A3-7435915D7F85}"/>
                </a:ext>
              </a:extLst>
            </p:cNvPr>
            <p:cNvGrpSpPr/>
            <p:nvPr/>
          </p:nvGrpSpPr>
          <p:grpSpPr>
            <a:xfrm>
              <a:off x="2827202" y="8823159"/>
              <a:ext cx="211911" cy="243786"/>
              <a:chOff x="4131601" y="2884249"/>
              <a:chExt cx="171830" cy="197676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7C777CD-B669-493F-87EE-84097120FC07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32CF0E0-CBD4-4C4D-97E1-72C712082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5372334-FB3A-457F-B591-E14B09913341}"/>
                </a:ext>
              </a:extLst>
            </p:cNvPr>
            <p:cNvGrpSpPr/>
            <p:nvPr/>
          </p:nvGrpSpPr>
          <p:grpSpPr>
            <a:xfrm>
              <a:off x="3152265" y="8823159"/>
              <a:ext cx="211911" cy="243786"/>
              <a:chOff x="4131601" y="2884249"/>
              <a:chExt cx="171830" cy="197676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8774568-8D5B-41E3-BABB-9A4A9BB1C161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930D3B4-7D95-4A19-9B79-D6BE7B3F1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1A69727E-511B-4ACF-B762-E5527D719DC7}"/>
                </a:ext>
              </a:extLst>
            </p:cNvPr>
            <p:cNvSpPr/>
            <p:nvPr/>
          </p:nvSpPr>
          <p:spPr>
            <a:xfrm>
              <a:off x="3304835" y="9951080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8938CE75-33F5-472E-A368-AB140BCB29BA}"/>
                </a:ext>
              </a:extLst>
            </p:cNvPr>
            <p:cNvSpPr/>
            <p:nvPr/>
          </p:nvSpPr>
          <p:spPr>
            <a:xfrm>
              <a:off x="3460620" y="10427169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D8256DDD-6A87-4DB9-8C32-D51363B962A6}"/>
                </a:ext>
              </a:extLst>
            </p:cNvPr>
            <p:cNvSpPr/>
            <p:nvPr/>
          </p:nvSpPr>
          <p:spPr>
            <a:xfrm>
              <a:off x="3997651" y="10376570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FF49B67C-00EA-4247-AC07-CD3D075A5043}"/>
                </a:ext>
              </a:extLst>
            </p:cNvPr>
            <p:cNvSpPr/>
            <p:nvPr/>
          </p:nvSpPr>
          <p:spPr>
            <a:xfrm>
              <a:off x="3856255" y="9502254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016031A-2E85-40A7-AC72-552BB3E7BC09}"/>
              </a:ext>
            </a:extLst>
          </p:cNvPr>
          <p:cNvGrpSpPr/>
          <p:nvPr/>
        </p:nvGrpSpPr>
        <p:grpSpPr>
          <a:xfrm>
            <a:off x="4396400" y="1863159"/>
            <a:ext cx="3940723" cy="3278597"/>
            <a:chOff x="3410" y="8138079"/>
            <a:chExt cx="4955459" cy="4122836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1C33B71-3833-4389-B4E4-FF3F05C56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3282" y="8240885"/>
              <a:ext cx="0" cy="402003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BEF87E3-77A2-45AB-BBB7-7E92CD5BE231}"/>
                </a:ext>
              </a:extLst>
            </p:cNvPr>
            <p:cNvCxnSpPr>
              <a:cxnSpLocks/>
            </p:cNvCxnSpPr>
            <p:nvPr/>
          </p:nvCxnSpPr>
          <p:spPr>
            <a:xfrm>
              <a:off x="245472" y="10987284"/>
              <a:ext cx="415848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24131CA-F1C4-4B4E-9BB9-6F8A343B4287}"/>
                </a:ext>
              </a:extLst>
            </p:cNvPr>
            <p:cNvSpPr/>
            <p:nvPr/>
          </p:nvSpPr>
          <p:spPr>
            <a:xfrm>
              <a:off x="2163035" y="10246462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0D8D57A-FDD6-4673-908A-05DBF2430C68}"/>
                    </a:ext>
                  </a:extLst>
                </p:cNvPr>
                <p:cNvSpPr txBox="1"/>
                <p:nvPr/>
              </p:nvSpPr>
              <p:spPr>
                <a:xfrm>
                  <a:off x="3602016" y="11072513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0D8D57A-FDD6-4673-908A-05DBF2430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016" y="11072513"/>
                  <a:ext cx="1356853" cy="7605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2930D9-3773-460A-AB2A-2F824603F496}"/>
                    </a:ext>
                  </a:extLst>
                </p:cNvPr>
                <p:cNvSpPr txBox="1"/>
                <p:nvPr/>
              </p:nvSpPr>
              <p:spPr>
                <a:xfrm>
                  <a:off x="3410" y="8138079"/>
                  <a:ext cx="1356853" cy="707886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2930D9-3773-460A-AB2A-2F824603F4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" y="8138079"/>
                  <a:ext cx="1356853" cy="707886"/>
                </a:xfrm>
                <a:prstGeom prst="rect">
                  <a:avLst/>
                </a:prstGeom>
                <a:blipFill>
                  <a:blip r:embed="rId8"/>
                  <a:stretch>
                    <a:fillRect b="-11828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4A4168F-CC72-47DA-BA5E-79538DBEC047}"/>
                </a:ext>
              </a:extLst>
            </p:cNvPr>
            <p:cNvSpPr/>
            <p:nvPr/>
          </p:nvSpPr>
          <p:spPr>
            <a:xfrm>
              <a:off x="1845742" y="9826097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7E4D86B-45C0-4FC9-9A11-7CD940F4EDC4}"/>
                </a:ext>
              </a:extLst>
            </p:cNvPr>
            <p:cNvSpPr/>
            <p:nvPr/>
          </p:nvSpPr>
          <p:spPr>
            <a:xfrm>
              <a:off x="1445110" y="9772035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F41A218-2782-40CB-A6AF-9BDB7A05179C}"/>
                </a:ext>
              </a:extLst>
            </p:cNvPr>
            <p:cNvSpPr/>
            <p:nvPr/>
          </p:nvSpPr>
          <p:spPr>
            <a:xfrm>
              <a:off x="1697110" y="9414126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43BD68-4D70-4B24-B438-2C2E43CC4723}"/>
                </a:ext>
              </a:extLst>
            </p:cNvPr>
            <p:cNvGrpSpPr/>
            <p:nvPr/>
          </p:nvGrpSpPr>
          <p:grpSpPr>
            <a:xfrm>
              <a:off x="2623597" y="8431667"/>
              <a:ext cx="211911" cy="243786"/>
              <a:chOff x="4131601" y="2884249"/>
              <a:chExt cx="171830" cy="197676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99B6D84-C3B6-4767-92AC-A8CE730CAE7C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1DB48D0-F53E-4654-A592-1EB8049777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25C78E8-F791-4E29-89D5-8683B8A150FD}"/>
                </a:ext>
              </a:extLst>
            </p:cNvPr>
            <p:cNvGrpSpPr/>
            <p:nvPr/>
          </p:nvGrpSpPr>
          <p:grpSpPr>
            <a:xfrm>
              <a:off x="2948660" y="8431667"/>
              <a:ext cx="211911" cy="243786"/>
              <a:chOff x="4131601" y="2884249"/>
              <a:chExt cx="171830" cy="197676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DC77064-6C88-44A2-9F31-FBED5ADDD087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1DF4C53-3D85-4EF9-8274-1E3141EF9F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054C9FE-37A4-423B-B989-713D1E7D3FA5}"/>
                </a:ext>
              </a:extLst>
            </p:cNvPr>
            <p:cNvGrpSpPr/>
            <p:nvPr/>
          </p:nvGrpSpPr>
          <p:grpSpPr>
            <a:xfrm>
              <a:off x="2827202" y="8823159"/>
              <a:ext cx="211911" cy="243786"/>
              <a:chOff x="4131601" y="2884249"/>
              <a:chExt cx="171830" cy="197676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44F7E26-F8DF-4392-8601-381406F0079C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67FFF74-3DF1-43BD-85DB-DEE5EE458C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1C3BAB9-0EB7-4BF3-9397-1ABC6A622623}"/>
                </a:ext>
              </a:extLst>
            </p:cNvPr>
            <p:cNvGrpSpPr/>
            <p:nvPr/>
          </p:nvGrpSpPr>
          <p:grpSpPr>
            <a:xfrm>
              <a:off x="3152265" y="8823159"/>
              <a:ext cx="211911" cy="243786"/>
              <a:chOff x="4131601" y="2884249"/>
              <a:chExt cx="171830" cy="197676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7A735E2-90B6-4D6D-A926-B5B4694E9CDC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AC85EAC-FF99-4B82-83EF-3B4F65C52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B6BCEA30-C119-4BBA-A13F-F76CF11AF3B8}"/>
                </a:ext>
              </a:extLst>
            </p:cNvPr>
            <p:cNvSpPr/>
            <p:nvPr/>
          </p:nvSpPr>
          <p:spPr>
            <a:xfrm>
              <a:off x="3304835" y="9951080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BBD33CFA-688F-498B-9A75-F9AE3C05FCC5}"/>
                </a:ext>
              </a:extLst>
            </p:cNvPr>
            <p:cNvSpPr/>
            <p:nvPr/>
          </p:nvSpPr>
          <p:spPr>
            <a:xfrm>
              <a:off x="3460620" y="10427169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88A85591-69F1-4304-A02D-02E47AF74528}"/>
                </a:ext>
              </a:extLst>
            </p:cNvPr>
            <p:cNvSpPr/>
            <p:nvPr/>
          </p:nvSpPr>
          <p:spPr>
            <a:xfrm>
              <a:off x="3997651" y="10376570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CF7C1D61-80D3-4040-84E7-13C70038D1E4}"/>
                </a:ext>
              </a:extLst>
            </p:cNvPr>
            <p:cNvSpPr/>
            <p:nvPr/>
          </p:nvSpPr>
          <p:spPr>
            <a:xfrm>
              <a:off x="3856255" y="9502254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CB145CB-F891-469A-8984-D034C74895A1}"/>
              </a:ext>
            </a:extLst>
          </p:cNvPr>
          <p:cNvGrpSpPr/>
          <p:nvPr/>
        </p:nvGrpSpPr>
        <p:grpSpPr>
          <a:xfrm>
            <a:off x="8517551" y="1889010"/>
            <a:ext cx="3940723" cy="3278597"/>
            <a:chOff x="3410" y="8138079"/>
            <a:chExt cx="4955459" cy="4122836"/>
          </a:xfrm>
        </p:grpSpPr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E719D82-7CA2-4CB9-A909-018C46255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3282" y="8240885"/>
              <a:ext cx="0" cy="402003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733133D-40AF-4127-8B0F-F1610DF95E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472" y="10987284"/>
              <a:ext cx="415848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0CC5D5A-B722-4389-8CA0-AE8F83E1433D}"/>
                </a:ext>
              </a:extLst>
            </p:cNvPr>
            <p:cNvSpPr/>
            <p:nvPr/>
          </p:nvSpPr>
          <p:spPr>
            <a:xfrm>
              <a:off x="2163035" y="10246462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897933D-3A45-4851-9ED0-4E8996BC6479}"/>
                    </a:ext>
                  </a:extLst>
                </p:cNvPr>
                <p:cNvSpPr txBox="1"/>
                <p:nvPr/>
              </p:nvSpPr>
              <p:spPr>
                <a:xfrm>
                  <a:off x="3602016" y="11072513"/>
                  <a:ext cx="1356853" cy="760593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CA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CA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897933D-3A45-4851-9ED0-4E8996BC6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016" y="11072513"/>
                  <a:ext cx="1356853" cy="7605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104FE52-5760-4CD5-AF89-8E4093FE5DB0}"/>
                    </a:ext>
                  </a:extLst>
                </p:cNvPr>
                <p:cNvSpPr txBox="1"/>
                <p:nvPr/>
              </p:nvSpPr>
              <p:spPr>
                <a:xfrm>
                  <a:off x="3410" y="8138079"/>
                  <a:ext cx="1356853" cy="707886"/>
                </a:xfrm>
                <a:prstGeom prst="rect">
                  <a:avLst/>
                </a:prstGeom>
                <a:noFill/>
                <a:ln w="762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CA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104FE52-5760-4CD5-AF89-8E4093FE5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" y="8138079"/>
                  <a:ext cx="1356853" cy="707886"/>
                </a:xfrm>
                <a:prstGeom prst="rect">
                  <a:avLst/>
                </a:prstGeom>
                <a:blipFill>
                  <a:blip r:embed="rId10"/>
                  <a:stretch>
                    <a:fillRect b="-11957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23224BD-0B2C-4EA1-8C0E-4609FB6A0C83}"/>
                </a:ext>
              </a:extLst>
            </p:cNvPr>
            <p:cNvSpPr/>
            <p:nvPr/>
          </p:nvSpPr>
          <p:spPr>
            <a:xfrm>
              <a:off x="1845742" y="9826097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ECE6431-EC24-4005-93A4-96ABA07F17B4}"/>
                </a:ext>
              </a:extLst>
            </p:cNvPr>
            <p:cNvSpPr/>
            <p:nvPr/>
          </p:nvSpPr>
          <p:spPr>
            <a:xfrm>
              <a:off x="1445110" y="9772035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C820DFD-568C-44F8-8CF1-AD91CEB87A4D}"/>
                </a:ext>
              </a:extLst>
            </p:cNvPr>
            <p:cNvSpPr/>
            <p:nvPr/>
          </p:nvSpPr>
          <p:spPr>
            <a:xfrm>
              <a:off x="1697110" y="9414126"/>
              <a:ext cx="252000" cy="252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B54BB82-E467-4315-A8FE-3F6FCE69531D}"/>
                </a:ext>
              </a:extLst>
            </p:cNvPr>
            <p:cNvGrpSpPr/>
            <p:nvPr/>
          </p:nvGrpSpPr>
          <p:grpSpPr>
            <a:xfrm>
              <a:off x="2623597" y="8431667"/>
              <a:ext cx="211911" cy="243786"/>
              <a:chOff x="4131601" y="2884249"/>
              <a:chExt cx="171830" cy="197676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86AF1C4A-265E-4636-98FC-EFD911BBB591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736E83E-9992-4946-A39F-D426F9B21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A44F39A-8DF4-4234-827B-5EE1C1C3C48B}"/>
                </a:ext>
              </a:extLst>
            </p:cNvPr>
            <p:cNvGrpSpPr/>
            <p:nvPr/>
          </p:nvGrpSpPr>
          <p:grpSpPr>
            <a:xfrm>
              <a:off x="2948660" y="8431667"/>
              <a:ext cx="211911" cy="243786"/>
              <a:chOff x="4131601" y="2884249"/>
              <a:chExt cx="171830" cy="197676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9AA07C7-DB02-4017-8B99-DD19BE731374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226477C-1A7E-4D7C-A169-080465ACF1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7D21D48-FB50-4841-ADE0-C36889D6B223}"/>
                </a:ext>
              </a:extLst>
            </p:cNvPr>
            <p:cNvGrpSpPr/>
            <p:nvPr/>
          </p:nvGrpSpPr>
          <p:grpSpPr>
            <a:xfrm>
              <a:off x="2827202" y="8823159"/>
              <a:ext cx="211911" cy="243786"/>
              <a:chOff x="4131601" y="2884249"/>
              <a:chExt cx="171830" cy="197676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C368CA5-5076-4BBF-897E-9CC79E281629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0E80B46-9C9F-4FF1-8F3C-6189BF8235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6C030A0-E86E-4675-8A8C-10EBE924C16E}"/>
                </a:ext>
              </a:extLst>
            </p:cNvPr>
            <p:cNvGrpSpPr/>
            <p:nvPr/>
          </p:nvGrpSpPr>
          <p:grpSpPr>
            <a:xfrm>
              <a:off x="3152265" y="8823159"/>
              <a:ext cx="211911" cy="243786"/>
              <a:chOff x="4131601" y="2884249"/>
              <a:chExt cx="171830" cy="197676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B39874D7-3F66-4699-A949-D83BF4364C37}"/>
                  </a:ext>
                </a:extLst>
              </p:cNvPr>
              <p:cNvCxnSpPr/>
              <p:nvPr/>
            </p:nvCxnSpPr>
            <p:spPr>
              <a:xfrm>
                <a:off x="4131601" y="2884250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3D62FFA-39DF-46D6-8A7C-39E78F74BA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36" y="2884249"/>
                <a:ext cx="165095" cy="197675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762B3022-2DA3-4339-8372-690F9F95D1F8}"/>
                </a:ext>
              </a:extLst>
            </p:cNvPr>
            <p:cNvSpPr/>
            <p:nvPr/>
          </p:nvSpPr>
          <p:spPr>
            <a:xfrm>
              <a:off x="3304835" y="9951080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2BBE83FF-3CA9-4C7E-9C9A-93AF70586CA3}"/>
                </a:ext>
              </a:extLst>
            </p:cNvPr>
            <p:cNvSpPr/>
            <p:nvPr/>
          </p:nvSpPr>
          <p:spPr>
            <a:xfrm>
              <a:off x="3460620" y="10427169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365E3640-7214-42CF-94C9-EC507B5A098E}"/>
                </a:ext>
              </a:extLst>
            </p:cNvPr>
            <p:cNvSpPr/>
            <p:nvPr/>
          </p:nvSpPr>
          <p:spPr>
            <a:xfrm>
              <a:off x="3997651" y="10376570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0C41219E-505F-4697-AB0C-2BD639A627C3}"/>
                </a:ext>
              </a:extLst>
            </p:cNvPr>
            <p:cNvSpPr/>
            <p:nvPr/>
          </p:nvSpPr>
          <p:spPr>
            <a:xfrm>
              <a:off x="3856255" y="9502254"/>
              <a:ext cx="282791" cy="24378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C14FEB2-4AA6-48CF-A639-A42E23819A8B}"/>
              </a:ext>
            </a:extLst>
          </p:cNvPr>
          <p:cNvCxnSpPr>
            <a:cxnSpLocks/>
          </p:cNvCxnSpPr>
          <p:nvPr/>
        </p:nvCxnSpPr>
        <p:spPr>
          <a:xfrm flipV="1">
            <a:off x="9673096" y="1863159"/>
            <a:ext cx="2725381" cy="258074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3F1D106-98C7-49EE-AF2E-EF04FD3EEB86}"/>
                  </a:ext>
                </a:extLst>
              </p:cNvPr>
              <p:cNvSpPr txBox="1"/>
              <p:nvPr/>
            </p:nvSpPr>
            <p:spPr>
              <a:xfrm>
                <a:off x="426931" y="5309126"/>
                <a:ext cx="3627841" cy="148797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𝑭𝒓𝒐𝒏𝒕𝒊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𝒓𝒆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CA" sz="4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3F1D106-98C7-49EE-AF2E-EF04FD3EE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31" y="5309126"/>
                <a:ext cx="3627841" cy="14879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D064B3B-908D-4BBB-B1FE-C4731E60F904}"/>
                  </a:ext>
                </a:extLst>
              </p:cNvPr>
              <p:cNvSpPr txBox="1"/>
              <p:nvPr/>
            </p:nvSpPr>
            <p:spPr>
              <a:xfrm>
                <a:off x="4545444" y="5329322"/>
                <a:ext cx="3627841" cy="148797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𝑭𝒓𝒐𝒏𝒕𝒊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𝒓𝒆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CA" sz="4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DD064B3B-908D-4BBB-B1FE-C4731E60F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44" y="5329322"/>
                <a:ext cx="3627841" cy="14879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18D1F7-9998-49FD-8F7B-11BA9D292B03}"/>
                  </a:ext>
                </a:extLst>
              </p:cNvPr>
              <p:cNvSpPr txBox="1"/>
              <p:nvPr/>
            </p:nvSpPr>
            <p:spPr>
              <a:xfrm>
                <a:off x="8710046" y="5276679"/>
                <a:ext cx="3447934" cy="1487971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𝑭𝒓𝒐𝒏𝒕𝒊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𝒓𝒆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CA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CA" sz="40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fr-CA" sz="4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418D1F7-9998-49FD-8F7B-11BA9D292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046" y="5276679"/>
                <a:ext cx="3447934" cy="14879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>
            <a:extLst>
              <a:ext uri="{FF2B5EF4-FFF2-40B4-BE49-F238E27FC236}">
                <a16:creationId xmlns:a16="http://schemas.microsoft.com/office/drawing/2014/main" id="{00F880C0-EA94-44B3-B961-799A717E6554}"/>
              </a:ext>
            </a:extLst>
          </p:cNvPr>
          <p:cNvSpPr txBox="1"/>
          <p:nvPr/>
        </p:nvSpPr>
        <p:spPr>
          <a:xfrm>
            <a:off x="4" y="7289537"/>
            <a:ext cx="12191996" cy="378565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fr-CA" sz="4000" dirty="0"/>
              <a:t>Pour classer un nouvel exemplaire…: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On calcule la Classe choisie pour chaque </a:t>
            </a:r>
            <a:br>
              <a:rPr lang="fr-CA" sz="4000" dirty="0"/>
            </a:br>
            <a:r>
              <a:rPr lang="fr-CA" sz="4000" dirty="0"/>
              <a:t>classifieur binaire.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On additionne le nombre de votes pour chaque classe.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fr-CA" sz="4000" dirty="0"/>
              <a:t>La classe ayant le plus de votes l’emporte.</a:t>
            </a:r>
            <a:endParaRPr lang="fr-CA" sz="3600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D294065-73DF-446A-947C-C3A2D6D718B4}"/>
              </a:ext>
            </a:extLst>
          </p:cNvPr>
          <p:cNvCxnSpPr>
            <a:cxnSpLocks/>
          </p:cNvCxnSpPr>
          <p:nvPr/>
        </p:nvCxnSpPr>
        <p:spPr>
          <a:xfrm flipH="1" flipV="1">
            <a:off x="1031312" y="1889010"/>
            <a:ext cx="1724124" cy="2977476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54980F6-511A-4B3C-9FB4-19599F384BAB}"/>
              </a:ext>
            </a:extLst>
          </p:cNvPr>
          <p:cNvCxnSpPr>
            <a:cxnSpLocks/>
          </p:cNvCxnSpPr>
          <p:nvPr/>
        </p:nvCxnSpPr>
        <p:spPr>
          <a:xfrm flipH="1" flipV="1">
            <a:off x="1793863" y="1244410"/>
            <a:ext cx="1780595" cy="2963336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B9E27451-971D-4B95-948D-6BC49D9B2CB3}"/>
              </a:ext>
            </a:extLst>
          </p:cNvPr>
          <p:cNvCxnSpPr>
            <a:cxnSpLocks/>
          </p:cNvCxnSpPr>
          <p:nvPr/>
        </p:nvCxnSpPr>
        <p:spPr>
          <a:xfrm flipH="1" flipV="1">
            <a:off x="5357721" y="1556886"/>
            <a:ext cx="1277634" cy="3023953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5C32CCE6-8B7C-4BAF-A4A1-10C12A35F3CA}"/>
              </a:ext>
            </a:extLst>
          </p:cNvPr>
          <p:cNvCxnSpPr>
            <a:cxnSpLocks/>
          </p:cNvCxnSpPr>
          <p:nvPr/>
        </p:nvCxnSpPr>
        <p:spPr>
          <a:xfrm flipV="1">
            <a:off x="10422386" y="2513439"/>
            <a:ext cx="1860230" cy="1741710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594C1287-1DAB-48ED-AD9A-4123455D825E}"/>
              </a:ext>
            </a:extLst>
          </p:cNvPr>
          <p:cNvCxnSpPr>
            <a:cxnSpLocks/>
          </p:cNvCxnSpPr>
          <p:nvPr/>
        </p:nvCxnSpPr>
        <p:spPr>
          <a:xfrm flipV="1">
            <a:off x="9705399" y="2095426"/>
            <a:ext cx="1860230" cy="1741710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DB3A314-0CBB-4D23-8303-22ADF6C444B6}"/>
              </a:ext>
            </a:extLst>
          </p:cNvPr>
          <p:cNvCxnSpPr>
            <a:cxnSpLocks/>
          </p:cNvCxnSpPr>
          <p:nvPr/>
        </p:nvCxnSpPr>
        <p:spPr>
          <a:xfrm flipH="1" flipV="1">
            <a:off x="6176801" y="1232969"/>
            <a:ext cx="1277634" cy="3023953"/>
          </a:xfrm>
          <a:prstGeom prst="line">
            <a:avLst/>
          </a:prstGeom>
          <a:ln w="571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43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678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ARBRES DE DÉCISIONS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26459"/>
                <a:ext cx="12192000" cy="20290170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Si la caractéristique, nommons 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dirty="0"/>
                  <a:t>, est </a:t>
                </a:r>
                <a:r>
                  <a:rPr lang="fr-CA" sz="4000" b="1" dirty="0"/>
                  <a:t>continue</a:t>
                </a:r>
                <a:r>
                  <a:rPr lang="fr-CA" sz="4000" dirty="0"/>
                  <a:t> (plutôt que catégorielle), on procède de la même manière.</a:t>
                </a:r>
              </a:p>
              <a:p>
                <a:pPr marL="1028700" lvl="1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Toutefois, pour trouver la « question candidate », on met les données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A" sz="3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CA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3600" dirty="0"/>
                  <a:t>en ordre croissant et les « valeurs » considérées pour les questions sont les moyennes de données consécutives.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Par exemple, si on avait (entre autres)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fr-CA" sz="4000" dirty="0"/>
                  <a:t> et </a:t>
                </a:r>
                <a:br>
                  <a:rPr lang="fr-CA" sz="40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fr-CA" sz="40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fr-CA" sz="40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fr-CA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4000" dirty="0"/>
                  <a:t>, on pourrait avoir la situation suivante :</a:t>
                </a:r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endParaRPr lang="fr-CA" sz="4000" dirty="0"/>
              </a:p>
              <a:p>
                <a:r>
                  <a:rPr lang="fr-CA" sz="4000" dirty="0"/>
                  <a:t>Et on a alors :</a:t>
                </a:r>
              </a:p>
              <a:p>
                <a:endParaRPr lang="fr-CA" sz="40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Oui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𝟏𝟒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num>
                                <m:den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𝟏𝟒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𝟐𝟏𝟕𝟖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𝟐𝟖𝟒𝟒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𝟒𝟗𝟖</m:t>
                      </m:r>
                    </m:oMath>
                  </m:oMathPara>
                </a14:m>
                <a:endParaRPr lang="fr-CA" sz="3200" dirty="0"/>
              </a:p>
              <a:p>
                <a:endParaRPr lang="fr-CA" sz="4000" dirty="0"/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Non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𝟑𝟗</m:t>
                                  </m:r>
                                </m:num>
                                <m:den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fr-CA" sz="3200" b="1" i="1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CA" sz="3200" b="1" i="1" smtClean="0">
                                      <a:solidFill>
                                        <a:srgbClr val="08519C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𝟎𝟎𝟎𝟔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𝟗𝟓𝟎𝟔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𝟎𝟒𝟗</m:t>
                      </m:r>
                    </m:oMath>
                  </m:oMathPara>
                </a14:m>
                <a:endParaRPr lang="fr-CA" sz="32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fr-CA" sz="32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Moyenne pondérée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𝑺𝒄𝒐𝒓𝒆</m:t>
                      </m:r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𝒈𝒊𝒏𝒊</m:t>
                      </m:r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6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𝟒𝟗𝟖</m:t>
                      </m:r>
                      <m:d>
                        <m:dPr>
                          <m:ctrlPr>
                            <a:rPr lang="fr-CA" sz="36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36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fr-CA" sz="36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fr-CA" sz="36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CA" sz="36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36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fr-CA" sz="36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</m:e>
                      </m:d>
                      <m:r>
                        <a:rPr lang="fr-CA" sz="36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𝟎𝟒𝟗</m:t>
                      </m:r>
                      <m:d>
                        <m:dPr>
                          <m:ctrlPr>
                            <a:rPr lang="fr-CA" sz="3200" b="1" i="1">
                              <a:solidFill>
                                <a:srgbClr val="08519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32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fr-CA" sz="32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sz="3200" b="1" i="1" smtClean="0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fr-CA" sz="3200" b="1" i="1">
                                  <a:solidFill>
                                    <a:srgbClr val="08519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</m:e>
                      </m:d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CA" sz="3200" b="1" i="1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2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𝟐𝟒𝟏</m:t>
                      </m:r>
                    </m:oMath>
                  </m:oMathPara>
                </a14:m>
                <a:endParaRPr lang="fr-CA" sz="3200" dirty="0"/>
              </a:p>
              <a:p>
                <a:endParaRPr lang="fr-CA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59"/>
                <a:ext cx="12192000" cy="20290170"/>
              </a:xfrm>
              <a:prstGeom prst="rect">
                <a:avLst/>
              </a:prstGeom>
              <a:blipFill>
                <a:blip r:embed="rId3"/>
                <a:stretch>
                  <a:fillRect l="-1750" t="-391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F90876-7C67-4A96-BC14-4697C12008DE}"/>
                  </a:ext>
                </a:extLst>
              </p:cNvPr>
              <p:cNvSpPr/>
              <p:nvPr/>
            </p:nvSpPr>
            <p:spPr>
              <a:xfrm>
                <a:off x="5166852" y="6725263"/>
                <a:ext cx="1858296" cy="1858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&lt;36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F90876-7C67-4A96-BC14-4697C1200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852" y="6725263"/>
                <a:ext cx="1858296" cy="1858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18E394-5817-4E27-9F1A-DB5EA5B79ECF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3782507" y="7736326"/>
            <a:ext cx="1466261" cy="31607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8CBEBD8-95AD-48EA-AB2E-B18AE4CBCC23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6943234" y="7736324"/>
            <a:ext cx="1466261" cy="3160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1EF288-F243-49D9-85B8-C135C3CC56AB}"/>
              </a:ext>
            </a:extLst>
          </p:cNvPr>
          <p:cNvSpPr txBox="1"/>
          <p:nvPr/>
        </p:nvSpPr>
        <p:spPr>
          <a:xfrm>
            <a:off x="8053924" y="8531326"/>
            <a:ext cx="120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/>
              <a:t>Non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C4D1A-43A5-43E1-A714-246D473E4C01}"/>
              </a:ext>
            </a:extLst>
          </p:cNvPr>
          <p:cNvSpPr txBox="1"/>
          <p:nvPr/>
        </p:nvSpPr>
        <p:spPr>
          <a:xfrm>
            <a:off x="2935272" y="8531326"/>
            <a:ext cx="176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Oui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D921A9-2959-494B-B285-1851887115F2}"/>
                  </a:ext>
                </a:extLst>
              </p:cNvPr>
              <p:cNvSpPr txBox="1"/>
              <p:nvPr/>
            </p:nvSpPr>
            <p:spPr>
              <a:xfrm>
                <a:off x="784192" y="10049819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D921A9-2959-494B-B285-18518871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92" y="10049819"/>
                <a:ext cx="215108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9B7E4-333B-422C-98FE-F260D04626F9}"/>
                  </a:ext>
                </a:extLst>
              </p:cNvPr>
              <p:cNvSpPr txBox="1"/>
              <p:nvPr/>
            </p:nvSpPr>
            <p:spPr>
              <a:xfrm>
                <a:off x="2935272" y="10049819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9B7E4-333B-422C-98FE-F260D0462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272" y="10049819"/>
                <a:ext cx="201930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F2838-057E-4103-8A40-B0128C17FD92}"/>
                  </a:ext>
                </a:extLst>
              </p:cNvPr>
              <p:cNvSpPr txBox="1"/>
              <p:nvPr/>
            </p:nvSpPr>
            <p:spPr>
              <a:xfrm>
                <a:off x="784193" y="10757705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7F2838-057E-4103-8A40-B0128C17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93" y="10757705"/>
                <a:ext cx="20193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6C5626-E2E9-4E4F-A800-A5A3002754D9}"/>
                  </a:ext>
                </a:extLst>
              </p:cNvPr>
              <p:cNvSpPr txBox="1"/>
              <p:nvPr/>
            </p:nvSpPr>
            <p:spPr>
              <a:xfrm>
                <a:off x="2935272" y="10743565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6C5626-E2E9-4E4F-A800-A5A300275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272" y="10743565"/>
                <a:ext cx="201930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0B9B54-3A6A-404D-9D36-A0557F6D14CC}"/>
                  </a:ext>
                </a:extLst>
              </p:cNvPr>
              <p:cNvSpPr txBox="1"/>
              <p:nvPr/>
            </p:nvSpPr>
            <p:spPr>
              <a:xfrm>
                <a:off x="7105651" y="10075641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0B9B54-3A6A-404D-9D36-A0557F6D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1" y="10075641"/>
                <a:ext cx="2151080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46A316-4DDA-447A-A736-B1EEFCB4BFD1}"/>
                  </a:ext>
                </a:extLst>
              </p:cNvPr>
              <p:cNvSpPr txBox="1"/>
              <p:nvPr/>
            </p:nvSpPr>
            <p:spPr>
              <a:xfrm>
                <a:off x="9256731" y="10075641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C46A316-4DDA-447A-A736-B1EEFCB4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731" y="10075641"/>
                <a:ext cx="2019300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35B733-7CD7-4224-93E1-0708B4A8083A}"/>
                  </a:ext>
                </a:extLst>
              </p:cNvPr>
              <p:cNvSpPr txBox="1"/>
              <p:nvPr/>
            </p:nvSpPr>
            <p:spPr>
              <a:xfrm>
                <a:off x="7105652" y="10783527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35B733-7CD7-4224-93E1-0708B4A8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52" y="10783527"/>
                <a:ext cx="201930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F5ABF2-4A59-402B-952C-6E3F9348A012}"/>
                  </a:ext>
                </a:extLst>
              </p:cNvPr>
              <p:cNvSpPr txBox="1"/>
              <p:nvPr/>
            </p:nvSpPr>
            <p:spPr>
              <a:xfrm>
                <a:off x="9256731" y="10769387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𝟑𝟗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F5ABF2-4A59-402B-952C-6E3F9348A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731" y="10769387"/>
                <a:ext cx="201930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73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ARBRES DE DÉCISIONS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726626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L’algorithme évalue tous les candidats possibles et sélectionne celui correspondant au score </a:t>
                </a:r>
                <a:r>
                  <a:rPr lang="fr-CA" sz="4000" i="1" dirty="0" err="1"/>
                  <a:t>gini</a:t>
                </a:r>
                <a:r>
                  <a:rPr lang="fr-CA" sz="4000" dirty="0"/>
                  <a:t> pondéré le plus bas.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Ensuite, on reprend le même processus pour chaque nouveau nœud.</a:t>
                </a:r>
              </a:p>
              <a:p>
                <a:endParaRPr lang="fr-CA" sz="4000" dirty="0"/>
              </a:p>
              <a:p>
                <a:r>
                  <a:rPr lang="fr-CA" sz="4000" dirty="0"/>
                  <a:t>La construction de l’arbre s’arrête selon deux critères possibles: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Le nombre d’exemples minimum pour qu’on ajoute un nœud de décision.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Une profondeur maximale (i.e. le nombre d’étages de l’arbre de décisions).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Si on met le « nombre d’exemples minimum » à 2 et qu’on ne spécifie pas de profondeur maximum, alors, la construction de l’arbre va se poursuivre jusqu’à ce que toutes les </a:t>
                </a:r>
                <a:r>
                  <a:rPr lang="fr-CA" sz="4000" b="1" dirty="0"/>
                  <a:t>feuilles</a:t>
                </a:r>
                <a:r>
                  <a:rPr lang="fr-CA" sz="4000" dirty="0"/>
                  <a:t> soient dites </a:t>
                </a:r>
                <a:r>
                  <a:rPr lang="fr-CA" sz="4000" b="1" dirty="0"/>
                  <a:t>pures</a:t>
                </a:r>
                <a:r>
                  <a:rPr lang="fr-CA" sz="4000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À l’intérieur de chacune des feuilles, </a:t>
                </a:r>
                <a:br>
                  <a:rPr lang="fr-CA" sz="3600" dirty="0"/>
                </a:br>
                <a:r>
                  <a:rPr lang="fr-CA" sz="3600" dirty="0"/>
                  <a:t>tous les cas seront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CA" sz="3600" dirty="0"/>
                  <a:t> ou </a:t>
                </a:r>
                <a:br>
                  <a:rPr lang="fr-CA" sz="3600" dirty="0"/>
                </a:br>
                <a:r>
                  <a:rPr lang="fr-CA" sz="3600" dirty="0"/>
                  <a:t>tous les cas seront </a:t>
                </a:r>
                <a14:m>
                  <m:oMath xmlns:m="http://schemas.openxmlformats.org/officeDocument/2006/math"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CA" sz="3600" dirty="0"/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Problème si toutes les feuilles sont pures…: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Surapprentissage (on minimise seulement le biais).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endParaRPr lang="fr-CA" sz="3600" dirty="0"/>
              </a:p>
              <a:p>
                <a:r>
                  <a:rPr lang="fr-CA" sz="4000" dirty="0"/>
                  <a:t>On ajoute du biais (et on diminue la variance) en… :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…augmentant le nombre d’exemples minimum pour qu’on ajoute un nouveau nœud.</a:t>
                </a:r>
              </a:p>
              <a:p>
                <a:pPr marL="571500" indent="-571500">
                  <a:buFont typeface="Wingdings" panose="05000000000000000000" pitchFamily="2" charset="2"/>
                  <a:buChar char="Ø"/>
                </a:pPr>
                <a:r>
                  <a:rPr lang="fr-CA" sz="3600" dirty="0"/>
                  <a:t>…en diminuant la profondeur maximale de l’arbre.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7266265"/>
              </a:xfrm>
              <a:prstGeom prst="rect">
                <a:avLst/>
              </a:prstGeom>
              <a:blipFill>
                <a:blip r:embed="rId3"/>
                <a:stretch>
                  <a:fillRect l="-1750" t="-636" r="-2350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38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ARBRES DE DÉCISIONS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/>
              <p:nvPr/>
            </p:nvSpPr>
            <p:spPr>
              <a:xfrm>
                <a:off x="0" y="-3038"/>
                <a:ext cx="12192000" cy="1374735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CA" sz="4000" dirty="0"/>
                  <a:t>Illustrons dans un cas avec deux caractéristiques </a:t>
                </a:r>
                <a:br>
                  <a:rPr lang="fr-CA" sz="40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sz="4000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sz="40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fr-CA" sz="4000" dirty="0"/>
                  <a:t> : </a:t>
                </a:r>
                <a:endParaRPr lang="fr-CA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6B5873-081D-4DC7-8B0F-202256DD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38"/>
                <a:ext cx="12192000" cy="1374735"/>
              </a:xfrm>
              <a:prstGeom prst="rect">
                <a:avLst/>
              </a:prstGeom>
              <a:blipFill>
                <a:blip r:embed="rId3"/>
                <a:stretch>
                  <a:fillRect l="-1750" t="-8000" b="-16889"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1DD582-4CE6-40DE-AABC-8350547F8FC0}"/>
              </a:ext>
            </a:extLst>
          </p:cNvPr>
          <p:cNvCxnSpPr>
            <a:cxnSpLocks/>
          </p:cNvCxnSpPr>
          <p:nvPr/>
        </p:nvCxnSpPr>
        <p:spPr>
          <a:xfrm flipV="1">
            <a:off x="4850093" y="1812585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680252-A4EB-4B86-A871-C7B244985171}"/>
              </a:ext>
            </a:extLst>
          </p:cNvPr>
          <p:cNvCxnSpPr>
            <a:cxnSpLocks/>
          </p:cNvCxnSpPr>
          <p:nvPr/>
        </p:nvCxnSpPr>
        <p:spPr>
          <a:xfrm>
            <a:off x="3912283" y="4558984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B9DDE-DE75-42E7-80A8-CE2A75096977}"/>
                  </a:ext>
                </a:extLst>
              </p:cNvPr>
              <p:cNvSpPr txBox="1"/>
              <p:nvPr/>
            </p:nvSpPr>
            <p:spPr>
              <a:xfrm>
                <a:off x="7268827" y="4644213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B9DDE-DE75-42E7-80A8-CE2A75096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27" y="4644213"/>
                <a:ext cx="1356853" cy="7605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CDFADA-61D3-495B-829F-F0E09469C853}"/>
                  </a:ext>
                </a:extLst>
              </p:cNvPr>
              <p:cNvSpPr txBox="1"/>
              <p:nvPr/>
            </p:nvSpPr>
            <p:spPr>
              <a:xfrm>
                <a:off x="3604248" y="1268277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CDFADA-61D3-495B-829F-F0E09469C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48" y="1268277"/>
                <a:ext cx="1356853" cy="733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A2292EAB-0F91-4B81-A3CC-A326F033122E}"/>
              </a:ext>
            </a:extLst>
          </p:cNvPr>
          <p:cNvSpPr/>
          <p:nvPr/>
        </p:nvSpPr>
        <p:spPr>
          <a:xfrm>
            <a:off x="5659791" y="399177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8A088-752B-421E-BE55-D5D42DA51AAB}"/>
              </a:ext>
            </a:extLst>
          </p:cNvPr>
          <p:cNvSpPr/>
          <p:nvPr/>
        </p:nvSpPr>
        <p:spPr>
          <a:xfrm>
            <a:off x="5391543" y="399651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D6BCFB-1B50-4417-926A-51C4DC02B547}"/>
              </a:ext>
            </a:extLst>
          </p:cNvPr>
          <p:cNvGrpSpPr/>
          <p:nvPr/>
        </p:nvGrpSpPr>
        <p:grpSpPr>
          <a:xfrm>
            <a:off x="6910310" y="3202559"/>
            <a:ext cx="211911" cy="243786"/>
            <a:chOff x="4131601" y="2884249"/>
            <a:chExt cx="171830" cy="19767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C50884-1F70-4795-B563-2611094B930C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71DB16-7EBB-442A-B2B5-63A27ED179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AB456F-4B11-44A1-AD72-57C0C1598F86}"/>
              </a:ext>
            </a:extLst>
          </p:cNvPr>
          <p:cNvGrpSpPr/>
          <p:nvPr/>
        </p:nvGrpSpPr>
        <p:grpSpPr>
          <a:xfrm>
            <a:off x="7155691" y="3223659"/>
            <a:ext cx="211911" cy="243786"/>
            <a:chOff x="4131601" y="2884249"/>
            <a:chExt cx="171830" cy="19767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1F545-35D0-4F44-B845-3E7E6BDBE7B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3330F2-BDE1-419A-8A2F-ED26A7191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9D9F6D-060B-43CD-8955-53D888AC721E}"/>
              </a:ext>
            </a:extLst>
          </p:cNvPr>
          <p:cNvGrpSpPr/>
          <p:nvPr/>
        </p:nvGrpSpPr>
        <p:grpSpPr>
          <a:xfrm>
            <a:off x="6668818" y="3208620"/>
            <a:ext cx="211911" cy="243786"/>
            <a:chOff x="4131601" y="2884249"/>
            <a:chExt cx="171830" cy="19767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15B51A-FF04-40DE-AB5B-920BF0A73A2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18257E-E766-468C-B020-97E334A8C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22F3265-8E1C-494B-B720-43B113EB7324}"/>
              </a:ext>
            </a:extLst>
          </p:cNvPr>
          <p:cNvSpPr/>
          <p:nvPr/>
        </p:nvSpPr>
        <p:spPr>
          <a:xfrm>
            <a:off x="7019187" y="245366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D9B0C4-EFC0-40EC-8F9E-4BEEFC58E9E6}"/>
              </a:ext>
            </a:extLst>
          </p:cNvPr>
          <p:cNvGrpSpPr/>
          <p:nvPr/>
        </p:nvGrpSpPr>
        <p:grpSpPr>
          <a:xfrm>
            <a:off x="6442116" y="3211144"/>
            <a:ext cx="211911" cy="243786"/>
            <a:chOff x="4131601" y="2884249"/>
            <a:chExt cx="171830" cy="19767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7968E7-04EB-4DF8-942A-5C323192CD9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CAEDB5-CABB-48E5-B815-AC2ECEFD6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3D59D150-A08F-417B-9595-DA83A321BE95}"/>
              </a:ext>
            </a:extLst>
          </p:cNvPr>
          <p:cNvSpPr/>
          <p:nvPr/>
        </p:nvSpPr>
        <p:spPr>
          <a:xfrm>
            <a:off x="6735931" y="2453663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D976C9-005F-4075-9A35-9DE83AA1B2DE}"/>
                  </a:ext>
                </a:extLst>
              </p:cNvPr>
              <p:cNvSpPr txBox="1"/>
              <p:nvPr/>
            </p:nvSpPr>
            <p:spPr>
              <a:xfrm>
                <a:off x="5027074" y="4651143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D976C9-005F-4075-9A35-9DE83AA1B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74" y="4651143"/>
                <a:ext cx="13568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209208-A738-4327-AF9F-54912EE07882}"/>
                  </a:ext>
                </a:extLst>
              </p:cNvPr>
              <p:cNvSpPr txBox="1"/>
              <p:nvPr/>
            </p:nvSpPr>
            <p:spPr>
              <a:xfrm>
                <a:off x="6129601" y="4657985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209208-A738-4327-AF9F-54912EE07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601" y="4657985"/>
                <a:ext cx="1356853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5EFB8AF-8431-4B49-A2FA-19DF64F2E6CB}"/>
                  </a:ext>
                </a:extLst>
              </p:cNvPr>
              <p:cNvSpPr/>
              <p:nvPr/>
            </p:nvSpPr>
            <p:spPr>
              <a:xfrm>
                <a:off x="4892151" y="6601294"/>
                <a:ext cx="1858296" cy="1858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fr-CA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5EFB8AF-8431-4B49-A2FA-19DF64F2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51" y="6601294"/>
                <a:ext cx="1858296" cy="18582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7BBC9EF-4A07-40D5-B189-E71DE9EA9E02}"/>
              </a:ext>
            </a:extLst>
          </p:cNvPr>
          <p:cNvCxnSpPr>
            <a:cxnSpLocks/>
            <a:stCxn id="33" idx="2"/>
            <a:endCxn id="69" idx="0"/>
          </p:cNvCxnSpPr>
          <p:nvPr/>
        </p:nvCxnSpPr>
        <p:spPr>
          <a:xfrm rot="5400000">
            <a:off x="2816951" y="8250788"/>
            <a:ext cx="2795547" cy="3213151"/>
          </a:xfrm>
          <a:prstGeom prst="bentConnector3">
            <a:avLst>
              <a:gd name="adj1" fmla="val 21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6001E4-ECF8-4C3D-A00B-370CD051696C}"/>
              </a:ext>
            </a:extLst>
          </p:cNvPr>
          <p:cNvCxnSpPr>
            <a:cxnSpLocks/>
            <a:stCxn id="33" idx="2"/>
            <a:endCxn id="55" idx="0"/>
          </p:cNvCxnSpPr>
          <p:nvPr/>
        </p:nvCxnSpPr>
        <p:spPr>
          <a:xfrm rot="16200000" flipH="1">
            <a:off x="5986389" y="8294500"/>
            <a:ext cx="2848693" cy="3178872"/>
          </a:xfrm>
          <a:prstGeom prst="bentConnector3">
            <a:avLst>
              <a:gd name="adj1" fmla="val 214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6430F5-0824-4EC5-B2C8-67A0770B5D32}"/>
              </a:ext>
            </a:extLst>
          </p:cNvPr>
          <p:cNvSpPr txBox="1"/>
          <p:nvPr/>
        </p:nvSpPr>
        <p:spPr>
          <a:xfrm>
            <a:off x="7779223" y="8407357"/>
            <a:ext cx="120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/>
              <a:t>Non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C1DFB6-CADD-4D08-93A7-1C423DFE70A6}"/>
              </a:ext>
            </a:extLst>
          </p:cNvPr>
          <p:cNvSpPr txBox="1"/>
          <p:nvPr/>
        </p:nvSpPr>
        <p:spPr>
          <a:xfrm>
            <a:off x="2660571" y="8407357"/>
            <a:ext cx="176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Oui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AC5AEF-661A-4F00-B6E0-6353C7A5FCEC}"/>
                  </a:ext>
                </a:extLst>
              </p:cNvPr>
              <p:cNvSpPr txBox="1"/>
              <p:nvPr/>
            </p:nvSpPr>
            <p:spPr>
              <a:xfrm>
                <a:off x="3646937" y="3708651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AC5AEF-661A-4F00-B6E0-6353C7A5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37" y="3708651"/>
                <a:ext cx="1356853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5AD7C9-5700-4A98-9936-D4D27A3F81B8}"/>
                  </a:ext>
                </a:extLst>
              </p:cNvPr>
              <p:cNvSpPr txBox="1"/>
              <p:nvPr/>
            </p:nvSpPr>
            <p:spPr>
              <a:xfrm>
                <a:off x="3646937" y="2974649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3.0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5AD7C9-5700-4A98-9936-D4D27A3F8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37" y="2974649"/>
                <a:ext cx="1356853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41304B-8B35-4C75-A6D3-F90E3506A6A1}"/>
                  </a:ext>
                </a:extLst>
              </p:cNvPr>
              <p:cNvSpPr txBox="1"/>
              <p:nvPr/>
            </p:nvSpPr>
            <p:spPr>
              <a:xfrm>
                <a:off x="3651215" y="2183668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41304B-8B35-4C75-A6D3-F90E3506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15" y="2183668"/>
                <a:ext cx="1356853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F93AAF3-08CB-43C2-A767-C6878E6D16BC}"/>
                  </a:ext>
                </a:extLst>
              </p:cNvPr>
              <p:cNvSpPr/>
              <p:nvPr/>
            </p:nvSpPr>
            <p:spPr>
              <a:xfrm>
                <a:off x="7637142" y="11308283"/>
                <a:ext cx="2726057" cy="27260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2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fr-CA" sz="3200" b="0" i="1" smtClean="0">
                          <a:latin typeface="Cambria Math" panose="02040503050406030204" pitchFamily="18" charset="0"/>
                        </a:rPr>
                        <m:t>&lt;3.5</m:t>
                      </m:r>
                    </m:oMath>
                  </m:oMathPara>
                </a14:m>
                <a:endParaRPr lang="fr-CA" sz="3200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F93AAF3-08CB-43C2-A767-C6878E6D1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142" y="11308283"/>
                <a:ext cx="2726057" cy="272605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C07F9-0BF2-4B96-B780-BBAAEFF43E1F}"/>
                  </a:ext>
                </a:extLst>
              </p:cNvPr>
              <p:cNvSpPr txBox="1"/>
              <p:nvPr/>
            </p:nvSpPr>
            <p:spPr>
              <a:xfrm>
                <a:off x="588850" y="9653906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C07F9-0BF2-4B96-B780-BBAAEFF43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0" y="9653906"/>
                <a:ext cx="2151080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D5D3BB-FD92-417F-953A-91CF202516E3}"/>
                  </a:ext>
                </a:extLst>
              </p:cNvPr>
              <p:cNvSpPr txBox="1"/>
              <p:nvPr/>
            </p:nvSpPr>
            <p:spPr>
              <a:xfrm>
                <a:off x="2739930" y="9653906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D5D3BB-FD92-417F-953A-91CF20251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30" y="9653906"/>
                <a:ext cx="2019300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580DA25-3C01-4326-8C37-7B1AA1C4FA96}"/>
                  </a:ext>
                </a:extLst>
              </p:cNvPr>
              <p:cNvSpPr txBox="1"/>
              <p:nvPr/>
            </p:nvSpPr>
            <p:spPr>
              <a:xfrm>
                <a:off x="588851" y="1036179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580DA25-3C01-4326-8C37-7B1AA1C4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1" y="10361792"/>
                <a:ext cx="2019300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2A6CE1-170A-428F-A616-746440B08488}"/>
                  </a:ext>
                </a:extLst>
              </p:cNvPr>
              <p:cNvSpPr txBox="1"/>
              <p:nvPr/>
            </p:nvSpPr>
            <p:spPr>
              <a:xfrm>
                <a:off x="2739930" y="1034765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2A6CE1-170A-428F-A616-746440B0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30" y="10347652"/>
                <a:ext cx="2019300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DD66B0-2FFD-45A2-9D9B-E6C1CD5C698F}"/>
                  </a:ext>
                </a:extLst>
              </p:cNvPr>
              <p:cNvSpPr txBox="1"/>
              <p:nvPr/>
            </p:nvSpPr>
            <p:spPr>
              <a:xfrm>
                <a:off x="6910309" y="9679728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DD66B0-2FFD-45A2-9D9B-E6C1CD5C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09" y="9679728"/>
                <a:ext cx="2151080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736463F-D5A9-4F30-B15E-A1ABA2DC6F27}"/>
                  </a:ext>
                </a:extLst>
              </p:cNvPr>
              <p:cNvSpPr txBox="1"/>
              <p:nvPr/>
            </p:nvSpPr>
            <p:spPr>
              <a:xfrm>
                <a:off x="9061389" y="9679728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736463F-D5A9-4F30-B15E-A1ABA2DC6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389" y="9679728"/>
                <a:ext cx="2019300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B765B95-2277-4690-B7FC-EF5FDB2DFE87}"/>
                  </a:ext>
                </a:extLst>
              </p:cNvPr>
              <p:cNvSpPr txBox="1"/>
              <p:nvPr/>
            </p:nvSpPr>
            <p:spPr>
              <a:xfrm>
                <a:off x="6910310" y="10387614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B765B95-2277-4690-B7FC-EF5FDB2DF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10" y="10387614"/>
                <a:ext cx="2019300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352A8D-12C7-4EFF-B763-E1796DACAD84}"/>
                  </a:ext>
                </a:extLst>
              </p:cNvPr>
              <p:cNvSpPr txBox="1"/>
              <p:nvPr/>
            </p:nvSpPr>
            <p:spPr>
              <a:xfrm>
                <a:off x="9061389" y="10373474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352A8D-12C7-4EFF-B763-E1796DAC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389" y="10373474"/>
                <a:ext cx="2019300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26D8512F-7A36-4706-85C9-A30206747A9A}"/>
                  </a:ext>
                </a:extLst>
              </p:cNvPr>
              <p:cNvSpPr/>
              <p:nvPr/>
            </p:nvSpPr>
            <p:spPr>
              <a:xfrm>
                <a:off x="1108890" y="11255137"/>
                <a:ext cx="2998516" cy="25849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26D8512F-7A36-4706-85C9-A30206747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90" y="11255137"/>
                <a:ext cx="2998516" cy="2584928"/>
              </a:xfrm>
              <a:prstGeom prst="triangl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12A4A7F-0366-4CD4-86E6-A05813C91BA5}"/>
                  </a:ext>
                </a:extLst>
              </p:cNvPr>
              <p:cNvSpPr txBox="1"/>
              <p:nvPr/>
            </p:nvSpPr>
            <p:spPr>
              <a:xfrm>
                <a:off x="3463577" y="15289162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12A4A7F-0366-4CD4-86E6-A05813C9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77" y="15289162"/>
                <a:ext cx="2151080" cy="70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8B27A1-F2AA-45EC-90E4-6A63F8BF90A8}"/>
                  </a:ext>
                </a:extLst>
              </p:cNvPr>
              <p:cNvSpPr txBox="1"/>
              <p:nvPr/>
            </p:nvSpPr>
            <p:spPr>
              <a:xfrm>
                <a:off x="5614657" y="1528916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8B27A1-F2AA-45EC-90E4-6A63F8BF9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57" y="15289162"/>
                <a:ext cx="2019300" cy="70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619356B-8EB4-48AE-8C85-E7E22AC62F9C}"/>
                  </a:ext>
                </a:extLst>
              </p:cNvPr>
              <p:cNvSpPr txBox="1"/>
              <p:nvPr/>
            </p:nvSpPr>
            <p:spPr>
              <a:xfrm>
                <a:off x="3463578" y="15997048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619356B-8EB4-48AE-8C85-E7E22AC62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78" y="15997048"/>
                <a:ext cx="2019300" cy="70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3F1D4B4-FD20-472A-9568-341E022187BF}"/>
                  </a:ext>
                </a:extLst>
              </p:cNvPr>
              <p:cNvSpPr txBox="1"/>
              <p:nvPr/>
            </p:nvSpPr>
            <p:spPr>
              <a:xfrm>
                <a:off x="5614657" y="15982908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3F1D4B4-FD20-472A-9568-341E02218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57" y="15982908"/>
                <a:ext cx="2019300" cy="7078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65179549-9D44-4696-AD69-20F907F60F33}"/>
                  </a:ext>
                </a:extLst>
              </p:cNvPr>
              <p:cNvSpPr/>
              <p:nvPr/>
            </p:nvSpPr>
            <p:spPr>
              <a:xfrm>
                <a:off x="4115399" y="17233329"/>
                <a:ext cx="2998516" cy="25849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65179549-9D44-4696-AD69-20F907F60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99" y="17233329"/>
                <a:ext cx="2998516" cy="2584928"/>
              </a:xfrm>
              <a:prstGeom prst="triangl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9D32B2D4-3793-4C1C-92AE-ED0E7DE2F20B}"/>
              </a:ext>
            </a:extLst>
          </p:cNvPr>
          <p:cNvCxnSpPr>
            <a:cxnSpLocks/>
            <a:stCxn id="55" idx="4"/>
            <a:endCxn id="84" idx="0"/>
          </p:cNvCxnSpPr>
          <p:nvPr/>
        </p:nvCxnSpPr>
        <p:spPr>
          <a:xfrm rot="5400000">
            <a:off x="5707920" y="13941077"/>
            <a:ext cx="3198989" cy="3385514"/>
          </a:xfrm>
          <a:prstGeom prst="bentConnector3">
            <a:avLst>
              <a:gd name="adj1" fmla="val 223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AB01F8D-3969-4910-AEDF-1D0481FBDB2F}"/>
              </a:ext>
            </a:extLst>
          </p:cNvPr>
          <p:cNvSpPr txBox="1"/>
          <p:nvPr/>
        </p:nvSpPr>
        <p:spPr>
          <a:xfrm>
            <a:off x="5643779" y="14075217"/>
            <a:ext cx="176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Oui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84B1CB2-8ECD-433E-A304-65D6FAC2569E}"/>
              </a:ext>
            </a:extLst>
          </p:cNvPr>
          <p:cNvCxnSpPr>
            <a:cxnSpLocks/>
            <a:stCxn id="55" idx="4"/>
            <a:endCxn id="93" idx="0"/>
          </p:cNvCxnSpPr>
          <p:nvPr/>
        </p:nvCxnSpPr>
        <p:spPr>
          <a:xfrm rot="16200000" flipH="1">
            <a:off x="8996591" y="14037919"/>
            <a:ext cx="3198989" cy="3191829"/>
          </a:xfrm>
          <a:prstGeom prst="bentConnector3">
            <a:avLst>
              <a:gd name="adj1" fmla="val 223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0D60A402-5E62-4AEE-AFAD-9808EA56EA57}"/>
                  </a:ext>
                </a:extLst>
              </p:cNvPr>
              <p:cNvSpPr/>
              <p:nvPr/>
            </p:nvSpPr>
            <p:spPr>
              <a:xfrm>
                <a:off x="10692742" y="17233329"/>
                <a:ext cx="2998516" cy="25849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0D60A402-5E62-4AEE-AFAD-9808EA56E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742" y="17233329"/>
                <a:ext cx="2998516" cy="2584928"/>
              </a:xfrm>
              <a:prstGeom prst="triangl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E96690-2750-4ACC-8A53-B56636176EA3}"/>
                  </a:ext>
                </a:extLst>
              </p:cNvPr>
              <p:cNvSpPr txBox="1"/>
              <p:nvPr/>
            </p:nvSpPr>
            <p:spPr>
              <a:xfrm>
                <a:off x="10071038" y="15289323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E96690-2750-4ACC-8A53-B56636176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038" y="15289323"/>
                <a:ext cx="2151080" cy="70788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2C8F8FA-3D0B-458F-A359-09DACCDD7872}"/>
                  </a:ext>
                </a:extLst>
              </p:cNvPr>
              <p:cNvSpPr txBox="1"/>
              <p:nvPr/>
            </p:nvSpPr>
            <p:spPr>
              <a:xfrm>
                <a:off x="12222118" y="15289323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2C8F8FA-3D0B-458F-A359-09DACCDD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2118" y="15289323"/>
                <a:ext cx="2019300" cy="70788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A5AF45A-80E4-4B7B-ABD8-EE4BAA3E50AD}"/>
                  </a:ext>
                </a:extLst>
              </p:cNvPr>
              <p:cNvSpPr txBox="1"/>
              <p:nvPr/>
            </p:nvSpPr>
            <p:spPr>
              <a:xfrm>
                <a:off x="10071039" y="15997209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A5AF45A-80E4-4B7B-ABD8-EE4BAA3E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039" y="15997209"/>
                <a:ext cx="2019300" cy="70788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5B574DF-F015-45CE-B924-7C50749342E3}"/>
                  </a:ext>
                </a:extLst>
              </p:cNvPr>
              <p:cNvSpPr txBox="1"/>
              <p:nvPr/>
            </p:nvSpPr>
            <p:spPr>
              <a:xfrm>
                <a:off x="12222118" y="15983069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5B574DF-F015-45CE-B924-7C507493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2118" y="15983069"/>
                <a:ext cx="2019300" cy="70788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4CA33E5E-0472-4158-98A5-BFA4B9C33372}"/>
              </a:ext>
            </a:extLst>
          </p:cNvPr>
          <p:cNvSpPr txBox="1"/>
          <p:nvPr/>
        </p:nvSpPr>
        <p:spPr>
          <a:xfrm>
            <a:off x="11019312" y="14083402"/>
            <a:ext cx="120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/>
              <a:t>Non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A12458E-509B-4CFC-8027-0B210C15F30C}"/>
              </a:ext>
            </a:extLst>
          </p:cNvPr>
          <p:cNvCxnSpPr/>
          <p:nvPr/>
        </p:nvCxnSpPr>
        <p:spPr>
          <a:xfrm>
            <a:off x="6262951" y="1563329"/>
            <a:ext cx="0" cy="4269286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142C248-AA58-4CC2-9555-DFA39C138BA1}"/>
                  </a:ext>
                </a:extLst>
              </p:cNvPr>
              <p:cNvSpPr txBox="1"/>
              <p:nvPr/>
            </p:nvSpPr>
            <p:spPr>
              <a:xfrm>
                <a:off x="5649245" y="913952"/>
                <a:ext cx="2616242" cy="69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142C248-AA58-4CC2-9555-DFA39C138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45" y="913952"/>
                <a:ext cx="2616242" cy="69378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77631D1-FE58-4335-8DD9-BFF04806E378}"/>
              </a:ext>
            </a:extLst>
          </p:cNvPr>
          <p:cNvCxnSpPr>
            <a:cxnSpLocks/>
          </p:cNvCxnSpPr>
          <p:nvPr/>
        </p:nvCxnSpPr>
        <p:spPr>
          <a:xfrm>
            <a:off x="6262951" y="2921052"/>
            <a:ext cx="2002536" cy="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7DE52AC-FE0D-48A9-8A19-563F793AA19B}"/>
                  </a:ext>
                </a:extLst>
              </p:cNvPr>
              <p:cNvSpPr txBox="1"/>
              <p:nvPr/>
            </p:nvSpPr>
            <p:spPr>
              <a:xfrm>
                <a:off x="8516437" y="2573428"/>
                <a:ext cx="2616242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CA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CA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CA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fr-CA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7DE52AC-FE0D-48A9-8A19-563F793AA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437" y="2573428"/>
                <a:ext cx="2616242" cy="66941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46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ARBRES DE DÉCISIONS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3038"/>
            <a:ext cx="12192000" cy="1609671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Notons que si nous avions accepté une profondeur maximale de « 1 », on aurait eu :</a:t>
            </a:r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endParaRPr lang="fr-CA" sz="4000" dirty="0"/>
          </a:p>
          <a:p>
            <a:pPr algn="r"/>
            <a:r>
              <a:rPr lang="fr-CA" sz="4000" b="1" dirty="0"/>
              <a:t>Quand une feuille n’est pas pure, </a:t>
            </a:r>
            <a:br>
              <a:rPr lang="fr-CA" sz="4000" b="1" dirty="0"/>
            </a:br>
            <a:r>
              <a:rPr lang="fr-CA" sz="4000" b="1" dirty="0"/>
              <a:t>la décision est prise à la majorité.</a:t>
            </a:r>
            <a:endParaRPr lang="fr-CA" sz="4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1DD582-4CE6-40DE-AABC-8350547F8FC0}"/>
              </a:ext>
            </a:extLst>
          </p:cNvPr>
          <p:cNvCxnSpPr>
            <a:cxnSpLocks/>
          </p:cNvCxnSpPr>
          <p:nvPr/>
        </p:nvCxnSpPr>
        <p:spPr>
          <a:xfrm flipV="1">
            <a:off x="4850093" y="2520507"/>
            <a:ext cx="0" cy="40200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680252-A4EB-4B86-A871-C7B244985171}"/>
              </a:ext>
            </a:extLst>
          </p:cNvPr>
          <p:cNvCxnSpPr>
            <a:cxnSpLocks/>
          </p:cNvCxnSpPr>
          <p:nvPr/>
        </p:nvCxnSpPr>
        <p:spPr>
          <a:xfrm>
            <a:off x="3912283" y="5266906"/>
            <a:ext cx="41584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B9DDE-DE75-42E7-80A8-CE2A75096977}"/>
                  </a:ext>
                </a:extLst>
              </p:cNvPr>
              <p:cNvSpPr txBox="1"/>
              <p:nvPr/>
            </p:nvSpPr>
            <p:spPr>
              <a:xfrm>
                <a:off x="7268827" y="5352135"/>
                <a:ext cx="1356853" cy="760593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3B9DDE-DE75-42E7-80A8-CE2A75096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827" y="5352135"/>
                <a:ext cx="1356853" cy="760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CDFADA-61D3-495B-829F-F0E09469C853}"/>
                  </a:ext>
                </a:extLst>
              </p:cNvPr>
              <p:cNvSpPr txBox="1"/>
              <p:nvPr/>
            </p:nvSpPr>
            <p:spPr>
              <a:xfrm>
                <a:off x="3604248" y="1976199"/>
                <a:ext cx="1356853" cy="733534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CDFADA-61D3-495B-829F-F0E09469C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48" y="1976199"/>
                <a:ext cx="1356853" cy="7335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A2292EAB-0F91-4B81-A3CC-A326F033122E}"/>
              </a:ext>
            </a:extLst>
          </p:cNvPr>
          <p:cNvSpPr/>
          <p:nvPr/>
        </p:nvSpPr>
        <p:spPr>
          <a:xfrm>
            <a:off x="5659791" y="469969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8A088-752B-421E-BE55-D5D42DA51AAB}"/>
              </a:ext>
            </a:extLst>
          </p:cNvPr>
          <p:cNvSpPr/>
          <p:nvPr/>
        </p:nvSpPr>
        <p:spPr>
          <a:xfrm>
            <a:off x="5391543" y="470443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D6BCFB-1B50-4417-926A-51C4DC02B547}"/>
              </a:ext>
            </a:extLst>
          </p:cNvPr>
          <p:cNvGrpSpPr/>
          <p:nvPr/>
        </p:nvGrpSpPr>
        <p:grpSpPr>
          <a:xfrm>
            <a:off x="6910310" y="3910481"/>
            <a:ext cx="211911" cy="243786"/>
            <a:chOff x="4131601" y="2884249"/>
            <a:chExt cx="171830" cy="19767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C50884-1F70-4795-B563-2611094B930C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71DB16-7EBB-442A-B2B5-63A27ED179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AB456F-4B11-44A1-AD72-57C0C1598F86}"/>
              </a:ext>
            </a:extLst>
          </p:cNvPr>
          <p:cNvGrpSpPr/>
          <p:nvPr/>
        </p:nvGrpSpPr>
        <p:grpSpPr>
          <a:xfrm>
            <a:off x="7155691" y="3931581"/>
            <a:ext cx="211911" cy="243786"/>
            <a:chOff x="4131601" y="2884249"/>
            <a:chExt cx="171830" cy="19767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1F545-35D0-4F44-B845-3E7E6BDBE7B0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3330F2-BDE1-419A-8A2F-ED26A7191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9D9F6D-060B-43CD-8955-53D888AC721E}"/>
              </a:ext>
            </a:extLst>
          </p:cNvPr>
          <p:cNvGrpSpPr/>
          <p:nvPr/>
        </p:nvGrpSpPr>
        <p:grpSpPr>
          <a:xfrm>
            <a:off x="6668818" y="3916542"/>
            <a:ext cx="211911" cy="243786"/>
            <a:chOff x="4131601" y="2884249"/>
            <a:chExt cx="171830" cy="19767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15B51A-FF04-40DE-AB5B-920BF0A73A25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118257E-E766-468C-B020-97E334A8C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22F3265-8E1C-494B-B720-43B113EB7324}"/>
              </a:ext>
            </a:extLst>
          </p:cNvPr>
          <p:cNvSpPr/>
          <p:nvPr/>
        </p:nvSpPr>
        <p:spPr>
          <a:xfrm>
            <a:off x="7019187" y="316158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D9B0C4-EFC0-40EC-8F9E-4BEEFC58E9E6}"/>
              </a:ext>
            </a:extLst>
          </p:cNvPr>
          <p:cNvGrpSpPr/>
          <p:nvPr/>
        </p:nvGrpSpPr>
        <p:grpSpPr>
          <a:xfrm>
            <a:off x="6442116" y="3919066"/>
            <a:ext cx="211911" cy="243786"/>
            <a:chOff x="4131601" y="2884249"/>
            <a:chExt cx="171830" cy="19767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7968E7-04EB-4DF8-942A-5C323192CD94}"/>
                </a:ext>
              </a:extLst>
            </p:cNvPr>
            <p:cNvCxnSpPr/>
            <p:nvPr/>
          </p:nvCxnSpPr>
          <p:spPr>
            <a:xfrm>
              <a:off x="4131601" y="2884250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CAEDB5-CABB-48E5-B815-AC2ECEFD6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8336" y="2884249"/>
              <a:ext cx="165095" cy="197675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3D59D150-A08F-417B-9595-DA83A321BE95}"/>
              </a:ext>
            </a:extLst>
          </p:cNvPr>
          <p:cNvSpPr/>
          <p:nvPr/>
        </p:nvSpPr>
        <p:spPr>
          <a:xfrm>
            <a:off x="6735931" y="3161585"/>
            <a:ext cx="252000" cy="252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D976C9-005F-4075-9A35-9DE83AA1B2DE}"/>
                  </a:ext>
                </a:extLst>
              </p:cNvPr>
              <p:cNvSpPr txBox="1"/>
              <p:nvPr/>
            </p:nvSpPr>
            <p:spPr>
              <a:xfrm>
                <a:off x="5027074" y="5359065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D976C9-005F-4075-9A35-9DE83AA1B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74" y="5359065"/>
                <a:ext cx="13568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209208-A738-4327-AF9F-54912EE07882}"/>
                  </a:ext>
                </a:extLst>
              </p:cNvPr>
              <p:cNvSpPr txBox="1"/>
              <p:nvPr/>
            </p:nvSpPr>
            <p:spPr>
              <a:xfrm>
                <a:off x="6129601" y="5365907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209208-A738-4327-AF9F-54912EE07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601" y="5365907"/>
                <a:ext cx="13568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5EFB8AF-8431-4B49-A2FA-19DF64F2E6CB}"/>
                  </a:ext>
                </a:extLst>
              </p:cNvPr>
              <p:cNvSpPr/>
              <p:nvPr/>
            </p:nvSpPr>
            <p:spPr>
              <a:xfrm>
                <a:off x="4892151" y="7043748"/>
                <a:ext cx="1858296" cy="18582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CA" sz="36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fr-CA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A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5EFB8AF-8431-4B49-A2FA-19DF64F2E6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51" y="7043748"/>
                <a:ext cx="1858296" cy="18582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7BBC9EF-4A07-40D5-B189-E71DE9EA9E02}"/>
              </a:ext>
            </a:extLst>
          </p:cNvPr>
          <p:cNvCxnSpPr>
            <a:cxnSpLocks/>
            <a:stCxn id="33" idx="2"/>
            <a:endCxn id="69" idx="0"/>
          </p:cNvCxnSpPr>
          <p:nvPr/>
        </p:nvCxnSpPr>
        <p:spPr>
          <a:xfrm rot="5400000">
            <a:off x="2816951" y="8693242"/>
            <a:ext cx="2795547" cy="3213151"/>
          </a:xfrm>
          <a:prstGeom prst="bentConnector3">
            <a:avLst>
              <a:gd name="adj1" fmla="val 21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6001E4-ECF8-4C3D-A00B-370CD051696C}"/>
              </a:ext>
            </a:extLst>
          </p:cNvPr>
          <p:cNvCxnSpPr>
            <a:cxnSpLocks/>
            <a:stCxn id="33" idx="2"/>
            <a:endCxn id="70" idx="0"/>
          </p:cNvCxnSpPr>
          <p:nvPr/>
        </p:nvCxnSpPr>
        <p:spPr>
          <a:xfrm rot="16200000" flipH="1">
            <a:off x="6003891" y="8719452"/>
            <a:ext cx="2795547" cy="3160730"/>
          </a:xfrm>
          <a:prstGeom prst="bentConnector3">
            <a:avLst>
              <a:gd name="adj1" fmla="val 215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66430F5-0824-4EC5-B2C8-67A0770B5D32}"/>
              </a:ext>
            </a:extLst>
          </p:cNvPr>
          <p:cNvSpPr txBox="1"/>
          <p:nvPr/>
        </p:nvSpPr>
        <p:spPr>
          <a:xfrm>
            <a:off x="7779223" y="8849811"/>
            <a:ext cx="120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4000" dirty="0"/>
              <a:t>Non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C1DFB6-CADD-4D08-93A7-1C423DFE70A6}"/>
              </a:ext>
            </a:extLst>
          </p:cNvPr>
          <p:cNvSpPr txBox="1"/>
          <p:nvPr/>
        </p:nvSpPr>
        <p:spPr>
          <a:xfrm>
            <a:off x="2660571" y="8849811"/>
            <a:ext cx="1767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000" dirty="0"/>
              <a:t>Oui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AC5AEF-661A-4F00-B6E0-6353C7A5FCEC}"/>
                  </a:ext>
                </a:extLst>
              </p:cNvPr>
              <p:cNvSpPr txBox="1"/>
              <p:nvPr/>
            </p:nvSpPr>
            <p:spPr>
              <a:xfrm>
                <a:off x="3646937" y="4416573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AC5AEF-661A-4F00-B6E0-6353C7A5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37" y="4416573"/>
                <a:ext cx="135685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5AD7C9-5700-4A98-9936-D4D27A3F81B8}"/>
                  </a:ext>
                </a:extLst>
              </p:cNvPr>
              <p:cNvSpPr txBox="1"/>
              <p:nvPr/>
            </p:nvSpPr>
            <p:spPr>
              <a:xfrm>
                <a:off x="3646937" y="3682571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3.0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5AD7C9-5700-4A98-9936-D4D27A3F8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37" y="3682571"/>
                <a:ext cx="1356853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41304B-8B35-4C75-A6D3-F90E3506A6A1}"/>
                  </a:ext>
                </a:extLst>
              </p:cNvPr>
              <p:cNvSpPr txBox="1"/>
              <p:nvPr/>
            </p:nvSpPr>
            <p:spPr>
              <a:xfrm>
                <a:off x="3651215" y="2891590"/>
                <a:ext cx="1356853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CA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fr-CA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41304B-8B35-4C75-A6D3-F90E3506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15" y="2891590"/>
                <a:ext cx="1356853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C07F9-0BF2-4B96-B780-BBAAEFF43E1F}"/>
                  </a:ext>
                </a:extLst>
              </p:cNvPr>
              <p:cNvSpPr txBox="1"/>
              <p:nvPr/>
            </p:nvSpPr>
            <p:spPr>
              <a:xfrm>
                <a:off x="588850" y="10096360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C07F9-0BF2-4B96-B780-BBAAEFF43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0" y="10096360"/>
                <a:ext cx="215108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D5D3BB-FD92-417F-953A-91CF202516E3}"/>
                  </a:ext>
                </a:extLst>
              </p:cNvPr>
              <p:cNvSpPr txBox="1"/>
              <p:nvPr/>
            </p:nvSpPr>
            <p:spPr>
              <a:xfrm>
                <a:off x="2739930" y="10096360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D5D3BB-FD92-417F-953A-91CF20251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30" y="10096360"/>
                <a:ext cx="201930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580DA25-3C01-4326-8C37-7B1AA1C4FA96}"/>
                  </a:ext>
                </a:extLst>
              </p:cNvPr>
              <p:cNvSpPr txBox="1"/>
              <p:nvPr/>
            </p:nvSpPr>
            <p:spPr>
              <a:xfrm>
                <a:off x="588851" y="10804246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580DA25-3C01-4326-8C37-7B1AA1C4F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1" y="10804246"/>
                <a:ext cx="2019300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2A6CE1-170A-428F-A616-746440B08488}"/>
                  </a:ext>
                </a:extLst>
              </p:cNvPr>
              <p:cNvSpPr txBox="1"/>
              <p:nvPr/>
            </p:nvSpPr>
            <p:spPr>
              <a:xfrm>
                <a:off x="2739930" y="10790106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2A6CE1-170A-428F-A616-746440B0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30" y="10790106"/>
                <a:ext cx="2019300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DD66B0-2FFD-45A2-9D9B-E6C1CD5C698F}"/>
                  </a:ext>
                </a:extLst>
              </p:cNvPr>
              <p:cNvSpPr txBox="1"/>
              <p:nvPr/>
            </p:nvSpPr>
            <p:spPr>
              <a:xfrm>
                <a:off x="6910309" y="10122182"/>
                <a:ext cx="21510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8DD66B0-2FFD-45A2-9D9B-E6C1CD5C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09" y="10122182"/>
                <a:ext cx="2151080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736463F-D5A9-4F30-B15E-A1ABA2DC6F27}"/>
                  </a:ext>
                </a:extLst>
              </p:cNvPr>
              <p:cNvSpPr txBox="1"/>
              <p:nvPr/>
            </p:nvSpPr>
            <p:spPr>
              <a:xfrm>
                <a:off x="9061389" y="10122182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736463F-D5A9-4F30-B15E-A1ABA2DC6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389" y="10122182"/>
                <a:ext cx="2019300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B765B95-2277-4690-B7FC-EF5FDB2DFE87}"/>
                  </a:ext>
                </a:extLst>
              </p:cNvPr>
              <p:cNvSpPr txBox="1"/>
              <p:nvPr/>
            </p:nvSpPr>
            <p:spPr>
              <a:xfrm>
                <a:off x="6910310" y="10830068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B765B95-2277-4690-B7FC-EF5FDB2DF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10" y="10830068"/>
                <a:ext cx="2019300" cy="70788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352A8D-12C7-4EFF-B763-E1796DACAD84}"/>
                  </a:ext>
                </a:extLst>
              </p:cNvPr>
              <p:cNvSpPr txBox="1"/>
              <p:nvPr/>
            </p:nvSpPr>
            <p:spPr>
              <a:xfrm>
                <a:off x="9061389" y="10815928"/>
                <a:ext cx="201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4000" b="1" i="1" smtClean="0">
                          <a:solidFill>
                            <a:srgbClr val="08519C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fr-CA" sz="4000" b="1" dirty="0">
                  <a:solidFill>
                    <a:srgbClr val="08519C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4352A8D-12C7-4EFF-B763-E1796DAC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389" y="10815928"/>
                <a:ext cx="2019300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26D8512F-7A36-4706-85C9-A30206747A9A}"/>
                  </a:ext>
                </a:extLst>
              </p:cNvPr>
              <p:cNvSpPr/>
              <p:nvPr/>
            </p:nvSpPr>
            <p:spPr>
              <a:xfrm>
                <a:off x="1108890" y="11697591"/>
                <a:ext cx="2998516" cy="25849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26D8512F-7A36-4706-85C9-A30206747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90" y="11697591"/>
                <a:ext cx="2998516" cy="2584928"/>
              </a:xfrm>
              <a:prstGeom prst="triangl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102120-B030-4AA6-9D76-F2F0B86778CB}"/>
              </a:ext>
            </a:extLst>
          </p:cNvPr>
          <p:cNvCxnSpPr/>
          <p:nvPr/>
        </p:nvCxnSpPr>
        <p:spPr>
          <a:xfrm>
            <a:off x="6129601" y="2271251"/>
            <a:ext cx="0" cy="4269286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91138C-8B3A-4748-A375-E2B9F52FE93E}"/>
                  </a:ext>
                </a:extLst>
              </p:cNvPr>
              <p:cNvSpPr txBox="1"/>
              <p:nvPr/>
            </p:nvSpPr>
            <p:spPr>
              <a:xfrm>
                <a:off x="5649245" y="1621874"/>
                <a:ext cx="2616242" cy="693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CA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sz="36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CA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91138C-8B3A-4748-A375-E2B9F52F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45" y="1621874"/>
                <a:ext cx="2616242" cy="69378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66A51409-C588-4109-B87C-1518A22DE796}"/>
                  </a:ext>
                </a:extLst>
              </p:cNvPr>
              <p:cNvSpPr/>
              <p:nvPr/>
            </p:nvSpPr>
            <p:spPr>
              <a:xfrm>
                <a:off x="7482771" y="11697591"/>
                <a:ext cx="2998516" cy="25849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CA" sz="3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66A51409-C588-4109-B87C-1518A22DE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771" y="11697591"/>
                <a:ext cx="2998516" cy="2584928"/>
              </a:xfrm>
              <a:prstGeom prst="triangl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5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DF373-3B77-46C7-9D82-1B7038311949}"/>
              </a:ext>
            </a:extLst>
          </p:cNvPr>
          <p:cNvSpPr txBox="1"/>
          <p:nvPr/>
        </p:nvSpPr>
        <p:spPr>
          <a:xfrm>
            <a:off x="0" y="-7078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000" b="1" dirty="0"/>
              <a:t>1. ARBRES DE DÉCISIONS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6B5873-081D-4DC7-8B0F-202256DDFDB0}"/>
              </a:ext>
            </a:extLst>
          </p:cNvPr>
          <p:cNvSpPr txBox="1"/>
          <p:nvPr/>
        </p:nvSpPr>
        <p:spPr>
          <a:xfrm>
            <a:off x="0" y="-3038"/>
            <a:ext cx="12192000" cy="871007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fr-CA" sz="4000" dirty="0"/>
              <a:t>Essayons la méthode dans </a:t>
            </a:r>
            <a:r>
              <a:rPr lang="fr-CA" sz="4000" dirty="0" err="1"/>
              <a:t>Scikit</a:t>
            </a:r>
            <a:r>
              <a:rPr lang="fr-CA" sz="4000" dirty="0"/>
              <a:t> </a:t>
            </a:r>
            <a:r>
              <a:rPr lang="fr-CA" sz="4000" dirty="0" err="1"/>
              <a:t>Learn</a:t>
            </a:r>
            <a:r>
              <a:rPr lang="fr-CA" sz="4000" dirty="0"/>
              <a:t>.</a:t>
            </a:r>
          </a:p>
          <a:p>
            <a:endParaRPr lang="fr-CA" sz="4000" dirty="0"/>
          </a:p>
          <a:p>
            <a:r>
              <a:rPr lang="fr-CA" sz="4000" dirty="0"/>
              <a:t>L’hyperparamètre correspondant à la profondeur maximale est nommé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b="1" i="1" dirty="0" err="1"/>
              <a:t>max_depth</a:t>
            </a:r>
            <a:endParaRPr lang="fr-CA" sz="3600" b="1" i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Valeur par défaut :</a:t>
            </a:r>
            <a:r>
              <a:rPr lang="fr-CA" sz="3600" b="1" i="1" dirty="0"/>
              <a:t> None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b="1" i="1" dirty="0"/>
          </a:p>
          <a:p>
            <a:r>
              <a:rPr lang="fr-CA" sz="4000" dirty="0"/>
              <a:t>L’hyperparamètre correspondant au nombre minimum d’exemplaire pour créer un nouveau nœud est nommé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b="1" i="1" dirty="0" err="1"/>
              <a:t>min_samples_split</a:t>
            </a:r>
            <a:endParaRPr lang="fr-CA" sz="3600" b="1" i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CA" sz="3600" dirty="0"/>
              <a:t>Valeur par défaut :</a:t>
            </a:r>
            <a:r>
              <a:rPr lang="fr-CA" sz="3600" b="1" i="1" dirty="0"/>
              <a:t> 2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CA" sz="4000" b="1" i="1" dirty="0"/>
          </a:p>
          <a:p>
            <a:r>
              <a:rPr lang="fr-CA" sz="4000" b="1" i="1" dirty="0"/>
              <a:t>Donc, le modèle par défaut est à risque de surapprentissage.</a:t>
            </a:r>
          </a:p>
        </p:txBody>
      </p:sp>
    </p:spTree>
    <p:extLst>
      <p:ext uri="{BB962C8B-B14F-4D97-AF65-F5344CB8AC3E}">
        <p14:creationId xmlns:p14="http://schemas.microsoft.com/office/powerpoint/2010/main" val="41190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7861</TotalTime>
  <Words>3370</Words>
  <Application>Microsoft Office PowerPoint</Application>
  <PresentationFormat>Widescreen</PresentationFormat>
  <Paragraphs>1477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Dumesnil</dc:creator>
  <cp:lastModifiedBy>Etienne Dumesnil</cp:lastModifiedBy>
  <cp:revision>487</cp:revision>
  <dcterms:created xsi:type="dcterms:W3CDTF">2019-10-19T13:38:13Z</dcterms:created>
  <dcterms:modified xsi:type="dcterms:W3CDTF">2019-11-22T12:55:16Z</dcterms:modified>
</cp:coreProperties>
</file>