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70" r:id="rId5"/>
    <p:sldId id="273" r:id="rId6"/>
    <p:sldId id="265" r:id="rId7"/>
    <p:sldId id="272" r:id="rId8"/>
    <p:sldId id="271" r:id="rId9"/>
    <p:sldId id="274" r:id="rId10"/>
    <p:sldId id="278" r:id="rId11"/>
    <p:sldId id="279" r:id="rId12"/>
    <p:sldId id="280" r:id="rId13"/>
    <p:sldId id="282" r:id="rId14"/>
    <p:sldId id="283" r:id="rId15"/>
    <p:sldId id="285" r:id="rId16"/>
    <p:sldId id="287" r:id="rId17"/>
    <p:sldId id="286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C"/>
    <a:srgbClr val="08519C"/>
    <a:srgbClr val="A50F15"/>
    <a:srgbClr val="FC9272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660"/>
  </p:normalViewPr>
  <p:slideViewPr>
    <p:cSldViewPr snapToGrid="0">
      <p:cViewPr>
        <p:scale>
          <a:sx n="25" d="100"/>
          <a:sy n="25" d="100"/>
        </p:scale>
        <p:origin x="2538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83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063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04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63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53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80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406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(dont la psychologie)!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émet une hypothèse correspondant à un modèle des données </a:t>
            </a:r>
            <a:br>
              <a:rPr lang="fr-CA" sz="4000" dirty="0"/>
            </a:br>
            <a:r>
              <a:rPr lang="fr-CA" sz="4000" dirty="0"/>
              <a:t>qui peut être: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flexible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basé sur la documentation disponible.</a:t>
            </a: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8196796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9245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6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précédent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65608"/>
              </a:xfrm>
              <a:prstGeom prst="rect">
                <a:avLst/>
              </a:prstGeom>
              <a:blipFill>
                <a:blip r:embed="rId3"/>
                <a:stretch>
                  <a:fillRect l="-852" t="-7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Trouver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soient les plus </a:t>
                </a:r>
                <a:r>
                  <a:rPr lang="fr-CA" sz="4000" b="1" dirty="0"/>
                  <a:t>représentatives</a:t>
                </a:r>
                <a:r>
                  <a:rPr lang="fr-CA" sz="4000" dirty="0"/>
                  <a:t> possibles des vraies valeurs dans la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cadre des statistiques inférentielles, </a:t>
                </a:r>
                <a:r>
                  <a:rPr lang="fr-CA" sz="4000" b="1" dirty="0"/>
                  <a:t>on a généralement recours qu’à l’échantillon </a:t>
                </a:r>
                <a:r>
                  <a:rPr lang="fr-CA" sz="4000" dirty="0"/>
                  <a:t>pour estimer ces paramètres.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considère alors que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les plus représentatives de la population seront… </a:t>
                </a:r>
                <a:br>
                  <a:rPr lang="fr-CA" sz="4000" dirty="0"/>
                </a:br>
                <a:r>
                  <a:rPr lang="fr-CA" sz="4000" dirty="0"/>
                  <a:t>…les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les plus représentatives de l’échantillon!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Pour déterminer quels sont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sont le plus représentatives de l’échantillon, </a:t>
                </a:r>
                <a:br>
                  <a:rPr lang="fr-CA" sz="4000" dirty="0"/>
                </a:br>
                <a:r>
                  <a:rPr lang="fr-CA" sz="4000" dirty="0"/>
                  <a:t>on doit définir un critère… Ce critère correspond ici à ce qu’on appelle une </a:t>
                </a:r>
                <a:r>
                  <a:rPr lang="fr-CA" sz="4000" b="1" dirty="0"/>
                  <a:t>fonction de coût </a:t>
                </a:r>
                <a:r>
                  <a:rPr lang="fr-CA" sz="4000" i="1" dirty="0"/>
                  <a:t>(</a:t>
                </a:r>
                <a:r>
                  <a:rPr lang="fr-CA" sz="4000" i="1" dirty="0" err="1"/>
                  <a:t>cost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  <a:r>
                  <a:rPr lang="fr-CA" sz="4000" i="1" dirty="0"/>
                  <a:t>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/>
                  <a:t>fonction</a:t>
                </a:r>
                <a:r>
                  <a:rPr lang="fr-CA" sz="4000" dirty="0"/>
                  <a:t> correspond à une relation qui associe chaque valeur d’un ensemble de départ avec une seule valeur d’un ensemble d’arrivée.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</a:t>
                </a:r>
                <a:r>
                  <a:rPr lang="fr-CA" sz="4000" b="1" dirty="0"/>
                  <a:t>coût </a:t>
                </a:r>
                <a:r>
                  <a:rPr lang="fr-CA" sz="4000" dirty="0"/>
                  <a:t>correspond ici au degré de fausseté.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</a:t>
                </a:r>
                <a:r>
                  <a:rPr lang="fr-CA" sz="4000" b="1" dirty="0"/>
                  <a:t>fonction de coût</a:t>
                </a:r>
                <a:r>
                  <a:rPr lang="fr-CA" sz="4000" dirty="0"/>
                  <a:t> prend donc ici en entrée les valeurs prédites par le modèle, les compare avec les valeurs attendues, puis renvoie une valeur représentant le degré de fausseté du modèle.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Dans le cadre d’une régression linéaire, on utilise généralement la fonction de coût correspondant à </a:t>
                </a:r>
                <a:br>
                  <a:rPr lang="fr-CA" sz="4000" dirty="0"/>
                </a:br>
                <a:r>
                  <a:rPr lang="fr-CA" sz="4000" dirty="0"/>
                  <a:t>la </a:t>
                </a:r>
                <a:r>
                  <a:rPr lang="fr-CA" sz="4000" b="1" dirty="0"/>
                  <a:t>somme des carrés de l’erreur de prédiction </a:t>
                </a:r>
                <a:r>
                  <a:rPr lang="fr-CA" sz="4000" dirty="0"/>
                  <a:t>(SC).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 algn="ctr"/>
                <a:endParaRPr lang="fr-CA" sz="3600" dirty="0"/>
              </a:p>
              <a:p>
                <a:r>
                  <a:rPr lang="fr-CA" sz="3600" dirty="0"/>
                  <a:t>où	:  	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𝑑𝑖𝑡𝑒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𝑒𝑠𝑡𝑖𝑚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met les erreurs au carré, parce que si on additionnait simplement les valeurs d’erreurs , les erreurs positives et négatives s’annuleraient et on sous-estimerait la fausseté du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blipFill>
                <a:blip r:embed="rId3"/>
                <a:stretch>
                  <a:fillRect l="-852" t="-659" b="-40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185546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7656913" cy="1426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 donc ici…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Trouver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 </a:t>
                </a:r>
                <a:r>
                  <a:rPr lang="fr-CA" sz="4000" b="1" dirty="0"/>
                  <a:t>MINIMISER  </a:t>
                </a:r>
                <a14:m>
                  <m:oMath xmlns:m="http://schemas.openxmlformats.org/officeDocument/2006/math"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minimiser SC sont donc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les plus représentatives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Toutefois, sont-elles représentatives des vraies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dans la population?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peut démontrer (mais on ne le fera pas ici) que…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SI</a:t>
                </a:r>
                <a:r>
                  <a:rPr lang="fr-CA" sz="4000" dirty="0"/>
                  <a:t> les postulats (ici normalité, homoscédasticité, linéarité, indépendance des observations) sont respectés,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la fonction de coût « SC » permet de trouver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Avoir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veut dire que…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SI</a:t>
                </a:r>
                <a:r>
                  <a:rPr lang="fr-CA" sz="4000" dirty="0"/>
                  <a:t> on tirait aléatoirement une infinité d'échantillons provenant de la même population, </a:t>
                </a:r>
                <a:br>
                  <a:rPr lang="fr-CA" sz="4000" dirty="0"/>
                </a:br>
                <a:r>
                  <a:rPr lang="fr-CA" sz="4000" b="1" dirty="0"/>
                  <a:t>ALORS </a:t>
                </a:r>
                <a:r>
                  <a:rPr lang="fr-CA" sz="40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dans la population</a:t>
                </a:r>
                <a:br>
                  <a:rPr lang="fr-CA" sz="4000" dirty="0"/>
                </a:br>
                <a:r>
                  <a:rPr lang="fr-CA" sz="4000" b="1" dirty="0"/>
                  <a:t>et </a:t>
                </a:r>
                <a:r>
                  <a:rPr lang="fr-CA" sz="40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dans la population.</a:t>
                </a:r>
              </a:p>
              <a:p>
                <a:endParaRPr lang="fr-CA" sz="4000" b="1" dirty="0"/>
              </a:p>
              <a:p>
                <a:r>
                  <a:rPr lang="fr-CA" sz="4000" dirty="0"/>
                  <a:t>Exemple d’un estimateur non biaisé (gauche) et d’un estimateur biaisé (droite).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Le centre de la cible correspond à la vraie valeur du paramètre dans la population.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Chaque X correspond à la valeur estimée du paramètre à partir d’un échantillon différent provenant de la même population.</a:t>
                </a:r>
              </a:p>
              <a:p>
                <a:endParaRPr lang="fr-CA" sz="4000" b="1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7656913" cy="14265700"/>
              </a:xfrm>
              <a:prstGeom prst="rect">
                <a:avLst/>
              </a:prstGeom>
              <a:blipFill>
                <a:blip r:embed="rId3"/>
                <a:stretch>
                  <a:fillRect l="-793" t="-76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31B18-5411-4F8F-8AF9-B794FF60EB27}"/>
              </a:ext>
            </a:extLst>
          </p:cNvPr>
          <p:cNvGrpSpPr/>
          <p:nvPr/>
        </p:nvGrpSpPr>
        <p:grpSpPr>
          <a:xfrm>
            <a:off x="-4050129" y="14057963"/>
            <a:ext cx="20440968" cy="5856472"/>
            <a:chOff x="-4010633" y="456263"/>
            <a:chExt cx="20440968" cy="58564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42467-5733-48A7-8859-201C4643D564}"/>
                </a:ext>
              </a:extLst>
            </p:cNvPr>
            <p:cNvGrpSpPr/>
            <p:nvPr/>
          </p:nvGrpSpPr>
          <p:grpSpPr>
            <a:xfrm>
              <a:off x="-4010633" y="456263"/>
              <a:ext cx="12070772" cy="5856472"/>
              <a:chOff x="728472" y="692617"/>
              <a:chExt cx="12070772" cy="58564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1217245-BF20-4957-B7FD-8BFD8C8A2350}"/>
                  </a:ext>
                </a:extLst>
              </p:cNvPr>
              <p:cNvGrpSpPr/>
              <p:nvPr/>
            </p:nvGrpSpPr>
            <p:grpSpPr>
              <a:xfrm>
                <a:off x="728472" y="1578543"/>
                <a:ext cx="12070772" cy="4970546"/>
                <a:chOff x="728472" y="1578543"/>
                <a:chExt cx="12070772" cy="49705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8BD40B-D741-4E3B-A7DB-22F3B57E1A56}"/>
                    </a:ext>
                  </a:extLst>
                </p:cNvPr>
                <p:cNvSpPr/>
                <p:nvPr/>
              </p:nvSpPr>
              <p:spPr>
                <a:xfrm>
                  <a:off x="4235116" y="1578543"/>
                  <a:ext cx="4572000" cy="4572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7C715BD-A94A-4159-896E-4981E3E2146F}"/>
                    </a:ext>
                  </a:extLst>
                </p:cNvPr>
                <p:cNvSpPr/>
                <p:nvPr/>
              </p:nvSpPr>
              <p:spPr>
                <a:xfrm>
                  <a:off x="4589646" y="1923449"/>
                  <a:ext cx="3880585" cy="3880585"/>
                </a:xfrm>
                <a:prstGeom prst="ellipse">
                  <a:avLst/>
                </a:prstGeom>
                <a:solidFill>
                  <a:srgbClr val="C00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C393C8-8DE6-4343-857F-0F1DEB4332DD}"/>
                    </a:ext>
                  </a:extLst>
                </p:cNvPr>
                <p:cNvSpPr/>
                <p:nvPr/>
              </p:nvSpPr>
              <p:spPr>
                <a:xfrm>
                  <a:off x="4982677" y="2316481"/>
                  <a:ext cx="3112169" cy="3112169"/>
                </a:xfrm>
                <a:prstGeom prst="ellipse">
                  <a:avLst/>
                </a:prstGeom>
                <a:solidFill>
                  <a:srgbClr val="FFC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44F0C1A-1AB1-4354-A483-C06540C85B13}"/>
                    </a:ext>
                  </a:extLst>
                </p:cNvPr>
                <p:cNvSpPr/>
                <p:nvPr/>
              </p:nvSpPr>
              <p:spPr>
                <a:xfrm>
                  <a:off x="5375709" y="2680637"/>
                  <a:ext cx="2372628" cy="2372628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9B913D-FD6A-4D22-BD19-8A7AFEB48045}"/>
                    </a:ext>
                  </a:extLst>
                </p:cNvPr>
                <p:cNvSpPr/>
                <p:nvPr/>
              </p:nvSpPr>
              <p:spPr>
                <a:xfrm>
                  <a:off x="5759116" y="3080084"/>
                  <a:ext cx="1594586" cy="1594586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5F3B713-C140-46C5-8CA2-9FB72FF3517B}"/>
                    </a:ext>
                  </a:extLst>
                </p:cNvPr>
                <p:cNvSpPr/>
                <p:nvPr/>
              </p:nvSpPr>
              <p:spPr>
                <a:xfrm>
                  <a:off x="6163377" y="3429000"/>
                  <a:ext cx="824564" cy="824564"/>
                </a:xfrm>
                <a:prstGeom prst="ellipse">
                  <a:avLst/>
                </a:prstGeom>
                <a:solidFill>
                  <a:srgbClr val="00B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85A43B-D0F3-4A5E-9180-A08DCB8828A8}"/>
                    </a:ext>
                  </a:extLst>
                </p:cNvPr>
                <p:cNvGrpSpPr/>
                <p:nvPr/>
              </p:nvGrpSpPr>
              <p:grpSpPr>
                <a:xfrm>
                  <a:off x="6938211" y="3465896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03A7EBC-BA22-4E64-B1D1-8CE9633DFFC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3043C20-D14E-4848-9D05-F1E37F89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DB9EFCA-E876-4DB3-9EB6-C02D4B094B00}"/>
                    </a:ext>
                  </a:extLst>
                </p:cNvPr>
                <p:cNvGrpSpPr/>
                <p:nvPr/>
              </p:nvGrpSpPr>
              <p:grpSpPr>
                <a:xfrm>
                  <a:off x="6063114" y="359102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35D571-C0A6-493B-A4C9-C31C144F4EF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6DF12FB-B029-4B9D-BABD-198E7C50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BECA4C-C5EF-45D9-9229-84849EFACFC7}"/>
                    </a:ext>
                  </a:extLst>
                </p:cNvPr>
                <p:cNvGrpSpPr/>
                <p:nvPr/>
              </p:nvGrpSpPr>
              <p:grpSpPr>
                <a:xfrm>
                  <a:off x="6038248" y="300789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CAFC798-E0A1-4DB6-AA50-1A1B4F86B49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A8BB220-90A9-45F7-9E57-839C5E69C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CC6B45-99E8-4922-97EF-B8946080550F}"/>
                    </a:ext>
                  </a:extLst>
                </p:cNvPr>
                <p:cNvGrpSpPr/>
                <p:nvPr/>
              </p:nvGrpSpPr>
              <p:grpSpPr>
                <a:xfrm>
                  <a:off x="7380171" y="400330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C074018-EA6C-448D-B7CE-666AFB7F7AB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3125186-9D06-4E1F-AB34-6FBB29741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EC796C8-AF37-4894-A84D-B60788242515}"/>
                    </a:ext>
                  </a:extLst>
                </p:cNvPr>
                <p:cNvGrpSpPr/>
                <p:nvPr/>
              </p:nvGrpSpPr>
              <p:grpSpPr>
                <a:xfrm>
                  <a:off x="6687954" y="439714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7344055-C9F2-4B59-97DB-A6B6DF766C4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FD3C680-070C-4ADC-A2B8-99BD6C671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AB42CDC-4A4A-4507-AD1D-10AEE2206AB3}"/>
                    </a:ext>
                  </a:extLst>
                </p:cNvPr>
                <p:cNvGrpSpPr/>
                <p:nvPr/>
              </p:nvGrpSpPr>
              <p:grpSpPr>
                <a:xfrm>
                  <a:off x="5913119" y="427201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2B81873-10E7-4852-8804-18DD76AA6FFB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1D8505E6-5208-47FA-8982-7C0BA5FB3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9731BC0-D3E9-4188-93E0-5766FBF4C2D0}"/>
                    </a:ext>
                  </a:extLst>
                </p:cNvPr>
                <p:cNvGrpSpPr/>
                <p:nvPr/>
              </p:nvGrpSpPr>
              <p:grpSpPr>
                <a:xfrm>
                  <a:off x="5508859" y="330387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B5B6AEC-BB64-4505-ACA9-F95DDE51101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51A87B-3A52-40EA-AB8B-6968ABDB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9ABB486-18F5-4F77-9A34-3CECB2CEC9E0}"/>
                    </a:ext>
                  </a:extLst>
                </p:cNvPr>
                <p:cNvGrpSpPr/>
                <p:nvPr/>
              </p:nvGrpSpPr>
              <p:grpSpPr>
                <a:xfrm>
                  <a:off x="6740892" y="2762050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3C6B1F-CE49-4D02-B707-B93E3A0B65D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626F10C-ECE7-4AA5-849D-ABE68337F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77F18EF-B382-4A1D-A737-85FAD1591631}"/>
                    </a:ext>
                  </a:extLst>
                </p:cNvPr>
                <p:cNvGrpSpPr/>
                <p:nvPr/>
              </p:nvGrpSpPr>
              <p:grpSpPr>
                <a:xfrm>
                  <a:off x="6789019" y="389341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4060B3D-FA6D-4281-A723-813C687F9F81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F83B7A9-AFEF-4A9C-A27D-EE2F12ABB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2C0CCC-8B9B-45C8-8AEA-C89EE04D9A26}"/>
                    </a:ext>
                  </a:extLst>
                </p:cNvPr>
                <p:cNvGrpSpPr/>
                <p:nvPr/>
              </p:nvGrpSpPr>
              <p:grpSpPr>
                <a:xfrm>
                  <a:off x="6201075" y="472720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20B7D4-BD44-4F50-B2BE-263E7820A5D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3ACB766-A7FF-4A5C-B856-98502F8D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6BA0791-2AD4-4A06-B73E-6B8B1C99F90D}"/>
                    </a:ext>
                  </a:extLst>
                </p:cNvPr>
                <p:cNvGrpSpPr/>
                <p:nvPr/>
              </p:nvGrpSpPr>
              <p:grpSpPr>
                <a:xfrm>
                  <a:off x="5537735" y="397322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6AAB08-7CF6-4567-B2F2-C468CDE5BB3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EF08ED-116F-411C-912A-08D5C787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B0CD1A5-025A-4C26-822D-4AE8103A813A}"/>
                    </a:ext>
                  </a:extLst>
                </p:cNvPr>
                <p:cNvGrpSpPr/>
                <p:nvPr/>
              </p:nvGrpSpPr>
              <p:grpSpPr>
                <a:xfrm>
                  <a:off x="7507706" y="346589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BAEAC28-6534-47E1-AA6B-4B7A0A5F1D87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D92E859-3401-4960-BF9B-AFDA960B8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AE72BA1-15CB-466B-992A-2D57FB290C41}"/>
                    </a:ext>
                  </a:extLst>
                </p:cNvPr>
                <p:cNvGrpSpPr/>
                <p:nvPr/>
              </p:nvGrpSpPr>
              <p:grpSpPr>
                <a:xfrm>
                  <a:off x="7129914" y="463777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DAABF7A-30E3-4495-AC5E-2C3AD3FC8795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8EEC085-9514-4EFE-8D82-4324E302E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CC2C13C-ADE4-4617-A318-516FFF2C40C9}"/>
                    </a:ext>
                  </a:extLst>
                </p:cNvPr>
                <p:cNvGrpSpPr/>
                <p:nvPr/>
              </p:nvGrpSpPr>
              <p:grpSpPr>
                <a:xfrm>
                  <a:off x="6379144" y="3651984"/>
                  <a:ext cx="394636" cy="394636"/>
                  <a:chOff x="3619099" y="2119162"/>
                  <a:chExt cx="394636" cy="394636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D17E97D-F743-431F-83EE-5D35FC1AE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82467" y="2191352"/>
                    <a:ext cx="250257" cy="250257"/>
                    <a:chOff x="3619099" y="702644"/>
                    <a:chExt cx="250257" cy="250257"/>
                  </a:xfrm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C3F3D17-9C71-4847-8282-1CF09B1D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0CFC334-BB46-4585-A301-E2F1349E6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70F67AB-DA09-4218-BCC0-A6CD20CDA40A}"/>
                      </a:ext>
                    </a:extLst>
                  </p:cNvPr>
                  <p:cNvSpPr/>
                  <p:nvPr/>
                </p:nvSpPr>
                <p:spPr>
                  <a:xfrm>
                    <a:off x="3619099" y="2119162"/>
                    <a:ext cx="394636" cy="39463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ACC9CA2-D816-4761-A2CC-25CBF0B59C56}"/>
                    </a:ext>
                  </a:extLst>
                </p:cNvPr>
                <p:cNvCxnSpPr>
                  <a:cxnSpLocks/>
                  <a:endCxn id="89" idx="5"/>
                </p:cNvCxnSpPr>
                <p:nvPr/>
              </p:nvCxnSpPr>
              <p:spPr>
                <a:xfrm flipH="1" flipV="1">
                  <a:off x="6715987" y="3988827"/>
                  <a:ext cx="2291900" cy="17847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11ED9B-2F3E-4F42-AC9E-FCEAE67F9CC5}"/>
                    </a:ext>
                  </a:extLst>
                </p:cNvPr>
                <p:cNvSpPr txBox="1"/>
                <p:nvPr/>
              </p:nvSpPr>
              <p:spPr>
                <a:xfrm>
                  <a:off x="9098683" y="5471871"/>
                  <a:ext cx="370056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Moyenne des modèles estimés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1907FF-BD97-4835-B895-37760DEDCD56}"/>
                    </a:ext>
                  </a:extLst>
                </p:cNvPr>
                <p:cNvSpPr txBox="1"/>
                <p:nvPr/>
              </p:nvSpPr>
              <p:spPr>
                <a:xfrm>
                  <a:off x="728472" y="2021363"/>
                  <a:ext cx="426021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Le modèle estimé à partir de notre échantillon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703D6B2-A9B2-4E4C-9FDD-88A3D1CA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320" y="2937424"/>
                  <a:ext cx="1884504" cy="4390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1471AA-4DB0-4592-AC1B-352086E85E18}"/>
                  </a:ext>
                </a:extLst>
              </p:cNvPr>
              <p:cNvSpPr txBox="1"/>
              <p:nvPr/>
            </p:nvSpPr>
            <p:spPr>
              <a:xfrm>
                <a:off x="3857525" y="692617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non biaisé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97DBE8-CF55-43EB-9BE7-E14109EA90FD}"/>
                </a:ext>
              </a:extLst>
            </p:cNvPr>
            <p:cNvGrpSpPr/>
            <p:nvPr/>
          </p:nvGrpSpPr>
          <p:grpSpPr>
            <a:xfrm>
              <a:off x="4738027" y="500578"/>
              <a:ext cx="11692308" cy="5812157"/>
              <a:chOff x="4533890" y="411145"/>
              <a:chExt cx="11692308" cy="58121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2ACF6F-CEC3-4D0B-B706-6FAB4E9EA5D4}"/>
                  </a:ext>
                </a:extLst>
              </p:cNvPr>
              <p:cNvSpPr/>
              <p:nvPr/>
            </p:nvSpPr>
            <p:spPr>
              <a:xfrm>
                <a:off x="7727616" y="1297071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47E863-3A24-4184-A3C4-8F624258B1F6}"/>
                  </a:ext>
                </a:extLst>
              </p:cNvPr>
              <p:cNvSpPr/>
              <p:nvPr/>
            </p:nvSpPr>
            <p:spPr>
              <a:xfrm>
                <a:off x="8082146" y="1641977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49DCEB-E229-4EE7-B572-2674CE821604}"/>
                  </a:ext>
                </a:extLst>
              </p:cNvPr>
              <p:cNvSpPr/>
              <p:nvPr/>
            </p:nvSpPr>
            <p:spPr>
              <a:xfrm>
                <a:off x="8475177" y="2035009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FF41DB-9242-48C7-A521-F65326C3DFEB}"/>
                  </a:ext>
                </a:extLst>
              </p:cNvPr>
              <p:cNvSpPr/>
              <p:nvPr/>
            </p:nvSpPr>
            <p:spPr>
              <a:xfrm>
                <a:off x="8868209" y="2399165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52237A-F109-4A96-AB54-BC0176C27C64}"/>
                  </a:ext>
                </a:extLst>
              </p:cNvPr>
              <p:cNvSpPr/>
              <p:nvPr/>
            </p:nvSpPr>
            <p:spPr>
              <a:xfrm>
                <a:off x="9251616" y="2798612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277BD4-2CF0-4A82-BEB2-FF663FEF80D2}"/>
                  </a:ext>
                </a:extLst>
              </p:cNvPr>
              <p:cNvSpPr/>
              <p:nvPr/>
            </p:nvSpPr>
            <p:spPr>
              <a:xfrm>
                <a:off x="9655877" y="3147528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B350A5-0A1B-43DB-9B86-E5009D2606CE}"/>
                  </a:ext>
                </a:extLst>
              </p:cNvPr>
              <p:cNvGrpSpPr/>
              <p:nvPr/>
            </p:nvGrpSpPr>
            <p:grpSpPr>
              <a:xfrm>
                <a:off x="9649632" y="2486510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27E5C02-E61F-46E7-8580-A8007BC3BE1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55AB51-FBE4-48D2-AC21-4D6F79E0A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A26356-4CA5-48F7-B897-E96F8CB6AB70}"/>
                  </a:ext>
                </a:extLst>
              </p:cNvPr>
              <p:cNvGrpSpPr/>
              <p:nvPr/>
            </p:nvGrpSpPr>
            <p:grpSpPr>
              <a:xfrm>
                <a:off x="8774535" y="261163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7D55202-F773-4867-8D8B-7B484ADFB2AD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4A01D83-D26A-4D7D-B50C-7946BE15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972CC3-7A04-4C3B-B98F-CDB0FC043884}"/>
                  </a:ext>
                </a:extLst>
              </p:cNvPr>
              <p:cNvGrpSpPr/>
              <p:nvPr/>
            </p:nvGrpSpPr>
            <p:grpSpPr>
              <a:xfrm>
                <a:off x="8749669" y="202850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1F3CCB-B1E0-4ECA-96C8-811A7313808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C8ADEE7-8EBF-4259-B8B4-0881120E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291909-62A5-4274-94F2-F3636CAC662D}"/>
                  </a:ext>
                </a:extLst>
              </p:cNvPr>
              <p:cNvGrpSpPr/>
              <p:nvPr/>
            </p:nvGrpSpPr>
            <p:grpSpPr>
              <a:xfrm>
                <a:off x="10091592" y="302392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212A5E-BC3D-46C3-8D35-C9D1834E567E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A2056B5-0FD9-45A7-A1D4-9C12BB4F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F31516-2723-488B-9B12-E2AF3A5B622C}"/>
                  </a:ext>
                </a:extLst>
              </p:cNvPr>
              <p:cNvGrpSpPr/>
              <p:nvPr/>
            </p:nvGrpSpPr>
            <p:grpSpPr>
              <a:xfrm>
                <a:off x="9399375" y="341775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DB1BB-12D0-4631-9F96-5BD093DC18A9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0283E3B-1088-4E1D-BCD1-08C13C07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667AE4-524F-404F-A716-DADE0B2FBEEE}"/>
                  </a:ext>
                </a:extLst>
              </p:cNvPr>
              <p:cNvGrpSpPr/>
              <p:nvPr/>
            </p:nvGrpSpPr>
            <p:grpSpPr>
              <a:xfrm>
                <a:off x="8624540" y="3292626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2BA6B6-38B2-4867-A539-5524350C34C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E4AA21-B2C8-42E7-80D4-15833E74B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EAF365-B1FA-4580-A711-63E78A48BCD8}"/>
                  </a:ext>
                </a:extLst>
              </p:cNvPr>
              <p:cNvGrpSpPr/>
              <p:nvPr/>
            </p:nvGrpSpPr>
            <p:grpSpPr>
              <a:xfrm>
                <a:off x="8220280" y="232448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DBB795-A26B-4914-B4C4-8C92E82C5E11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2488EC5-4444-48AD-A1DF-EB408B2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60C807-5C70-4E6B-9384-0B835BA510C3}"/>
                  </a:ext>
                </a:extLst>
              </p:cNvPr>
              <p:cNvGrpSpPr/>
              <p:nvPr/>
            </p:nvGrpSpPr>
            <p:grpSpPr>
              <a:xfrm>
                <a:off x="9452313" y="1782664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B71F08-32EE-48C8-977D-D1E9FE926D4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867A70-BB75-4F14-B5B6-A182DF5E6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09F4CA-E5ED-4906-AFB4-795577A5FD17}"/>
                  </a:ext>
                </a:extLst>
              </p:cNvPr>
              <p:cNvGrpSpPr/>
              <p:nvPr/>
            </p:nvGrpSpPr>
            <p:grpSpPr>
              <a:xfrm>
                <a:off x="9500440" y="291403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BFF5F2E-7FC1-497F-B21E-D5D7A5C8DE8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3556D65-D22F-4C6B-86A9-44ED25C47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0666EB-2112-4E96-9115-2F7FF322E87A}"/>
                  </a:ext>
                </a:extLst>
              </p:cNvPr>
              <p:cNvGrpSpPr/>
              <p:nvPr/>
            </p:nvGrpSpPr>
            <p:grpSpPr>
              <a:xfrm>
                <a:off x="8912496" y="374782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9EAA7C9-9805-4182-AC94-B586B8558756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28272FA-361D-4ABB-BDC3-340B304B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D7A948-5221-40D2-B27A-52B26B1EEB2D}"/>
                  </a:ext>
                </a:extLst>
              </p:cNvPr>
              <p:cNvGrpSpPr/>
              <p:nvPr/>
            </p:nvGrpSpPr>
            <p:grpSpPr>
              <a:xfrm>
                <a:off x="8249156" y="299384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A8F1C0A-32F2-4F32-81A4-E807E955A73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D6B5DD-9435-4900-B1BF-D0812A04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88233A-9F0E-499C-B6BE-60E47AC7CE5C}"/>
                  </a:ext>
                </a:extLst>
              </p:cNvPr>
              <p:cNvGrpSpPr/>
              <p:nvPr/>
            </p:nvGrpSpPr>
            <p:grpSpPr>
              <a:xfrm>
                <a:off x="10219127" y="248650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BB4785-9EF7-4D9C-A6DC-57C32DC8077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9FB1F66-B9B2-4322-822A-AA1A47F20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F66C3C-C0D1-44E5-9358-13389C09B906}"/>
                  </a:ext>
                </a:extLst>
              </p:cNvPr>
              <p:cNvGrpSpPr/>
              <p:nvPr/>
            </p:nvGrpSpPr>
            <p:grpSpPr>
              <a:xfrm>
                <a:off x="9841335" y="365838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E7F7C1C-45BF-4238-A2E8-BB0E6691C36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CAD72F-4F30-4AC1-9443-7053527BF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409248-A8DF-489F-9D91-404A1DD5A610}"/>
                  </a:ext>
                </a:extLst>
              </p:cNvPr>
              <p:cNvGrpSpPr/>
              <p:nvPr/>
            </p:nvGrpSpPr>
            <p:grpSpPr>
              <a:xfrm>
                <a:off x="9090565" y="2672598"/>
                <a:ext cx="394636" cy="394636"/>
                <a:chOff x="3619099" y="2119162"/>
                <a:chExt cx="394636" cy="394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C3A2535-CD62-4406-937D-0EE511409240}"/>
                    </a:ext>
                  </a:extLst>
                </p:cNvPr>
                <p:cNvGrpSpPr/>
                <p:nvPr/>
              </p:nvGrpSpPr>
              <p:grpSpPr>
                <a:xfrm>
                  <a:off x="3682467" y="219135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33C2730-5E0A-46AC-B98C-EC79DFA4525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9513345-C9C4-42A9-942F-A76C27C63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EA28AA-CDDA-422B-B581-2D68A5FC1B96}"/>
                    </a:ext>
                  </a:extLst>
                </p:cNvPr>
                <p:cNvSpPr/>
                <p:nvPr/>
              </p:nvSpPr>
              <p:spPr>
                <a:xfrm>
                  <a:off x="3619099" y="2119162"/>
                  <a:ext cx="394636" cy="39463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921CF5B-18CA-46E5-9CD2-603DE6C9ED40}"/>
                  </a:ext>
                </a:extLst>
              </p:cNvPr>
              <p:cNvCxnSpPr>
                <a:cxnSpLocks/>
                <a:endCxn id="33" idx="5"/>
              </p:cNvCxnSpPr>
              <p:nvPr/>
            </p:nvCxnSpPr>
            <p:spPr>
              <a:xfrm flipH="1" flipV="1">
                <a:off x="9427408" y="3009441"/>
                <a:ext cx="3022838" cy="24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B845-68B5-40F8-BCBB-6D4C555EC8C5}"/>
                  </a:ext>
                </a:extLst>
              </p:cNvPr>
              <p:cNvSpPr txBox="1"/>
              <p:nvPr/>
            </p:nvSpPr>
            <p:spPr>
              <a:xfrm>
                <a:off x="12525637" y="5146084"/>
                <a:ext cx="37005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Moyenne des modèles estimés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C17E4A-4841-4968-BA0B-F94219DEDAAE}"/>
                  </a:ext>
                </a:extLst>
              </p:cNvPr>
              <p:cNvSpPr txBox="1"/>
              <p:nvPr/>
            </p:nvSpPr>
            <p:spPr>
              <a:xfrm>
                <a:off x="4533890" y="1205864"/>
                <a:ext cx="3545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Le modèle estimé à partir de notre échantillon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EBCCCF-0766-4048-A447-2EF383CB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2134" y="2129557"/>
                <a:ext cx="745212" cy="2564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174ED8-196B-4E11-BB2D-F41F685829B7}"/>
                  </a:ext>
                </a:extLst>
              </p:cNvPr>
              <p:cNvSpPr txBox="1"/>
              <p:nvPr/>
            </p:nvSpPr>
            <p:spPr>
              <a:xfrm>
                <a:off x="7350025" y="411145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biaisé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287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statistiques inférentielles, on accorde une très grande importance à l’obtention d’estimateurs non biaisés.</a:t>
            </a:r>
          </a:p>
          <a:p>
            <a:endParaRPr lang="fr-CA" sz="2000" b="1" dirty="0"/>
          </a:p>
          <a:p>
            <a:r>
              <a:rPr lang="fr-CA" sz="4000" dirty="0"/>
              <a:t>Or, on observe que les différents modèles obtenus à l’aide d’un estimateur non biaisé pour différents échantillons tirés d’une même population peuvent être très variables!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nomme </a:t>
            </a:r>
            <a:r>
              <a:rPr lang="fr-CA" sz="4000" b="1" dirty="0"/>
              <a:t>VARIANCE</a:t>
            </a:r>
            <a:r>
              <a:rPr lang="fr-CA" sz="4000" dirty="0"/>
              <a:t> la variabilité des valeurs des paramètres que l’on obtiendrait en tirant aléatoirement une infinité d’échantillons de la même population.</a:t>
            </a:r>
          </a:p>
          <a:p>
            <a:endParaRPr lang="fr-CA" sz="2000" dirty="0"/>
          </a:p>
          <a:p>
            <a:r>
              <a:rPr lang="fr-CA" sz="4000" dirty="0"/>
              <a:t>Ainsi, le degré de </a:t>
            </a:r>
            <a:r>
              <a:rPr lang="fr-CA" sz="4000" b="1" dirty="0"/>
              <a:t>« fausseté »</a:t>
            </a:r>
            <a:r>
              <a:rPr lang="fr-CA" sz="4000" dirty="0"/>
              <a:t> du modèle estimé dépend en fait de deux formes d’erreur:</a:t>
            </a:r>
            <a:endParaRPr lang="fr-CA" sz="4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Le </a:t>
            </a:r>
            <a:r>
              <a:rPr lang="fr-CA" sz="4000" b="1" dirty="0"/>
              <a:t>BIAIS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</a:t>
            </a:r>
            <a:r>
              <a:rPr lang="fr-CA" sz="4000" b="1" dirty="0"/>
              <a:t>VARIANCE</a:t>
            </a:r>
            <a:endParaRPr lang="fr-CA" sz="4000" dirty="0"/>
          </a:p>
          <a:p>
            <a:endParaRPr lang="fr-CA" sz="2000" dirty="0"/>
          </a:p>
          <a:p>
            <a:r>
              <a:rPr lang="fr-CA" sz="4000" dirty="0"/>
              <a:t>Illustrons l’impact du biais et de la variance sur la distribution des modèles estimés à l’aide de différents échantillons </a:t>
            </a:r>
            <a:br>
              <a:rPr lang="fr-CA" sz="4000" dirty="0"/>
            </a:br>
            <a:r>
              <a:rPr lang="fr-CA" sz="4000" dirty="0"/>
              <a:t>d’une même population.</a:t>
            </a:r>
          </a:p>
          <a:p>
            <a:endParaRPr lang="fr-CA" sz="4000" b="1" dirty="0"/>
          </a:p>
          <a:p>
            <a:endParaRPr lang="fr-CA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996586-902E-404C-9D54-41C7F6E901DA}"/>
              </a:ext>
            </a:extLst>
          </p:cNvPr>
          <p:cNvGrpSpPr/>
          <p:nvPr/>
        </p:nvGrpSpPr>
        <p:grpSpPr>
          <a:xfrm>
            <a:off x="-6199901" y="7473575"/>
            <a:ext cx="21434902" cy="11635683"/>
            <a:chOff x="-6876447" y="-1063763"/>
            <a:chExt cx="23514688" cy="127646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30633E-F2BC-48F4-BD19-DAEEB7A6F105}"/>
                </a:ext>
              </a:extLst>
            </p:cNvPr>
            <p:cNvGrpSpPr/>
            <p:nvPr/>
          </p:nvGrpSpPr>
          <p:grpSpPr>
            <a:xfrm>
              <a:off x="-503989" y="1342189"/>
              <a:ext cx="4572000" cy="4572000"/>
              <a:chOff x="-503989" y="1342189"/>
              <a:chExt cx="4572000" cy="457200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03133C7-5CC3-44DD-8F6F-0A53BF513EA9}"/>
                  </a:ext>
                </a:extLst>
              </p:cNvPr>
              <p:cNvSpPr/>
              <p:nvPr/>
            </p:nvSpPr>
            <p:spPr>
              <a:xfrm>
                <a:off x="-503989" y="1342189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42AD0EF-B101-4B8B-8725-E169CA577D9C}"/>
                  </a:ext>
                </a:extLst>
              </p:cNvPr>
              <p:cNvSpPr/>
              <p:nvPr/>
            </p:nvSpPr>
            <p:spPr>
              <a:xfrm>
                <a:off x="-149459" y="1687095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0467FD0-AD87-4BE5-9A8E-478D767DF8F2}"/>
                  </a:ext>
                </a:extLst>
              </p:cNvPr>
              <p:cNvSpPr/>
              <p:nvPr/>
            </p:nvSpPr>
            <p:spPr>
              <a:xfrm>
                <a:off x="243572" y="2080127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30F1392-C400-4420-9D4C-518FA4CB47A8}"/>
                  </a:ext>
                </a:extLst>
              </p:cNvPr>
              <p:cNvSpPr/>
              <p:nvPr/>
            </p:nvSpPr>
            <p:spPr>
              <a:xfrm>
                <a:off x="636604" y="2444283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92FAD4D2-AEB4-4D48-9B32-48A66679F26F}"/>
                  </a:ext>
                </a:extLst>
              </p:cNvPr>
              <p:cNvSpPr/>
              <p:nvPr/>
            </p:nvSpPr>
            <p:spPr>
              <a:xfrm>
                <a:off x="1020011" y="2843730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C26D1D-312D-4539-9F06-7E15E3536BDB}"/>
                  </a:ext>
                </a:extLst>
              </p:cNvPr>
              <p:cNvSpPr/>
              <p:nvPr/>
            </p:nvSpPr>
            <p:spPr>
              <a:xfrm>
                <a:off x="1424272" y="3192646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E5308D-9EB2-4E44-88DC-731EA4FE7845}"/>
                </a:ext>
              </a:extLst>
            </p:cNvPr>
            <p:cNvGrpSpPr/>
            <p:nvPr/>
          </p:nvGrpSpPr>
          <p:grpSpPr>
            <a:xfrm>
              <a:off x="1963630" y="3183423"/>
              <a:ext cx="250257" cy="250257"/>
              <a:chOff x="3619099" y="702644"/>
              <a:chExt cx="250257" cy="250257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583F28-DBF2-4872-81A5-465375681772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1A5A7FF-BE92-48CE-A704-FAD34AD44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DD557BC-AFBD-4E26-A1F2-6246129C9213}"/>
                </a:ext>
              </a:extLst>
            </p:cNvPr>
            <p:cNvGrpSpPr/>
            <p:nvPr/>
          </p:nvGrpSpPr>
          <p:grpSpPr>
            <a:xfrm>
              <a:off x="1088533" y="3308552"/>
              <a:ext cx="250257" cy="250257"/>
              <a:chOff x="3619099" y="702644"/>
              <a:chExt cx="250257" cy="25025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56C465F-844C-4916-8A1C-81EBBCF417F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6B8B35D-48A8-4216-B3A9-5E1A62D80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C08239-A48E-4C48-BDE9-7BE39688406C}"/>
                </a:ext>
              </a:extLst>
            </p:cNvPr>
            <p:cNvGrpSpPr/>
            <p:nvPr/>
          </p:nvGrpSpPr>
          <p:grpSpPr>
            <a:xfrm>
              <a:off x="1297481" y="3036637"/>
              <a:ext cx="250257" cy="250257"/>
              <a:chOff x="3619099" y="702644"/>
              <a:chExt cx="250257" cy="250257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279588F-D7D1-40B0-87BA-23B5F858852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EB60DE3-2329-4930-BDC6-17E5385D7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0C00434-2958-482F-8A6E-034090970A77}"/>
                </a:ext>
              </a:extLst>
            </p:cNvPr>
            <p:cNvGrpSpPr/>
            <p:nvPr/>
          </p:nvGrpSpPr>
          <p:grpSpPr>
            <a:xfrm>
              <a:off x="2153558" y="3468472"/>
              <a:ext cx="250257" cy="250257"/>
              <a:chOff x="3619099" y="702644"/>
              <a:chExt cx="250257" cy="250257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ED35ED5-1ED1-4FB5-B255-12DE1A23551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67D74BE-0BE7-4026-A809-8B3EE6DD8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55E89A0-8109-4057-802C-3EECEE5096D7}"/>
                </a:ext>
              </a:extLst>
            </p:cNvPr>
            <p:cNvGrpSpPr/>
            <p:nvPr/>
          </p:nvGrpSpPr>
          <p:grpSpPr>
            <a:xfrm>
              <a:off x="1713373" y="4114668"/>
              <a:ext cx="250257" cy="250257"/>
              <a:chOff x="3619099" y="702644"/>
              <a:chExt cx="250257" cy="250257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C9F229A-FEE1-47C7-94B6-B012E4F14C6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8FFFBAE-F828-4522-97E7-9462D9A10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5ABCDD-4CE4-41A9-BEDA-BB4F36C3C6C5}"/>
                </a:ext>
              </a:extLst>
            </p:cNvPr>
            <p:cNvGrpSpPr/>
            <p:nvPr/>
          </p:nvGrpSpPr>
          <p:grpSpPr>
            <a:xfrm>
              <a:off x="1094549" y="3815482"/>
              <a:ext cx="250257" cy="250257"/>
              <a:chOff x="3619099" y="702644"/>
              <a:chExt cx="250257" cy="250257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1168266-2EC3-4BBB-AF71-C6EEFC20722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C415A4A-62DD-4C7C-8D34-0CCE421E4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8B0A6-6075-4EF6-B073-EC5A53994E50}"/>
                </a:ext>
              </a:extLst>
            </p:cNvPr>
            <p:cNvGrpSpPr/>
            <p:nvPr/>
          </p:nvGrpSpPr>
          <p:grpSpPr>
            <a:xfrm>
              <a:off x="882588" y="3448242"/>
              <a:ext cx="250257" cy="250257"/>
              <a:chOff x="3619099" y="702644"/>
              <a:chExt cx="250257" cy="250257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8649BE8-3EE2-49C7-BD7F-6D28BBC6B14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3291595-31D6-473D-B2ED-24D36948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9CB503D-2BD3-4628-8A17-E2101AED1FD6}"/>
                </a:ext>
              </a:extLst>
            </p:cNvPr>
            <p:cNvGrpSpPr/>
            <p:nvPr/>
          </p:nvGrpSpPr>
          <p:grpSpPr>
            <a:xfrm>
              <a:off x="1611028" y="2868997"/>
              <a:ext cx="250257" cy="250257"/>
              <a:chOff x="3619099" y="702644"/>
              <a:chExt cx="250257" cy="25025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1901ED-4F80-4D58-A877-C69D595740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1F775CF-8D22-4649-B5EA-9F7D62ABD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8BF85E-DBE5-4C3E-9BA3-51D0F108A170}"/>
                </a:ext>
              </a:extLst>
            </p:cNvPr>
            <p:cNvGrpSpPr/>
            <p:nvPr/>
          </p:nvGrpSpPr>
          <p:grpSpPr>
            <a:xfrm>
              <a:off x="1814438" y="3610944"/>
              <a:ext cx="250257" cy="250257"/>
              <a:chOff x="3619099" y="702644"/>
              <a:chExt cx="250257" cy="25025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F306342-ED20-4A2D-9450-B15E57BE9D8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2DE080-BE83-48CA-9A54-B66BDC25B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20207E-EF04-464A-8C60-1E04423E8E55}"/>
                </a:ext>
              </a:extLst>
            </p:cNvPr>
            <p:cNvGrpSpPr/>
            <p:nvPr/>
          </p:nvGrpSpPr>
          <p:grpSpPr>
            <a:xfrm>
              <a:off x="1441058" y="3824306"/>
              <a:ext cx="250257" cy="250257"/>
              <a:chOff x="3619099" y="702644"/>
              <a:chExt cx="250257" cy="250257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F6BFF74-502D-4CB2-AC65-BE20BC4DC0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244363-CDCE-4404-A611-D7FCAF914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61FD37-5CE4-4F6D-B57A-864C36433B91}"/>
                </a:ext>
              </a:extLst>
            </p:cNvPr>
            <p:cNvGrpSpPr/>
            <p:nvPr/>
          </p:nvGrpSpPr>
          <p:grpSpPr>
            <a:xfrm>
              <a:off x="1185086" y="4041393"/>
              <a:ext cx="250257" cy="250257"/>
              <a:chOff x="3619099" y="702644"/>
              <a:chExt cx="250257" cy="25025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7CED01B-B34F-468A-BA21-186AB474D05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71FF083-4E94-4491-AEDB-0E0FD687D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2ECE80-1C66-4948-BDE7-DA27F2391DD2}"/>
                </a:ext>
              </a:extLst>
            </p:cNvPr>
            <p:cNvGrpSpPr/>
            <p:nvPr/>
          </p:nvGrpSpPr>
          <p:grpSpPr>
            <a:xfrm>
              <a:off x="1697346" y="3279778"/>
              <a:ext cx="250257" cy="250257"/>
              <a:chOff x="3619099" y="702644"/>
              <a:chExt cx="250257" cy="250257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47FB2A0-4247-4405-8FF5-DBCD212F878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49B4BAA-92BB-451A-808F-1AEB23AC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877043-9FAF-4DEF-A33D-D76CDADA4742}"/>
                </a:ext>
              </a:extLst>
            </p:cNvPr>
            <p:cNvGrpSpPr/>
            <p:nvPr/>
          </p:nvGrpSpPr>
          <p:grpSpPr>
            <a:xfrm>
              <a:off x="1941572" y="3890277"/>
              <a:ext cx="250257" cy="250257"/>
              <a:chOff x="3619099" y="702644"/>
              <a:chExt cx="250257" cy="25025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74C4BC2-A8E9-4DD9-9CDD-EDEF8EBC574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BAE8A07-243B-4AAD-8F6E-76FED36E3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873CA2-F192-455D-80D8-81193FAEF7A7}"/>
                </a:ext>
              </a:extLst>
            </p:cNvPr>
            <p:cNvCxnSpPr>
              <a:cxnSpLocks/>
              <a:stCxn id="134" idx="1"/>
              <a:endCxn id="235" idx="6"/>
            </p:cNvCxnSpPr>
            <p:nvPr/>
          </p:nvCxnSpPr>
          <p:spPr>
            <a:xfrm flipH="1" flipV="1">
              <a:off x="1818908" y="3606732"/>
              <a:ext cx="2425294" cy="166019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56F212-A8FB-40B8-A696-1930D0D0D670}"/>
                </a:ext>
              </a:extLst>
            </p:cNvPr>
            <p:cNvSpPr txBox="1"/>
            <p:nvPr/>
          </p:nvSpPr>
          <p:spPr>
            <a:xfrm>
              <a:off x="4244202" y="4676056"/>
              <a:ext cx="3622218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A3981C-2E47-497D-8899-07A41B2F4F4C}"/>
                </a:ext>
              </a:extLst>
            </p:cNvPr>
            <p:cNvSpPr txBox="1"/>
            <p:nvPr/>
          </p:nvSpPr>
          <p:spPr>
            <a:xfrm>
              <a:off x="-3966238" y="1573136"/>
              <a:ext cx="4019880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49E8799-F5D1-4BED-92CB-0EEEE32F370E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2781885"/>
              <a:ext cx="1776392" cy="55975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074906-9E64-438C-888D-21170ACAFFFF}"/>
                </a:ext>
              </a:extLst>
            </p:cNvPr>
            <p:cNvGrpSpPr/>
            <p:nvPr/>
          </p:nvGrpSpPr>
          <p:grpSpPr>
            <a:xfrm>
              <a:off x="7931753" y="1386504"/>
              <a:ext cx="4572000" cy="4572000"/>
              <a:chOff x="7931753" y="1386504"/>
              <a:chExt cx="4572000" cy="4572000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8D38BDD-6515-4127-BCA3-B79BB4D6F389}"/>
                  </a:ext>
                </a:extLst>
              </p:cNvPr>
              <p:cNvSpPr/>
              <p:nvPr/>
            </p:nvSpPr>
            <p:spPr>
              <a:xfrm>
                <a:off x="7931753" y="1386504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D5001-2712-472A-9414-3FB95FF88D36}"/>
                  </a:ext>
                </a:extLst>
              </p:cNvPr>
              <p:cNvSpPr/>
              <p:nvPr/>
            </p:nvSpPr>
            <p:spPr>
              <a:xfrm>
                <a:off x="8286283" y="1731410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A0F7195-A202-4FE8-BBFB-83C46E69135D}"/>
                  </a:ext>
                </a:extLst>
              </p:cNvPr>
              <p:cNvSpPr/>
              <p:nvPr/>
            </p:nvSpPr>
            <p:spPr>
              <a:xfrm>
                <a:off x="8679314" y="2124442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8E51CB3-8EFD-4874-95C5-22CCEAD838C4}"/>
                  </a:ext>
                </a:extLst>
              </p:cNvPr>
              <p:cNvSpPr/>
              <p:nvPr/>
            </p:nvSpPr>
            <p:spPr>
              <a:xfrm>
                <a:off x="9072346" y="2488598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E53D408-70AF-4904-94D7-0EE44453EA4E}"/>
                  </a:ext>
                </a:extLst>
              </p:cNvPr>
              <p:cNvSpPr/>
              <p:nvPr/>
            </p:nvSpPr>
            <p:spPr>
              <a:xfrm>
                <a:off x="9455753" y="2888045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FC90928-60E4-4EA1-90F9-A1BBB9A497B3}"/>
                  </a:ext>
                </a:extLst>
              </p:cNvPr>
              <p:cNvSpPr/>
              <p:nvPr/>
            </p:nvSpPr>
            <p:spPr>
              <a:xfrm>
                <a:off x="9860014" y="3236961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D0A898-628E-428B-9ABF-CF80FD768371}"/>
                </a:ext>
              </a:extLst>
            </p:cNvPr>
            <p:cNvCxnSpPr>
              <a:cxnSpLocks/>
              <a:stCxn id="139" idx="1"/>
              <a:endCxn id="205" idx="5"/>
            </p:cNvCxnSpPr>
            <p:nvPr/>
          </p:nvCxnSpPr>
          <p:spPr>
            <a:xfrm flipH="1" flipV="1">
              <a:off x="9401249" y="2464592"/>
              <a:ext cx="3095943" cy="300756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5CC700-7F5F-4C28-B2B5-215395DE8678}"/>
                </a:ext>
              </a:extLst>
            </p:cNvPr>
            <p:cNvSpPr txBox="1"/>
            <p:nvPr/>
          </p:nvSpPr>
          <p:spPr>
            <a:xfrm>
              <a:off x="12497192" y="4881286"/>
              <a:ext cx="4141049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6CC026-F730-4DB8-9472-7E6268C21CB0}"/>
                </a:ext>
              </a:extLst>
            </p:cNvPr>
            <p:cNvSpPr txBox="1"/>
            <p:nvPr/>
          </p:nvSpPr>
          <p:spPr>
            <a:xfrm>
              <a:off x="4615756" y="449468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F1EF6CE-8D54-4DDF-9052-62CA788F0534}"/>
                </a:ext>
              </a:extLst>
            </p:cNvPr>
            <p:cNvCxnSpPr>
              <a:cxnSpLocks/>
              <a:endCxn id="304" idx="1"/>
            </p:cNvCxnSpPr>
            <p:nvPr/>
          </p:nvCxnSpPr>
          <p:spPr>
            <a:xfrm>
              <a:off x="7859493" y="1587332"/>
              <a:ext cx="741814" cy="46872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2B281B0-0BED-4D36-A5D1-332307EB6B6B}"/>
                </a:ext>
              </a:extLst>
            </p:cNvPr>
            <p:cNvGrpSpPr/>
            <p:nvPr/>
          </p:nvGrpSpPr>
          <p:grpSpPr>
            <a:xfrm>
              <a:off x="-503989" y="7084593"/>
              <a:ext cx="4572000" cy="4572000"/>
              <a:chOff x="-503989" y="7084593"/>
              <a:chExt cx="4572000" cy="457200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DB7045-EDFD-4155-AC9A-019255DA7C96}"/>
                  </a:ext>
                </a:extLst>
              </p:cNvPr>
              <p:cNvSpPr/>
              <p:nvPr/>
            </p:nvSpPr>
            <p:spPr>
              <a:xfrm>
                <a:off x="-503989" y="7084593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D460316-545E-4636-8B32-ACA860892868}"/>
                  </a:ext>
                </a:extLst>
              </p:cNvPr>
              <p:cNvSpPr/>
              <p:nvPr/>
            </p:nvSpPr>
            <p:spPr>
              <a:xfrm>
                <a:off x="-149459" y="7429499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13B4595-0484-4EBB-A805-0D51CA44BCCC}"/>
                  </a:ext>
                </a:extLst>
              </p:cNvPr>
              <p:cNvSpPr/>
              <p:nvPr/>
            </p:nvSpPr>
            <p:spPr>
              <a:xfrm>
                <a:off x="243572" y="7822531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0882458-1D33-4D59-9D12-CF7A1270E1BA}"/>
                  </a:ext>
                </a:extLst>
              </p:cNvPr>
              <p:cNvSpPr/>
              <p:nvPr/>
            </p:nvSpPr>
            <p:spPr>
              <a:xfrm>
                <a:off x="636604" y="8186687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509046B-7A06-4874-8878-B19EF79EF9D3}"/>
                  </a:ext>
                </a:extLst>
              </p:cNvPr>
              <p:cNvSpPr/>
              <p:nvPr/>
            </p:nvSpPr>
            <p:spPr>
              <a:xfrm>
                <a:off x="1020011" y="8586134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B98376C-1009-48DC-BDDF-EC848E9A40BC}"/>
                  </a:ext>
                </a:extLst>
              </p:cNvPr>
              <p:cNvSpPr/>
              <p:nvPr/>
            </p:nvSpPr>
            <p:spPr>
              <a:xfrm>
                <a:off x="1424272" y="8935050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64F2A6-FAF1-4184-96C6-04B09A955661}"/>
                </a:ext>
              </a:extLst>
            </p:cNvPr>
            <p:cNvGrpSpPr/>
            <p:nvPr/>
          </p:nvGrpSpPr>
          <p:grpSpPr>
            <a:xfrm>
              <a:off x="1986909" y="8961522"/>
              <a:ext cx="250257" cy="250257"/>
              <a:chOff x="3619099" y="702644"/>
              <a:chExt cx="250257" cy="250257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3239A5D1-D054-4F1C-8097-7F0EC3B341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14DFA9C1-C4F2-47C0-8C65-92E67A1D5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1BD8AF0-D120-410B-AA7F-0852B94113CF}"/>
                </a:ext>
              </a:extLst>
            </p:cNvPr>
            <p:cNvGrpSpPr/>
            <p:nvPr/>
          </p:nvGrpSpPr>
          <p:grpSpPr>
            <a:xfrm>
              <a:off x="1111812" y="9086651"/>
              <a:ext cx="250257" cy="250257"/>
              <a:chOff x="3619099" y="702644"/>
              <a:chExt cx="250257" cy="250257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5ED622C-B702-40EF-A554-336C4A4B1D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632D9E1-6CFF-410B-A9CF-DBCFA14FE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CE33EFA-A0BF-4C03-A6F1-CEB68B3C89CB}"/>
                </a:ext>
              </a:extLst>
            </p:cNvPr>
            <p:cNvGrpSpPr/>
            <p:nvPr/>
          </p:nvGrpSpPr>
          <p:grpSpPr>
            <a:xfrm>
              <a:off x="1086946" y="8503520"/>
              <a:ext cx="250257" cy="250257"/>
              <a:chOff x="3619099" y="702644"/>
              <a:chExt cx="250257" cy="250257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C24304D-39E5-4DDE-A419-989CF6BC2D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4C0225F-73BE-41A1-996F-172DC77FD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96B4E-91A0-4721-8245-9A9040BF5E6A}"/>
                </a:ext>
              </a:extLst>
            </p:cNvPr>
            <p:cNvGrpSpPr/>
            <p:nvPr/>
          </p:nvGrpSpPr>
          <p:grpSpPr>
            <a:xfrm>
              <a:off x="2428869" y="9498933"/>
              <a:ext cx="250257" cy="250257"/>
              <a:chOff x="3619099" y="702644"/>
              <a:chExt cx="250257" cy="250257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CB446E8-DCF2-4011-A138-6069B2277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E24648B-31E3-4A79-A72E-23E1EB406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6B665C-03F7-4265-90D8-9EF0DE27C4A9}"/>
                </a:ext>
              </a:extLst>
            </p:cNvPr>
            <p:cNvGrpSpPr/>
            <p:nvPr/>
          </p:nvGrpSpPr>
          <p:grpSpPr>
            <a:xfrm>
              <a:off x="1736652" y="9892767"/>
              <a:ext cx="250257" cy="250257"/>
              <a:chOff x="3619099" y="702644"/>
              <a:chExt cx="250257" cy="250257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D710C82-4845-46D4-9377-BB07778EE73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44AA309-5511-42BA-848D-1DDEBA289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287DD0-D437-4881-B5AE-04047C8DDD67}"/>
                </a:ext>
              </a:extLst>
            </p:cNvPr>
            <p:cNvGrpSpPr/>
            <p:nvPr/>
          </p:nvGrpSpPr>
          <p:grpSpPr>
            <a:xfrm>
              <a:off x="961817" y="9767638"/>
              <a:ext cx="250257" cy="250257"/>
              <a:chOff x="3619099" y="702644"/>
              <a:chExt cx="250257" cy="250257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82599AB-7C84-4369-8EB7-9DCAE7E11D9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E9BE53C1-C0BC-427B-99B8-A0B18F489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BE7397-1629-4B33-8BD0-8ED83C2AEFE5}"/>
                </a:ext>
              </a:extLst>
            </p:cNvPr>
            <p:cNvGrpSpPr/>
            <p:nvPr/>
          </p:nvGrpSpPr>
          <p:grpSpPr>
            <a:xfrm>
              <a:off x="557557" y="8799497"/>
              <a:ext cx="250257" cy="250257"/>
              <a:chOff x="3619099" y="702644"/>
              <a:chExt cx="250257" cy="250257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AC991C-B853-430F-B305-2EF1CB64F91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1ACA4DA-242E-48DA-9E3E-5022871A1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4555B7C-2D5D-481A-8146-BC6A67A39F28}"/>
                </a:ext>
              </a:extLst>
            </p:cNvPr>
            <p:cNvGrpSpPr/>
            <p:nvPr/>
          </p:nvGrpSpPr>
          <p:grpSpPr>
            <a:xfrm>
              <a:off x="1789590" y="8257676"/>
              <a:ext cx="250257" cy="250257"/>
              <a:chOff x="3619099" y="702644"/>
              <a:chExt cx="250257" cy="250257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B04E0C7-37C3-4BE0-94AE-1AFA08BF595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587253C-134C-4240-B068-FF5165BB2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F6402B0-7668-4967-A810-5814089C126A}"/>
                </a:ext>
              </a:extLst>
            </p:cNvPr>
            <p:cNvGrpSpPr/>
            <p:nvPr/>
          </p:nvGrpSpPr>
          <p:grpSpPr>
            <a:xfrm>
              <a:off x="1837717" y="9389043"/>
              <a:ext cx="250257" cy="250257"/>
              <a:chOff x="3619099" y="702644"/>
              <a:chExt cx="250257" cy="250257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5313BE0-550D-46CD-905A-DD9E326E60D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E67A698-24D8-4986-8B32-9CCD0F20F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2E749A2-2DE4-4074-B346-6A26A7E256D0}"/>
                </a:ext>
              </a:extLst>
            </p:cNvPr>
            <p:cNvGrpSpPr/>
            <p:nvPr/>
          </p:nvGrpSpPr>
          <p:grpSpPr>
            <a:xfrm>
              <a:off x="1249773" y="10222834"/>
              <a:ext cx="250257" cy="250257"/>
              <a:chOff x="3619099" y="702644"/>
              <a:chExt cx="250257" cy="250257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FF4B82C-7D76-4284-AAA8-2CEEFF6ACE3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C2BF310-E518-4B5A-937B-F7091BFA1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D80A47D-3166-48D8-BF89-4D8308EEDCDE}"/>
                </a:ext>
              </a:extLst>
            </p:cNvPr>
            <p:cNvGrpSpPr/>
            <p:nvPr/>
          </p:nvGrpSpPr>
          <p:grpSpPr>
            <a:xfrm>
              <a:off x="586433" y="9468854"/>
              <a:ext cx="250257" cy="250257"/>
              <a:chOff x="3619099" y="702644"/>
              <a:chExt cx="250257" cy="25025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11FAB1F-043D-4706-97FD-FF5D3839ACE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6838BCD-FC02-4994-9AE4-AAF3DE505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9D2E9A6-62AB-4B26-8858-413EDF859B98}"/>
                </a:ext>
              </a:extLst>
            </p:cNvPr>
            <p:cNvGrpSpPr/>
            <p:nvPr/>
          </p:nvGrpSpPr>
          <p:grpSpPr>
            <a:xfrm>
              <a:off x="2556404" y="8961521"/>
              <a:ext cx="250257" cy="250257"/>
              <a:chOff x="3619099" y="702644"/>
              <a:chExt cx="250257" cy="250257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611532-9F44-460D-B93D-FBA0B81236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19F1625-4050-4071-AF00-1478DD12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FCF646-E762-4E68-A70B-370D41D8BC3B}"/>
                </a:ext>
              </a:extLst>
            </p:cNvPr>
            <p:cNvGrpSpPr/>
            <p:nvPr/>
          </p:nvGrpSpPr>
          <p:grpSpPr>
            <a:xfrm>
              <a:off x="2178612" y="10133400"/>
              <a:ext cx="250257" cy="250257"/>
              <a:chOff x="3619099" y="702644"/>
              <a:chExt cx="250257" cy="250257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0D10F26-CFF1-4F28-8976-81CB62BB572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61C2EE6-932B-478B-BF4B-98554149E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8F560B-7BF0-4720-92CA-74A563F9F2E7}"/>
                </a:ext>
              </a:extLst>
            </p:cNvPr>
            <p:cNvGrpSpPr/>
            <p:nvPr/>
          </p:nvGrpSpPr>
          <p:grpSpPr>
            <a:xfrm>
              <a:off x="1427842" y="9147610"/>
              <a:ext cx="394636" cy="394636"/>
              <a:chOff x="3619099" y="2119162"/>
              <a:chExt cx="394636" cy="394636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686095-3769-49C1-AC3C-4625A236BDB4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5B45BE1-44A0-4365-AD3C-2CEAB2C1B4D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5A5A6D2-AEC8-47C5-BF30-46CF3E25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1F6E26-EAEB-4F0B-85DB-453649B3E962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C5FFFE-8ECF-41D8-980C-CBA5E332E73B}"/>
                </a:ext>
              </a:extLst>
            </p:cNvPr>
            <p:cNvCxnSpPr>
              <a:cxnSpLocks/>
              <a:stCxn id="158" idx="1"/>
              <a:endCxn id="269" idx="6"/>
            </p:cNvCxnSpPr>
            <p:nvPr/>
          </p:nvCxnSpPr>
          <p:spPr>
            <a:xfrm flipH="1" flipV="1">
              <a:off x="1822478" y="9344928"/>
              <a:ext cx="2553099" cy="164203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730389-BC81-4E85-BB1C-289CF5C5761C}"/>
                </a:ext>
              </a:extLst>
            </p:cNvPr>
            <p:cNvSpPr txBox="1"/>
            <p:nvPr/>
          </p:nvSpPr>
          <p:spPr>
            <a:xfrm>
              <a:off x="4375577" y="10396091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E0F27E-6724-45AD-BA07-780E5507417B}"/>
                </a:ext>
              </a:extLst>
            </p:cNvPr>
            <p:cNvSpPr txBox="1"/>
            <p:nvPr/>
          </p:nvSpPr>
          <p:spPr>
            <a:xfrm>
              <a:off x="-4013200" y="7337459"/>
              <a:ext cx="4007875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1168C3-0F2F-484D-8CCC-FD13C3FE6D86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8524289"/>
              <a:ext cx="1357335" cy="426518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851599-0075-423C-AFD2-FE2979485F96}"/>
                </a:ext>
              </a:extLst>
            </p:cNvPr>
            <p:cNvSpPr txBox="1"/>
            <p:nvPr/>
          </p:nvSpPr>
          <p:spPr>
            <a:xfrm>
              <a:off x="-6876447" y="9035939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élevée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BD27D7-9374-4BB2-B770-57DA48BF280B}"/>
                </a:ext>
              </a:extLst>
            </p:cNvPr>
            <p:cNvSpPr/>
            <p:nvPr/>
          </p:nvSpPr>
          <p:spPr>
            <a:xfrm>
              <a:off x="7931753" y="7128908"/>
              <a:ext cx="4572000" cy="45720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12AB3-DCC6-43CA-B589-D3B0996DF959}"/>
                </a:ext>
              </a:extLst>
            </p:cNvPr>
            <p:cNvSpPr/>
            <p:nvPr/>
          </p:nvSpPr>
          <p:spPr>
            <a:xfrm>
              <a:off x="8286283" y="7473814"/>
              <a:ext cx="3880585" cy="3880585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673116-3AEC-483D-8653-5EE84D31A50A}"/>
                </a:ext>
              </a:extLst>
            </p:cNvPr>
            <p:cNvSpPr/>
            <p:nvPr/>
          </p:nvSpPr>
          <p:spPr>
            <a:xfrm>
              <a:off x="8679314" y="7866846"/>
              <a:ext cx="3112169" cy="31121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98AF086-528B-4920-94C8-D5AB70370168}"/>
                </a:ext>
              </a:extLst>
            </p:cNvPr>
            <p:cNvSpPr/>
            <p:nvPr/>
          </p:nvSpPr>
          <p:spPr>
            <a:xfrm>
              <a:off x="9072346" y="8231002"/>
              <a:ext cx="2372628" cy="237262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D3E7079-7179-4679-B7D6-E1919BE9108A}"/>
                </a:ext>
              </a:extLst>
            </p:cNvPr>
            <p:cNvSpPr/>
            <p:nvPr/>
          </p:nvSpPr>
          <p:spPr>
            <a:xfrm>
              <a:off x="9455753" y="8630449"/>
              <a:ext cx="1594586" cy="159458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FA5683B-E485-4518-8B05-F5F80169E3F2}"/>
                </a:ext>
              </a:extLst>
            </p:cNvPr>
            <p:cNvSpPr/>
            <p:nvPr/>
          </p:nvSpPr>
          <p:spPr>
            <a:xfrm>
              <a:off x="9860014" y="8979365"/>
              <a:ext cx="824564" cy="824564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61657B-D8B4-43C7-BC8F-35AA07DA4DD5}"/>
                </a:ext>
              </a:extLst>
            </p:cNvPr>
            <p:cNvGrpSpPr/>
            <p:nvPr/>
          </p:nvGrpSpPr>
          <p:grpSpPr>
            <a:xfrm>
              <a:off x="9853769" y="8318347"/>
              <a:ext cx="250257" cy="250257"/>
              <a:chOff x="3619099" y="702644"/>
              <a:chExt cx="250257" cy="250257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46EF53F-EA49-4C15-9BE9-5C5B0DAAA7B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509B410-D3D9-4A87-BEFF-C81BDCC26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02043E-8458-4E13-A85C-70BBCEF8983E}"/>
                </a:ext>
              </a:extLst>
            </p:cNvPr>
            <p:cNvGrpSpPr/>
            <p:nvPr/>
          </p:nvGrpSpPr>
          <p:grpSpPr>
            <a:xfrm>
              <a:off x="8978672" y="8443476"/>
              <a:ext cx="250257" cy="250257"/>
              <a:chOff x="3619099" y="702644"/>
              <a:chExt cx="250257" cy="250257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B02060-957C-4DB5-B652-4E84C4DDBB5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B5E4298-96E1-4612-8378-93DD0258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BA9D33B-5332-4A25-A196-C4B546058F58}"/>
                </a:ext>
              </a:extLst>
            </p:cNvPr>
            <p:cNvGrpSpPr/>
            <p:nvPr/>
          </p:nvGrpSpPr>
          <p:grpSpPr>
            <a:xfrm>
              <a:off x="8953806" y="7860345"/>
              <a:ext cx="250257" cy="250257"/>
              <a:chOff x="3619099" y="702644"/>
              <a:chExt cx="250257" cy="250257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BBE4F62-2CD3-4F21-AC93-91C8E8E9C27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3BEE584-7459-4587-8DC5-8212884D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8450111-753A-4C2D-95DA-8CC6207F1A0C}"/>
                </a:ext>
              </a:extLst>
            </p:cNvPr>
            <p:cNvGrpSpPr/>
            <p:nvPr/>
          </p:nvGrpSpPr>
          <p:grpSpPr>
            <a:xfrm>
              <a:off x="10295729" y="8855758"/>
              <a:ext cx="250257" cy="250257"/>
              <a:chOff x="3619099" y="702644"/>
              <a:chExt cx="250257" cy="250257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6F09EF-8504-4BCA-A79B-49054F24887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4187ED8-2379-43E8-9AD1-93ED263C6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384D6A-A7EA-4DB9-8107-B01240900BF4}"/>
                </a:ext>
              </a:extLst>
            </p:cNvPr>
            <p:cNvGrpSpPr/>
            <p:nvPr/>
          </p:nvGrpSpPr>
          <p:grpSpPr>
            <a:xfrm>
              <a:off x="9603512" y="9249592"/>
              <a:ext cx="250257" cy="250257"/>
              <a:chOff x="3619099" y="702644"/>
              <a:chExt cx="250257" cy="250257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41A8606-B744-4D18-B36D-25EB656993D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0A683D9-03FF-45D9-90E5-F5AE2472B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8BE39DB-7F6E-4116-99EA-8387AC951D5D}"/>
                </a:ext>
              </a:extLst>
            </p:cNvPr>
            <p:cNvGrpSpPr/>
            <p:nvPr/>
          </p:nvGrpSpPr>
          <p:grpSpPr>
            <a:xfrm>
              <a:off x="8828677" y="9124463"/>
              <a:ext cx="250257" cy="250257"/>
              <a:chOff x="3619099" y="702644"/>
              <a:chExt cx="250257" cy="250257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3EB2FD2-50A2-434A-BCFB-34652F8CD3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CC772FB-2204-40B2-BB9F-62D90B5B3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136ED0-CC77-4AA0-BD1B-7BD31CA96632}"/>
                </a:ext>
              </a:extLst>
            </p:cNvPr>
            <p:cNvGrpSpPr/>
            <p:nvPr/>
          </p:nvGrpSpPr>
          <p:grpSpPr>
            <a:xfrm>
              <a:off x="8424417" y="8156322"/>
              <a:ext cx="250257" cy="250257"/>
              <a:chOff x="3619099" y="702644"/>
              <a:chExt cx="250257" cy="250257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DD886F9-36C0-4556-9925-8101EA4932F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7A3C05-4AD4-498D-B877-AB64250D3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BA54DCD-107E-4ED2-B310-5B4E81A13866}"/>
                </a:ext>
              </a:extLst>
            </p:cNvPr>
            <p:cNvGrpSpPr/>
            <p:nvPr/>
          </p:nvGrpSpPr>
          <p:grpSpPr>
            <a:xfrm>
              <a:off x="9656450" y="7614501"/>
              <a:ext cx="250257" cy="250257"/>
              <a:chOff x="3619099" y="702644"/>
              <a:chExt cx="250257" cy="25025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4193343-D4FC-4E1F-9A7A-3D7528D20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675AF43-E51A-4739-AF66-D0BB02022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334F301-C778-4B19-ACB7-97E15B6E5634}"/>
                </a:ext>
              </a:extLst>
            </p:cNvPr>
            <p:cNvGrpSpPr/>
            <p:nvPr/>
          </p:nvGrpSpPr>
          <p:grpSpPr>
            <a:xfrm>
              <a:off x="9704577" y="8745868"/>
              <a:ext cx="250257" cy="250257"/>
              <a:chOff x="3619099" y="702644"/>
              <a:chExt cx="250257" cy="250257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EDF571C-9C5B-4663-8BFB-4D2FFAB235A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BC9E626-3BAC-4035-B265-B62F66D4E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120EF7A-B84B-48E3-895C-C971E341A2B6}"/>
                </a:ext>
              </a:extLst>
            </p:cNvPr>
            <p:cNvGrpSpPr/>
            <p:nvPr/>
          </p:nvGrpSpPr>
          <p:grpSpPr>
            <a:xfrm>
              <a:off x="9116633" y="9579659"/>
              <a:ext cx="250257" cy="250257"/>
              <a:chOff x="3619099" y="702644"/>
              <a:chExt cx="250257" cy="250257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E2CA2B-F693-406F-9EF5-106E5DF9592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C4269A-767E-448B-B589-8C233DA2E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9D2F63-24F9-4C1A-8A76-DC4049C9583A}"/>
                </a:ext>
              </a:extLst>
            </p:cNvPr>
            <p:cNvGrpSpPr/>
            <p:nvPr/>
          </p:nvGrpSpPr>
          <p:grpSpPr>
            <a:xfrm>
              <a:off x="8453293" y="8825679"/>
              <a:ext cx="250257" cy="250257"/>
              <a:chOff x="3619099" y="702644"/>
              <a:chExt cx="250257" cy="25025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3CCB6AA-49B1-4245-A7AD-A87AC784B9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6311183-F911-4103-A157-AFC932DFC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E2AB917-D2BC-4345-82C2-10299BDB4C50}"/>
                </a:ext>
              </a:extLst>
            </p:cNvPr>
            <p:cNvGrpSpPr/>
            <p:nvPr/>
          </p:nvGrpSpPr>
          <p:grpSpPr>
            <a:xfrm>
              <a:off x="10423264" y="8318346"/>
              <a:ext cx="250257" cy="250257"/>
              <a:chOff x="3619099" y="702644"/>
              <a:chExt cx="250257" cy="250257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93BDDE-B0EE-4F10-9404-F08D61F5D6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3567EC-64B7-43CC-AA83-94CF8A449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9B9F690-BB12-438D-9A07-24E697C897E2}"/>
                </a:ext>
              </a:extLst>
            </p:cNvPr>
            <p:cNvGrpSpPr/>
            <p:nvPr/>
          </p:nvGrpSpPr>
          <p:grpSpPr>
            <a:xfrm>
              <a:off x="10045472" y="9490225"/>
              <a:ext cx="250257" cy="250257"/>
              <a:chOff x="3619099" y="702644"/>
              <a:chExt cx="250257" cy="25025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E9AF17-F826-47F3-B3E6-42FB94616BDC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BB4586B-86BA-4D25-8851-55CA6650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843C34B-DA26-4452-8C12-3AF41CFA4916}"/>
                </a:ext>
              </a:extLst>
            </p:cNvPr>
            <p:cNvGrpSpPr/>
            <p:nvPr/>
          </p:nvGrpSpPr>
          <p:grpSpPr>
            <a:xfrm>
              <a:off x="9294702" y="8504435"/>
              <a:ext cx="394636" cy="394636"/>
              <a:chOff x="3619099" y="2119162"/>
              <a:chExt cx="394636" cy="39463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225338B-CB3B-4FDD-9353-6D0287C1AF21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C228484-0C0D-4E94-8B01-44221C1B781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B95C62A-9AA3-41D8-962C-9FEE39093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EF51EA7-C0C1-4858-9F40-B21C6A9AC4D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E44BFE8-AB71-40D4-80AA-0E24B6E0229D}"/>
                </a:ext>
              </a:extLst>
            </p:cNvPr>
            <p:cNvCxnSpPr>
              <a:cxnSpLocks/>
              <a:stCxn id="183" idx="1"/>
              <a:endCxn id="239" idx="5"/>
            </p:cNvCxnSpPr>
            <p:nvPr/>
          </p:nvCxnSpPr>
          <p:spPr>
            <a:xfrm flipH="1" flipV="1">
              <a:off x="9631544" y="8841277"/>
              <a:ext cx="3065448" cy="2226220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E2FEC9-E1F4-4698-8002-44BD0DD382CC}"/>
                </a:ext>
              </a:extLst>
            </p:cNvPr>
            <p:cNvSpPr txBox="1"/>
            <p:nvPr/>
          </p:nvSpPr>
          <p:spPr>
            <a:xfrm>
              <a:off x="12696992" y="10476628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73137BF-1565-4F4B-98A3-F374CD235251}"/>
                </a:ext>
              </a:extLst>
            </p:cNvPr>
            <p:cNvSpPr txBox="1"/>
            <p:nvPr/>
          </p:nvSpPr>
          <p:spPr>
            <a:xfrm>
              <a:off x="4383205" y="6788093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A40650C-E574-4FDF-B6FC-9A0CB4C9B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71" y="7961394"/>
              <a:ext cx="745212" cy="25641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86D909-B0F1-48C7-BC23-5D079F5C2A10}"/>
                </a:ext>
              </a:extLst>
            </p:cNvPr>
            <p:cNvSpPr txBox="1"/>
            <p:nvPr/>
          </p:nvSpPr>
          <p:spPr>
            <a:xfrm>
              <a:off x="-6876447" y="3203992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faible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B3882DC-4CC1-4083-AB98-BC17AB705C67}"/>
                </a:ext>
              </a:extLst>
            </p:cNvPr>
            <p:cNvSpPr txBox="1"/>
            <p:nvPr/>
          </p:nvSpPr>
          <p:spPr>
            <a:xfrm>
              <a:off x="-881580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faible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B378A2-A674-48C2-9321-E4DA4FAAF169}"/>
                </a:ext>
              </a:extLst>
            </p:cNvPr>
            <p:cNvSpPr txBox="1"/>
            <p:nvPr/>
          </p:nvSpPr>
          <p:spPr>
            <a:xfrm>
              <a:off x="7554162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élevé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83F70BD-9F01-465A-93F8-CEB30241B047}"/>
                </a:ext>
              </a:extLst>
            </p:cNvPr>
            <p:cNvGrpSpPr/>
            <p:nvPr/>
          </p:nvGrpSpPr>
          <p:grpSpPr>
            <a:xfrm>
              <a:off x="1424271" y="3409414"/>
              <a:ext cx="394636" cy="394636"/>
              <a:chOff x="3619099" y="2119162"/>
              <a:chExt cx="394636" cy="394636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E82E19-475A-482C-B157-694BBFF1E9FA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A9A6D07-D44A-424B-B1E1-7CFB141776C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AC0F0B7-F317-496C-9D3E-B9C1A401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3EF54F4-A470-4609-BDD4-4222FA69EF23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A831D8D-595F-4183-9118-876482198FEA}"/>
                </a:ext>
              </a:extLst>
            </p:cNvPr>
            <p:cNvGrpSpPr/>
            <p:nvPr/>
          </p:nvGrpSpPr>
          <p:grpSpPr>
            <a:xfrm>
              <a:off x="9603766" y="1901758"/>
              <a:ext cx="250257" cy="250257"/>
              <a:chOff x="3619099" y="702644"/>
              <a:chExt cx="250257" cy="250257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19C5550-F861-4380-90FB-FAB1598A0B5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9C07CF5-554D-42FD-866A-9D9777775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8E9B0DE-DB19-40A7-82CE-E49789986819}"/>
                </a:ext>
              </a:extLst>
            </p:cNvPr>
            <p:cNvGrpSpPr/>
            <p:nvPr/>
          </p:nvGrpSpPr>
          <p:grpSpPr>
            <a:xfrm>
              <a:off x="8728669" y="2026887"/>
              <a:ext cx="250257" cy="250257"/>
              <a:chOff x="3619099" y="702644"/>
              <a:chExt cx="250257" cy="250257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9984544-53C4-49E5-BB4A-4C3DB176409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BF7D35D-175D-405B-8343-BD5248305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A755134-A54B-45E7-B334-298DCA730C8F}"/>
                </a:ext>
              </a:extLst>
            </p:cNvPr>
            <p:cNvGrpSpPr/>
            <p:nvPr/>
          </p:nvGrpSpPr>
          <p:grpSpPr>
            <a:xfrm>
              <a:off x="8937617" y="1754972"/>
              <a:ext cx="250257" cy="250257"/>
              <a:chOff x="3619099" y="702644"/>
              <a:chExt cx="250257" cy="250257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23834B-298F-413D-A0F4-52B7BDC6DC5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8AE97DE-27DC-4F07-9CDC-3F09398EF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8CD678-3664-4F34-B18C-9C2AD5589BD9}"/>
                </a:ext>
              </a:extLst>
            </p:cNvPr>
            <p:cNvGrpSpPr/>
            <p:nvPr/>
          </p:nvGrpSpPr>
          <p:grpSpPr>
            <a:xfrm>
              <a:off x="9793694" y="2186807"/>
              <a:ext cx="250257" cy="250257"/>
              <a:chOff x="3619099" y="702644"/>
              <a:chExt cx="250257" cy="250257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2FE506E-2237-47F9-AF11-FEE34A56D30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25267E-93C4-4FF7-A076-19C8CD1ED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AC8FA7-A0DB-47D9-AC14-7D95C4ED24B6}"/>
                </a:ext>
              </a:extLst>
            </p:cNvPr>
            <p:cNvGrpSpPr/>
            <p:nvPr/>
          </p:nvGrpSpPr>
          <p:grpSpPr>
            <a:xfrm>
              <a:off x="9353509" y="2833003"/>
              <a:ext cx="250257" cy="250257"/>
              <a:chOff x="3619099" y="702644"/>
              <a:chExt cx="250257" cy="250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4CD777-EE41-411B-8DB2-6544F63D00E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D12F49-EA37-42B1-BCC2-E718615B8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EE9BE5E-9489-4AED-89F7-E53E5E83CEB7}"/>
                </a:ext>
              </a:extLst>
            </p:cNvPr>
            <p:cNvGrpSpPr/>
            <p:nvPr/>
          </p:nvGrpSpPr>
          <p:grpSpPr>
            <a:xfrm>
              <a:off x="8734685" y="2533817"/>
              <a:ext cx="250257" cy="250257"/>
              <a:chOff x="3619099" y="702644"/>
              <a:chExt cx="250257" cy="250257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1131D24-50A1-43A7-B958-6A9772896A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B2C0D27-057F-4ADF-AB5E-77191E86D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D89F6A-3EB9-4A8F-8E33-37E31BB33B75}"/>
                </a:ext>
              </a:extLst>
            </p:cNvPr>
            <p:cNvGrpSpPr/>
            <p:nvPr/>
          </p:nvGrpSpPr>
          <p:grpSpPr>
            <a:xfrm>
              <a:off x="8522724" y="2166577"/>
              <a:ext cx="250257" cy="250257"/>
              <a:chOff x="3619099" y="702644"/>
              <a:chExt cx="250257" cy="25025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285F3E-587E-4115-AF7B-1FAF0F59AA0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FA35353-25E1-4B8B-A202-B56AFC17D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0C699B0-D411-4ED5-AD65-1956FA805D02}"/>
                </a:ext>
              </a:extLst>
            </p:cNvPr>
            <p:cNvGrpSpPr/>
            <p:nvPr/>
          </p:nvGrpSpPr>
          <p:grpSpPr>
            <a:xfrm>
              <a:off x="9251164" y="1587332"/>
              <a:ext cx="250257" cy="250257"/>
              <a:chOff x="3619099" y="702644"/>
              <a:chExt cx="250257" cy="25025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03FDB8-E4F9-4EE8-ABA4-0E634AF7258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B2A937-68C1-46B4-9C5F-70555E26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6137E8-6C70-4B8C-8454-62D63179CE09}"/>
                </a:ext>
              </a:extLst>
            </p:cNvPr>
            <p:cNvGrpSpPr/>
            <p:nvPr/>
          </p:nvGrpSpPr>
          <p:grpSpPr>
            <a:xfrm>
              <a:off x="9454574" y="2329279"/>
              <a:ext cx="250257" cy="250257"/>
              <a:chOff x="3619099" y="702644"/>
              <a:chExt cx="250257" cy="25025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401991-B749-4D08-B01D-BE7DB105DA5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5B92906-C526-43A0-9207-F8DCECAD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5F977D5-5C0B-4ABF-A54C-CB71025A4631}"/>
                </a:ext>
              </a:extLst>
            </p:cNvPr>
            <p:cNvGrpSpPr/>
            <p:nvPr/>
          </p:nvGrpSpPr>
          <p:grpSpPr>
            <a:xfrm>
              <a:off x="9081194" y="2542641"/>
              <a:ext cx="250257" cy="250257"/>
              <a:chOff x="3619099" y="702644"/>
              <a:chExt cx="250257" cy="250257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FB3A5F-7DCB-4B80-A155-534DB3C3359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19697C7-24A4-490B-BA2B-5D8605F8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A5DAD6D-7E5A-4723-8F49-6546705FDBEB}"/>
                </a:ext>
              </a:extLst>
            </p:cNvPr>
            <p:cNvGrpSpPr/>
            <p:nvPr/>
          </p:nvGrpSpPr>
          <p:grpSpPr>
            <a:xfrm>
              <a:off x="8825222" y="2759728"/>
              <a:ext cx="250257" cy="250257"/>
              <a:chOff x="3619099" y="702644"/>
              <a:chExt cx="250257" cy="250257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1C33E9-413C-420A-8FB7-FD618E6D53C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00F45-D255-4EB2-86D2-0DB634E50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74C0FAD-5B62-4432-9D4F-2F590AC2A582}"/>
                </a:ext>
              </a:extLst>
            </p:cNvPr>
            <p:cNvGrpSpPr/>
            <p:nvPr/>
          </p:nvGrpSpPr>
          <p:grpSpPr>
            <a:xfrm>
              <a:off x="9337482" y="1998113"/>
              <a:ext cx="250257" cy="250257"/>
              <a:chOff x="3619099" y="702644"/>
              <a:chExt cx="250257" cy="25025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C37BD26-733D-4CCA-B3ED-31C32616102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ED1506-7220-44E7-B03A-0B5150276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C74474A-1D34-4B79-BF30-AB7D23B6FC8D}"/>
                </a:ext>
              </a:extLst>
            </p:cNvPr>
            <p:cNvGrpSpPr/>
            <p:nvPr/>
          </p:nvGrpSpPr>
          <p:grpSpPr>
            <a:xfrm>
              <a:off x="9581708" y="2608612"/>
              <a:ext cx="250257" cy="250257"/>
              <a:chOff x="3619099" y="702644"/>
              <a:chExt cx="250257" cy="250257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222CEC5-4DEA-4155-B78B-F242C95C886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99E0ECE-90F8-48FD-8D3F-83869336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8A60A27-A56B-4901-895A-346354961394}"/>
                </a:ext>
              </a:extLst>
            </p:cNvPr>
            <p:cNvGrpSpPr/>
            <p:nvPr/>
          </p:nvGrpSpPr>
          <p:grpSpPr>
            <a:xfrm>
              <a:off x="9064407" y="2127749"/>
              <a:ext cx="394636" cy="394636"/>
              <a:chOff x="3619099" y="2119162"/>
              <a:chExt cx="394636" cy="39463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A051CD7-0819-4A88-8776-422FAB5D4E35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A234285-4B21-4D64-BC7C-ECE150887FF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1C55C1-ADC1-4FF0-8F6A-A3852A904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DD32F0-E3A0-42C7-A7FA-FE7F28E6F43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9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inférentielles, au moment d’estimer le modèle, 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chercher à </a:t>
            </a:r>
            <a:r>
              <a:rPr lang="fr-CA" sz="4000" b="1" dirty="0">
                <a:solidFill>
                  <a:srgbClr val="EF3B2C"/>
                </a:solidFill>
              </a:rPr>
              <a:t>MINIMISER LE BIAIS</a:t>
            </a:r>
            <a:r>
              <a:rPr lang="fr-CA" sz="4000" dirty="0"/>
              <a:t>.</a:t>
            </a:r>
            <a:endParaRPr lang="fr-CA" sz="40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Ceci implique qu’un modèle obtenu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Notons qu’un certain compromis entre le </a:t>
            </a:r>
            <a:r>
              <a:rPr lang="fr-CA" sz="4000" b="1" dirty="0">
                <a:solidFill>
                  <a:srgbClr val="EF3B2C"/>
                </a:solidFill>
              </a:rPr>
              <a:t>biais </a:t>
            </a:r>
            <a:r>
              <a:rPr lang="fr-CA" sz="4000" dirty="0"/>
              <a:t>et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dirty="0"/>
              <a:t> permet de minimiser l’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33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inférentielles, au moment d’estimer le modèle, 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chercher à </a:t>
            </a:r>
            <a:r>
              <a:rPr lang="fr-CA" sz="4000" b="1" dirty="0">
                <a:solidFill>
                  <a:srgbClr val="EF3B2C"/>
                </a:solidFill>
              </a:rPr>
              <a:t>MINIMISER LE BIAIS</a:t>
            </a:r>
            <a:r>
              <a:rPr lang="fr-CA" sz="4000" dirty="0"/>
              <a:t>.</a:t>
            </a:r>
            <a:endParaRPr lang="fr-CA" sz="40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Ceci implique qu’un modèle obtenu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Notons qu’un certain compromis entre le </a:t>
            </a:r>
            <a:r>
              <a:rPr lang="fr-CA" sz="4000" b="1" dirty="0">
                <a:solidFill>
                  <a:srgbClr val="EF3B2C"/>
                </a:solidFill>
              </a:rPr>
              <a:t>biais </a:t>
            </a:r>
            <a:r>
              <a:rPr lang="fr-CA" sz="4000" dirty="0"/>
              <a:t>et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dirty="0"/>
              <a:t> permet de minimiser l’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méthodes associées aux statistiques inférentielles et à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</a:t>
                </a:r>
                <a:br>
                  <a:rPr lang="fr-CA" sz="3600" dirty="0"/>
                </a:br>
                <a:r>
                  <a:rPr lang="fr-CA" sz="3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</a:t>
                </a:r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blipFill>
                <a:blip r:embed="rId3"/>
                <a:stretch>
                  <a:fillRect l="-958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>
                    <a:solidFill>
                      <a:srgbClr val="A50F15"/>
                    </a:solidFill>
                  </a:rPr>
                  <a:t>1.1.1. STATISTIQUES INFÉRENTIELLES : MODÈLES ESSENTIELLEMENT INTERPRÉTABLES</a:t>
                </a:r>
              </a:p>
              <a:p>
                <a:endParaRPr lang="fr-CA" sz="1000" b="1" dirty="0"/>
              </a:p>
              <a:p>
                <a:r>
                  <a:rPr lang="fr-CA" sz="2000" b="1" dirty="0"/>
                  <a:t>En statistiques inférentielles classiques… </a:t>
                </a:r>
              </a:p>
              <a:p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2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veut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avec une faible probabilité </a:t>
                </a:r>
                <a:br>
                  <a:rPr lang="fr-CA" sz="1600" dirty="0"/>
                </a:br>
                <a:r>
                  <a:rPr lang="fr-CA" sz="1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2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Chaque variable est généralement accompagnée d’un </a:t>
                </a:r>
                <a:r>
                  <a:rPr lang="fr-CA" sz="1600" b="1" dirty="0"/>
                  <a:t>paramètre</a:t>
                </a:r>
                <a:r>
                  <a:rPr lang="fr-CA" sz="1600" dirty="0"/>
                  <a:t>, qui reflète </a:t>
                </a:r>
                <a:br>
                  <a:rPr lang="fr-CA" sz="1600" dirty="0"/>
                </a:br>
                <a:r>
                  <a:rPr lang="fr-CA" sz="1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1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récolte un échantillon : un </a:t>
                </a:r>
                <a:r>
                  <a:rPr lang="fr-CA" sz="2000" b="1" dirty="0"/>
                  <a:t>groupe </a:t>
                </a:r>
                <a:r>
                  <a:rPr lang="fr-CA" sz="2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utilise ce </a:t>
                </a:r>
                <a:r>
                  <a:rPr lang="fr-CA" sz="1600" b="1" dirty="0"/>
                  <a:t>groupe </a:t>
                </a:r>
                <a:r>
                  <a:rPr lang="fr-CA" sz="1600" dirty="0"/>
                  <a:t>d’observations pour estimer les valeurs des paramètres du modèles du chercheur</a:t>
                </a:r>
                <a:br>
                  <a:rPr lang="fr-CA" sz="1600" dirty="0"/>
                </a:br>
                <a:r>
                  <a:rPr lang="fr-CA" sz="1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vérifie quelle était la probabilité d’obtenir les valeurs des paramètres estimées à partir de l’échantillon, </a:t>
                </a:r>
                <a:r>
                  <a:rPr lang="fr-CA" sz="1600" b="1" dirty="0"/>
                  <a:t>si </a:t>
                </a:r>
                <a14:m>
                  <m:oMath xmlns:m="http://schemas.openxmlformats.org/officeDocument/2006/math">
                    <m:r>
                      <a:rPr lang="fr-CA" sz="1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1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1600" b="1" dirty="0"/>
                  <a:t> est vraie</a:t>
                </a:r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blipFill>
                <a:blip r:embed="rId3"/>
                <a:stretch>
                  <a:fillRect l="-550" t="-704" r="-300" b="-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1" y="707886"/>
            <a:ext cx="2671301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cible une variable à prédire et un ensemble de variables prédictives.</a:t>
            </a:r>
          </a:p>
          <a:p>
            <a:pPr marL="571500" indent="-571500">
              <a:buFont typeface="+mj-lt"/>
              <a:buAutoNum type="romanUcPeriod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pose une hypothèse quant à la forme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modèle correspond généralement à un grand nombre de variables.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variable est généralement accompagnée d’un </a:t>
            </a:r>
            <a:r>
              <a:rPr lang="fr-CA" sz="3600" b="1" dirty="0"/>
              <a:t>paramètre</a:t>
            </a:r>
            <a:r>
              <a:rPr lang="fr-CA" sz="3600" dirty="0"/>
              <a:t>, qui reflète l’importance de la variable à l’intérieur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Le chercheur s’inspire principalement de la documentation pratique pour construire son modèle </a:t>
            </a:r>
            <a:br>
              <a:rPr lang="fr-CA" sz="3600" b="1" dirty="0"/>
            </a:br>
            <a:r>
              <a:rPr lang="fr-CA" sz="3600" b="1" dirty="0"/>
              <a:t>(i.e. s’inspire de ce qui fonctionne et non ce qui est interprétable).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forme du modèle est flexible et peut être adaptée à partir des exemples.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récolte un échantillon : un grand nombre d’observations.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divise ces observations en au moins deux sous-ensembles: un ensemble d’entraînement et un 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</a:t>
            </a:r>
            <a:br>
              <a:rPr lang="fr-CA" sz="3600" dirty="0"/>
            </a:br>
            <a:r>
              <a:rPr lang="fr-CA" sz="3600" dirty="0"/>
              <a:t>(i.e. l’importance des différentes variables prédictives).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entraîne le modèle à l’aide des exemples de l’ensemble d’entraînement.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 (i.e. l’importance des différentes variables prédictives).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évalue le modèle à l’aide des exemples de l’ensemble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vérifie la capacité du modèle à prédire des nouveaux exemples qui n’ont jamais été utilisés pour l’entraîner.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671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7300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1422</Words>
  <Application>Microsoft Office PowerPoint</Application>
  <PresentationFormat>Widescreen</PresentationFormat>
  <Paragraphs>451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99</cp:revision>
  <dcterms:created xsi:type="dcterms:W3CDTF">2019-10-19T13:38:13Z</dcterms:created>
  <dcterms:modified xsi:type="dcterms:W3CDTF">2019-10-20T13:58:46Z</dcterms:modified>
</cp:coreProperties>
</file>