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70" r:id="rId5"/>
    <p:sldId id="273" r:id="rId6"/>
    <p:sldId id="265" r:id="rId7"/>
    <p:sldId id="272" r:id="rId8"/>
    <p:sldId id="271" r:id="rId9"/>
    <p:sldId id="274" r:id="rId10"/>
    <p:sldId id="278" r:id="rId11"/>
    <p:sldId id="279" r:id="rId12"/>
    <p:sldId id="280" r:id="rId13"/>
    <p:sldId id="282" r:id="rId14"/>
    <p:sldId id="283" r:id="rId15"/>
    <p:sldId id="28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72"/>
    <a:srgbClr val="EF3B2C"/>
    <a:srgbClr val="9ECAE1"/>
    <a:srgbClr val="4292C6"/>
    <a:srgbClr val="000000"/>
    <a:srgbClr val="A50F15"/>
    <a:srgbClr val="08519C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660"/>
  </p:normalViewPr>
  <p:slideViewPr>
    <p:cSldViewPr snapToGrid="0">
      <p:cViewPr>
        <p:scale>
          <a:sx n="50" d="100"/>
          <a:sy n="50" d="100"/>
        </p:scale>
        <p:origin x="15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80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406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(dont la psychologie)!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émet une hypothèse correspondant à un modèle des données </a:t>
            </a:r>
            <a:br>
              <a:rPr lang="fr-CA" sz="4000" dirty="0"/>
            </a:br>
            <a:r>
              <a:rPr lang="fr-CA" sz="4000" dirty="0"/>
              <a:t>qui peut être: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flexible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basé sur la documentation disponible.</a:t>
            </a: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8196796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97614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287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méthodes associées aux statistiques inférentielles et à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</a:t>
                </a:r>
                <a:br>
                  <a:rPr lang="fr-CA" sz="3600" dirty="0"/>
                </a:br>
                <a:r>
                  <a:rPr lang="fr-CA" sz="3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</a:t>
                </a:r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blipFill>
                <a:blip r:embed="rId3"/>
                <a:stretch>
                  <a:fillRect l="-958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>
                    <a:solidFill>
                      <a:srgbClr val="A50F15"/>
                    </a:solidFill>
                  </a:rPr>
                  <a:t>1.1.1. STATISTIQUES INFÉRENTIELLES : MODÈLES ESSENTIELLEMENT INTERPRÉTABLES</a:t>
                </a:r>
              </a:p>
              <a:p>
                <a:endParaRPr lang="fr-CA" sz="1000" b="1" dirty="0"/>
              </a:p>
              <a:p>
                <a:r>
                  <a:rPr lang="fr-CA" sz="2000" b="1" dirty="0"/>
                  <a:t>En statistiques inférentielles classiques… </a:t>
                </a:r>
              </a:p>
              <a:p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2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veut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avec une faible probabilité </a:t>
                </a:r>
                <a:br>
                  <a:rPr lang="fr-CA" sz="1600" dirty="0"/>
                </a:br>
                <a:r>
                  <a:rPr lang="fr-CA" sz="1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2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Chaque variable est généralement accompagnée d’un </a:t>
                </a:r>
                <a:r>
                  <a:rPr lang="fr-CA" sz="1600" b="1" dirty="0"/>
                  <a:t>paramètre</a:t>
                </a:r>
                <a:r>
                  <a:rPr lang="fr-CA" sz="1600" dirty="0"/>
                  <a:t>, qui reflète </a:t>
                </a:r>
                <a:br>
                  <a:rPr lang="fr-CA" sz="1600" dirty="0"/>
                </a:br>
                <a:r>
                  <a:rPr lang="fr-CA" sz="1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1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récolte un échantillon : un </a:t>
                </a:r>
                <a:r>
                  <a:rPr lang="fr-CA" sz="2000" b="1" dirty="0"/>
                  <a:t>groupe </a:t>
                </a:r>
                <a:r>
                  <a:rPr lang="fr-CA" sz="2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utilise ce </a:t>
                </a:r>
                <a:r>
                  <a:rPr lang="fr-CA" sz="1600" b="1" dirty="0"/>
                  <a:t>groupe </a:t>
                </a:r>
                <a:r>
                  <a:rPr lang="fr-CA" sz="1600" dirty="0"/>
                  <a:t>d’observations pour estimer les valeurs des paramètres du modèles du chercheur</a:t>
                </a:r>
                <a:br>
                  <a:rPr lang="fr-CA" sz="1600" dirty="0"/>
                </a:br>
                <a:r>
                  <a:rPr lang="fr-CA" sz="1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vérifie quelle était la probabilité d’obtenir les valeurs des paramètres estimées à partir de l’échantillon, </a:t>
                </a:r>
                <a:r>
                  <a:rPr lang="fr-CA" sz="1600" b="1" dirty="0"/>
                  <a:t>si </a:t>
                </a:r>
                <a14:m>
                  <m:oMath xmlns:m="http://schemas.openxmlformats.org/officeDocument/2006/math">
                    <m:r>
                      <a:rPr lang="fr-CA" sz="1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1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1600" b="1" dirty="0"/>
                  <a:t> est vraie</a:t>
                </a:r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blipFill>
                <a:blip r:embed="rId3"/>
                <a:stretch>
                  <a:fillRect l="-550" t="-704" r="-300" b="-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1" y="707886"/>
            <a:ext cx="2671301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cible une variable à prédire et un ensemble de variables prédictives.</a:t>
            </a:r>
          </a:p>
          <a:p>
            <a:pPr marL="571500" indent="-571500">
              <a:buFont typeface="+mj-lt"/>
              <a:buAutoNum type="romanUcPeriod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pose une hypothèse quant à la forme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modèle correspond généralement à un grand nombre de variables.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variable est généralement accompagnée d’un </a:t>
            </a:r>
            <a:r>
              <a:rPr lang="fr-CA" sz="3600" b="1" dirty="0"/>
              <a:t>paramètre</a:t>
            </a:r>
            <a:r>
              <a:rPr lang="fr-CA" sz="3600" dirty="0"/>
              <a:t>, qui reflète l’importance de la variable à l’intérieur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Le chercheur s’inspire principalement de la documentation pratique pour construire son modèle </a:t>
            </a:r>
            <a:br>
              <a:rPr lang="fr-CA" sz="3600" b="1" dirty="0"/>
            </a:br>
            <a:r>
              <a:rPr lang="fr-CA" sz="3600" b="1" dirty="0"/>
              <a:t>(i.e. s’inspire de ce qui fonctionne et non ce qui est interprétable).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forme du modèle est flexible et peut être adaptée à partir des exemples.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récolte un échantillon : un grand nombre d’observations.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divise ces observations en au moins deux sous-ensembles: un ensemble d’entraînement et un 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</a:t>
            </a:r>
            <a:br>
              <a:rPr lang="fr-CA" sz="3600" dirty="0"/>
            </a:br>
            <a:r>
              <a:rPr lang="fr-CA" sz="3600" dirty="0"/>
              <a:t>(i.e. l’importance des différentes variables prédictives).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entraîne le modèle à l’aide des exemples de l’ensemble d’entraînement.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 (i.e. l’importance des différentes variables prédictives).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évalue le modèle à l’aide des exemples de l’ensemble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vérifie la capacité du modèle à prédire des nouveaux exemples qui n’ont jamais été utilisés pour l’entraîner.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671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7300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1043</Words>
  <Application>Microsoft Office PowerPoint</Application>
  <PresentationFormat>Widescreen</PresentationFormat>
  <Paragraphs>310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75</cp:revision>
  <dcterms:created xsi:type="dcterms:W3CDTF">2019-10-19T13:38:13Z</dcterms:created>
  <dcterms:modified xsi:type="dcterms:W3CDTF">2019-10-19T18:56:29Z</dcterms:modified>
</cp:coreProperties>
</file>