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2" r:id="rId5"/>
    <p:sldId id="264" r:id="rId6"/>
    <p:sldId id="267" r:id="rId7"/>
    <p:sldId id="266" r:id="rId8"/>
    <p:sldId id="269" r:id="rId9"/>
    <p:sldId id="268" r:id="rId10"/>
    <p:sldId id="270" r:id="rId11"/>
    <p:sldId id="265" r:id="rId12"/>
    <p:sldId id="263" r:id="rId13"/>
    <p:sldId id="259" r:id="rId14"/>
    <p:sldId id="261"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F15"/>
    <a:srgbClr val="08519C"/>
    <a:srgbClr val="4292C6"/>
    <a:srgbClr val="C6DBEF"/>
    <a:srgbClr val="FCBBA1"/>
    <a:srgbClr val="FC9272"/>
    <a:srgbClr val="9ECAE1"/>
    <a:srgbClr val="EF3B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272" y="14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AC51-A95D-4FBE-8B31-DD93D8DEFD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CA"/>
          </a:p>
        </p:txBody>
      </p:sp>
      <p:sp>
        <p:nvSpPr>
          <p:cNvPr id="3" name="Subtitle 2">
            <a:extLst>
              <a:ext uri="{FF2B5EF4-FFF2-40B4-BE49-F238E27FC236}">
                <a16:creationId xmlns:a16="http://schemas.microsoft.com/office/drawing/2014/main" id="{4DE1B097-8FC5-4BF2-8A1F-E36A7EFD33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CA"/>
          </a:p>
        </p:txBody>
      </p:sp>
      <p:sp>
        <p:nvSpPr>
          <p:cNvPr id="4" name="Date Placeholder 3">
            <a:extLst>
              <a:ext uri="{FF2B5EF4-FFF2-40B4-BE49-F238E27FC236}">
                <a16:creationId xmlns:a16="http://schemas.microsoft.com/office/drawing/2014/main" id="{DFCD385C-0565-4B0C-A08A-14CDC6553243}"/>
              </a:ext>
            </a:extLst>
          </p:cNvPr>
          <p:cNvSpPr>
            <a:spLocks noGrp="1"/>
          </p:cNvSpPr>
          <p:nvPr>
            <p:ph type="dt" sz="half" idx="10"/>
          </p:nvPr>
        </p:nvSpPr>
        <p:spPr/>
        <p:txBody>
          <a:bodyPr/>
          <a:lstStyle/>
          <a:p>
            <a:fld id="{2F5D8EBC-0555-4B87-8A1F-3ADBF9B7C52B}" type="datetimeFigureOut">
              <a:rPr lang="fr-CA" smtClean="0"/>
              <a:t>2019-10-19</a:t>
            </a:fld>
            <a:endParaRPr lang="fr-CA"/>
          </a:p>
        </p:txBody>
      </p:sp>
      <p:sp>
        <p:nvSpPr>
          <p:cNvPr id="5" name="Footer Placeholder 4">
            <a:extLst>
              <a:ext uri="{FF2B5EF4-FFF2-40B4-BE49-F238E27FC236}">
                <a16:creationId xmlns:a16="http://schemas.microsoft.com/office/drawing/2014/main" id="{D71D0F9C-CEA1-4033-B127-E2BCDE057AFF}"/>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3FA1DC6D-D60B-481C-B770-60C4FEA32B53}"/>
              </a:ext>
            </a:extLst>
          </p:cNvPr>
          <p:cNvSpPr>
            <a:spLocks noGrp="1"/>
          </p:cNvSpPr>
          <p:nvPr>
            <p:ph type="sldNum" sz="quarter" idx="12"/>
          </p:nvPr>
        </p:nvSpPr>
        <p:spPr/>
        <p:txBody>
          <a:bodyPr/>
          <a:lstStyle/>
          <a:p>
            <a:fld id="{EDD67195-F049-4C7A-B80C-D8D16BE7E2E0}" type="slidenum">
              <a:rPr lang="fr-CA" smtClean="0"/>
              <a:t>‹#›</a:t>
            </a:fld>
            <a:endParaRPr lang="fr-CA"/>
          </a:p>
        </p:txBody>
      </p:sp>
    </p:spTree>
    <p:extLst>
      <p:ext uri="{BB962C8B-B14F-4D97-AF65-F5344CB8AC3E}">
        <p14:creationId xmlns:p14="http://schemas.microsoft.com/office/powerpoint/2010/main" val="941976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C890-3DDD-4CE7-B8C5-E6FB0E4054CC}"/>
              </a:ext>
            </a:extLst>
          </p:cNvPr>
          <p:cNvSpPr>
            <a:spLocks noGrp="1"/>
          </p:cNvSpPr>
          <p:nvPr>
            <p:ph type="title"/>
          </p:nvPr>
        </p:nvSpPr>
        <p:spPr/>
        <p:txBody>
          <a:bodyPr/>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81057550-4791-4D15-B1EF-1FB985E97D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AFA88191-B36E-4234-949A-76843D4997B0}"/>
              </a:ext>
            </a:extLst>
          </p:cNvPr>
          <p:cNvSpPr>
            <a:spLocks noGrp="1"/>
          </p:cNvSpPr>
          <p:nvPr>
            <p:ph type="dt" sz="half" idx="10"/>
          </p:nvPr>
        </p:nvSpPr>
        <p:spPr/>
        <p:txBody>
          <a:bodyPr/>
          <a:lstStyle/>
          <a:p>
            <a:fld id="{2F5D8EBC-0555-4B87-8A1F-3ADBF9B7C52B}" type="datetimeFigureOut">
              <a:rPr lang="fr-CA" smtClean="0"/>
              <a:t>2019-10-19</a:t>
            </a:fld>
            <a:endParaRPr lang="fr-CA"/>
          </a:p>
        </p:txBody>
      </p:sp>
      <p:sp>
        <p:nvSpPr>
          <p:cNvPr id="5" name="Footer Placeholder 4">
            <a:extLst>
              <a:ext uri="{FF2B5EF4-FFF2-40B4-BE49-F238E27FC236}">
                <a16:creationId xmlns:a16="http://schemas.microsoft.com/office/drawing/2014/main" id="{C7C4D2AC-FEE0-4B00-AA33-DB70E3C68B8D}"/>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D6A61B5B-FF5E-4A21-9A07-58DB5865AF9B}"/>
              </a:ext>
            </a:extLst>
          </p:cNvPr>
          <p:cNvSpPr>
            <a:spLocks noGrp="1"/>
          </p:cNvSpPr>
          <p:nvPr>
            <p:ph type="sldNum" sz="quarter" idx="12"/>
          </p:nvPr>
        </p:nvSpPr>
        <p:spPr/>
        <p:txBody>
          <a:bodyPr/>
          <a:lstStyle/>
          <a:p>
            <a:fld id="{EDD67195-F049-4C7A-B80C-D8D16BE7E2E0}" type="slidenum">
              <a:rPr lang="fr-CA" smtClean="0"/>
              <a:t>‹#›</a:t>
            </a:fld>
            <a:endParaRPr lang="fr-CA"/>
          </a:p>
        </p:txBody>
      </p:sp>
    </p:spTree>
    <p:extLst>
      <p:ext uri="{BB962C8B-B14F-4D97-AF65-F5344CB8AC3E}">
        <p14:creationId xmlns:p14="http://schemas.microsoft.com/office/powerpoint/2010/main" val="1268193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5F29DC-02FD-4B12-9276-C4E1D2559A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BF40C37E-83DD-474E-9C7E-5731F927CF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C12F5A20-9D3F-46E2-94D8-1379C2E5721D}"/>
              </a:ext>
            </a:extLst>
          </p:cNvPr>
          <p:cNvSpPr>
            <a:spLocks noGrp="1"/>
          </p:cNvSpPr>
          <p:nvPr>
            <p:ph type="dt" sz="half" idx="10"/>
          </p:nvPr>
        </p:nvSpPr>
        <p:spPr/>
        <p:txBody>
          <a:bodyPr/>
          <a:lstStyle/>
          <a:p>
            <a:fld id="{2F5D8EBC-0555-4B87-8A1F-3ADBF9B7C52B}" type="datetimeFigureOut">
              <a:rPr lang="fr-CA" smtClean="0"/>
              <a:t>2019-10-19</a:t>
            </a:fld>
            <a:endParaRPr lang="fr-CA"/>
          </a:p>
        </p:txBody>
      </p:sp>
      <p:sp>
        <p:nvSpPr>
          <p:cNvPr id="5" name="Footer Placeholder 4">
            <a:extLst>
              <a:ext uri="{FF2B5EF4-FFF2-40B4-BE49-F238E27FC236}">
                <a16:creationId xmlns:a16="http://schemas.microsoft.com/office/drawing/2014/main" id="{DE37F21D-BF4C-483B-8C62-A4B142212046}"/>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813A6B53-4A7E-4C13-BE38-594C94C38D95}"/>
              </a:ext>
            </a:extLst>
          </p:cNvPr>
          <p:cNvSpPr>
            <a:spLocks noGrp="1"/>
          </p:cNvSpPr>
          <p:nvPr>
            <p:ph type="sldNum" sz="quarter" idx="12"/>
          </p:nvPr>
        </p:nvSpPr>
        <p:spPr/>
        <p:txBody>
          <a:bodyPr/>
          <a:lstStyle/>
          <a:p>
            <a:fld id="{EDD67195-F049-4C7A-B80C-D8D16BE7E2E0}" type="slidenum">
              <a:rPr lang="fr-CA" smtClean="0"/>
              <a:t>‹#›</a:t>
            </a:fld>
            <a:endParaRPr lang="fr-CA"/>
          </a:p>
        </p:txBody>
      </p:sp>
    </p:spTree>
    <p:extLst>
      <p:ext uri="{BB962C8B-B14F-4D97-AF65-F5344CB8AC3E}">
        <p14:creationId xmlns:p14="http://schemas.microsoft.com/office/powerpoint/2010/main" val="1176448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77A2A-1CC8-4C33-9907-334C1668B06B}"/>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38972BD6-CA17-4D2D-99B2-3FE709CF33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F87AFBA7-9034-4CD4-9CCB-7727AE67F4F8}"/>
              </a:ext>
            </a:extLst>
          </p:cNvPr>
          <p:cNvSpPr>
            <a:spLocks noGrp="1"/>
          </p:cNvSpPr>
          <p:nvPr>
            <p:ph type="dt" sz="half" idx="10"/>
          </p:nvPr>
        </p:nvSpPr>
        <p:spPr/>
        <p:txBody>
          <a:bodyPr/>
          <a:lstStyle/>
          <a:p>
            <a:fld id="{2F5D8EBC-0555-4B87-8A1F-3ADBF9B7C52B}" type="datetimeFigureOut">
              <a:rPr lang="fr-CA" smtClean="0"/>
              <a:t>2019-10-19</a:t>
            </a:fld>
            <a:endParaRPr lang="fr-CA"/>
          </a:p>
        </p:txBody>
      </p:sp>
      <p:sp>
        <p:nvSpPr>
          <p:cNvPr id="5" name="Footer Placeholder 4">
            <a:extLst>
              <a:ext uri="{FF2B5EF4-FFF2-40B4-BE49-F238E27FC236}">
                <a16:creationId xmlns:a16="http://schemas.microsoft.com/office/drawing/2014/main" id="{93BCA673-8211-405B-8B5D-3F26989588BF}"/>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03317A82-AD95-4147-8532-E4E5AB176DEC}"/>
              </a:ext>
            </a:extLst>
          </p:cNvPr>
          <p:cNvSpPr>
            <a:spLocks noGrp="1"/>
          </p:cNvSpPr>
          <p:nvPr>
            <p:ph type="sldNum" sz="quarter" idx="12"/>
          </p:nvPr>
        </p:nvSpPr>
        <p:spPr/>
        <p:txBody>
          <a:bodyPr/>
          <a:lstStyle/>
          <a:p>
            <a:fld id="{EDD67195-F049-4C7A-B80C-D8D16BE7E2E0}" type="slidenum">
              <a:rPr lang="fr-CA" smtClean="0"/>
              <a:t>‹#›</a:t>
            </a:fld>
            <a:endParaRPr lang="fr-CA"/>
          </a:p>
        </p:txBody>
      </p:sp>
    </p:spTree>
    <p:extLst>
      <p:ext uri="{BB962C8B-B14F-4D97-AF65-F5344CB8AC3E}">
        <p14:creationId xmlns:p14="http://schemas.microsoft.com/office/powerpoint/2010/main" val="30829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1F360-0BE0-46AB-B6DD-02670E06E7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CA"/>
          </a:p>
        </p:txBody>
      </p:sp>
      <p:sp>
        <p:nvSpPr>
          <p:cNvPr id="3" name="Text Placeholder 2">
            <a:extLst>
              <a:ext uri="{FF2B5EF4-FFF2-40B4-BE49-F238E27FC236}">
                <a16:creationId xmlns:a16="http://schemas.microsoft.com/office/drawing/2014/main" id="{3B3F5E4E-D190-4BDA-AEB6-93DF294758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3E3E8E-01ED-46AB-A3A0-B5CDB855C5DB}"/>
              </a:ext>
            </a:extLst>
          </p:cNvPr>
          <p:cNvSpPr>
            <a:spLocks noGrp="1"/>
          </p:cNvSpPr>
          <p:nvPr>
            <p:ph type="dt" sz="half" idx="10"/>
          </p:nvPr>
        </p:nvSpPr>
        <p:spPr/>
        <p:txBody>
          <a:bodyPr/>
          <a:lstStyle/>
          <a:p>
            <a:fld id="{2F5D8EBC-0555-4B87-8A1F-3ADBF9B7C52B}" type="datetimeFigureOut">
              <a:rPr lang="fr-CA" smtClean="0"/>
              <a:t>2019-10-19</a:t>
            </a:fld>
            <a:endParaRPr lang="fr-CA"/>
          </a:p>
        </p:txBody>
      </p:sp>
      <p:sp>
        <p:nvSpPr>
          <p:cNvPr id="5" name="Footer Placeholder 4">
            <a:extLst>
              <a:ext uri="{FF2B5EF4-FFF2-40B4-BE49-F238E27FC236}">
                <a16:creationId xmlns:a16="http://schemas.microsoft.com/office/drawing/2014/main" id="{B7F9A4EE-9A24-4789-86A8-A31E020CE6DB}"/>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85A39D9C-C721-4C78-83D7-EDEAD0230233}"/>
              </a:ext>
            </a:extLst>
          </p:cNvPr>
          <p:cNvSpPr>
            <a:spLocks noGrp="1"/>
          </p:cNvSpPr>
          <p:nvPr>
            <p:ph type="sldNum" sz="quarter" idx="12"/>
          </p:nvPr>
        </p:nvSpPr>
        <p:spPr/>
        <p:txBody>
          <a:bodyPr/>
          <a:lstStyle/>
          <a:p>
            <a:fld id="{EDD67195-F049-4C7A-B80C-D8D16BE7E2E0}" type="slidenum">
              <a:rPr lang="fr-CA" smtClean="0"/>
              <a:t>‹#›</a:t>
            </a:fld>
            <a:endParaRPr lang="fr-CA"/>
          </a:p>
        </p:txBody>
      </p:sp>
    </p:spTree>
    <p:extLst>
      <p:ext uri="{BB962C8B-B14F-4D97-AF65-F5344CB8AC3E}">
        <p14:creationId xmlns:p14="http://schemas.microsoft.com/office/powerpoint/2010/main" val="680541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D2D7-1EF4-45C3-9F94-AD9DC66F9BB7}"/>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F3C27A47-AD14-4683-A1EA-274F06E337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Content Placeholder 3">
            <a:extLst>
              <a:ext uri="{FF2B5EF4-FFF2-40B4-BE49-F238E27FC236}">
                <a16:creationId xmlns:a16="http://schemas.microsoft.com/office/drawing/2014/main" id="{A9A21C39-A0A0-449D-87EB-DD9910ECF0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Date Placeholder 4">
            <a:extLst>
              <a:ext uri="{FF2B5EF4-FFF2-40B4-BE49-F238E27FC236}">
                <a16:creationId xmlns:a16="http://schemas.microsoft.com/office/drawing/2014/main" id="{B7279235-B79D-49B5-9898-1DE7EF99A713}"/>
              </a:ext>
            </a:extLst>
          </p:cNvPr>
          <p:cNvSpPr>
            <a:spLocks noGrp="1"/>
          </p:cNvSpPr>
          <p:nvPr>
            <p:ph type="dt" sz="half" idx="10"/>
          </p:nvPr>
        </p:nvSpPr>
        <p:spPr/>
        <p:txBody>
          <a:bodyPr/>
          <a:lstStyle/>
          <a:p>
            <a:fld id="{2F5D8EBC-0555-4B87-8A1F-3ADBF9B7C52B}" type="datetimeFigureOut">
              <a:rPr lang="fr-CA" smtClean="0"/>
              <a:t>2019-10-19</a:t>
            </a:fld>
            <a:endParaRPr lang="fr-CA"/>
          </a:p>
        </p:txBody>
      </p:sp>
      <p:sp>
        <p:nvSpPr>
          <p:cNvPr id="6" name="Footer Placeholder 5">
            <a:extLst>
              <a:ext uri="{FF2B5EF4-FFF2-40B4-BE49-F238E27FC236}">
                <a16:creationId xmlns:a16="http://schemas.microsoft.com/office/drawing/2014/main" id="{50E1D1CD-7593-4CC3-A31C-247D82D881D7}"/>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D5EB5ECC-9F67-4BFD-A1A4-0A0DE7EF446F}"/>
              </a:ext>
            </a:extLst>
          </p:cNvPr>
          <p:cNvSpPr>
            <a:spLocks noGrp="1"/>
          </p:cNvSpPr>
          <p:nvPr>
            <p:ph type="sldNum" sz="quarter" idx="12"/>
          </p:nvPr>
        </p:nvSpPr>
        <p:spPr/>
        <p:txBody>
          <a:bodyPr/>
          <a:lstStyle/>
          <a:p>
            <a:fld id="{EDD67195-F049-4C7A-B80C-D8D16BE7E2E0}" type="slidenum">
              <a:rPr lang="fr-CA" smtClean="0"/>
              <a:t>‹#›</a:t>
            </a:fld>
            <a:endParaRPr lang="fr-CA"/>
          </a:p>
        </p:txBody>
      </p:sp>
    </p:spTree>
    <p:extLst>
      <p:ext uri="{BB962C8B-B14F-4D97-AF65-F5344CB8AC3E}">
        <p14:creationId xmlns:p14="http://schemas.microsoft.com/office/powerpoint/2010/main" val="3369455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BCA56-F121-4419-8D68-4D7817AD8E28}"/>
              </a:ext>
            </a:extLst>
          </p:cNvPr>
          <p:cNvSpPr>
            <a:spLocks noGrp="1"/>
          </p:cNvSpPr>
          <p:nvPr>
            <p:ph type="title"/>
          </p:nvPr>
        </p:nvSpPr>
        <p:spPr>
          <a:xfrm>
            <a:off x="839788" y="365125"/>
            <a:ext cx="10515600" cy="1325563"/>
          </a:xfrm>
        </p:spPr>
        <p:txBody>
          <a:bodyPr/>
          <a:lstStyle/>
          <a:p>
            <a:r>
              <a:rPr lang="en-US"/>
              <a:t>Click to edit Master title style</a:t>
            </a:r>
            <a:endParaRPr lang="fr-CA"/>
          </a:p>
        </p:txBody>
      </p:sp>
      <p:sp>
        <p:nvSpPr>
          <p:cNvPr id="3" name="Text Placeholder 2">
            <a:extLst>
              <a:ext uri="{FF2B5EF4-FFF2-40B4-BE49-F238E27FC236}">
                <a16:creationId xmlns:a16="http://schemas.microsoft.com/office/drawing/2014/main" id="{22DAD4F3-2270-4876-BF53-8BE1EE162F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607B83-40F0-4587-AA06-F33327E681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Text Placeholder 4">
            <a:extLst>
              <a:ext uri="{FF2B5EF4-FFF2-40B4-BE49-F238E27FC236}">
                <a16:creationId xmlns:a16="http://schemas.microsoft.com/office/drawing/2014/main" id="{C2CEC516-EB74-488F-ABDC-784EBC114D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55F57E-BB0C-42AB-BA4D-2B3A9DF33D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Date Placeholder 6">
            <a:extLst>
              <a:ext uri="{FF2B5EF4-FFF2-40B4-BE49-F238E27FC236}">
                <a16:creationId xmlns:a16="http://schemas.microsoft.com/office/drawing/2014/main" id="{EE12C12B-5FB2-4D88-B890-E501B3E8DA6E}"/>
              </a:ext>
            </a:extLst>
          </p:cNvPr>
          <p:cNvSpPr>
            <a:spLocks noGrp="1"/>
          </p:cNvSpPr>
          <p:nvPr>
            <p:ph type="dt" sz="half" idx="10"/>
          </p:nvPr>
        </p:nvSpPr>
        <p:spPr/>
        <p:txBody>
          <a:bodyPr/>
          <a:lstStyle/>
          <a:p>
            <a:fld id="{2F5D8EBC-0555-4B87-8A1F-3ADBF9B7C52B}" type="datetimeFigureOut">
              <a:rPr lang="fr-CA" smtClean="0"/>
              <a:t>2019-10-19</a:t>
            </a:fld>
            <a:endParaRPr lang="fr-CA"/>
          </a:p>
        </p:txBody>
      </p:sp>
      <p:sp>
        <p:nvSpPr>
          <p:cNvPr id="8" name="Footer Placeholder 7">
            <a:extLst>
              <a:ext uri="{FF2B5EF4-FFF2-40B4-BE49-F238E27FC236}">
                <a16:creationId xmlns:a16="http://schemas.microsoft.com/office/drawing/2014/main" id="{E338A882-2EFB-4EB9-B18D-C1F9627E8D2F}"/>
              </a:ext>
            </a:extLst>
          </p:cNvPr>
          <p:cNvSpPr>
            <a:spLocks noGrp="1"/>
          </p:cNvSpPr>
          <p:nvPr>
            <p:ph type="ftr" sz="quarter" idx="11"/>
          </p:nvPr>
        </p:nvSpPr>
        <p:spPr/>
        <p:txBody>
          <a:bodyPr/>
          <a:lstStyle/>
          <a:p>
            <a:endParaRPr lang="fr-CA"/>
          </a:p>
        </p:txBody>
      </p:sp>
      <p:sp>
        <p:nvSpPr>
          <p:cNvPr id="9" name="Slide Number Placeholder 8">
            <a:extLst>
              <a:ext uri="{FF2B5EF4-FFF2-40B4-BE49-F238E27FC236}">
                <a16:creationId xmlns:a16="http://schemas.microsoft.com/office/drawing/2014/main" id="{A0E04510-32D8-42D1-892B-9970D8001178}"/>
              </a:ext>
            </a:extLst>
          </p:cNvPr>
          <p:cNvSpPr>
            <a:spLocks noGrp="1"/>
          </p:cNvSpPr>
          <p:nvPr>
            <p:ph type="sldNum" sz="quarter" idx="12"/>
          </p:nvPr>
        </p:nvSpPr>
        <p:spPr/>
        <p:txBody>
          <a:bodyPr/>
          <a:lstStyle/>
          <a:p>
            <a:fld id="{EDD67195-F049-4C7A-B80C-D8D16BE7E2E0}" type="slidenum">
              <a:rPr lang="fr-CA" smtClean="0"/>
              <a:t>‹#›</a:t>
            </a:fld>
            <a:endParaRPr lang="fr-CA"/>
          </a:p>
        </p:txBody>
      </p:sp>
    </p:spTree>
    <p:extLst>
      <p:ext uri="{BB962C8B-B14F-4D97-AF65-F5344CB8AC3E}">
        <p14:creationId xmlns:p14="http://schemas.microsoft.com/office/powerpoint/2010/main" val="104976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2266D-ED7D-4176-BD10-1CC0322E5B73}"/>
              </a:ext>
            </a:extLst>
          </p:cNvPr>
          <p:cNvSpPr>
            <a:spLocks noGrp="1"/>
          </p:cNvSpPr>
          <p:nvPr>
            <p:ph type="title"/>
          </p:nvPr>
        </p:nvSpPr>
        <p:spPr/>
        <p:txBody>
          <a:bodyPr/>
          <a:lstStyle/>
          <a:p>
            <a:r>
              <a:rPr lang="en-US"/>
              <a:t>Click to edit Master title style</a:t>
            </a:r>
            <a:endParaRPr lang="fr-CA"/>
          </a:p>
        </p:txBody>
      </p:sp>
      <p:sp>
        <p:nvSpPr>
          <p:cNvPr id="3" name="Date Placeholder 2">
            <a:extLst>
              <a:ext uri="{FF2B5EF4-FFF2-40B4-BE49-F238E27FC236}">
                <a16:creationId xmlns:a16="http://schemas.microsoft.com/office/drawing/2014/main" id="{F19D0DCE-DA02-47CD-9717-8728C7E44329}"/>
              </a:ext>
            </a:extLst>
          </p:cNvPr>
          <p:cNvSpPr>
            <a:spLocks noGrp="1"/>
          </p:cNvSpPr>
          <p:nvPr>
            <p:ph type="dt" sz="half" idx="10"/>
          </p:nvPr>
        </p:nvSpPr>
        <p:spPr/>
        <p:txBody>
          <a:bodyPr/>
          <a:lstStyle/>
          <a:p>
            <a:fld id="{2F5D8EBC-0555-4B87-8A1F-3ADBF9B7C52B}" type="datetimeFigureOut">
              <a:rPr lang="fr-CA" smtClean="0"/>
              <a:t>2019-10-19</a:t>
            </a:fld>
            <a:endParaRPr lang="fr-CA"/>
          </a:p>
        </p:txBody>
      </p:sp>
      <p:sp>
        <p:nvSpPr>
          <p:cNvPr id="4" name="Footer Placeholder 3">
            <a:extLst>
              <a:ext uri="{FF2B5EF4-FFF2-40B4-BE49-F238E27FC236}">
                <a16:creationId xmlns:a16="http://schemas.microsoft.com/office/drawing/2014/main" id="{26272638-0297-4650-A6E9-52134A9C367B}"/>
              </a:ext>
            </a:extLst>
          </p:cNvPr>
          <p:cNvSpPr>
            <a:spLocks noGrp="1"/>
          </p:cNvSpPr>
          <p:nvPr>
            <p:ph type="ftr" sz="quarter" idx="11"/>
          </p:nvPr>
        </p:nvSpPr>
        <p:spPr/>
        <p:txBody>
          <a:bodyPr/>
          <a:lstStyle/>
          <a:p>
            <a:endParaRPr lang="fr-CA"/>
          </a:p>
        </p:txBody>
      </p:sp>
      <p:sp>
        <p:nvSpPr>
          <p:cNvPr id="5" name="Slide Number Placeholder 4">
            <a:extLst>
              <a:ext uri="{FF2B5EF4-FFF2-40B4-BE49-F238E27FC236}">
                <a16:creationId xmlns:a16="http://schemas.microsoft.com/office/drawing/2014/main" id="{3B4DF4FD-9A0C-423E-A102-796ABF0DDBA5}"/>
              </a:ext>
            </a:extLst>
          </p:cNvPr>
          <p:cNvSpPr>
            <a:spLocks noGrp="1"/>
          </p:cNvSpPr>
          <p:nvPr>
            <p:ph type="sldNum" sz="quarter" idx="12"/>
          </p:nvPr>
        </p:nvSpPr>
        <p:spPr/>
        <p:txBody>
          <a:bodyPr/>
          <a:lstStyle/>
          <a:p>
            <a:fld id="{EDD67195-F049-4C7A-B80C-D8D16BE7E2E0}" type="slidenum">
              <a:rPr lang="fr-CA" smtClean="0"/>
              <a:t>‹#›</a:t>
            </a:fld>
            <a:endParaRPr lang="fr-CA"/>
          </a:p>
        </p:txBody>
      </p:sp>
    </p:spTree>
    <p:extLst>
      <p:ext uri="{BB962C8B-B14F-4D97-AF65-F5344CB8AC3E}">
        <p14:creationId xmlns:p14="http://schemas.microsoft.com/office/powerpoint/2010/main" val="2148427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BC0325-AB84-445C-AF7B-DCBE99F69F86}"/>
              </a:ext>
            </a:extLst>
          </p:cNvPr>
          <p:cNvSpPr>
            <a:spLocks noGrp="1"/>
          </p:cNvSpPr>
          <p:nvPr>
            <p:ph type="dt" sz="half" idx="10"/>
          </p:nvPr>
        </p:nvSpPr>
        <p:spPr/>
        <p:txBody>
          <a:bodyPr/>
          <a:lstStyle/>
          <a:p>
            <a:fld id="{2F5D8EBC-0555-4B87-8A1F-3ADBF9B7C52B}" type="datetimeFigureOut">
              <a:rPr lang="fr-CA" smtClean="0"/>
              <a:t>2019-10-19</a:t>
            </a:fld>
            <a:endParaRPr lang="fr-CA"/>
          </a:p>
        </p:txBody>
      </p:sp>
      <p:sp>
        <p:nvSpPr>
          <p:cNvPr id="3" name="Footer Placeholder 2">
            <a:extLst>
              <a:ext uri="{FF2B5EF4-FFF2-40B4-BE49-F238E27FC236}">
                <a16:creationId xmlns:a16="http://schemas.microsoft.com/office/drawing/2014/main" id="{348CA684-2A5D-44D1-A5ED-868BC7AC06C6}"/>
              </a:ext>
            </a:extLst>
          </p:cNvPr>
          <p:cNvSpPr>
            <a:spLocks noGrp="1"/>
          </p:cNvSpPr>
          <p:nvPr>
            <p:ph type="ftr" sz="quarter" idx="11"/>
          </p:nvPr>
        </p:nvSpPr>
        <p:spPr/>
        <p:txBody>
          <a:bodyPr/>
          <a:lstStyle/>
          <a:p>
            <a:endParaRPr lang="fr-CA"/>
          </a:p>
        </p:txBody>
      </p:sp>
      <p:sp>
        <p:nvSpPr>
          <p:cNvPr id="4" name="Slide Number Placeholder 3">
            <a:extLst>
              <a:ext uri="{FF2B5EF4-FFF2-40B4-BE49-F238E27FC236}">
                <a16:creationId xmlns:a16="http://schemas.microsoft.com/office/drawing/2014/main" id="{5731503D-F416-462B-8CE1-86F8E38202B3}"/>
              </a:ext>
            </a:extLst>
          </p:cNvPr>
          <p:cNvSpPr>
            <a:spLocks noGrp="1"/>
          </p:cNvSpPr>
          <p:nvPr>
            <p:ph type="sldNum" sz="quarter" idx="12"/>
          </p:nvPr>
        </p:nvSpPr>
        <p:spPr/>
        <p:txBody>
          <a:bodyPr/>
          <a:lstStyle/>
          <a:p>
            <a:fld id="{EDD67195-F049-4C7A-B80C-D8D16BE7E2E0}" type="slidenum">
              <a:rPr lang="fr-CA" smtClean="0"/>
              <a:t>‹#›</a:t>
            </a:fld>
            <a:endParaRPr lang="fr-CA"/>
          </a:p>
        </p:txBody>
      </p:sp>
    </p:spTree>
    <p:extLst>
      <p:ext uri="{BB962C8B-B14F-4D97-AF65-F5344CB8AC3E}">
        <p14:creationId xmlns:p14="http://schemas.microsoft.com/office/powerpoint/2010/main" val="3768712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0A9A7-0AD0-4215-9FA5-2A1761E62D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A"/>
          </a:p>
        </p:txBody>
      </p:sp>
      <p:sp>
        <p:nvSpPr>
          <p:cNvPr id="3" name="Content Placeholder 2">
            <a:extLst>
              <a:ext uri="{FF2B5EF4-FFF2-40B4-BE49-F238E27FC236}">
                <a16:creationId xmlns:a16="http://schemas.microsoft.com/office/drawing/2014/main" id="{97B6FEAE-8F48-4000-B36A-090CB9BA30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Text Placeholder 3">
            <a:extLst>
              <a:ext uri="{FF2B5EF4-FFF2-40B4-BE49-F238E27FC236}">
                <a16:creationId xmlns:a16="http://schemas.microsoft.com/office/drawing/2014/main" id="{A50530F3-EBBC-4F5B-A1C7-6F357E5B40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D9D860-7FEE-4382-A272-75DBC9FB5019}"/>
              </a:ext>
            </a:extLst>
          </p:cNvPr>
          <p:cNvSpPr>
            <a:spLocks noGrp="1"/>
          </p:cNvSpPr>
          <p:nvPr>
            <p:ph type="dt" sz="half" idx="10"/>
          </p:nvPr>
        </p:nvSpPr>
        <p:spPr/>
        <p:txBody>
          <a:bodyPr/>
          <a:lstStyle/>
          <a:p>
            <a:fld id="{2F5D8EBC-0555-4B87-8A1F-3ADBF9B7C52B}" type="datetimeFigureOut">
              <a:rPr lang="fr-CA" smtClean="0"/>
              <a:t>2019-10-19</a:t>
            </a:fld>
            <a:endParaRPr lang="fr-CA"/>
          </a:p>
        </p:txBody>
      </p:sp>
      <p:sp>
        <p:nvSpPr>
          <p:cNvPr id="6" name="Footer Placeholder 5">
            <a:extLst>
              <a:ext uri="{FF2B5EF4-FFF2-40B4-BE49-F238E27FC236}">
                <a16:creationId xmlns:a16="http://schemas.microsoft.com/office/drawing/2014/main" id="{E33AA562-3440-4F5E-825E-DD7B16D3D3D8}"/>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C003749F-92D6-4DEA-B4EB-0C22CF7DA084}"/>
              </a:ext>
            </a:extLst>
          </p:cNvPr>
          <p:cNvSpPr>
            <a:spLocks noGrp="1"/>
          </p:cNvSpPr>
          <p:nvPr>
            <p:ph type="sldNum" sz="quarter" idx="12"/>
          </p:nvPr>
        </p:nvSpPr>
        <p:spPr/>
        <p:txBody>
          <a:bodyPr/>
          <a:lstStyle/>
          <a:p>
            <a:fld id="{EDD67195-F049-4C7A-B80C-D8D16BE7E2E0}" type="slidenum">
              <a:rPr lang="fr-CA" smtClean="0"/>
              <a:t>‹#›</a:t>
            </a:fld>
            <a:endParaRPr lang="fr-CA"/>
          </a:p>
        </p:txBody>
      </p:sp>
    </p:spTree>
    <p:extLst>
      <p:ext uri="{BB962C8B-B14F-4D97-AF65-F5344CB8AC3E}">
        <p14:creationId xmlns:p14="http://schemas.microsoft.com/office/powerpoint/2010/main" val="2244606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5001B-E327-4140-B8B1-659EFD92F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A"/>
          </a:p>
        </p:txBody>
      </p:sp>
      <p:sp>
        <p:nvSpPr>
          <p:cNvPr id="3" name="Picture Placeholder 2">
            <a:extLst>
              <a:ext uri="{FF2B5EF4-FFF2-40B4-BE49-F238E27FC236}">
                <a16:creationId xmlns:a16="http://schemas.microsoft.com/office/drawing/2014/main" id="{A9FA0B13-0C04-4EB8-BE32-76F67712CF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Text Placeholder 3">
            <a:extLst>
              <a:ext uri="{FF2B5EF4-FFF2-40B4-BE49-F238E27FC236}">
                <a16:creationId xmlns:a16="http://schemas.microsoft.com/office/drawing/2014/main" id="{99B2F99E-F178-4C7D-8819-3C8F4BE63C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750A3-2DA3-4407-ABF5-F7C0F034CDEA}"/>
              </a:ext>
            </a:extLst>
          </p:cNvPr>
          <p:cNvSpPr>
            <a:spLocks noGrp="1"/>
          </p:cNvSpPr>
          <p:nvPr>
            <p:ph type="dt" sz="half" idx="10"/>
          </p:nvPr>
        </p:nvSpPr>
        <p:spPr/>
        <p:txBody>
          <a:bodyPr/>
          <a:lstStyle/>
          <a:p>
            <a:fld id="{2F5D8EBC-0555-4B87-8A1F-3ADBF9B7C52B}" type="datetimeFigureOut">
              <a:rPr lang="fr-CA" smtClean="0"/>
              <a:t>2019-10-19</a:t>
            </a:fld>
            <a:endParaRPr lang="fr-CA"/>
          </a:p>
        </p:txBody>
      </p:sp>
      <p:sp>
        <p:nvSpPr>
          <p:cNvPr id="6" name="Footer Placeholder 5">
            <a:extLst>
              <a:ext uri="{FF2B5EF4-FFF2-40B4-BE49-F238E27FC236}">
                <a16:creationId xmlns:a16="http://schemas.microsoft.com/office/drawing/2014/main" id="{E5DBC5E8-56AE-4D75-BCA8-AA80AE9B1CCF}"/>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DCB098B2-2F51-49D4-BD41-BE74C902E8A2}"/>
              </a:ext>
            </a:extLst>
          </p:cNvPr>
          <p:cNvSpPr>
            <a:spLocks noGrp="1"/>
          </p:cNvSpPr>
          <p:nvPr>
            <p:ph type="sldNum" sz="quarter" idx="12"/>
          </p:nvPr>
        </p:nvSpPr>
        <p:spPr/>
        <p:txBody>
          <a:bodyPr/>
          <a:lstStyle/>
          <a:p>
            <a:fld id="{EDD67195-F049-4C7A-B80C-D8D16BE7E2E0}" type="slidenum">
              <a:rPr lang="fr-CA" smtClean="0"/>
              <a:t>‹#›</a:t>
            </a:fld>
            <a:endParaRPr lang="fr-CA"/>
          </a:p>
        </p:txBody>
      </p:sp>
    </p:spTree>
    <p:extLst>
      <p:ext uri="{BB962C8B-B14F-4D97-AF65-F5344CB8AC3E}">
        <p14:creationId xmlns:p14="http://schemas.microsoft.com/office/powerpoint/2010/main" val="2398780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ABBFD4-84C8-4B94-9E19-70CAAFF2D1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CA"/>
          </a:p>
        </p:txBody>
      </p:sp>
      <p:sp>
        <p:nvSpPr>
          <p:cNvPr id="3" name="Text Placeholder 2">
            <a:extLst>
              <a:ext uri="{FF2B5EF4-FFF2-40B4-BE49-F238E27FC236}">
                <a16:creationId xmlns:a16="http://schemas.microsoft.com/office/drawing/2014/main" id="{643F2BD7-E591-4358-8B99-F38D85E9D9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67E18FA4-0FD4-405C-BB8C-5A6B3F8D64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D8EBC-0555-4B87-8A1F-3ADBF9B7C52B}" type="datetimeFigureOut">
              <a:rPr lang="fr-CA" smtClean="0"/>
              <a:t>2019-10-19</a:t>
            </a:fld>
            <a:endParaRPr lang="fr-CA"/>
          </a:p>
        </p:txBody>
      </p:sp>
      <p:sp>
        <p:nvSpPr>
          <p:cNvPr id="5" name="Footer Placeholder 4">
            <a:extLst>
              <a:ext uri="{FF2B5EF4-FFF2-40B4-BE49-F238E27FC236}">
                <a16:creationId xmlns:a16="http://schemas.microsoft.com/office/drawing/2014/main" id="{70AB4A3A-AF59-4978-BC71-B324F35A25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Slide Number Placeholder 5">
            <a:extLst>
              <a:ext uri="{FF2B5EF4-FFF2-40B4-BE49-F238E27FC236}">
                <a16:creationId xmlns:a16="http://schemas.microsoft.com/office/drawing/2014/main" id="{633E26A2-4507-4425-9951-D37FC2466A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D67195-F049-4C7A-B80C-D8D16BE7E2E0}" type="slidenum">
              <a:rPr lang="fr-CA" smtClean="0"/>
              <a:t>‹#›</a:t>
            </a:fld>
            <a:endParaRPr lang="fr-CA"/>
          </a:p>
        </p:txBody>
      </p:sp>
    </p:spTree>
    <p:extLst>
      <p:ext uri="{BB962C8B-B14F-4D97-AF65-F5344CB8AC3E}">
        <p14:creationId xmlns:p14="http://schemas.microsoft.com/office/powerpoint/2010/main" val="233300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descr="is-">
            <a:extLst>
              <a:ext uri="{FF2B5EF4-FFF2-40B4-BE49-F238E27FC236}">
                <a16:creationId xmlns:a16="http://schemas.microsoft.com/office/drawing/2014/main" id="{4A7C73AC-B453-4F61-BAAD-0442A986748F}"/>
              </a:ext>
            </a:extLst>
          </p:cNvPr>
          <p:cNvGraphicFramePr>
            <a:graphicFrameLocks noGrp="1"/>
          </p:cNvGraphicFramePr>
          <p:nvPr>
            <p:extLst>
              <p:ext uri="{D42A27DB-BD31-4B8C-83A1-F6EECF244321}">
                <p14:modId xmlns:p14="http://schemas.microsoft.com/office/powerpoint/2010/main" val="983138406"/>
              </p:ext>
            </p:extLst>
          </p:nvPr>
        </p:nvGraphicFramePr>
        <p:xfrm>
          <a:off x="-617175" y="1989000"/>
          <a:ext cx="13426349" cy="2880000"/>
        </p:xfrm>
        <a:graphic>
          <a:graphicData uri="http://schemas.openxmlformats.org/drawingml/2006/table">
            <a:tbl>
              <a:tblPr firstRow="1" bandRow="1">
                <a:tableStyleId>{5940675A-B579-460E-94D1-54222C63F5DA}</a:tableStyleId>
              </a:tblPr>
              <a:tblGrid>
                <a:gridCol w="1314451">
                  <a:extLst>
                    <a:ext uri="{9D8B030D-6E8A-4147-A177-3AD203B41FA5}">
                      <a16:colId xmlns:a16="http://schemas.microsoft.com/office/drawing/2014/main" val="3391543018"/>
                    </a:ext>
                  </a:extLst>
                </a:gridCol>
                <a:gridCol w="5695949">
                  <a:extLst>
                    <a:ext uri="{9D8B030D-6E8A-4147-A177-3AD203B41FA5}">
                      <a16:colId xmlns:a16="http://schemas.microsoft.com/office/drawing/2014/main" val="526581103"/>
                    </a:ext>
                  </a:extLst>
                </a:gridCol>
                <a:gridCol w="720000">
                  <a:extLst>
                    <a:ext uri="{9D8B030D-6E8A-4147-A177-3AD203B41FA5}">
                      <a16:colId xmlns:a16="http://schemas.microsoft.com/office/drawing/2014/main" val="1553563492"/>
                    </a:ext>
                  </a:extLst>
                </a:gridCol>
                <a:gridCol w="5695949">
                  <a:extLst>
                    <a:ext uri="{9D8B030D-6E8A-4147-A177-3AD203B41FA5}">
                      <a16:colId xmlns:a16="http://schemas.microsoft.com/office/drawing/2014/main" val="1746123975"/>
                    </a:ext>
                  </a:extLst>
                </a:gridCol>
              </a:tblGrid>
              <a:tr h="720000">
                <a:tc>
                  <a:txBody>
                    <a:bodyPr/>
                    <a:lstStyle/>
                    <a:p>
                      <a:pPr algn="ctr"/>
                      <a:endParaRPr lang="fr-CA" sz="2100" b="1" dirty="0">
                        <a:solidFill>
                          <a:schemeClr val="bg1"/>
                        </a:solidFill>
                      </a:endParaRPr>
                    </a:p>
                  </a:txBody>
                  <a:tcPr marL="106706" marR="106706" marT="53353" marB="53353"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CA" sz="2800" b="1" dirty="0">
                          <a:solidFill>
                            <a:schemeClr val="bg1"/>
                          </a:solidFill>
                        </a:rPr>
                        <a:t>Statistiques inférentielles classiques</a:t>
                      </a:r>
                    </a:p>
                  </a:txBody>
                  <a:tcPr marL="106706" marR="106706" marT="53353" marB="53353"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50F15"/>
                    </a:solidFill>
                  </a:tcPr>
                </a:tc>
                <a:tc>
                  <a:txBody>
                    <a:bodyPr/>
                    <a:lstStyle/>
                    <a:p>
                      <a:pPr algn="ctr"/>
                      <a:endParaRPr lang="fr-CA" sz="2800" b="1" dirty="0">
                        <a:solidFill>
                          <a:schemeClr val="bg1"/>
                        </a:solidFill>
                      </a:endParaRPr>
                    </a:p>
                  </a:txBody>
                  <a:tcPr marL="106706" marR="106706" marT="53353" marB="5335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CA" sz="2800" b="1" dirty="0">
                          <a:solidFill>
                            <a:schemeClr val="bg1"/>
                          </a:solidFill>
                        </a:rPr>
                        <a:t>Apprentissage machine</a:t>
                      </a:r>
                    </a:p>
                  </a:txBody>
                  <a:tcPr marL="106706" marR="106706" marT="53353" marB="5335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8519C"/>
                    </a:solidFill>
                  </a:tcPr>
                </a:tc>
                <a:extLst>
                  <a:ext uri="{0D108BD9-81ED-4DB2-BD59-A6C34878D82A}">
                    <a16:rowId xmlns:a16="http://schemas.microsoft.com/office/drawing/2014/main" val="4279488229"/>
                  </a:ext>
                </a:extLst>
              </a:tr>
              <a:tr h="720000">
                <a:tc>
                  <a:txBody>
                    <a:bodyPr/>
                    <a:lstStyle/>
                    <a:p>
                      <a:pPr algn="ctr"/>
                      <a:r>
                        <a:rPr lang="fr-CA" sz="2800" b="1" dirty="0">
                          <a:solidFill>
                            <a:schemeClr val="tx1"/>
                          </a:solidFill>
                        </a:rPr>
                        <a:t>1.1.</a:t>
                      </a:r>
                    </a:p>
                  </a:txBody>
                  <a:tcPr marL="106706" marR="106706" marT="53353" marB="53353"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CA" sz="2400" b="1" dirty="0">
                          <a:solidFill>
                            <a:schemeClr val="bg1"/>
                          </a:solidFill>
                        </a:rPr>
                        <a:t>Modèles essentiellement interprétables</a:t>
                      </a:r>
                    </a:p>
                  </a:txBody>
                  <a:tcPr marL="106706" marR="106706" marT="53353" marB="53353"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F3B2C"/>
                    </a:solidFill>
                  </a:tcPr>
                </a:tc>
                <a:tc>
                  <a:txBody>
                    <a:bodyPr/>
                    <a:lstStyle/>
                    <a:p>
                      <a:pPr algn="ctr"/>
                      <a:r>
                        <a:rPr lang="fr-CA" sz="2400" b="1" dirty="0">
                          <a:solidFill>
                            <a:schemeClr val="tx1"/>
                          </a:solidFill>
                        </a:rPr>
                        <a:t>vs</a:t>
                      </a:r>
                    </a:p>
                  </a:txBody>
                  <a:tcPr marL="106706" marR="106706" marT="53353" marB="5335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CA" sz="2400" b="1" dirty="0">
                          <a:solidFill>
                            <a:schemeClr val="bg1"/>
                          </a:solidFill>
                        </a:rPr>
                        <a:t>Méthode essentiellement prédictifs</a:t>
                      </a:r>
                    </a:p>
                  </a:txBody>
                  <a:tcPr marL="106706" marR="106706" marT="53353" marB="5335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292C6"/>
                    </a:solidFill>
                  </a:tcPr>
                </a:tc>
                <a:extLst>
                  <a:ext uri="{0D108BD9-81ED-4DB2-BD59-A6C34878D82A}">
                    <a16:rowId xmlns:a16="http://schemas.microsoft.com/office/drawing/2014/main" val="198709484"/>
                  </a:ext>
                </a:extLst>
              </a:tr>
              <a:tr h="72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2800" b="1" dirty="0">
                          <a:solidFill>
                            <a:schemeClr val="tx1"/>
                          </a:solidFill>
                        </a:rPr>
                        <a:t>1.2.</a:t>
                      </a:r>
                    </a:p>
                  </a:txBody>
                  <a:tcPr marL="106706" marR="106706" marT="53353" marB="53353"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2400" b="1" dirty="0">
                          <a:solidFill>
                            <a:schemeClr val="bg1"/>
                          </a:solidFill>
                        </a:rPr>
                        <a:t>Méthode essentiellement déductive</a:t>
                      </a:r>
                    </a:p>
                  </a:txBody>
                  <a:tcPr marL="106706" marR="106706" marT="53353" marB="53353"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F3B2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2400" b="1" dirty="0">
                          <a:solidFill>
                            <a:schemeClr val="tx1"/>
                          </a:solidFill>
                        </a:rPr>
                        <a:t>vs</a:t>
                      </a:r>
                      <a:endParaRPr lang="fr-CA" sz="2400" b="1" dirty="0">
                        <a:solidFill>
                          <a:schemeClr val="bg1"/>
                        </a:solidFill>
                      </a:endParaRPr>
                    </a:p>
                  </a:txBody>
                  <a:tcPr marL="106706" marR="106706" marT="53353" marB="5335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CA" sz="2400" b="1" dirty="0">
                          <a:solidFill>
                            <a:schemeClr val="bg1"/>
                          </a:solidFill>
                        </a:rPr>
                        <a:t>Méthode essentiellement inductive</a:t>
                      </a:r>
                    </a:p>
                  </a:txBody>
                  <a:tcPr marL="106706" marR="106706" marT="53353" marB="5335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292C6"/>
                    </a:solidFill>
                  </a:tcPr>
                </a:tc>
                <a:extLst>
                  <a:ext uri="{0D108BD9-81ED-4DB2-BD59-A6C34878D82A}">
                    <a16:rowId xmlns:a16="http://schemas.microsoft.com/office/drawing/2014/main" val="590451549"/>
                  </a:ext>
                </a:extLst>
              </a:tr>
              <a:tr h="72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2800" b="1" dirty="0">
                          <a:solidFill>
                            <a:schemeClr val="tx1"/>
                          </a:solidFill>
                        </a:rPr>
                        <a:t>1.3.</a:t>
                      </a:r>
                    </a:p>
                  </a:txBody>
                  <a:tcPr marL="106706" marR="106706" marT="53353" marB="53353"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2400" b="1" dirty="0">
                          <a:solidFill>
                            <a:schemeClr val="bg1"/>
                          </a:solidFill>
                        </a:rPr>
                        <a:t>Minimisation du biais</a:t>
                      </a:r>
                    </a:p>
                  </a:txBody>
                  <a:tcPr marL="106706" marR="106706" marT="53353" marB="53353"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F3B2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2400" b="1" dirty="0">
                          <a:solidFill>
                            <a:schemeClr val="tx1"/>
                          </a:solidFill>
                        </a:rPr>
                        <a:t>vs</a:t>
                      </a:r>
                      <a:endParaRPr lang="fr-CA" sz="2400" b="1" dirty="0">
                        <a:solidFill>
                          <a:schemeClr val="bg1"/>
                        </a:solidFill>
                      </a:endParaRPr>
                    </a:p>
                  </a:txBody>
                  <a:tcPr marL="106706" marR="106706" marT="53353" marB="5335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CA" sz="2400" b="1" dirty="0">
                          <a:solidFill>
                            <a:schemeClr val="bg1"/>
                          </a:solidFill>
                        </a:rPr>
                        <a:t>Compromis biais-variance</a:t>
                      </a:r>
                    </a:p>
                  </a:txBody>
                  <a:tcPr marL="106706" marR="106706" marT="53353" marB="5335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292C6"/>
                    </a:solidFill>
                  </a:tcPr>
                </a:tc>
                <a:extLst>
                  <a:ext uri="{0D108BD9-81ED-4DB2-BD59-A6C34878D82A}">
                    <a16:rowId xmlns:a16="http://schemas.microsoft.com/office/drawing/2014/main" val="1223511157"/>
                  </a:ext>
                </a:extLst>
              </a:tr>
            </a:tbl>
          </a:graphicData>
        </a:graphic>
      </p:graphicFrame>
      <p:sp>
        <p:nvSpPr>
          <p:cNvPr id="8" name="TextBox 7">
            <a:extLst>
              <a:ext uri="{FF2B5EF4-FFF2-40B4-BE49-F238E27FC236}">
                <a16:creationId xmlns:a16="http://schemas.microsoft.com/office/drawing/2014/main" id="{A99A9E9B-4543-4ACC-9943-F374FF52CF81}"/>
              </a:ext>
            </a:extLst>
          </p:cNvPr>
          <p:cNvSpPr txBox="1"/>
          <p:nvPr/>
        </p:nvSpPr>
        <p:spPr>
          <a:xfrm>
            <a:off x="0" y="0"/>
            <a:ext cx="3086100" cy="369332"/>
          </a:xfrm>
          <a:prstGeom prst="rect">
            <a:avLst/>
          </a:prstGeom>
          <a:noFill/>
        </p:spPr>
        <p:txBody>
          <a:bodyPr wrap="square" rtlCol="0">
            <a:spAutoFit/>
          </a:bodyPr>
          <a:lstStyle/>
          <a:p>
            <a:r>
              <a:rPr lang="fr-CA" dirty="0" err="1"/>
              <a:t>SI_vs_AM</a:t>
            </a:r>
            <a:endParaRPr lang="fr-CA" dirty="0"/>
          </a:p>
        </p:txBody>
      </p:sp>
    </p:spTree>
    <p:extLst>
      <p:ext uri="{BB962C8B-B14F-4D97-AF65-F5344CB8AC3E}">
        <p14:creationId xmlns:p14="http://schemas.microsoft.com/office/powerpoint/2010/main" val="366407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0FDD1FD-49C6-4CAF-A371-3D79CB109F68}"/>
                  </a:ext>
                </a:extLst>
              </p:cNvPr>
              <p:cNvSpPr txBox="1"/>
              <p:nvPr/>
            </p:nvSpPr>
            <p:spPr>
              <a:xfrm>
                <a:off x="-2914650" y="514350"/>
                <a:ext cx="17735549" cy="9448740"/>
              </a:xfrm>
              <a:prstGeom prst="rect">
                <a:avLst/>
              </a:prstGeom>
              <a:noFill/>
            </p:spPr>
            <p:txBody>
              <a:bodyPr wrap="square" rtlCol="0">
                <a:spAutoFit/>
              </a:bodyPr>
              <a:lstStyle/>
              <a:p>
                <a:r>
                  <a:rPr lang="fr-CA" sz="2800" b="1" dirty="0"/>
                  <a:t>En statistiques inférentielles classiques… </a:t>
                </a:r>
              </a:p>
              <a:p>
                <a:endParaRPr lang="fr-CA" sz="2400" dirty="0"/>
              </a:p>
              <a:p>
                <a:pPr marL="571500" indent="-571500">
                  <a:buFont typeface="+mj-lt"/>
                  <a:buAutoNum type="romanUcPeriod"/>
                </a:pPr>
                <a:r>
                  <a:rPr lang="fr-CA" sz="2800" dirty="0"/>
                  <a:t>On pose une question de recherche visant à comprendre un phénomène.</a:t>
                </a:r>
              </a:p>
              <a:p>
                <a:pPr marL="571500" indent="-571500">
                  <a:buFont typeface="+mj-lt"/>
                  <a:buAutoNum type="romanUcPeriod"/>
                </a:pPr>
                <a:endParaRPr lang="fr-CA" sz="2800" dirty="0"/>
              </a:p>
              <a:p>
                <a:pPr marL="571500" indent="-571500">
                  <a:buFont typeface="+mj-lt"/>
                  <a:buAutoNum type="romanUcPeriod"/>
                </a:pPr>
                <a:r>
                  <a:rPr lang="fr-CA" sz="2800" dirty="0"/>
                  <a:t>On pose une hypothèse nulle (</a:t>
                </a:r>
                <a14:m>
                  <m:oMath xmlns:m="http://schemas.openxmlformats.org/officeDocument/2006/math">
                    <m:r>
                      <a:rPr lang="fr-CA" sz="2800" i="1" dirty="0" smtClean="0">
                        <a:latin typeface="Cambria Math" panose="02040503050406030204" pitchFamily="18" charset="0"/>
                      </a:rPr>
                      <m:t>𝐻</m:t>
                    </m:r>
                    <m:r>
                      <a:rPr lang="fr-CA" sz="2800" i="1" baseline="-25000" dirty="0" smtClean="0">
                        <a:latin typeface="Cambria Math" panose="02040503050406030204" pitchFamily="18" charset="0"/>
                      </a:rPr>
                      <m:t>0</m:t>
                    </m:r>
                  </m:oMath>
                </a14:m>
                <a:r>
                  <a:rPr lang="fr-CA" sz="2800" dirty="0"/>
                  <a:t>) : une description de l’univers dans laquelle existe l’analyse.</a:t>
                </a:r>
              </a:p>
              <a:p>
                <a:pPr marL="1257300" lvl="2" indent="-342900">
                  <a:buFont typeface="Wingdings" panose="05000000000000000000" pitchFamily="2" charset="2"/>
                  <a:buChar char="Ø"/>
                </a:pPr>
                <a:r>
                  <a:rPr lang="fr-CA" sz="2400" dirty="0"/>
                  <a:t>On veut rejeter </a:t>
                </a:r>
                <a14:m>
                  <m:oMath xmlns:m="http://schemas.openxmlformats.org/officeDocument/2006/math">
                    <m:r>
                      <a:rPr lang="fr-CA" sz="2400" i="1" dirty="0" smtClean="0">
                        <a:latin typeface="Cambria Math" panose="02040503050406030204" pitchFamily="18" charset="0"/>
                      </a:rPr>
                      <m:t>𝐻</m:t>
                    </m:r>
                    <m:r>
                      <a:rPr lang="fr-CA" sz="2400" i="1" baseline="-25000" dirty="0" smtClean="0">
                        <a:latin typeface="Cambria Math" panose="02040503050406030204" pitchFamily="18" charset="0"/>
                      </a:rPr>
                      <m:t>0</m:t>
                    </m:r>
                  </m:oMath>
                </a14:m>
                <a:r>
                  <a:rPr lang="fr-CA" sz="2400" dirty="0"/>
                  <a:t>.</a:t>
                </a:r>
              </a:p>
              <a:p>
                <a:pPr marL="1257300" lvl="2" indent="-342900">
                  <a:buFont typeface="Wingdings" panose="05000000000000000000" pitchFamily="2" charset="2"/>
                  <a:buChar char="Ø"/>
                </a:pPr>
                <a:r>
                  <a:rPr lang="fr-CA" sz="2400" dirty="0"/>
                  <a:t>On établit les valeurs critiques qui permettraient de rejeter </a:t>
                </a:r>
                <a14:m>
                  <m:oMath xmlns:m="http://schemas.openxmlformats.org/officeDocument/2006/math">
                    <m:r>
                      <a:rPr lang="fr-CA" sz="2400" i="1" dirty="0" smtClean="0">
                        <a:latin typeface="Cambria Math" panose="02040503050406030204" pitchFamily="18" charset="0"/>
                      </a:rPr>
                      <m:t>𝐻</m:t>
                    </m:r>
                    <m:r>
                      <a:rPr lang="fr-CA" sz="2400" i="1" baseline="-25000" dirty="0" smtClean="0">
                        <a:latin typeface="Cambria Math" panose="02040503050406030204" pitchFamily="18" charset="0"/>
                      </a:rPr>
                      <m:t>0</m:t>
                    </m:r>
                  </m:oMath>
                </a14:m>
                <a:r>
                  <a:rPr lang="fr-CA" sz="2400" dirty="0"/>
                  <a:t> avec une faible probabilité </a:t>
                </a:r>
                <a:br>
                  <a:rPr lang="fr-CA" sz="2400" dirty="0"/>
                </a:br>
                <a:r>
                  <a:rPr lang="fr-CA" sz="2400" dirty="0"/>
                  <a:t>de se tromper si </a:t>
                </a:r>
                <a14:m>
                  <m:oMath xmlns:m="http://schemas.openxmlformats.org/officeDocument/2006/math">
                    <m:r>
                      <a:rPr lang="fr-CA" sz="2400" i="1" dirty="0" smtClean="0">
                        <a:latin typeface="Cambria Math" panose="02040503050406030204" pitchFamily="18" charset="0"/>
                      </a:rPr>
                      <m:t>𝐻</m:t>
                    </m:r>
                    <m:r>
                      <a:rPr lang="fr-CA" sz="2400" i="1" baseline="-25000" dirty="0" smtClean="0">
                        <a:latin typeface="Cambria Math" panose="02040503050406030204" pitchFamily="18" charset="0"/>
                      </a:rPr>
                      <m:t>0</m:t>
                    </m:r>
                  </m:oMath>
                </a14:m>
                <a:r>
                  <a:rPr lang="fr-CA" sz="2400" dirty="0"/>
                  <a:t> est vraie.</a:t>
                </a:r>
              </a:p>
              <a:p>
                <a:pPr marL="1257300" lvl="2" indent="-342900">
                  <a:buFont typeface="Wingdings" panose="05000000000000000000" pitchFamily="2" charset="2"/>
                  <a:buChar char="Ø"/>
                </a:pPr>
                <a:r>
                  <a:rPr lang="fr-CA" sz="2400" dirty="0"/>
                  <a:t>Cette « faible probabilité » correspond à l’erreur de type 1.</a:t>
                </a:r>
              </a:p>
              <a:p>
                <a:pPr marL="800100" lvl="1" indent="-342900">
                  <a:buFont typeface="Wingdings" panose="05000000000000000000" pitchFamily="2" charset="2"/>
                  <a:buChar char="Ø"/>
                </a:pPr>
                <a:endParaRPr lang="fr-CA" sz="2400" dirty="0"/>
              </a:p>
              <a:p>
                <a:pPr marL="571500" indent="-571500">
                  <a:buFont typeface="+mj-lt"/>
                  <a:buAutoNum type="romanUcPeriod"/>
                </a:pPr>
                <a:r>
                  <a:rPr lang="fr-CA" sz="2800" dirty="0"/>
                  <a:t>On pose une hypothèse alternative (</a:t>
                </a:r>
                <a14:m>
                  <m:oMath xmlns:m="http://schemas.openxmlformats.org/officeDocument/2006/math">
                    <m:r>
                      <a:rPr lang="fr-CA" sz="2800" i="1" dirty="0" smtClean="0">
                        <a:latin typeface="Cambria Math" panose="02040503050406030204" pitchFamily="18" charset="0"/>
                      </a:rPr>
                      <m:t>𝐻</m:t>
                    </m:r>
                    <m:r>
                      <a:rPr lang="fr-CA" sz="2800" b="0" i="1" baseline="-25000" dirty="0" smtClean="0">
                        <a:latin typeface="Cambria Math" panose="02040503050406030204" pitchFamily="18" charset="0"/>
                      </a:rPr>
                      <m:t>𝐴</m:t>
                    </m:r>
                  </m:oMath>
                </a14:m>
                <a:r>
                  <a:rPr lang="fr-CA" sz="2800" dirty="0"/>
                  <a:t>) : l’hypothèse du chercheur.</a:t>
                </a:r>
              </a:p>
              <a:p>
                <a:pPr marL="1371600" lvl="2" indent="-457200">
                  <a:buFont typeface="Wingdings" panose="05000000000000000000" pitchFamily="2" charset="2"/>
                  <a:buChar char="Ø"/>
                </a:pPr>
                <a:r>
                  <a:rPr lang="fr-CA" sz="2400" dirty="0"/>
                  <a:t>Le chercheur construit un modèle du phénomène qu’il tente de comprendre.</a:t>
                </a:r>
              </a:p>
              <a:p>
                <a:pPr marL="1257300" lvl="2" indent="-342900">
                  <a:buFont typeface="Wingdings" panose="05000000000000000000" pitchFamily="2" charset="2"/>
                  <a:buChar char="Ø"/>
                </a:pPr>
                <a:r>
                  <a:rPr lang="fr-CA" sz="2400" dirty="0"/>
                  <a:t>Le modèle correspond généralement à une ou plusieurs variables.</a:t>
                </a:r>
              </a:p>
              <a:p>
                <a:pPr marL="1257300" lvl="2" indent="-342900">
                  <a:buFont typeface="Wingdings" panose="05000000000000000000" pitchFamily="2" charset="2"/>
                  <a:buChar char="Ø"/>
                </a:pPr>
                <a:r>
                  <a:rPr lang="fr-CA" sz="2400" dirty="0"/>
                  <a:t>Chaque variable est généralement accompagnée d’un </a:t>
                </a:r>
                <a:r>
                  <a:rPr lang="fr-CA" sz="2400" b="1" dirty="0"/>
                  <a:t>paramètre</a:t>
                </a:r>
                <a:r>
                  <a:rPr lang="fr-CA" sz="2400" dirty="0"/>
                  <a:t>, qui reflète </a:t>
                </a:r>
                <a:br>
                  <a:rPr lang="fr-CA" sz="2400" dirty="0"/>
                </a:br>
                <a:r>
                  <a:rPr lang="fr-CA" sz="2400" dirty="0"/>
                  <a:t>l’importance de la variable à l’intérieur du modèle.</a:t>
                </a:r>
              </a:p>
              <a:p>
                <a:pPr marL="1257300" lvl="2" indent="-342900">
                  <a:buFont typeface="Wingdings" panose="05000000000000000000" pitchFamily="2" charset="2"/>
                  <a:buChar char="Ø"/>
                </a:pPr>
                <a:r>
                  <a:rPr lang="fr-CA" sz="2400" b="1" dirty="0"/>
                  <a:t>Le chercheur s’inspire principalement de la documentation théorique pour construire son modèle.</a:t>
                </a:r>
              </a:p>
              <a:p>
                <a:pPr marL="1257300" lvl="2" indent="-342900">
                  <a:buFont typeface="Wingdings" panose="05000000000000000000" pitchFamily="2" charset="2"/>
                  <a:buChar char="Ø"/>
                </a:pPr>
                <a:endParaRPr lang="fr-CA" sz="2400" b="1" dirty="0"/>
              </a:p>
              <a:p>
                <a:pPr marL="571500" indent="-571500">
                  <a:buFont typeface="+mj-lt"/>
                  <a:buAutoNum type="romanUcPeriod"/>
                </a:pPr>
                <a:r>
                  <a:rPr lang="fr-CA" sz="2800" dirty="0"/>
                  <a:t>On récolte un échantillon : un </a:t>
                </a:r>
                <a:r>
                  <a:rPr lang="fr-CA" sz="2800" b="1" dirty="0"/>
                  <a:t>groupe </a:t>
                </a:r>
                <a:r>
                  <a:rPr lang="fr-CA" sz="2800" dirty="0"/>
                  <a:t>d’observations.</a:t>
                </a:r>
              </a:p>
              <a:p>
                <a:pPr marL="1257300" lvl="2" indent="-342900">
                  <a:buFont typeface="Wingdings" panose="05000000000000000000" pitchFamily="2" charset="2"/>
                  <a:buChar char="Ø"/>
                </a:pPr>
                <a:r>
                  <a:rPr lang="fr-CA" sz="2400" dirty="0"/>
                  <a:t>On utilise ce </a:t>
                </a:r>
                <a:r>
                  <a:rPr lang="fr-CA" sz="2400" b="1" dirty="0"/>
                  <a:t>groupe </a:t>
                </a:r>
                <a:r>
                  <a:rPr lang="fr-CA" sz="2400" dirty="0"/>
                  <a:t>d’observations pour estimer les valeurs des paramètres </a:t>
                </a:r>
                <a14:m>
                  <m:oMath xmlns:m="http://schemas.openxmlformats.org/officeDocument/2006/math">
                    <m:r>
                      <a:rPr lang="fr-CA" sz="2400" i="1" dirty="0" smtClean="0">
                        <a:latin typeface="Cambria Math" panose="02040503050406030204" pitchFamily="18" charset="0"/>
                      </a:rPr>
                      <m:t>𝐻</m:t>
                    </m:r>
                    <m:r>
                      <a:rPr lang="fr-CA" sz="2400" i="1" baseline="-25000" dirty="0" smtClean="0">
                        <a:latin typeface="Cambria Math" panose="02040503050406030204" pitchFamily="18" charset="0"/>
                      </a:rPr>
                      <m:t>0</m:t>
                    </m:r>
                  </m:oMath>
                </a14:m>
                <a:r>
                  <a:rPr lang="fr-CA" sz="2400" dirty="0"/>
                  <a:t> </a:t>
                </a:r>
                <a:br>
                  <a:rPr lang="fr-CA" sz="2400" dirty="0"/>
                </a:br>
                <a:r>
                  <a:rPr lang="fr-CA" sz="2400" dirty="0"/>
                  <a:t>(i.e. l’importance des différentes variables du modèle du chercheur).</a:t>
                </a:r>
              </a:p>
              <a:p>
                <a:pPr marL="800100" lvl="1" indent="-342900">
                  <a:buFont typeface="Arial" panose="020B0604020202020204" pitchFamily="34" charset="0"/>
                  <a:buChar char="•"/>
                </a:pPr>
                <a:endParaRPr lang="fr-CA" sz="2000" dirty="0"/>
              </a:p>
              <a:p>
                <a:pPr marL="571500" indent="-571500">
                  <a:buFont typeface="+mj-lt"/>
                  <a:buAutoNum type="romanUcPeriod"/>
                </a:pPr>
                <a:r>
                  <a:rPr lang="fr-CA" sz="2800" dirty="0"/>
                  <a:t>On conclue.</a:t>
                </a:r>
              </a:p>
              <a:p>
                <a:pPr marL="1257300" lvl="2" indent="-342900">
                  <a:buFont typeface="Wingdings" panose="05000000000000000000" pitchFamily="2" charset="2"/>
                  <a:buChar char="Ø"/>
                </a:pPr>
                <a:r>
                  <a:rPr lang="fr-CA" sz="2400" dirty="0"/>
                  <a:t>Le chercheur vérifie quelle était la probabilité d’obtenir les valeurs des paramètres estimées à partir de l’échantillon, </a:t>
                </a:r>
                <a:r>
                  <a:rPr lang="fr-CA" sz="2400" b="1" dirty="0"/>
                  <a:t>si </a:t>
                </a:r>
                <a14:m>
                  <m:oMath xmlns:m="http://schemas.openxmlformats.org/officeDocument/2006/math">
                    <m:r>
                      <a:rPr lang="fr-CA" sz="2400" b="1" i="1" dirty="0" smtClean="0">
                        <a:latin typeface="Cambria Math" panose="02040503050406030204" pitchFamily="18" charset="0"/>
                      </a:rPr>
                      <m:t>𝑯</m:t>
                    </m:r>
                    <m:r>
                      <a:rPr lang="fr-CA" sz="2400" b="1" i="1" baseline="-25000" dirty="0" smtClean="0">
                        <a:latin typeface="Cambria Math" panose="02040503050406030204" pitchFamily="18" charset="0"/>
                      </a:rPr>
                      <m:t>𝟎</m:t>
                    </m:r>
                  </m:oMath>
                </a14:m>
                <a:r>
                  <a:rPr lang="fr-CA" sz="2400" b="1" dirty="0"/>
                  <a:t> est vraie</a:t>
                </a:r>
                <a:r>
                  <a:rPr lang="fr-CA" sz="2400" dirty="0"/>
                  <a:t>.</a:t>
                </a:r>
              </a:p>
              <a:p>
                <a:pPr marL="1257300" lvl="2" indent="-342900">
                  <a:buFont typeface="Wingdings" panose="05000000000000000000" pitchFamily="2" charset="2"/>
                  <a:buChar char="Ø"/>
                </a:pPr>
                <a:r>
                  <a:rPr lang="fr-CA" sz="2400" dirty="0"/>
                  <a:t>Si cette probabilité est plus faible que la probabilité d’erreur de type 1 maximale établie au début, on rejette </a:t>
                </a:r>
                <a14:m>
                  <m:oMath xmlns:m="http://schemas.openxmlformats.org/officeDocument/2006/math">
                    <m:r>
                      <a:rPr lang="fr-CA" sz="2400" i="1" dirty="0" smtClean="0">
                        <a:latin typeface="Cambria Math" panose="02040503050406030204" pitchFamily="18" charset="0"/>
                      </a:rPr>
                      <m:t>𝐻</m:t>
                    </m:r>
                    <m:r>
                      <a:rPr lang="fr-CA" sz="2400" i="1" baseline="-25000" dirty="0" smtClean="0">
                        <a:latin typeface="Cambria Math" panose="02040503050406030204" pitchFamily="18" charset="0"/>
                      </a:rPr>
                      <m:t>0</m:t>
                    </m:r>
                  </m:oMath>
                </a14:m>
                <a:r>
                  <a:rPr lang="fr-CA" sz="2800" dirty="0"/>
                  <a:t>.</a:t>
                </a:r>
              </a:p>
            </p:txBody>
          </p:sp>
        </mc:Choice>
        <mc:Fallback xmlns="">
          <p:sp>
            <p:nvSpPr>
              <p:cNvPr id="2" name="TextBox 1">
                <a:extLst>
                  <a:ext uri="{FF2B5EF4-FFF2-40B4-BE49-F238E27FC236}">
                    <a16:creationId xmlns:a16="http://schemas.microsoft.com/office/drawing/2014/main" id="{60FDD1FD-49C6-4CAF-A371-3D79CB109F68}"/>
                  </a:ext>
                </a:extLst>
              </p:cNvPr>
              <p:cNvSpPr txBox="1">
                <a:spLocks noRot="1" noChangeAspect="1" noMove="1" noResize="1" noEditPoints="1" noAdjustHandles="1" noChangeArrowheads="1" noChangeShapeType="1" noTextEdit="1"/>
              </p:cNvSpPr>
              <p:nvPr/>
            </p:nvSpPr>
            <p:spPr>
              <a:xfrm>
                <a:off x="-2914650" y="514350"/>
                <a:ext cx="17735549" cy="9448740"/>
              </a:xfrm>
              <a:prstGeom prst="rect">
                <a:avLst/>
              </a:prstGeom>
              <a:blipFill>
                <a:blip r:embed="rId2"/>
                <a:stretch>
                  <a:fillRect l="-722" t="-581" r="-241" b="-258"/>
                </a:stretch>
              </a:blipFill>
            </p:spPr>
            <p:txBody>
              <a:bodyPr/>
              <a:lstStyle/>
              <a:p>
                <a:r>
                  <a:rPr lang="fr-CA">
                    <a:noFill/>
                  </a:rPr>
                  <a:t> </a:t>
                </a:r>
              </a:p>
            </p:txBody>
          </p:sp>
        </mc:Fallback>
      </mc:AlternateContent>
    </p:spTree>
    <p:extLst>
      <p:ext uri="{BB962C8B-B14F-4D97-AF65-F5344CB8AC3E}">
        <p14:creationId xmlns:p14="http://schemas.microsoft.com/office/powerpoint/2010/main" val="2570194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99A9E9B-4543-4ACC-9943-F374FF52CF81}"/>
              </a:ext>
            </a:extLst>
          </p:cNvPr>
          <p:cNvSpPr txBox="1"/>
          <p:nvPr/>
        </p:nvSpPr>
        <p:spPr>
          <a:xfrm>
            <a:off x="0" y="-369332"/>
            <a:ext cx="3086100" cy="369332"/>
          </a:xfrm>
          <a:prstGeom prst="rect">
            <a:avLst/>
          </a:prstGeom>
          <a:noFill/>
        </p:spPr>
        <p:txBody>
          <a:bodyPr wrap="square" rtlCol="0">
            <a:spAutoFit/>
          </a:bodyPr>
          <a:lstStyle/>
          <a:p>
            <a:r>
              <a:rPr lang="fr-CA" dirty="0"/>
              <a:t>SI_1_txt_2</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0FDD1FD-49C6-4CAF-A371-3D79CB109F68}"/>
                  </a:ext>
                </a:extLst>
              </p:cNvPr>
              <p:cNvSpPr txBox="1"/>
              <p:nvPr/>
            </p:nvSpPr>
            <p:spPr>
              <a:xfrm>
                <a:off x="-1625600" y="369332"/>
                <a:ext cx="15589249" cy="5632311"/>
              </a:xfrm>
              <a:prstGeom prst="rect">
                <a:avLst/>
              </a:prstGeom>
              <a:noFill/>
            </p:spPr>
            <p:txBody>
              <a:bodyPr wrap="square" rtlCol="0">
                <a:spAutoFit/>
              </a:bodyPr>
              <a:lstStyle/>
              <a:p>
                <a:r>
                  <a:rPr lang="fr-CA" sz="2800" b="1" dirty="0"/>
                  <a:t>En statistiques inférentielles classiques… </a:t>
                </a:r>
              </a:p>
              <a:p>
                <a:endParaRPr lang="fr-CA" sz="2400" dirty="0"/>
              </a:p>
              <a:p>
                <a:pPr marL="342900" indent="-342900">
                  <a:buFont typeface="Wingdings" panose="05000000000000000000" pitchFamily="2" charset="2"/>
                  <a:buChar char="§"/>
                </a:pPr>
                <a:r>
                  <a:rPr lang="fr-CA" sz="2800" dirty="0"/>
                  <a:t>On cherche généralement à COMPRENDRE un phénomène.</a:t>
                </a:r>
              </a:p>
              <a:p>
                <a:pPr marL="342900" indent="-342900">
                  <a:buFont typeface="Wingdings" panose="05000000000000000000" pitchFamily="2" charset="2"/>
                  <a:buChar char="§"/>
                </a:pPr>
                <a:endParaRPr lang="fr-CA" sz="2400" dirty="0"/>
              </a:p>
              <a:p>
                <a:pPr marL="342900" indent="-342900">
                  <a:buFont typeface="Wingdings" panose="05000000000000000000" pitchFamily="2" charset="2"/>
                  <a:buChar char="§"/>
                </a:pPr>
                <a:r>
                  <a:rPr lang="fr-CA" sz="2800" dirty="0"/>
                  <a:t>Le nombre de variables impliquées dans le modèle du chercheur est généralement peu élevé.</a:t>
                </a:r>
              </a:p>
              <a:p>
                <a:pPr marL="342900" indent="-342900">
                  <a:buFont typeface="Wingdings" panose="05000000000000000000" pitchFamily="2" charset="2"/>
                  <a:buChar char="§"/>
                </a:pPr>
                <a:endParaRPr lang="fr-CA" sz="2400" dirty="0"/>
              </a:p>
              <a:p>
                <a:pPr marL="342900" indent="-342900">
                  <a:buFont typeface="Wingdings" panose="05000000000000000000" pitchFamily="2" charset="2"/>
                  <a:buChar char="§"/>
                </a:pPr>
                <a:r>
                  <a:rPr lang="fr-CA" sz="2800" dirty="0"/>
                  <a:t>On essaie d’avoir le plus grand nombre de participants possible.</a:t>
                </a:r>
              </a:p>
              <a:p>
                <a:pPr marL="800100" lvl="1" indent="-342900">
                  <a:buFont typeface="Wingdings" panose="05000000000000000000" pitchFamily="2" charset="2"/>
                  <a:buChar char="Ø"/>
                </a:pPr>
                <a:r>
                  <a:rPr lang="fr-CA" sz="2400" dirty="0"/>
                  <a:t>Le nombre de variables incluses dans le modèle est généralement beaucoup plus petit que le nombre de sujets.</a:t>
                </a:r>
              </a:p>
              <a:p>
                <a:pPr marL="800100" lvl="1" indent="-342900">
                  <a:buFont typeface="Wingdings" panose="05000000000000000000" pitchFamily="2" charset="2"/>
                  <a:buChar char="Ø"/>
                </a:pPr>
                <a:r>
                  <a:rPr lang="fr-CA" sz="2400" dirty="0"/>
                  <a:t>Cette structure de données est généralement nommée « données longues » (</a:t>
                </a:r>
                <a:r>
                  <a:rPr lang="fr-CA" sz="2400" i="1" dirty="0"/>
                  <a:t>long data</a:t>
                </a:r>
                <a:r>
                  <a:rPr lang="fr-CA" sz="2400" dirty="0"/>
                  <a:t>).</a:t>
                </a:r>
              </a:p>
              <a:p>
                <a:pPr marL="800100" lvl="1" indent="-342900">
                  <a:buFont typeface="Wingdings" panose="05000000000000000000" pitchFamily="2" charset="2"/>
                  <a:buChar char="Ø"/>
                </a:pPr>
                <a:endParaRPr lang="fr-CA" sz="2400" dirty="0"/>
              </a:p>
              <a:p>
                <a:pPr marL="342900" indent="-342900">
                  <a:buFont typeface="Wingdings" panose="05000000000000000000" pitchFamily="2" charset="2"/>
                  <a:buChar char="§"/>
                </a:pPr>
                <a:r>
                  <a:rPr lang="fr-CA" sz="2800" dirty="0"/>
                  <a:t>La conclusion obtenue est essentiellement binaire: on rejette ou on ne rejette pas </a:t>
                </a:r>
                <a14:m>
                  <m:oMath xmlns:m="http://schemas.openxmlformats.org/officeDocument/2006/math">
                    <m:r>
                      <a:rPr lang="fr-CA" sz="2800" i="1" dirty="0" smtClean="0">
                        <a:latin typeface="Cambria Math" panose="02040503050406030204" pitchFamily="18" charset="0"/>
                      </a:rPr>
                      <m:t>𝐻</m:t>
                    </m:r>
                    <m:r>
                      <a:rPr lang="fr-CA" sz="2800" i="1" baseline="-25000" dirty="0" smtClean="0">
                        <a:latin typeface="Cambria Math" panose="02040503050406030204" pitchFamily="18" charset="0"/>
                      </a:rPr>
                      <m:t>0</m:t>
                    </m:r>
                  </m:oMath>
                </a14:m>
                <a:r>
                  <a:rPr lang="fr-CA" sz="2800" dirty="0"/>
                  <a:t>.</a:t>
                </a:r>
              </a:p>
              <a:p>
                <a:pPr marL="342900" indent="-342900">
                  <a:buFont typeface="Wingdings" panose="05000000000000000000" pitchFamily="2" charset="2"/>
                  <a:buChar char="§"/>
                </a:pPr>
                <a:endParaRPr lang="fr-CA" sz="2400" dirty="0"/>
              </a:p>
              <a:p>
                <a:pPr marL="342900" indent="-342900">
                  <a:buFont typeface="Wingdings" panose="05000000000000000000" pitchFamily="2" charset="2"/>
                  <a:buChar char="§"/>
                </a:pPr>
                <a:r>
                  <a:rPr lang="fr-CA" sz="2800" dirty="0"/>
                  <a:t>La conclusion est limitée à des groupes d’individus.</a:t>
                </a:r>
              </a:p>
              <a:p>
                <a:pPr marL="800100" lvl="1" indent="-342900">
                  <a:buFont typeface="Wingdings" panose="05000000000000000000" pitchFamily="2" charset="2"/>
                  <a:buChar char="Ø"/>
                </a:pPr>
                <a:r>
                  <a:rPr lang="fr-CA" sz="2400" dirty="0"/>
                  <a:t>On ne peut pas utiliser les résultats de l’analyse pour prédire de nouvelles données individuelles.</a:t>
                </a:r>
              </a:p>
            </p:txBody>
          </p:sp>
        </mc:Choice>
        <mc:Fallback xmlns="">
          <p:sp>
            <p:nvSpPr>
              <p:cNvPr id="2" name="TextBox 1">
                <a:extLst>
                  <a:ext uri="{FF2B5EF4-FFF2-40B4-BE49-F238E27FC236}">
                    <a16:creationId xmlns:a16="http://schemas.microsoft.com/office/drawing/2014/main" id="{60FDD1FD-49C6-4CAF-A371-3D79CB109F68}"/>
                  </a:ext>
                </a:extLst>
              </p:cNvPr>
              <p:cNvSpPr txBox="1">
                <a:spLocks noRot="1" noChangeAspect="1" noMove="1" noResize="1" noEditPoints="1" noAdjustHandles="1" noChangeArrowheads="1" noChangeShapeType="1" noTextEdit="1"/>
              </p:cNvSpPr>
              <p:nvPr/>
            </p:nvSpPr>
            <p:spPr>
              <a:xfrm>
                <a:off x="-1625600" y="369332"/>
                <a:ext cx="15589249" cy="5632311"/>
              </a:xfrm>
              <a:prstGeom prst="rect">
                <a:avLst/>
              </a:prstGeom>
              <a:blipFill>
                <a:blip r:embed="rId2"/>
                <a:stretch>
                  <a:fillRect l="-782" t="-1082" b="-1515"/>
                </a:stretch>
              </a:blipFill>
            </p:spPr>
            <p:txBody>
              <a:bodyPr/>
              <a:lstStyle/>
              <a:p>
                <a:r>
                  <a:rPr lang="fr-CA">
                    <a:noFill/>
                  </a:rPr>
                  <a:t> </a:t>
                </a:r>
              </a:p>
            </p:txBody>
          </p:sp>
        </mc:Fallback>
      </mc:AlternateContent>
    </p:spTree>
    <p:extLst>
      <p:ext uri="{BB962C8B-B14F-4D97-AF65-F5344CB8AC3E}">
        <p14:creationId xmlns:p14="http://schemas.microsoft.com/office/powerpoint/2010/main" val="256404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99A9E9B-4543-4ACC-9943-F374FF52CF81}"/>
              </a:ext>
            </a:extLst>
          </p:cNvPr>
          <p:cNvSpPr txBox="1"/>
          <p:nvPr/>
        </p:nvSpPr>
        <p:spPr>
          <a:xfrm>
            <a:off x="0" y="0"/>
            <a:ext cx="3086100" cy="369332"/>
          </a:xfrm>
          <a:prstGeom prst="rect">
            <a:avLst/>
          </a:prstGeom>
          <a:noFill/>
        </p:spPr>
        <p:txBody>
          <a:bodyPr wrap="square" rtlCol="0">
            <a:spAutoFit/>
          </a:bodyPr>
          <a:lstStyle/>
          <a:p>
            <a:r>
              <a:rPr lang="fr-CA" dirty="0"/>
              <a:t>SI1_</a:t>
            </a:r>
          </a:p>
        </p:txBody>
      </p:sp>
      <p:sp>
        <p:nvSpPr>
          <p:cNvPr id="2" name="TextBox 1">
            <a:extLst>
              <a:ext uri="{FF2B5EF4-FFF2-40B4-BE49-F238E27FC236}">
                <a16:creationId xmlns:a16="http://schemas.microsoft.com/office/drawing/2014/main" id="{60FDD1FD-49C6-4CAF-A371-3D79CB109F68}"/>
              </a:ext>
            </a:extLst>
          </p:cNvPr>
          <p:cNvSpPr txBox="1"/>
          <p:nvPr/>
        </p:nvSpPr>
        <p:spPr>
          <a:xfrm>
            <a:off x="0" y="957943"/>
            <a:ext cx="12192000" cy="4524315"/>
          </a:xfrm>
          <a:prstGeom prst="rect">
            <a:avLst/>
          </a:prstGeom>
          <a:noFill/>
        </p:spPr>
        <p:txBody>
          <a:bodyPr wrap="square" rtlCol="0">
            <a:spAutoFit/>
          </a:bodyPr>
          <a:lstStyle/>
          <a:p>
            <a:r>
              <a:rPr lang="fr-CA" sz="2400" dirty="0"/>
              <a:t>En statistiques inférentielles classiques, une analyse existe dans un univers bien précis... </a:t>
            </a:r>
          </a:p>
          <a:p>
            <a:endParaRPr lang="fr-CA" sz="2400" dirty="0"/>
          </a:p>
          <a:p>
            <a:pPr marL="800100" lvl="1" indent="-342900">
              <a:buFont typeface="Arial" panose="020B0604020202020204" pitchFamily="34" charset="0"/>
              <a:buChar char="•"/>
            </a:pPr>
            <a:r>
              <a:rPr lang="fr-CA" sz="2400" dirty="0"/>
              <a:t>L'univers où l'hypothèse nulle est vraie!</a:t>
            </a:r>
          </a:p>
          <a:p>
            <a:endParaRPr lang="fr-CA" sz="2400" dirty="0"/>
          </a:p>
          <a:p>
            <a:r>
              <a:rPr lang="fr-CA" sz="2400" dirty="0"/>
              <a:t>Or, on ne voit jamais cet univers! On espère qu'il ressemble réellement à l'image qu'on s'en fait... </a:t>
            </a:r>
          </a:p>
          <a:p>
            <a:pPr marL="342900" indent="-342900">
              <a:buFont typeface="Arial" panose="020B0604020202020204" pitchFamily="34" charset="0"/>
              <a:buChar char="•"/>
            </a:pPr>
            <a:endParaRPr lang="fr-CA" sz="2400" dirty="0"/>
          </a:p>
          <a:p>
            <a:pPr marL="800100" lvl="1" indent="-342900">
              <a:buFont typeface="Arial" panose="020B0604020202020204" pitchFamily="34" charset="0"/>
              <a:buChar char="•"/>
            </a:pPr>
            <a:r>
              <a:rPr lang="fr-CA" sz="2400" dirty="0"/>
              <a:t>On se rassure en respectant plusieurs postulats et en essayant de gérer au mieux nos données manquantes/extrêmes/influentes...</a:t>
            </a:r>
          </a:p>
          <a:p>
            <a:pPr marL="342900" indent="-342900">
              <a:buFont typeface="Arial" panose="020B0604020202020204" pitchFamily="34" charset="0"/>
              <a:buChar char="•"/>
            </a:pPr>
            <a:endParaRPr lang="fr-CA" sz="2400" dirty="0"/>
          </a:p>
          <a:p>
            <a:pPr marL="800100" lvl="1" indent="-342900">
              <a:buFont typeface="Arial" panose="020B0604020202020204" pitchFamily="34" charset="0"/>
              <a:buChar char="•"/>
            </a:pPr>
            <a:r>
              <a:rPr lang="fr-CA" sz="2400" dirty="0"/>
              <a:t>Si tout se passe comme on l'espère, on pourra obtenir une conclusion valide, indiquant si l'on peut ou non rejeter l'hypothèse  selon laquelle notre échantillon provient bel et bien de l'univers de notre hypothèse nulle (communément appelé "population"). </a:t>
            </a:r>
          </a:p>
        </p:txBody>
      </p:sp>
    </p:spTree>
    <p:extLst>
      <p:ext uri="{BB962C8B-B14F-4D97-AF65-F5344CB8AC3E}">
        <p14:creationId xmlns:p14="http://schemas.microsoft.com/office/powerpoint/2010/main" val="488951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99A9E9B-4543-4ACC-9943-F374FF52CF81}"/>
              </a:ext>
            </a:extLst>
          </p:cNvPr>
          <p:cNvSpPr txBox="1"/>
          <p:nvPr/>
        </p:nvSpPr>
        <p:spPr>
          <a:xfrm>
            <a:off x="0" y="0"/>
            <a:ext cx="3086100" cy="369332"/>
          </a:xfrm>
          <a:prstGeom prst="rect">
            <a:avLst/>
          </a:prstGeom>
          <a:noFill/>
        </p:spPr>
        <p:txBody>
          <a:bodyPr wrap="square" rtlCol="0">
            <a:spAutoFit/>
          </a:bodyPr>
          <a:lstStyle/>
          <a:p>
            <a:r>
              <a:rPr lang="fr-CA" dirty="0" err="1"/>
              <a:t>SI_vs_AM</a:t>
            </a:r>
            <a:endParaRPr lang="fr-CA" dirty="0"/>
          </a:p>
        </p:txBody>
      </p:sp>
    </p:spTree>
    <p:extLst>
      <p:ext uri="{BB962C8B-B14F-4D97-AF65-F5344CB8AC3E}">
        <p14:creationId xmlns:p14="http://schemas.microsoft.com/office/powerpoint/2010/main" val="4135313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descr="is-">
            <a:extLst>
              <a:ext uri="{FF2B5EF4-FFF2-40B4-BE49-F238E27FC236}">
                <a16:creationId xmlns:a16="http://schemas.microsoft.com/office/drawing/2014/main" id="{4A7C73AC-B453-4F61-BAAD-0442A986748F}"/>
              </a:ext>
            </a:extLst>
          </p:cNvPr>
          <p:cNvGraphicFramePr>
            <a:graphicFrameLocks noGrp="1"/>
          </p:cNvGraphicFramePr>
          <p:nvPr>
            <p:extLst/>
          </p:nvPr>
        </p:nvGraphicFramePr>
        <p:xfrm>
          <a:off x="-617175" y="1989000"/>
          <a:ext cx="13426349" cy="2880000"/>
        </p:xfrm>
        <a:graphic>
          <a:graphicData uri="http://schemas.openxmlformats.org/drawingml/2006/table">
            <a:tbl>
              <a:tblPr firstRow="1" bandRow="1">
                <a:tableStyleId>{5940675A-B579-460E-94D1-54222C63F5DA}</a:tableStyleId>
              </a:tblPr>
              <a:tblGrid>
                <a:gridCol w="1314451">
                  <a:extLst>
                    <a:ext uri="{9D8B030D-6E8A-4147-A177-3AD203B41FA5}">
                      <a16:colId xmlns:a16="http://schemas.microsoft.com/office/drawing/2014/main" val="3391543018"/>
                    </a:ext>
                  </a:extLst>
                </a:gridCol>
                <a:gridCol w="5695949">
                  <a:extLst>
                    <a:ext uri="{9D8B030D-6E8A-4147-A177-3AD203B41FA5}">
                      <a16:colId xmlns:a16="http://schemas.microsoft.com/office/drawing/2014/main" val="526581103"/>
                    </a:ext>
                  </a:extLst>
                </a:gridCol>
                <a:gridCol w="720000">
                  <a:extLst>
                    <a:ext uri="{9D8B030D-6E8A-4147-A177-3AD203B41FA5}">
                      <a16:colId xmlns:a16="http://schemas.microsoft.com/office/drawing/2014/main" val="1553563492"/>
                    </a:ext>
                  </a:extLst>
                </a:gridCol>
                <a:gridCol w="5695949">
                  <a:extLst>
                    <a:ext uri="{9D8B030D-6E8A-4147-A177-3AD203B41FA5}">
                      <a16:colId xmlns:a16="http://schemas.microsoft.com/office/drawing/2014/main" val="1746123975"/>
                    </a:ext>
                  </a:extLst>
                </a:gridCol>
              </a:tblGrid>
              <a:tr h="720000">
                <a:tc>
                  <a:txBody>
                    <a:bodyPr/>
                    <a:lstStyle/>
                    <a:p>
                      <a:pPr algn="ctr"/>
                      <a:endParaRPr lang="fr-CA" sz="2100" b="1" dirty="0">
                        <a:solidFill>
                          <a:schemeClr val="bg1"/>
                        </a:solidFill>
                      </a:endParaRPr>
                    </a:p>
                  </a:txBody>
                  <a:tcPr marL="106706" marR="106706" marT="53353" marB="53353"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CA" sz="2800" b="1" dirty="0">
                          <a:solidFill>
                            <a:schemeClr val="bg1"/>
                          </a:solidFill>
                        </a:rPr>
                        <a:t>Statistiques inférentielles classiques</a:t>
                      </a:r>
                    </a:p>
                  </a:txBody>
                  <a:tcPr marL="106706" marR="106706" marT="53353" marB="53353"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50F15"/>
                    </a:solidFill>
                  </a:tcPr>
                </a:tc>
                <a:tc>
                  <a:txBody>
                    <a:bodyPr/>
                    <a:lstStyle/>
                    <a:p>
                      <a:pPr algn="ctr"/>
                      <a:endParaRPr lang="fr-CA" sz="2800" b="1" dirty="0">
                        <a:solidFill>
                          <a:schemeClr val="bg1"/>
                        </a:solidFill>
                      </a:endParaRPr>
                    </a:p>
                  </a:txBody>
                  <a:tcPr marL="106706" marR="106706" marT="53353" marB="5335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CA" sz="2800" b="1" dirty="0">
                          <a:solidFill>
                            <a:schemeClr val="bg1"/>
                          </a:solidFill>
                        </a:rPr>
                        <a:t>Apprentissage machine</a:t>
                      </a:r>
                    </a:p>
                  </a:txBody>
                  <a:tcPr marL="106706" marR="106706" marT="53353" marB="5335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8519C"/>
                    </a:solidFill>
                  </a:tcPr>
                </a:tc>
                <a:extLst>
                  <a:ext uri="{0D108BD9-81ED-4DB2-BD59-A6C34878D82A}">
                    <a16:rowId xmlns:a16="http://schemas.microsoft.com/office/drawing/2014/main" val="4279488229"/>
                  </a:ext>
                </a:extLst>
              </a:tr>
              <a:tr h="720000">
                <a:tc>
                  <a:txBody>
                    <a:bodyPr/>
                    <a:lstStyle/>
                    <a:p>
                      <a:pPr algn="ctr"/>
                      <a:r>
                        <a:rPr lang="fr-CA" sz="2800" b="1" dirty="0">
                          <a:solidFill>
                            <a:schemeClr val="tx1"/>
                          </a:solidFill>
                        </a:rPr>
                        <a:t>1.1.</a:t>
                      </a:r>
                    </a:p>
                  </a:txBody>
                  <a:tcPr marL="106706" marR="106706" marT="53353" marB="53353"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CA" sz="2400" b="1" dirty="0">
                          <a:solidFill>
                            <a:schemeClr val="bg1"/>
                          </a:solidFill>
                        </a:rPr>
                        <a:t>Modèles essentiellement interprétables</a:t>
                      </a:r>
                    </a:p>
                  </a:txBody>
                  <a:tcPr marL="106706" marR="106706" marT="53353" marB="53353"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F3B2C"/>
                    </a:solidFill>
                  </a:tcPr>
                </a:tc>
                <a:tc>
                  <a:txBody>
                    <a:bodyPr/>
                    <a:lstStyle/>
                    <a:p>
                      <a:pPr algn="ctr"/>
                      <a:r>
                        <a:rPr lang="fr-CA" sz="2400" b="1" dirty="0">
                          <a:solidFill>
                            <a:schemeClr val="tx1"/>
                          </a:solidFill>
                        </a:rPr>
                        <a:t>vs</a:t>
                      </a:r>
                    </a:p>
                  </a:txBody>
                  <a:tcPr marL="106706" marR="106706" marT="53353" marB="5335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CA" sz="2400" b="1" dirty="0">
                          <a:solidFill>
                            <a:schemeClr val="bg1"/>
                          </a:solidFill>
                        </a:rPr>
                        <a:t>Méthode essentiellement prédictifs</a:t>
                      </a:r>
                    </a:p>
                  </a:txBody>
                  <a:tcPr marL="106706" marR="106706" marT="53353" marB="5335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292C6"/>
                    </a:solidFill>
                  </a:tcPr>
                </a:tc>
                <a:extLst>
                  <a:ext uri="{0D108BD9-81ED-4DB2-BD59-A6C34878D82A}">
                    <a16:rowId xmlns:a16="http://schemas.microsoft.com/office/drawing/2014/main" val="198709484"/>
                  </a:ext>
                </a:extLst>
              </a:tr>
              <a:tr h="72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2800" b="1" dirty="0">
                          <a:solidFill>
                            <a:schemeClr val="tx1"/>
                          </a:solidFill>
                        </a:rPr>
                        <a:t>1.2.</a:t>
                      </a:r>
                    </a:p>
                  </a:txBody>
                  <a:tcPr marL="106706" marR="106706" marT="53353" marB="53353"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2400" b="1" dirty="0">
                          <a:solidFill>
                            <a:schemeClr val="bg1"/>
                          </a:solidFill>
                        </a:rPr>
                        <a:t>Méthode essentiellement déductive</a:t>
                      </a:r>
                    </a:p>
                  </a:txBody>
                  <a:tcPr marL="106706" marR="106706" marT="53353" marB="53353"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F3B2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2400" b="1" dirty="0">
                          <a:solidFill>
                            <a:schemeClr val="tx1"/>
                          </a:solidFill>
                        </a:rPr>
                        <a:t>vs</a:t>
                      </a:r>
                      <a:endParaRPr lang="fr-CA" sz="2400" b="1" dirty="0">
                        <a:solidFill>
                          <a:schemeClr val="bg1"/>
                        </a:solidFill>
                      </a:endParaRPr>
                    </a:p>
                  </a:txBody>
                  <a:tcPr marL="106706" marR="106706" marT="53353" marB="5335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CA" sz="2400" b="1" dirty="0">
                          <a:solidFill>
                            <a:schemeClr val="bg1"/>
                          </a:solidFill>
                        </a:rPr>
                        <a:t>Méthode essentiellement inductive</a:t>
                      </a:r>
                    </a:p>
                  </a:txBody>
                  <a:tcPr marL="106706" marR="106706" marT="53353" marB="5335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292C6"/>
                    </a:solidFill>
                  </a:tcPr>
                </a:tc>
                <a:extLst>
                  <a:ext uri="{0D108BD9-81ED-4DB2-BD59-A6C34878D82A}">
                    <a16:rowId xmlns:a16="http://schemas.microsoft.com/office/drawing/2014/main" val="590451549"/>
                  </a:ext>
                </a:extLst>
              </a:tr>
              <a:tr h="72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2800" b="1" dirty="0">
                          <a:solidFill>
                            <a:schemeClr val="tx1"/>
                          </a:solidFill>
                        </a:rPr>
                        <a:t>1.3.</a:t>
                      </a:r>
                    </a:p>
                  </a:txBody>
                  <a:tcPr marL="106706" marR="106706" marT="53353" marB="53353"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2400" b="1" dirty="0">
                          <a:solidFill>
                            <a:schemeClr val="bg1"/>
                          </a:solidFill>
                        </a:rPr>
                        <a:t>Minimisation du biais</a:t>
                      </a:r>
                    </a:p>
                  </a:txBody>
                  <a:tcPr marL="106706" marR="106706" marT="53353" marB="53353"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F3B2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2400" b="1" dirty="0">
                          <a:solidFill>
                            <a:schemeClr val="tx1"/>
                          </a:solidFill>
                        </a:rPr>
                        <a:t>vs</a:t>
                      </a:r>
                      <a:endParaRPr lang="fr-CA" sz="2400" b="1" dirty="0">
                        <a:solidFill>
                          <a:schemeClr val="bg1"/>
                        </a:solidFill>
                      </a:endParaRPr>
                    </a:p>
                  </a:txBody>
                  <a:tcPr marL="106706" marR="106706" marT="53353" marB="5335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CA" sz="2400" b="1" dirty="0">
                          <a:solidFill>
                            <a:schemeClr val="bg1"/>
                          </a:solidFill>
                        </a:rPr>
                        <a:t>Compromis biais-variance</a:t>
                      </a:r>
                    </a:p>
                  </a:txBody>
                  <a:tcPr marL="106706" marR="106706" marT="53353" marB="5335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292C6"/>
                    </a:solidFill>
                  </a:tcPr>
                </a:tc>
                <a:extLst>
                  <a:ext uri="{0D108BD9-81ED-4DB2-BD59-A6C34878D82A}">
                    <a16:rowId xmlns:a16="http://schemas.microsoft.com/office/drawing/2014/main" val="1223511157"/>
                  </a:ext>
                </a:extLst>
              </a:tr>
            </a:tbl>
          </a:graphicData>
        </a:graphic>
      </p:graphicFrame>
      <p:sp>
        <p:nvSpPr>
          <p:cNvPr id="8" name="TextBox 7">
            <a:extLst>
              <a:ext uri="{FF2B5EF4-FFF2-40B4-BE49-F238E27FC236}">
                <a16:creationId xmlns:a16="http://schemas.microsoft.com/office/drawing/2014/main" id="{A99A9E9B-4543-4ACC-9943-F374FF52CF81}"/>
              </a:ext>
            </a:extLst>
          </p:cNvPr>
          <p:cNvSpPr txBox="1"/>
          <p:nvPr/>
        </p:nvSpPr>
        <p:spPr>
          <a:xfrm>
            <a:off x="0" y="0"/>
            <a:ext cx="3086100" cy="369332"/>
          </a:xfrm>
          <a:prstGeom prst="rect">
            <a:avLst/>
          </a:prstGeom>
          <a:noFill/>
        </p:spPr>
        <p:txBody>
          <a:bodyPr wrap="square" rtlCol="0">
            <a:spAutoFit/>
          </a:bodyPr>
          <a:lstStyle/>
          <a:p>
            <a:r>
              <a:rPr lang="fr-CA" dirty="0" err="1"/>
              <a:t>SI_vs_AM</a:t>
            </a:r>
            <a:endParaRPr lang="fr-CA" dirty="0"/>
          </a:p>
        </p:txBody>
      </p:sp>
    </p:spTree>
    <p:extLst>
      <p:ext uri="{BB962C8B-B14F-4D97-AF65-F5344CB8AC3E}">
        <p14:creationId xmlns:p14="http://schemas.microsoft.com/office/powerpoint/2010/main" val="1425189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descr="is-">
            <a:extLst>
              <a:ext uri="{FF2B5EF4-FFF2-40B4-BE49-F238E27FC236}">
                <a16:creationId xmlns:a16="http://schemas.microsoft.com/office/drawing/2014/main" id="{4A7C73AC-B453-4F61-BAAD-0442A986748F}"/>
              </a:ext>
            </a:extLst>
          </p:cNvPr>
          <p:cNvGraphicFramePr>
            <a:graphicFrameLocks noGrp="1"/>
          </p:cNvGraphicFramePr>
          <p:nvPr>
            <p:extLst>
              <p:ext uri="{D42A27DB-BD31-4B8C-83A1-F6EECF244321}">
                <p14:modId xmlns:p14="http://schemas.microsoft.com/office/powerpoint/2010/main" val="384212871"/>
              </p:ext>
            </p:extLst>
          </p:nvPr>
        </p:nvGraphicFramePr>
        <p:xfrm>
          <a:off x="-617175" y="1989000"/>
          <a:ext cx="13426349" cy="2880000"/>
        </p:xfrm>
        <a:graphic>
          <a:graphicData uri="http://schemas.openxmlformats.org/drawingml/2006/table">
            <a:tbl>
              <a:tblPr firstRow="1" bandRow="1">
                <a:tableStyleId>{5940675A-B579-460E-94D1-54222C63F5DA}</a:tableStyleId>
              </a:tblPr>
              <a:tblGrid>
                <a:gridCol w="1314451">
                  <a:extLst>
                    <a:ext uri="{9D8B030D-6E8A-4147-A177-3AD203B41FA5}">
                      <a16:colId xmlns:a16="http://schemas.microsoft.com/office/drawing/2014/main" val="3391543018"/>
                    </a:ext>
                  </a:extLst>
                </a:gridCol>
                <a:gridCol w="5695949">
                  <a:extLst>
                    <a:ext uri="{9D8B030D-6E8A-4147-A177-3AD203B41FA5}">
                      <a16:colId xmlns:a16="http://schemas.microsoft.com/office/drawing/2014/main" val="526581103"/>
                    </a:ext>
                  </a:extLst>
                </a:gridCol>
                <a:gridCol w="720000">
                  <a:extLst>
                    <a:ext uri="{9D8B030D-6E8A-4147-A177-3AD203B41FA5}">
                      <a16:colId xmlns:a16="http://schemas.microsoft.com/office/drawing/2014/main" val="1553563492"/>
                    </a:ext>
                  </a:extLst>
                </a:gridCol>
                <a:gridCol w="5695949">
                  <a:extLst>
                    <a:ext uri="{9D8B030D-6E8A-4147-A177-3AD203B41FA5}">
                      <a16:colId xmlns:a16="http://schemas.microsoft.com/office/drawing/2014/main" val="1746123975"/>
                    </a:ext>
                  </a:extLst>
                </a:gridCol>
              </a:tblGrid>
              <a:tr h="720000">
                <a:tc>
                  <a:txBody>
                    <a:bodyPr/>
                    <a:lstStyle/>
                    <a:p>
                      <a:pPr algn="ctr"/>
                      <a:endParaRPr lang="fr-CA" sz="2100" b="1" dirty="0">
                        <a:solidFill>
                          <a:schemeClr val="bg1"/>
                        </a:solidFill>
                      </a:endParaRPr>
                    </a:p>
                  </a:txBody>
                  <a:tcPr marL="106706" marR="106706" marT="53353" marB="53353"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CA" sz="2800" b="1" dirty="0">
                          <a:solidFill>
                            <a:schemeClr val="bg1"/>
                          </a:solidFill>
                        </a:rPr>
                        <a:t>Statistiques inférentielles classiques</a:t>
                      </a:r>
                    </a:p>
                  </a:txBody>
                  <a:tcPr marL="106706" marR="106706" marT="53353" marB="53353"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50F15"/>
                    </a:solidFill>
                  </a:tcPr>
                </a:tc>
                <a:tc>
                  <a:txBody>
                    <a:bodyPr/>
                    <a:lstStyle/>
                    <a:p>
                      <a:pPr algn="ctr"/>
                      <a:endParaRPr lang="fr-CA" sz="2800" b="1" dirty="0">
                        <a:solidFill>
                          <a:schemeClr val="bg1"/>
                        </a:solidFill>
                      </a:endParaRPr>
                    </a:p>
                  </a:txBody>
                  <a:tcPr marL="106706" marR="106706" marT="53353" marB="5335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CA" sz="2800" b="1" dirty="0">
                          <a:solidFill>
                            <a:schemeClr val="bg1"/>
                          </a:solidFill>
                        </a:rPr>
                        <a:t>Apprentissage machine</a:t>
                      </a:r>
                    </a:p>
                  </a:txBody>
                  <a:tcPr marL="106706" marR="106706" marT="53353" marB="5335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8519C"/>
                    </a:solidFill>
                  </a:tcPr>
                </a:tc>
                <a:extLst>
                  <a:ext uri="{0D108BD9-81ED-4DB2-BD59-A6C34878D82A}">
                    <a16:rowId xmlns:a16="http://schemas.microsoft.com/office/drawing/2014/main" val="4279488229"/>
                  </a:ext>
                </a:extLst>
              </a:tr>
              <a:tr h="720000">
                <a:tc>
                  <a:txBody>
                    <a:bodyPr/>
                    <a:lstStyle/>
                    <a:p>
                      <a:pPr algn="ctr"/>
                      <a:r>
                        <a:rPr lang="fr-CA" sz="2800" b="1" dirty="0">
                          <a:solidFill>
                            <a:schemeClr val="tx1"/>
                          </a:solidFill>
                        </a:rPr>
                        <a:t>1.1.</a:t>
                      </a:r>
                    </a:p>
                  </a:txBody>
                  <a:tcPr marL="106706" marR="106706" marT="53353" marB="53353"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CA" sz="2400" b="1" dirty="0">
                          <a:solidFill>
                            <a:schemeClr val="bg1"/>
                          </a:solidFill>
                        </a:rPr>
                        <a:t>Modèles essentiellement interprétables</a:t>
                      </a:r>
                    </a:p>
                  </a:txBody>
                  <a:tcPr marL="106706" marR="106706" marT="53353" marB="53353"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F3B2C"/>
                    </a:solidFill>
                  </a:tcPr>
                </a:tc>
                <a:tc>
                  <a:txBody>
                    <a:bodyPr/>
                    <a:lstStyle/>
                    <a:p>
                      <a:pPr algn="ctr"/>
                      <a:r>
                        <a:rPr lang="fr-CA" sz="2400" b="1" dirty="0">
                          <a:solidFill>
                            <a:schemeClr val="tx1"/>
                          </a:solidFill>
                        </a:rPr>
                        <a:t>vs</a:t>
                      </a:r>
                    </a:p>
                  </a:txBody>
                  <a:tcPr marL="106706" marR="106706" marT="53353" marB="5335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CA" sz="2400" b="1" dirty="0">
                          <a:solidFill>
                            <a:schemeClr val="bg1"/>
                          </a:solidFill>
                        </a:rPr>
                        <a:t>Méthode essentiellement prédictifs</a:t>
                      </a:r>
                    </a:p>
                  </a:txBody>
                  <a:tcPr marL="106706" marR="106706" marT="53353" marB="5335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292C6"/>
                    </a:solidFill>
                  </a:tcPr>
                </a:tc>
                <a:extLst>
                  <a:ext uri="{0D108BD9-81ED-4DB2-BD59-A6C34878D82A}">
                    <a16:rowId xmlns:a16="http://schemas.microsoft.com/office/drawing/2014/main" val="198709484"/>
                  </a:ext>
                </a:extLst>
              </a:tr>
              <a:tr h="72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2800" b="0" dirty="0">
                          <a:solidFill>
                            <a:schemeClr val="tx1"/>
                          </a:solidFill>
                        </a:rPr>
                        <a:t>1.2.</a:t>
                      </a:r>
                    </a:p>
                  </a:txBody>
                  <a:tcPr marL="106706" marR="106706" marT="53353" marB="53353"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2400" b="0" dirty="0">
                          <a:solidFill>
                            <a:schemeClr val="bg1"/>
                          </a:solidFill>
                        </a:rPr>
                        <a:t>Méthode essentiellement déductive</a:t>
                      </a:r>
                    </a:p>
                  </a:txBody>
                  <a:tcPr marL="106706" marR="106706" marT="53353" marB="53353"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C927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2400" b="0" dirty="0">
                          <a:solidFill>
                            <a:schemeClr val="tx1"/>
                          </a:solidFill>
                        </a:rPr>
                        <a:t>vs</a:t>
                      </a:r>
                      <a:endParaRPr lang="fr-CA" sz="2400" b="0" dirty="0">
                        <a:solidFill>
                          <a:schemeClr val="bg1"/>
                        </a:solidFill>
                      </a:endParaRPr>
                    </a:p>
                  </a:txBody>
                  <a:tcPr marL="106706" marR="106706" marT="53353" marB="5335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CA" sz="2400" b="0" dirty="0">
                          <a:solidFill>
                            <a:schemeClr val="bg1"/>
                          </a:solidFill>
                        </a:rPr>
                        <a:t>Méthode essentiellement inductive</a:t>
                      </a:r>
                    </a:p>
                  </a:txBody>
                  <a:tcPr marL="106706" marR="106706" marT="53353" marB="5335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ECAE1"/>
                    </a:solidFill>
                  </a:tcPr>
                </a:tc>
                <a:extLst>
                  <a:ext uri="{0D108BD9-81ED-4DB2-BD59-A6C34878D82A}">
                    <a16:rowId xmlns:a16="http://schemas.microsoft.com/office/drawing/2014/main" val="590451549"/>
                  </a:ext>
                </a:extLst>
              </a:tr>
              <a:tr h="72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2800" b="0" dirty="0">
                          <a:solidFill>
                            <a:schemeClr val="tx1"/>
                          </a:solidFill>
                        </a:rPr>
                        <a:t>1.3.</a:t>
                      </a:r>
                    </a:p>
                  </a:txBody>
                  <a:tcPr marL="106706" marR="106706" marT="53353" marB="53353"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2400" b="0" dirty="0">
                          <a:solidFill>
                            <a:schemeClr val="bg1"/>
                          </a:solidFill>
                        </a:rPr>
                        <a:t>Minimisation du biais</a:t>
                      </a:r>
                    </a:p>
                  </a:txBody>
                  <a:tcPr marL="106706" marR="106706" marT="53353" marB="53353"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C927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2400" b="0" dirty="0">
                          <a:solidFill>
                            <a:schemeClr val="tx1"/>
                          </a:solidFill>
                        </a:rPr>
                        <a:t>vs</a:t>
                      </a:r>
                      <a:endParaRPr lang="fr-CA" sz="2400" b="0" dirty="0">
                        <a:solidFill>
                          <a:schemeClr val="bg1"/>
                        </a:solidFill>
                      </a:endParaRPr>
                    </a:p>
                  </a:txBody>
                  <a:tcPr marL="106706" marR="106706" marT="53353" marB="5335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CA" sz="2400" b="0" dirty="0">
                          <a:solidFill>
                            <a:schemeClr val="bg1"/>
                          </a:solidFill>
                        </a:rPr>
                        <a:t>Compromis biais-variance</a:t>
                      </a:r>
                    </a:p>
                  </a:txBody>
                  <a:tcPr marL="106706" marR="106706" marT="53353" marB="5335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ECAE1"/>
                    </a:solidFill>
                  </a:tcPr>
                </a:tc>
                <a:extLst>
                  <a:ext uri="{0D108BD9-81ED-4DB2-BD59-A6C34878D82A}">
                    <a16:rowId xmlns:a16="http://schemas.microsoft.com/office/drawing/2014/main" val="1223511157"/>
                  </a:ext>
                </a:extLst>
              </a:tr>
            </a:tbl>
          </a:graphicData>
        </a:graphic>
      </p:graphicFrame>
      <p:sp>
        <p:nvSpPr>
          <p:cNvPr id="8" name="TextBox 7">
            <a:extLst>
              <a:ext uri="{FF2B5EF4-FFF2-40B4-BE49-F238E27FC236}">
                <a16:creationId xmlns:a16="http://schemas.microsoft.com/office/drawing/2014/main" id="{A99A9E9B-4543-4ACC-9943-F374FF52CF81}"/>
              </a:ext>
            </a:extLst>
          </p:cNvPr>
          <p:cNvSpPr txBox="1"/>
          <p:nvPr/>
        </p:nvSpPr>
        <p:spPr>
          <a:xfrm>
            <a:off x="0" y="0"/>
            <a:ext cx="3086100" cy="369332"/>
          </a:xfrm>
          <a:prstGeom prst="rect">
            <a:avLst/>
          </a:prstGeom>
          <a:noFill/>
        </p:spPr>
        <p:txBody>
          <a:bodyPr wrap="square" rtlCol="0">
            <a:spAutoFit/>
          </a:bodyPr>
          <a:lstStyle/>
          <a:p>
            <a:r>
              <a:rPr lang="fr-CA" dirty="0"/>
              <a:t>SI_vs_AM_1</a:t>
            </a:r>
          </a:p>
        </p:txBody>
      </p:sp>
    </p:spTree>
    <p:extLst>
      <p:ext uri="{BB962C8B-B14F-4D97-AF65-F5344CB8AC3E}">
        <p14:creationId xmlns:p14="http://schemas.microsoft.com/office/powerpoint/2010/main" val="2078875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99A9E9B-4543-4ACC-9943-F374FF52CF81}"/>
              </a:ext>
            </a:extLst>
          </p:cNvPr>
          <p:cNvSpPr txBox="1"/>
          <p:nvPr/>
        </p:nvSpPr>
        <p:spPr>
          <a:xfrm>
            <a:off x="0" y="0"/>
            <a:ext cx="3086100" cy="369332"/>
          </a:xfrm>
          <a:prstGeom prst="rect">
            <a:avLst/>
          </a:prstGeom>
          <a:noFill/>
        </p:spPr>
        <p:txBody>
          <a:bodyPr wrap="square" rtlCol="0">
            <a:spAutoFit/>
          </a:bodyPr>
          <a:lstStyle/>
          <a:p>
            <a:r>
              <a:rPr lang="fr-CA" dirty="0"/>
              <a:t>SI_vs_AM_1</a:t>
            </a:r>
          </a:p>
        </p:txBody>
      </p:sp>
      <p:sp>
        <p:nvSpPr>
          <p:cNvPr id="2" name="TextBox 1">
            <a:extLst>
              <a:ext uri="{FF2B5EF4-FFF2-40B4-BE49-F238E27FC236}">
                <a16:creationId xmlns:a16="http://schemas.microsoft.com/office/drawing/2014/main" id="{60FDD1FD-49C6-4CAF-A371-3D79CB109F68}"/>
              </a:ext>
            </a:extLst>
          </p:cNvPr>
          <p:cNvSpPr txBox="1"/>
          <p:nvPr/>
        </p:nvSpPr>
        <p:spPr>
          <a:xfrm>
            <a:off x="0" y="957943"/>
            <a:ext cx="12192000" cy="3970318"/>
          </a:xfrm>
          <a:prstGeom prst="rect">
            <a:avLst/>
          </a:prstGeom>
          <a:noFill/>
        </p:spPr>
        <p:txBody>
          <a:bodyPr wrap="square" rtlCol="0">
            <a:spAutoFit/>
          </a:bodyPr>
          <a:lstStyle/>
          <a:p>
            <a:r>
              <a:rPr lang="fr-CA" sz="2800" dirty="0"/>
              <a:t>Historiquement:</a:t>
            </a:r>
          </a:p>
          <a:p>
            <a:endParaRPr lang="fr-CA" sz="2400" dirty="0"/>
          </a:p>
          <a:p>
            <a:pPr marL="285750" indent="-285750">
              <a:buFont typeface="Wingdings" panose="05000000000000000000" pitchFamily="2" charset="2"/>
              <a:buChar char="§"/>
            </a:pPr>
            <a:r>
              <a:rPr lang="fr-CA" sz="2800" dirty="0"/>
              <a:t>Les méthodes associées aux statistiques inférentielles et à l'apprentissage machine ont été développées avec en tête des objectifs différents.</a:t>
            </a:r>
          </a:p>
          <a:p>
            <a:endParaRPr lang="fr-CA" sz="2400" dirty="0"/>
          </a:p>
          <a:p>
            <a:pPr lvl="1"/>
            <a:r>
              <a:rPr lang="fr-CA" sz="2400" dirty="0">
                <a:solidFill>
                  <a:srgbClr val="A50F15"/>
                </a:solidFill>
              </a:rPr>
              <a:t>Inférences statistiques:  comprendre et expliquer un phénomène.</a:t>
            </a:r>
          </a:p>
          <a:p>
            <a:pPr marL="1200150" lvl="2" indent="-285750">
              <a:buFont typeface="Wingdings" panose="05000000000000000000" pitchFamily="2" charset="2"/>
              <a:buChar char="Ø"/>
            </a:pPr>
            <a:r>
              <a:rPr lang="fr-CA" sz="2400" dirty="0">
                <a:solidFill>
                  <a:srgbClr val="A50F15"/>
                </a:solidFill>
              </a:rPr>
              <a:t>On vise une avancée théorique</a:t>
            </a:r>
          </a:p>
          <a:p>
            <a:pPr lvl="2"/>
            <a:endParaRPr lang="fr-CA" sz="2400" dirty="0"/>
          </a:p>
          <a:p>
            <a:pPr lvl="1"/>
            <a:r>
              <a:rPr lang="fr-CA" sz="2400" dirty="0">
                <a:solidFill>
                  <a:srgbClr val="08519C"/>
                </a:solidFill>
              </a:rPr>
              <a:t>Apprentissage machine: prédire le résultat de nouvelles</a:t>
            </a:r>
          </a:p>
          <a:p>
            <a:pPr marL="1200150" lvl="2" indent="-285750">
              <a:buFont typeface="Wingdings" panose="05000000000000000000" pitchFamily="2" charset="2"/>
              <a:buChar char="Ø"/>
            </a:pPr>
            <a:r>
              <a:rPr lang="fr-CA" sz="2400" dirty="0">
                <a:solidFill>
                  <a:srgbClr val="08519C"/>
                </a:solidFill>
              </a:rPr>
              <a:t>On vise une application pratique</a:t>
            </a:r>
          </a:p>
        </p:txBody>
      </p:sp>
    </p:spTree>
    <p:extLst>
      <p:ext uri="{BB962C8B-B14F-4D97-AF65-F5344CB8AC3E}">
        <p14:creationId xmlns:p14="http://schemas.microsoft.com/office/powerpoint/2010/main" val="1392363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99A9E9B-4543-4ACC-9943-F374FF52CF81}"/>
              </a:ext>
            </a:extLst>
          </p:cNvPr>
          <p:cNvSpPr txBox="1"/>
          <p:nvPr/>
        </p:nvSpPr>
        <p:spPr>
          <a:xfrm>
            <a:off x="0" y="-350282"/>
            <a:ext cx="3086100" cy="369332"/>
          </a:xfrm>
          <a:prstGeom prst="rect">
            <a:avLst/>
          </a:prstGeom>
          <a:noFill/>
        </p:spPr>
        <p:txBody>
          <a:bodyPr wrap="square" rtlCol="0">
            <a:spAutoFit/>
          </a:bodyPr>
          <a:lstStyle/>
          <a:p>
            <a:r>
              <a:rPr lang="fr-CA" dirty="0"/>
              <a:t>SI_1_titre</a:t>
            </a:r>
          </a:p>
        </p:txBody>
      </p:sp>
      <p:sp>
        <p:nvSpPr>
          <p:cNvPr id="2" name="TextBox 1">
            <a:extLst>
              <a:ext uri="{FF2B5EF4-FFF2-40B4-BE49-F238E27FC236}">
                <a16:creationId xmlns:a16="http://schemas.microsoft.com/office/drawing/2014/main" id="{60FDD1FD-49C6-4CAF-A371-3D79CB109F68}"/>
              </a:ext>
            </a:extLst>
          </p:cNvPr>
          <p:cNvSpPr txBox="1"/>
          <p:nvPr/>
        </p:nvSpPr>
        <p:spPr>
          <a:xfrm>
            <a:off x="1" y="369332"/>
            <a:ext cx="12192000" cy="523220"/>
          </a:xfrm>
          <a:prstGeom prst="rect">
            <a:avLst/>
          </a:prstGeom>
          <a:noFill/>
        </p:spPr>
        <p:txBody>
          <a:bodyPr wrap="square" rtlCol="0">
            <a:spAutoFit/>
          </a:bodyPr>
          <a:lstStyle/>
          <a:p>
            <a:pPr algn="ctr"/>
            <a:r>
              <a:rPr lang="fr-CA" sz="2800" b="1" dirty="0">
                <a:solidFill>
                  <a:srgbClr val="A50F15"/>
                </a:solidFill>
              </a:rPr>
              <a:t>1.1.1. Statistiques inférentielles : modèles essentiellement interprétables</a:t>
            </a:r>
          </a:p>
        </p:txBody>
      </p:sp>
    </p:spTree>
    <p:extLst>
      <p:ext uri="{BB962C8B-B14F-4D97-AF65-F5344CB8AC3E}">
        <p14:creationId xmlns:p14="http://schemas.microsoft.com/office/powerpoint/2010/main" val="3711869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FDD1FD-49C6-4CAF-A371-3D79CB109F68}"/>
              </a:ext>
            </a:extLst>
          </p:cNvPr>
          <p:cNvSpPr txBox="1"/>
          <p:nvPr/>
        </p:nvSpPr>
        <p:spPr>
          <a:xfrm>
            <a:off x="-1" y="514350"/>
            <a:ext cx="12192001" cy="1323439"/>
          </a:xfrm>
          <a:prstGeom prst="rect">
            <a:avLst/>
          </a:prstGeom>
          <a:noFill/>
        </p:spPr>
        <p:txBody>
          <a:bodyPr wrap="square" rtlCol="0">
            <a:spAutoFit/>
          </a:bodyPr>
          <a:lstStyle/>
          <a:p>
            <a:r>
              <a:rPr lang="fr-CA" sz="2800" b="1" dirty="0"/>
              <a:t>En statistiques inférentielles classiques… </a:t>
            </a:r>
          </a:p>
          <a:p>
            <a:endParaRPr lang="fr-CA" sz="2400" dirty="0"/>
          </a:p>
          <a:p>
            <a:pPr marL="571500" indent="-571500">
              <a:buFont typeface="+mj-lt"/>
              <a:buAutoNum type="romanUcPeriod"/>
            </a:pPr>
            <a:r>
              <a:rPr lang="fr-CA" sz="2800" dirty="0"/>
              <a:t>On pose une question de recherche visant à comprendre un phénomène.</a:t>
            </a:r>
          </a:p>
        </p:txBody>
      </p:sp>
    </p:spTree>
    <p:extLst>
      <p:ext uri="{BB962C8B-B14F-4D97-AF65-F5344CB8AC3E}">
        <p14:creationId xmlns:p14="http://schemas.microsoft.com/office/powerpoint/2010/main" val="2770645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99A9E9B-4543-4ACC-9943-F374FF52CF81}"/>
              </a:ext>
            </a:extLst>
          </p:cNvPr>
          <p:cNvSpPr txBox="1"/>
          <p:nvPr/>
        </p:nvSpPr>
        <p:spPr>
          <a:xfrm>
            <a:off x="0" y="-369332"/>
            <a:ext cx="3086100" cy="369332"/>
          </a:xfrm>
          <a:prstGeom prst="rect">
            <a:avLst/>
          </a:prstGeom>
          <a:noFill/>
        </p:spPr>
        <p:txBody>
          <a:bodyPr wrap="square" rtlCol="0">
            <a:spAutoFit/>
          </a:bodyPr>
          <a:lstStyle/>
          <a:p>
            <a:r>
              <a:rPr lang="fr-CA" dirty="0"/>
              <a:t>SI_1_txt_1</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0FDD1FD-49C6-4CAF-A371-3D79CB109F68}"/>
                  </a:ext>
                </a:extLst>
              </p:cNvPr>
              <p:cNvSpPr txBox="1"/>
              <p:nvPr/>
            </p:nvSpPr>
            <p:spPr>
              <a:xfrm>
                <a:off x="-2914650" y="514350"/>
                <a:ext cx="17735549" cy="2000548"/>
              </a:xfrm>
              <a:prstGeom prst="rect">
                <a:avLst/>
              </a:prstGeom>
              <a:noFill/>
            </p:spPr>
            <p:txBody>
              <a:bodyPr wrap="square" rtlCol="0">
                <a:spAutoFit/>
              </a:bodyPr>
              <a:lstStyle/>
              <a:p>
                <a:pPr marL="571500" indent="-571500">
                  <a:buFont typeface="+mj-lt"/>
                  <a:buAutoNum type="romanUcPeriod" startAt="2"/>
                </a:pPr>
                <a:r>
                  <a:rPr lang="fr-CA" sz="2800" dirty="0"/>
                  <a:t>On pose une hypothèse nulle (</a:t>
                </a:r>
                <a14:m>
                  <m:oMath xmlns:m="http://schemas.openxmlformats.org/officeDocument/2006/math">
                    <m:r>
                      <a:rPr lang="fr-CA" sz="2800" i="1" dirty="0" smtClean="0">
                        <a:latin typeface="Cambria Math" panose="02040503050406030204" pitchFamily="18" charset="0"/>
                      </a:rPr>
                      <m:t>𝐻</m:t>
                    </m:r>
                    <m:r>
                      <a:rPr lang="fr-CA" sz="2800" i="1" baseline="-25000" dirty="0" smtClean="0">
                        <a:latin typeface="Cambria Math" panose="02040503050406030204" pitchFamily="18" charset="0"/>
                      </a:rPr>
                      <m:t>0</m:t>
                    </m:r>
                  </m:oMath>
                </a14:m>
                <a:r>
                  <a:rPr lang="fr-CA" sz="2800" dirty="0"/>
                  <a:t>) : une description de l’univers dans laquelle existe l’analyse.</a:t>
                </a:r>
              </a:p>
              <a:p>
                <a:pPr marL="1257300" lvl="2" indent="-342900">
                  <a:buFont typeface="Wingdings" panose="05000000000000000000" pitchFamily="2" charset="2"/>
                  <a:buChar char="Ø"/>
                </a:pPr>
                <a:r>
                  <a:rPr lang="fr-CA" sz="2400" dirty="0"/>
                  <a:t>On veut rejeter </a:t>
                </a:r>
                <a14:m>
                  <m:oMath xmlns:m="http://schemas.openxmlformats.org/officeDocument/2006/math">
                    <m:r>
                      <a:rPr lang="fr-CA" sz="2400" i="1" dirty="0" smtClean="0">
                        <a:latin typeface="Cambria Math" panose="02040503050406030204" pitchFamily="18" charset="0"/>
                      </a:rPr>
                      <m:t>𝐻</m:t>
                    </m:r>
                    <m:r>
                      <a:rPr lang="fr-CA" sz="2400" i="1" baseline="-25000" dirty="0" smtClean="0">
                        <a:latin typeface="Cambria Math" panose="02040503050406030204" pitchFamily="18" charset="0"/>
                      </a:rPr>
                      <m:t>0</m:t>
                    </m:r>
                  </m:oMath>
                </a14:m>
                <a:r>
                  <a:rPr lang="fr-CA" sz="2400" dirty="0"/>
                  <a:t>.</a:t>
                </a:r>
              </a:p>
              <a:p>
                <a:pPr marL="1257300" lvl="2" indent="-342900">
                  <a:buFont typeface="Wingdings" panose="05000000000000000000" pitchFamily="2" charset="2"/>
                  <a:buChar char="Ø"/>
                </a:pPr>
                <a:r>
                  <a:rPr lang="fr-CA" sz="2400" dirty="0"/>
                  <a:t>On établit les valeurs critiques qui permettraient de rejeter </a:t>
                </a:r>
                <a14:m>
                  <m:oMath xmlns:m="http://schemas.openxmlformats.org/officeDocument/2006/math">
                    <m:r>
                      <a:rPr lang="fr-CA" sz="2400" i="1" dirty="0" smtClean="0">
                        <a:latin typeface="Cambria Math" panose="02040503050406030204" pitchFamily="18" charset="0"/>
                      </a:rPr>
                      <m:t>𝐻</m:t>
                    </m:r>
                    <m:r>
                      <a:rPr lang="fr-CA" sz="2400" i="1" baseline="-25000" dirty="0" smtClean="0">
                        <a:latin typeface="Cambria Math" panose="02040503050406030204" pitchFamily="18" charset="0"/>
                      </a:rPr>
                      <m:t>0</m:t>
                    </m:r>
                  </m:oMath>
                </a14:m>
                <a:r>
                  <a:rPr lang="fr-CA" sz="2400" dirty="0"/>
                  <a:t> avec une faible probabilité </a:t>
                </a:r>
                <a:br>
                  <a:rPr lang="fr-CA" sz="2400" dirty="0"/>
                </a:br>
                <a:r>
                  <a:rPr lang="fr-CA" sz="2400" dirty="0"/>
                  <a:t>de se tromper si </a:t>
                </a:r>
                <a14:m>
                  <m:oMath xmlns:m="http://schemas.openxmlformats.org/officeDocument/2006/math">
                    <m:r>
                      <a:rPr lang="fr-CA" sz="2400" i="1" dirty="0" smtClean="0">
                        <a:latin typeface="Cambria Math" panose="02040503050406030204" pitchFamily="18" charset="0"/>
                      </a:rPr>
                      <m:t>𝐻</m:t>
                    </m:r>
                    <m:r>
                      <a:rPr lang="fr-CA" sz="2400" i="1" baseline="-25000" dirty="0" smtClean="0">
                        <a:latin typeface="Cambria Math" panose="02040503050406030204" pitchFamily="18" charset="0"/>
                      </a:rPr>
                      <m:t>0</m:t>
                    </m:r>
                  </m:oMath>
                </a14:m>
                <a:r>
                  <a:rPr lang="fr-CA" sz="2400" dirty="0"/>
                  <a:t> est vraie.</a:t>
                </a:r>
              </a:p>
              <a:p>
                <a:pPr marL="1257300" lvl="2" indent="-342900">
                  <a:buFont typeface="Wingdings" panose="05000000000000000000" pitchFamily="2" charset="2"/>
                  <a:buChar char="Ø"/>
                </a:pPr>
                <a:r>
                  <a:rPr lang="fr-CA" sz="2400" dirty="0"/>
                  <a:t>Cette « faible probabilité » correspond à l’erreur de type 1.</a:t>
                </a:r>
                <a:endParaRPr lang="fr-CA" sz="2800" dirty="0"/>
              </a:p>
            </p:txBody>
          </p:sp>
        </mc:Choice>
        <mc:Fallback xmlns="">
          <p:sp>
            <p:nvSpPr>
              <p:cNvPr id="2" name="TextBox 1">
                <a:extLst>
                  <a:ext uri="{FF2B5EF4-FFF2-40B4-BE49-F238E27FC236}">
                    <a16:creationId xmlns:a16="http://schemas.microsoft.com/office/drawing/2014/main" id="{60FDD1FD-49C6-4CAF-A371-3D79CB109F68}"/>
                  </a:ext>
                </a:extLst>
              </p:cNvPr>
              <p:cNvSpPr txBox="1">
                <a:spLocks noRot="1" noChangeAspect="1" noMove="1" noResize="1" noEditPoints="1" noAdjustHandles="1" noChangeArrowheads="1" noChangeShapeType="1" noTextEdit="1"/>
              </p:cNvSpPr>
              <p:nvPr/>
            </p:nvSpPr>
            <p:spPr>
              <a:xfrm>
                <a:off x="-2914650" y="514350"/>
                <a:ext cx="17735549" cy="2000548"/>
              </a:xfrm>
              <a:prstGeom prst="rect">
                <a:avLst/>
              </a:prstGeom>
              <a:blipFill>
                <a:blip r:embed="rId2"/>
                <a:stretch>
                  <a:fillRect l="-722" t="-3040" b="-5775"/>
                </a:stretch>
              </a:blipFill>
            </p:spPr>
            <p:txBody>
              <a:bodyPr/>
              <a:lstStyle/>
              <a:p>
                <a:r>
                  <a:rPr lang="fr-CA">
                    <a:noFill/>
                  </a:rPr>
                  <a:t> </a:t>
                </a:r>
              </a:p>
            </p:txBody>
          </p:sp>
        </mc:Fallback>
      </mc:AlternateContent>
    </p:spTree>
    <p:extLst>
      <p:ext uri="{BB962C8B-B14F-4D97-AF65-F5344CB8AC3E}">
        <p14:creationId xmlns:p14="http://schemas.microsoft.com/office/powerpoint/2010/main" val="1490602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99A9E9B-4543-4ACC-9943-F374FF52CF81}"/>
              </a:ext>
            </a:extLst>
          </p:cNvPr>
          <p:cNvSpPr txBox="1"/>
          <p:nvPr/>
        </p:nvSpPr>
        <p:spPr>
          <a:xfrm>
            <a:off x="0" y="-369332"/>
            <a:ext cx="3086100" cy="369332"/>
          </a:xfrm>
          <a:prstGeom prst="rect">
            <a:avLst/>
          </a:prstGeom>
          <a:noFill/>
        </p:spPr>
        <p:txBody>
          <a:bodyPr wrap="square" rtlCol="0">
            <a:spAutoFit/>
          </a:bodyPr>
          <a:lstStyle/>
          <a:p>
            <a:r>
              <a:rPr lang="fr-CA" dirty="0"/>
              <a:t>SI_1_txt_1</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0FDD1FD-49C6-4CAF-A371-3D79CB109F68}"/>
                  </a:ext>
                </a:extLst>
              </p:cNvPr>
              <p:cNvSpPr txBox="1"/>
              <p:nvPr/>
            </p:nvSpPr>
            <p:spPr>
              <a:xfrm>
                <a:off x="-2914650" y="514350"/>
                <a:ext cx="17735549" cy="2369880"/>
              </a:xfrm>
              <a:prstGeom prst="rect">
                <a:avLst/>
              </a:prstGeom>
              <a:noFill/>
            </p:spPr>
            <p:txBody>
              <a:bodyPr wrap="square" rtlCol="0">
                <a:spAutoFit/>
              </a:bodyPr>
              <a:lstStyle/>
              <a:p>
                <a:pPr marL="571500" indent="-571500">
                  <a:buFont typeface="+mj-lt"/>
                  <a:buAutoNum type="romanUcPeriod" startAt="3"/>
                </a:pPr>
                <a:r>
                  <a:rPr lang="fr-CA" sz="2800" dirty="0"/>
                  <a:t>On pose une hypothèse alternative (</a:t>
                </a:r>
                <a14:m>
                  <m:oMath xmlns:m="http://schemas.openxmlformats.org/officeDocument/2006/math">
                    <m:r>
                      <a:rPr lang="fr-CA" sz="2800" i="1" dirty="0" smtClean="0">
                        <a:latin typeface="Cambria Math" panose="02040503050406030204" pitchFamily="18" charset="0"/>
                      </a:rPr>
                      <m:t>𝐻</m:t>
                    </m:r>
                    <m:r>
                      <a:rPr lang="fr-CA" sz="2800" b="0" i="1" baseline="-25000" dirty="0" smtClean="0">
                        <a:latin typeface="Cambria Math" panose="02040503050406030204" pitchFamily="18" charset="0"/>
                      </a:rPr>
                      <m:t>𝐴</m:t>
                    </m:r>
                  </m:oMath>
                </a14:m>
                <a:r>
                  <a:rPr lang="fr-CA" sz="2800" dirty="0"/>
                  <a:t>) : l’hypothèse du chercheur.</a:t>
                </a:r>
              </a:p>
              <a:p>
                <a:pPr marL="1371600" lvl="2" indent="-457200">
                  <a:buFont typeface="Wingdings" panose="05000000000000000000" pitchFamily="2" charset="2"/>
                  <a:buChar char="Ø"/>
                </a:pPr>
                <a:r>
                  <a:rPr lang="fr-CA" sz="2400" dirty="0"/>
                  <a:t>Le chercheur construit un modèle du phénomène qu’il tente de comprendre.</a:t>
                </a:r>
              </a:p>
              <a:p>
                <a:pPr marL="1257300" lvl="2" indent="-342900">
                  <a:buFont typeface="Wingdings" panose="05000000000000000000" pitchFamily="2" charset="2"/>
                  <a:buChar char="Ø"/>
                </a:pPr>
                <a:r>
                  <a:rPr lang="fr-CA" sz="2400" dirty="0"/>
                  <a:t>Le modèle correspond généralement à une ou plusieurs variables.</a:t>
                </a:r>
              </a:p>
              <a:p>
                <a:pPr marL="1257300" lvl="2" indent="-342900">
                  <a:buFont typeface="Wingdings" panose="05000000000000000000" pitchFamily="2" charset="2"/>
                  <a:buChar char="Ø"/>
                </a:pPr>
                <a:r>
                  <a:rPr lang="fr-CA" sz="2400" dirty="0"/>
                  <a:t>Chaque variable est généralement accompagnée d’un </a:t>
                </a:r>
                <a:r>
                  <a:rPr lang="fr-CA" sz="2400" b="1" dirty="0"/>
                  <a:t>paramètre</a:t>
                </a:r>
                <a:r>
                  <a:rPr lang="fr-CA" sz="2400" dirty="0"/>
                  <a:t>, qui reflète </a:t>
                </a:r>
                <a:br>
                  <a:rPr lang="fr-CA" sz="2400" dirty="0"/>
                </a:br>
                <a:r>
                  <a:rPr lang="fr-CA" sz="2400" dirty="0"/>
                  <a:t>l’importance de la variable à l’intérieur du modèle.</a:t>
                </a:r>
              </a:p>
              <a:p>
                <a:pPr marL="1257300" lvl="2" indent="-342900">
                  <a:buFont typeface="Wingdings" panose="05000000000000000000" pitchFamily="2" charset="2"/>
                  <a:buChar char="Ø"/>
                </a:pPr>
                <a:r>
                  <a:rPr lang="fr-CA" sz="2400" b="1" dirty="0"/>
                  <a:t>Le chercheur s’inspire principalement de la documentation théorique pour construire son modèle.</a:t>
                </a:r>
                <a:endParaRPr lang="fr-CA" sz="2800" dirty="0"/>
              </a:p>
            </p:txBody>
          </p:sp>
        </mc:Choice>
        <mc:Fallback xmlns="">
          <p:sp>
            <p:nvSpPr>
              <p:cNvPr id="2" name="TextBox 1">
                <a:extLst>
                  <a:ext uri="{FF2B5EF4-FFF2-40B4-BE49-F238E27FC236}">
                    <a16:creationId xmlns:a16="http://schemas.microsoft.com/office/drawing/2014/main" id="{60FDD1FD-49C6-4CAF-A371-3D79CB109F68}"/>
                  </a:ext>
                </a:extLst>
              </p:cNvPr>
              <p:cNvSpPr txBox="1">
                <a:spLocks noRot="1" noChangeAspect="1" noMove="1" noResize="1" noEditPoints="1" noAdjustHandles="1" noChangeArrowheads="1" noChangeShapeType="1" noTextEdit="1"/>
              </p:cNvSpPr>
              <p:nvPr/>
            </p:nvSpPr>
            <p:spPr>
              <a:xfrm>
                <a:off x="-2914650" y="514350"/>
                <a:ext cx="17735549" cy="2369880"/>
              </a:xfrm>
              <a:prstGeom prst="rect">
                <a:avLst/>
              </a:prstGeom>
              <a:blipFill>
                <a:blip r:embed="rId2"/>
                <a:stretch>
                  <a:fillRect l="-722" t="-2571" b="-4884"/>
                </a:stretch>
              </a:blipFill>
            </p:spPr>
            <p:txBody>
              <a:bodyPr/>
              <a:lstStyle/>
              <a:p>
                <a:r>
                  <a:rPr lang="fr-CA">
                    <a:noFill/>
                  </a:rPr>
                  <a:t> </a:t>
                </a:r>
              </a:p>
            </p:txBody>
          </p:sp>
        </mc:Fallback>
      </mc:AlternateContent>
    </p:spTree>
    <p:extLst>
      <p:ext uri="{BB962C8B-B14F-4D97-AF65-F5344CB8AC3E}">
        <p14:creationId xmlns:p14="http://schemas.microsoft.com/office/powerpoint/2010/main" val="2102705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99A9E9B-4543-4ACC-9943-F374FF52CF81}"/>
              </a:ext>
            </a:extLst>
          </p:cNvPr>
          <p:cNvSpPr txBox="1"/>
          <p:nvPr/>
        </p:nvSpPr>
        <p:spPr>
          <a:xfrm>
            <a:off x="0" y="-369332"/>
            <a:ext cx="3086100" cy="369332"/>
          </a:xfrm>
          <a:prstGeom prst="rect">
            <a:avLst/>
          </a:prstGeom>
          <a:noFill/>
        </p:spPr>
        <p:txBody>
          <a:bodyPr wrap="square" rtlCol="0">
            <a:spAutoFit/>
          </a:bodyPr>
          <a:lstStyle/>
          <a:p>
            <a:r>
              <a:rPr lang="fr-CA" dirty="0"/>
              <a:t>SI_1_txt_1</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0FDD1FD-49C6-4CAF-A371-3D79CB109F68}"/>
                  </a:ext>
                </a:extLst>
              </p:cNvPr>
              <p:cNvSpPr txBox="1"/>
              <p:nvPr/>
            </p:nvSpPr>
            <p:spPr>
              <a:xfrm>
                <a:off x="-2914650" y="514350"/>
                <a:ext cx="17735549" cy="1261884"/>
              </a:xfrm>
              <a:prstGeom prst="rect">
                <a:avLst/>
              </a:prstGeom>
              <a:noFill/>
            </p:spPr>
            <p:txBody>
              <a:bodyPr wrap="square" rtlCol="0">
                <a:spAutoFit/>
              </a:bodyPr>
              <a:lstStyle/>
              <a:p>
                <a:pPr marL="571500" indent="-571500">
                  <a:buFont typeface="+mj-lt"/>
                  <a:buAutoNum type="romanUcPeriod" startAt="4"/>
                </a:pPr>
                <a:r>
                  <a:rPr lang="fr-CA" sz="2800" dirty="0"/>
                  <a:t>On récolte un échantillon : un </a:t>
                </a:r>
                <a:r>
                  <a:rPr lang="fr-CA" sz="2800" b="1" dirty="0"/>
                  <a:t>groupe </a:t>
                </a:r>
                <a:r>
                  <a:rPr lang="fr-CA" sz="2800" dirty="0"/>
                  <a:t>d’observations.</a:t>
                </a:r>
              </a:p>
              <a:p>
                <a:pPr marL="1257300" lvl="2" indent="-342900">
                  <a:buFont typeface="Wingdings" panose="05000000000000000000" pitchFamily="2" charset="2"/>
                  <a:buChar char="Ø"/>
                </a:pPr>
                <a:r>
                  <a:rPr lang="fr-CA" sz="2400" dirty="0"/>
                  <a:t>On utilise ce </a:t>
                </a:r>
                <a:r>
                  <a:rPr lang="fr-CA" sz="2400" b="1" dirty="0"/>
                  <a:t>groupe </a:t>
                </a:r>
                <a:r>
                  <a:rPr lang="fr-CA" sz="2400" dirty="0"/>
                  <a:t>d’observations pour estimer les valeurs des paramètres </a:t>
                </a:r>
                <a14:m>
                  <m:oMath xmlns:m="http://schemas.openxmlformats.org/officeDocument/2006/math">
                    <m:r>
                      <a:rPr lang="fr-CA" sz="2400" i="1" dirty="0" smtClean="0">
                        <a:latin typeface="Cambria Math" panose="02040503050406030204" pitchFamily="18" charset="0"/>
                      </a:rPr>
                      <m:t>𝐻</m:t>
                    </m:r>
                    <m:r>
                      <a:rPr lang="fr-CA" sz="2400" i="1" baseline="-25000" dirty="0" smtClean="0">
                        <a:latin typeface="Cambria Math" panose="02040503050406030204" pitchFamily="18" charset="0"/>
                      </a:rPr>
                      <m:t>0</m:t>
                    </m:r>
                  </m:oMath>
                </a14:m>
                <a:r>
                  <a:rPr lang="fr-CA" sz="2400" dirty="0"/>
                  <a:t> </a:t>
                </a:r>
                <a:br>
                  <a:rPr lang="fr-CA" sz="2400" dirty="0"/>
                </a:br>
                <a:r>
                  <a:rPr lang="fr-CA" sz="2400" dirty="0"/>
                  <a:t>(i.e. l’importance des différentes variables du modèle du chercheur).</a:t>
                </a:r>
              </a:p>
            </p:txBody>
          </p:sp>
        </mc:Choice>
        <mc:Fallback xmlns="">
          <p:sp>
            <p:nvSpPr>
              <p:cNvPr id="2" name="TextBox 1">
                <a:extLst>
                  <a:ext uri="{FF2B5EF4-FFF2-40B4-BE49-F238E27FC236}">
                    <a16:creationId xmlns:a16="http://schemas.microsoft.com/office/drawing/2014/main" id="{60FDD1FD-49C6-4CAF-A371-3D79CB109F68}"/>
                  </a:ext>
                </a:extLst>
              </p:cNvPr>
              <p:cNvSpPr txBox="1">
                <a:spLocks noRot="1" noChangeAspect="1" noMove="1" noResize="1" noEditPoints="1" noAdjustHandles="1" noChangeArrowheads="1" noChangeShapeType="1" noTextEdit="1"/>
              </p:cNvSpPr>
              <p:nvPr/>
            </p:nvSpPr>
            <p:spPr>
              <a:xfrm>
                <a:off x="-2914650" y="514350"/>
                <a:ext cx="17735549" cy="1261884"/>
              </a:xfrm>
              <a:prstGeom prst="rect">
                <a:avLst/>
              </a:prstGeom>
              <a:blipFill>
                <a:blip r:embed="rId2"/>
                <a:stretch>
                  <a:fillRect l="-722" t="-4831" b="-10145"/>
                </a:stretch>
              </a:blipFill>
            </p:spPr>
            <p:txBody>
              <a:bodyPr/>
              <a:lstStyle/>
              <a:p>
                <a:r>
                  <a:rPr lang="fr-CA">
                    <a:noFill/>
                  </a:rPr>
                  <a:t> </a:t>
                </a:r>
              </a:p>
            </p:txBody>
          </p:sp>
        </mc:Fallback>
      </mc:AlternateContent>
    </p:spTree>
    <p:extLst>
      <p:ext uri="{BB962C8B-B14F-4D97-AF65-F5344CB8AC3E}">
        <p14:creationId xmlns:p14="http://schemas.microsoft.com/office/powerpoint/2010/main" val="947185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99A9E9B-4543-4ACC-9943-F374FF52CF81}"/>
              </a:ext>
            </a:extLst>
          </p:cNvPr>
          <p:cNvSpPr txBox="1"/>
          <p:nvPr/>
        </p:nvSpPr>
        <p:spPr>
          <a:xfrm>
            <a:off x="0" y="-369332"/>
            <a:ext cx="3086100" cy="369332"/>
          </a:xfrm>
          <a:prstGeom prst="rect">
            <a:avLst/>
          </a:prstGeom>
          <a:noFill/>
        </p:spPr>
        <p:txBody>
          <a:bodyPr wrap="square" rtlCol="0">
            <a:spAutoFit/>
          </a:bodyPr>
          <a:lstStyle/>
          <a:p>
            <a:r>
              <a:rPr lang="fr-CA" dirty="0"/>
              <a:t>SI_1_txt_1</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0FDD1FD-49C6-4CAF-A371-3D79CB109F68}"/>
                  </a:ext>
                </a:extLst>
              </p:cNvPr>
              <p:cNvSpPr txBox="1"/>
              <p:nvPr/>
            </p:nvSpPr>
            <p:spPr>
              <a:xfrm>
                <a:off x="-2914650" y="514350"/>
                <a:ext cx="17735549" cy="1323439"/>
              </a:xfrm>
              <a:prstGeom prst="rect">
                <a:avLst/>
              </a:prstGeom>
              <a:noFill/>
            </p:spPr>
            <p:txBody>
              <a:bodyPr wrap="square" rtlCol="0">
                <a:spAutoFit/>
              </a:bodyPr>
              <a:lstStyle/>
              <a:p>
                <a:pPr marL="571500" indent="-571500">
                  <a:buFont typeface="+mj-lt"/>
                  <a:buAutoNum type="romanUcPeriod" startAt="5"/>
                </a:pPr>
                <a:r>
                  <a:rPr lang="fr-CA" sz="2800" dirty="0"/>
                  <a:t>On conclue.</a:t>
                </a:r>
              </a:p>
              <a:p>
                <a:pPr marL="1257300" lvl="2" indent="-342900">
                  <a:buFont typeface="Wingdings" panose="05000000000000000000" pitchFamily="2" charset="2"/>
                  <a:buChar char="Ø"/>
                </a:pPr>
                <a:r>
                  <a:rPr lang="fr-CA" sz="2400" dirty="0"/>
                  <a:t>Le chercheur vérifie quelle était la probabilité d’obtenir les valeurs des paramètres estimées à partir de l’échantillon, </a:t>
                </a:r>
                <a:r>
                  <a:rPr lang="fr-CA" sz="2400" b="1" dirty="0"/>
                  <a:t>si </a:t>
                </a:r>
                <a14:m>
                  <m:oMath xmlns:m="http://schemas.openxmlformats.org/officeDocument/2006/math">
                    <m:r>
                      <a:rPr lang="fr-CA" sz="2400" b="1" i="1" dirty="0" smtClean="0">
                        <a:latin typeface="Cambria Math" panose="02040503050406030204" pitchFamily="18" charset="0"/>
                      </a:rPr>
                      <m:t>𝑯</m:t>
                    </m:r>
                    <m:r>
                      <a:rPr lang="fr-CA" sz="2400" b="1" i="1" baseline="-25000" dirty="0" smtClean="0">
                        <a:latin typeface="Cambria Math" panose="02040503050406030204" pitchFamily="18" charset="0"/>
                      </a:rPr>
                      <m:t>𝟎</m:t>
                    </m:r>
                  </m:oMath>
                </a14:m>
                <a:r>
                  <a:rPr lang="fr-CA" sz="2400" b="1" dirty="0"/>
                  <a:t> est vraie</a:t>
                </a:r>
                <a:r>
                  <a:rPr lang="fr-CA" sz="2400" dirty="0"/>
                  <a:t>.</a:t>
                </a:r>
              </a:p>
              <a:p>
                <a:pPr marL="1257300" lvl="2" indent="-342900">
                  <a:buFont typeface="Wingdings" panose="05000000000000000000" pitchFamily="2" charset="2"/>
                  <a:buChar char="Ø"/>
                </a:pPr>
                <a:r>
                  <a:rPr lang="fr-CA" sz="2400" dirty="0"/>
                  <a:t>Si cette probabilité est plus faible que la probabilité d’erreur de type 1 maximale établie au début, on rejette </a:t>
                </a:r>
                <a14:m>
                  <m:oMath xmlns:m="http://schemas.openxmlformats.org/officeDocument/2006/math">
                    <m:r>
                      <a:rPr lang="fr-CA" sz="2400" i="1" dirty="0" smtClean="0">
                        <a:latin typeface="Cambria Math" panose="02040503050406030204" pitchFamily="18" charset="0"/>
                      </a:rPr>
                      <m:t>𝐻</m:t>
                    </m:r>
                    <m:r>
                      <a:rPr lang="fr-CA" sz="2400" i="1" baseline="-25000" dirty="0" smtClean="0">
                        <a:latin typeface="Cambria Math" panose="02040503050406030204" pitchFamily="18" charset="0"/>
                      </a:rPr>
                      <m:t>0</m:t>
                    </m:r>
                  </m:oMath>
                </a14:m>
                <a:r>
                  <a:rPr lang="fr-CA" sz="2800" dirty="0"/>
                  <a:t>.</a:t>
                </a:r>
              </a:p>
            </p:txBody>
          </p:sp>
        </mc:Choice>
        <mc:Fallback xmlns="">
          <p:sp>
            <p:nvSpPr>
              <p:cNvPr id="2" name="TextBox 1">
                <a:extLst>
                  <a:ext uri="{FF2B5EF4-FFF2-40B4-BE49-F238E27FC236}">
                    <a16:creationId xmlns:a16="http://schemas.microsoft.com/office/drawing/2014/main" id="{60FDD1FD-49C6-4CAF-A371-3D79CB109F68}"/>
                  </a:ext>
                </a:extLst>
              </p:cNvPr>
              <p:cNvSpPr txBox="1">
                <a:spLocks noRot="1" noChangeAspect="1" noMove="1" noResize="1" noEditPoints="1" noAdjustHandles="1" noChangeArrowheads="1" noChangeShapeType="1" noTextEdit="1"/>
              </p:cNvSpPr>
              <p:nvPr/>
            </p:nvSpPr>
            <p:spPr>
              <a:xfrm>
                <a:off x="-2914650" y="514350"/>
                <a:ext cx="17735549" cy="1323439"/>
              </a:xfrm>
              <a:prstGeom prst="rect">
                <a:avLst/>
              </a:prstGeom>
              <a:blipFill>
                <a:blip r:embed="rId2"/>
                <a:stretch>
                  <a:fillRect l="-722" t="-4608" r="-241" b="-12442"/>
                </a:stretch>
              </a:blipFill>
            </p:spPr>
            <p:txBody>
              <a:bodyPr/>
              <a:lstStyle/>
              <a:p>
                <a:r>
                  <a:rPr lang="fr-CA">
                    <a:noFill/>
                  </a:rPr>
                  <a:t> </a:t>
                </a:r>
              </a:p>
            </p:txBody>
          </p:sp>
        </mc:Fallback>
      </mc:AlternateContent>
    </p:spTree>
    <p:extLst>
      <p:ext uri="{BB962C8B-B14F-4D97-AF65-F5344CB8AC3E}">
        <p14:creationId xmlns:p14="http://schemas.microsoft.com/office/powerpoint/2010/main" val="1109623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623</Words>
  <Application>Microsoft Office PowerPoint</Application>
  <PresentationFormat>Widescreen</PresentationFormat>
  <Paragraphs>125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Etienne Dumesnil</dc:creator>
  <cp:lastModifiedBy>Etienne Dumesnil</cp:lastModifiedBy>
  <cp:revision>26</cp:revision>
  <dcterms:created xsi:type="dcterms:W3CDTF">2019-10-19T13:38:13Z</dcterms:created>
  <dcterms:modified xsi:type="dcterms:W3CDTF">2019-10-19T15:40:58Z</dcterms:modified>
</cp:coreProperties>
</file>