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87" r:id="rId3"/>
    <p:sldId id="340" r:id="rId4"/>
    <p:sldId id="342" r:id="rId5"/>
    <p:sldId id="344" r:id="rId6"/>
    <p:sldId id="345" r:id="rId7"/>
    <p:sldId id="347" r:id="rId8"/>
    <p:sldId id="349" r:id="rId9"/>
    <p:sldId id="346" r:id="rId10"/>
    <p:sldId id="350" r:id="rId11"/>
    <p:sldId id="351" r:id="rId12"/>
    <p:sldId id="353" r:id="rId13"/>
    <p:sldId id="352" r:id="rId14"/>
    <p:sldId id="354" r:id="rId15"/>
    <p:sldId id="357" r:id="rId16"/>
    <p:sldId id="356" r:id="rId17"/>
    <p:sldId id="355" r:id="rId18"/>
    <p:sldId id="359" r:id="rId19"/>
    <p:sldId id="360" r:id="rId20"/>
    <p:sldId id="358" r:id="rId21"/>
    <p:sldId id="363" r:id="rId22"/>
    <p:sldId id="361" r:id="rId23"/>
    <p:sldId id="364" r:id="rId24"/>
    <p:sldId id="365" r:id="rId25"/>
    <p:sldId id="366" r:id="rId26"/>
    <p:sldId id="367" r:id="rId27"/>
    <p:sldId id="369" r:id="rId28"/>
    <p:sldId id="362" r:id="rId29"/>
    <p:sldId id="370" r:id="rId30"/>
    <p:sldId id="371" r:id="rId31"/>
    <p:sldId id="374" r:id="rId32"/>
    <p:sldId id="375" r:id="rId33"/>
    <p:sldId id="376" r:id="rId34"/>
    <p:sldId id="377" r:id="rId35"/>
    <p:sldId id="379" r:id="rId36"/>
    <p:sldId id="381" r:id="rId37"/>
    <p:sldId id="382" r:id="rId38"/>
    <p:sldId id="383" r:id="rId39"/>
    <p:sldId id="38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2C"/>
    <a:srgbClr val="08519C"/>
    <a:srgbClr val="FF0000"/>
    <a:srgbClr val="E6E6E6"/>
    <a:srgbClr val="C00000"/>
    <a:srgbClr val="41AE76"/>
    <a:srgbClr val="4292C6"/>
    <a:srgbClr val="238B45"/>
    <a:srgbClr val="99D8C9"/>
    <a:srgbClr val="9E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5053" autoAdjust="0"/>
  </p:normalViewPr>
  <p:slideViewPr>
    <p:cSldViewPr snapToGrid="0">
      <p:cViewPr>
        <p:scale>
          <a:sx n="32" d="100"/>
          <a:sy n="32" d="100"/>
        </p:scale>
        <p:origin x="1494" y="10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cours_3_0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9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286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359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8602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1084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77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1867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0767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7061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627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3472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7572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05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1574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9733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1598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764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212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3381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934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02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8778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12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4874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3967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4323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0575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0135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81187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2259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94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998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39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40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272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301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86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92.png"/><Relationship Id="rId3" Type="http://schemas.openxmlformats.org/officeDocument/2006/relationships/image" Target="../media/image65.png"/><Relationship Id="rId21" Type="http://schemas.openxmlformats.org/officeDocument/2006/relationships/image" Target="../media/image8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91.png"/><Relationship Id="rId33" Type="http://schemas.openxmlformats.org/officeDocument/2006/relationships/image" Target="../media/image9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90.png"/><Relationship Id="rId32" Type="http://schemas.openxmlformats.org/officeDocument/2006/relationships/image" Target="../media/image98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8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86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5.png"/><Relationship Id="rId5" Type="http://schemas.openxmlformats.org/officeDocument/2006/relationships/image" Target="../media/image84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3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0.png"/><Relationship Id="rId9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7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8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9.png"/><Relationship Id="rId7" Type="http://schemas.openxmlformats.org/officeDocument/2006/relationships/image" Target="../media/image155.png"/><Relationship Id="rId12" Type="http://schemas.openxmlformats.org/officeDocument/2006/relationships/image" Target="../media/image1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62.png"/><Relationship Id="rId5" Type="http://schemas.openxmlformats.org/officeDocument/2006/relationships/image" Target="../media/image153.png"/><Relationship Id="rId10" Type="http://schemas.openxmlformats.org/officeDocument/2006/relationships/image" Target="../media/image161.png"/><Relationship Id="rId4" Type="http://schemas.openxmlformats.org/officeDocument/2006/relationships/image" Target="../media/image152.png"/><Relationship Id="rId9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SUPERVISÉ : AUTRES ALGORITHMES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3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MACHINES À VECTEURS DE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A834-5660-4BB8-A9CC-AD9F82083AF3}"/>
              </a:ext>
            </a:extLst>
          </p:cNvPr>
          <p:cNvSpPr txBox="1"/>
          <p:nvPr/>
        </p:nvSpPr>
        <p:spPr>
          <a:xfrm>
            <a:off x="-4006643" y="3841646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ARBRES DE DÉCISIONS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1535805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que peut-on faire dans le cas suivant ?</a:t>
            </a:r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peut utiliser ce que l’on appelle une fonction « noyau » (</a:t>
            </a:r>
            <a:r>
              <a:rPr lang="fr-CA" sz="4000" i="1" dirty="0"/>
              <a:t>kernel </a:t>
            </a:r>
            <a:r>
              <a:rPr lang="fr-CA" sz="4000" i="1" dirty="0" err="1"/>
              <a:t>function</a:t>
            </a:r>
            <a:r>
              <a:rPr lang="fr-CA" sz="4000" dirty="0"/>
              <a:t>).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On projette nos données dans un espace en plus haute dimension.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Exemple polynomial d’ordre 2 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lvl="1"/>
            <a:endParaRPr lang="fr-CA" sz="3600" dirty="0"/>
          </a:p>
          <a:p>
            <a:r>
              <a:rPr lang="fr-CA" sz="3600" dirty="0"/>
              <a:t>La méthode est appelée « </a:t>
            </a:r>
            <a:r>
              <a:rPr lang="fr-CA" sz="3600" b="1" dirty="0"/>
              <a:t>astuce du noyau</a:t>
            </a:r>
            <a:r>
              <a:rPr lang="fr-CA" sz="3600" dirty="0"/>
              <a:t> », car en fait, on </a:t>
            </a:r>
            <a:br>
              <a:rPr lang="fr-CA" sz="3600" dirty="0"/>
            </a:br>
            <a:r>
              <a:rPr lang="fr-CA" sz="3600" b="1" dirty="0"/>
              <a:t>n’a pas </a:t>
            </a:r>
            <a:r>
              <a:rPr lang="fr-CA" sz="3600" dirty="0"/>
              <a:t>à calculer la transformation pour calculer les vecteurs de support et donc la frontière centrale.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CE428E-47DA-4AC2-B32D-88B0B09BDADE}"/>
              </a:ext>
            </a:extLst>
          </p:cNvPr>
          <p:cNvCxnSpPr>
            <a:cxnSpLocks/>
          </p:cNvCxnSpPr>
          <p:nvPr/>
        </p:nvCxnSpPr>
        <p:spPr>
          <a:xfrm>
            <a:off x="1521125" y="1214603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3F476AA-C354-48B7-81F2-263DAF1A8BFE}"/>
              </a:ext>
            </a:extLst>
          </p:cNvPr>
          <p:cNvSpPr/>
          <p:nvPr/>
        </p:nvSpPr>
        <p:spPr>
          <a:xfrm>
            <a:off x="1876275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40F359-F729-4E30-BF1C-C05BFBC26ED2}"/>
              </a:ext>
            </a:extLst>
          </p:cNvPr>
          <p:cNvSpPr/>
          <p:nvPr/>
        </p:nvSpPr>
        <p:spPr>
          <a:xfrm>
            <a:off x="2463130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FE19CB-4720-41D5-B0A2-4C3597751921}"/>
              </a:ext>
            </a:extLst>
          </p:cNvPr>
          <p:cNvSpPr/>
          <p:nvPr/>
        </p:nvSpPr>
        <p:spPr>
          <a:xfrm>
            <a:off x="2715130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44478D-84AC-473C-AE4B-107B9DC10665}"/>
              </a:ext>
            </a:extLst>
          </p:cNvPr>
          <p:cNvSpPr/>
          <p:nvPr/>
        </p:nvSpPr>
        <p:spPr>
          <a:xfrm>
            <a:off x="3219793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98C5CA-2580-45D0-9541-81397E9A02FA}"/>
              </a:ext>
            </a:extLst>
          </p:cNvPr>
          <p:cNvGrpSpPr/>
          <p:nvPr/>
        </p:nvGrpSpPr>
        <p:grpSpPr>
          <a:xfrm>
            <a:off x="5206350" y="1052597"/>
            <a:ext cx="324000" cy="324000"/>
            <a:chOff x="4131601" y="2884249"/>
            <a:chExt cx="171830" cy="19767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1C970-FBA7-491E-9369-8D866353D18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1AC7D1-2DA0-4369-87DA-1DBAC48FD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7A0597-EA12-41EE-AA1E-875B5D67DA12}"/>
              </a:ext>
            </a:extLst>
          </p:cNvPr>
          <p:cNvGrpSpPr/>
          <p:nvPr/>
        </p:nvGrpSpPr>
        <p:grpSpPr>
          <a:xfrm>
            <a:off x="4650155" y="1045912"/>
            <a:ext cx="324000" cy="324000"/>
            <a:chOff x="4131601" y="2884249"/>
            <a:chExt cx="171830" cy="19767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FC7069-9F25-40F0-A8BD-52379ECCCD6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F9E1DA-966E-4FC2-B63E-AB492AD33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E5775B-0530-4ABA-AC39-1C05F40FD8EC}"/>
              </a:ext>
            </a:extLst>
          </p:cNvPr>
          <p:cNvGrpSpPr/>
          <p:nvPr/>
        </p:nvGrpSpPr>
        <p:grpSpPr>
          <a:xfrm>
            <a:off x="4190632" y="1052597"/>
            <a:ext cx="324000" cy="324000"/>
            <a:chOff x="4131601" y="2884249"/>
            <a:chExt cx="171830" cy="1976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00D4BB-2B03-4D57-AB31-966ED1EC13C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0B1C28-3764-44AB-B517-B6B5AA3AD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3E2451-67F6-4F4A-BFD8-77416F973F0A}"/>
              </a:ext>
            </a:extLst>
          </p:cNvPr>
          <p:cNvGrpSpPr/>
          <p:nvPr/>
        </p:nvGrpSpPr>
        <p:grpSpPr>
          <a:xfrm>
            <a:off x="5982348" y="1052597"/>
            <a:ext cx="324000" cy="324000"/>
            <a:chOff x="4131601" y="2884249"/>
            <a:chExt cx="171830" cy="19767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D1D02D-24CF-4580-8EC1-48A56AF761C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0573F9-4D17-450A-8444-9FADDEADD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EF8AB1-73F4-414C-8999-C7E1D5077A88}"/>
              </a:ext>
            </a:extLst>
          </p:cNvPr>
          <p:cNvGrpSpPr/>
          <p:nvPr/>
        </p:nvGrpSpPr>
        <p:grpSpPr>
          <a:xfrm>
            <a:off x="6278988" y="1061508"/>
            <a:ext cx="324000" cy="324000"/>
            <a:chOff x="4131601" y="2884249"/>
            <a:chExt cx="171830" cy="19767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2D9BE7-DF90-4F3D-8C61-60B8951BB5E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19943A-7C4D-44C1-8322-6C9D29270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4579B2-7EE2-4EB4-84AA-28CB635B13C0}"/>
                  </a:ext>
                </a:extLst>
              </p:cNvPr>
              <p:cNvSpPr txBox="1"/>
              <p:nvPr/>
            </p:nvSpPr>
            <p:spPr>
              <a:xfrm>
                <a:off x="9418208" y="83429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4579B2-7EE2-4EB4-84AA-28CB635B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208" y="834299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FE1CC82-D79C-4D91-8384-56C457CC468B}"/>
              </a:ext>
            </a:extLst>
          </p:cNvPr>
          <p:cNvGrpSpPr/>
          <p:nvPr/>
        </p:nvGrpSpPr>
        <p:grpSpPr>
          <a:xfrm>
            <a:off x="5629532" y="1061508"/>
            <a:ext cx="324000" cy="324000"/>
            <a:chOff x="4131601" y="2884249"/>
            <a:chExt cx="171830" cy="19767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41116D-28B9-4284-B667-60ABCB1BC79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E3F289-168F-419A-9929-FA15A6505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C9A8D1F-929E-4751-B055-818B133EFE04}"/>
              </a:ext>
            </a:extLst>
          </p:cNvPr>
          <p:cNvSpPr/>
          <p:nvPr/>
        </p:nvSpPr>
        <p:spPr>
          <a:xfrm>
            <a:off x="3459885" y="108191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3FEE3F-3C8D-40F8-9013-A3D41525CCC8}"/>
              </a:ext>
            </a:extLst>
          </p:cNvPr>
          <p:cNvSpPr/>
          <p:nvPr/>
        </p:nvSpPr>
        <p:spPr>
          <a:xfrm>
            <a:off x="7229492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7932CE-E7D1-422D-A4D0-D8DEA3245FA0}"/>
              </a:ext>
            </a:extLst>
          </p:cNvPr>
          <p:cNvSpPr/>
          <p:nvPr/>
        </p:nvSpPr>
        <p:spPr>
          <a:xfrm>
            <a:off x="7511446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71BDD1-B77F-4A41-8F62-A52886105E20}"/>
              </a:ext>
            </a:extLst>
          </p:cNvPr>
          <p:cNvSpPr/>
          <p:nvPr/>
        </p:nvSpPr>
        <p:spPr>
          <a:xfrm>
            <a:off x="8068347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FFBEAC-5A84-41CE-9F53-416B5505ED18}"/>
              </a:ext>
            </a:extLst>
          </p:cNvPr>
          <p:cNvSpPr/>
          <p:nvPr/>
        </p:nvSpPr>
        <p:spPr>
          <a:xfrm>
            <a:off x="8325530" y="10879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923D45-E7B0-4809-A22D-BD7D63535320}"/>
              </a:ext>
            </a:extLst>
          </p:cNvPr>
          <p:cNvSpPr/>
          <p:nvPr/>
        </p:nvSpPr>
        <p:spPr>
          <a:xfrm>
            <a:off x="8621476" y="108191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472975-598B-4712-A98E-3CD76CDB098D}"/>
              </a:ext>
            </a:extLst>
          </p:cNvPr>
          <p:cNvGrpSpPr/>
          <p:nvPr/>
        </p:nvGrpSpPr>
        <p:grpSpPr>
          <a:xfrm>
            <a:off x="5043495" y="1052597"/>
            <a:ext cx="324000" cy="324000"/>
            <a:chOff x="4131601" y="2884249"/>
            <a:chExt cx="171830" cy="19767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98B745D-DCCA-41EA-9753-C0E79B2837F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F96A-4EF8-4982-AC7C-14E6B3700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8B0A17-8D87-44A7-A9E6-A76D25FA7828}"/>
              </a:ext>
            </a:extLst>
          </p:cNvPr>
          <p:cNvGrpSpPr/>
          <p:nvPr/>
        </p:nvGrpSpPr>
        <p:grpSpPr>
          <a:xfrm>
            <a:off x="6502917" y="1061507"/>
            <a:ext cx="324000" cy="324000"/>
            <a:chOff x="4131601" y="2884249"/>
            <a:chExt cx="171830" cy="1976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FFB9CA-9FF8-41DA-A1BF-42769FFB0CE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BB0110-B5B2-4DBB-BF89-F0A28F5EB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2EC6AA-DA16-448A-8BC3-B98D3CCB98CE}"/>
              </a:ext>
            </a:extLst>
          </p:cNvPr>
          <p:cNvCxnSpPr>
            <a:cxnSpLocks/>
          </p:cNvCxnSpPr>
          <p:nvPr/>
        </p:nvCxnSpPr>
        <p:spPr>
          <a:xfrm>
            <a:off x="1925449" y="11808861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A4D9861-C051-4A09-9D58-5B307711A69C}"/>
              </a:ext>
            </a:extLst>
          </p:cNvPr>
          <p:cNvSpPr/>
          <p:nvPr/>
        </p:nvSpPr>
        <p:spPr>
          <a:xfrm>
            <a:off x="2280599" y="1138789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AD05AF-E5EE-46F6-8D55-F28CE71EC2A4}"/>
              </a:ext>
            </a:extLst>
          </p:cNvPr>
          <p:cNvSpPr/>
          <p:nvPr/>
        </p:nvSpPr>
        <p:spPr>
          <a:xfrm>
            <a:off x="2806325" y="1135431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F02125-3BF3-4265-A25E-DFAE907316B9}"/>
              </a:ext>
            </a:extLst>
          </p:cNvPr>
          <p:cNvSpPr/>
          <p:nvPr/>
        </p:nvSpPr>
        <p:spPr>
          <a:xfrm>
            <a:off x="3247277" y="1131893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253E90-0E9A-4A03-BC7A-768AFAC5ABA6}"/>
              </a:ext>
            </a:extLst>
          </p:cNvPr>
          <p:cNvSpPr/>
          <p:nvPr/>
        </p:nvSpPr>
        <p:spPr>
          <a:xfrm>
            <a:off x="3591316" y="1123390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09F10D-2863-4143-AFFC-6FD58EB70708}"/>
              </a:ext>
            </a:extLst>
          </p:cNvPr>
          <p:cNvGrpSpPr/>
          <p:nvPr/>
        </p:nvGrpSpPr>
        <p:grpSpPr>
          <a:xfrm>
            <a:off x="5706763" y="9878841"/>
            <a:ext cx="324000" cy="324000"/>
            <a:chOff x="4131601" y="2884249"/>
            <a:chExt cx="171830" cy="19767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85363F-1E50-41B6-B888-D89ABBD342D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D9244C-A0EF-409D-8F65-9665309FD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0D0EFB-692E-4FF7-8C16-E804275EECE4}"/>
              </a:ext>
            </a:extLst>
          </p:cNvPr>
          <p:cNvGrpSpPr/>
          <p:nvPr/>
        </p:nvGrpSpPr>
        <p:grpSpPr>
          <a:xfrm>
            <a:off x="5057049" y="10439375"/>
            <a:ext cx="324000" cy="324000"/>
            <a:chOff x="4131601" y="2884249"/>
            <a:chExt cx="171830" cy="19767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5408682-69BE-45FA-A7FB-7D5CC99EAA0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E8997-FC21-41BE-AA9F-6CDC694E2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BD40A8-E993-4001-9824-840144277EC4}"/>
              </a:ext>
            </a:extLst>
          </p:cNvPr>
          <p:cNvGrpSpPr/>
          <p:nvPr/>
        </p:nvGrpSpPr>
        <p:grpSpPr>
          <a:xfrm>
            <a:off x="4619122" y="10731560"/>
            <a:ext cx="324000" cy="324000"/>
            <a:chOff x="4131601" y="2884249"/>
            <a:chExt cx="171830" cy="19767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7A7541-9026-4B9A-863B-16FECEEFA42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F56A49-9CA5-4BC8-AAF4-149AD1C31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32AE1A0-6C1D-4100-B43A-5C8A03181F39}"/>
              </a:ext>
            </a:extLst>
          </p:cNvPr>
          <p:cNvGrpSpPr/>
          <p:nvPr/>
        </p:nvGrpSpPr>
        <p:grpSpPr>
          <a:xfrm>
            <a:off x="6142386" y="9397426"/>
            <a:ext cx="324000" cy="324000"/>
            <a:chOff x="4131601" y="2884249"/>
            <a:chExt cx="171830" cy="19767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5538113-4899-4C9C-91B8-47E7A656AE4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FD6C7C-BA35-43F8-BAF8-4D627F609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CC0DEF-4237-407A-8927-BD861B67CAE4}"/>
              </a:ext>
            </a:extLst>
          </p:cNvPr>
          <p:cNvGrpSpPr/>
          <p:nvPr/>
        </p:nvGrpSpPr>
        <p:grpSpPr>
          <a:xfrm>
            <a:off x="6347266" y="9105582"/>
            <a:ext cx="324000" cy="324000"/>
            <a:chOff x="4131601" y="2884249"/>
            <a:chExt cx="171830" cy="19767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DF2CEF8-D91C-49BA-8073-DF6624C2EEF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863EBCC-212A-495A-B772-E05E1D365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2602582-FFEE-464E-99B8-099ECB70B9E5}"/>
                  </a:ext>
                </a:extLst>
              </p:cNvPr>
              <p:cNvSpPr txBox="1"/>
              <p:nvPr/>
            </p:nvSpPr>
            <p:spPr>
              <a:xfrm>
                <a:off x="9822532" y="11428557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2602582-FFEE-464E-99B8-099ECB70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532" y="11428557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B6A5BB2-5A91-42B5-A74D-33C6B636DB6E}"/>
              </a:ext>
            </a:extLst>
          </p:cNvPr>
          <p:cNvGrpSpPr/>
          <p:nvPr/>
        </p:nvGrpSpPr>
        <p:grpSpPr>
          <a:xfrm>
            <a:off x="5967687" y="9574843"/>
            <a:ext cx="324000" cy="324000"/>
            <a:chOff x="4131601" y="2884249"/>
            <a:chExt cx="171830" cy="19767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032034D-FA1B-474D-8AA1-E4F9A6C9DF4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82C7A7D-5FDF-4A7A-958B-AFA9BAAAB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FC6363B3-BFB5-48B9-8B3E-404A2BD09441}"/>
              </a:ext>
            </a:extLst>
          </p:cNvPr>
          <p:cNvSpPr/>
          <p:nvPr/>
        </p:nvSpPr>
        <p:spPr>
          <a:xfrm>
            <a:off x="3960134" y="1109366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A21095-FE86-4405-A2E0-75786D04B4CB}"/>
              </a:ext>
            </a:extLst>
          </p:cNvPr>
          <p:cNvSpPr/>
          <p:nvPr/>
        </p:nvSpPr>
        <p:spPr>
          <a:xfrm>
            <a:off x="7486510" y="698892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80CD144-F199-4171-A42C-4DE731BF1CEC}"/>
              </a:ext>
            </a:extLst>
          </p:cNvPr>
          <p:cNvSpPr/>
          <p:nvPr/>
        </p:nvSpPr>
        <p:spPr>
          <a:xfrm>
            <a:off x="7722400" y="641310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34BC76-DC62-4D20-AA56-1F256BDC0829}"/>
              </a:ext>
            </a:extLst>
          </p:cNvPr>
          <p:cNvSpPr/>
          <p:nvPr/>
        </p:nvSpPr>
        <p:spPr>
          <a:xfrm>
            <a:off x="8257014" y="490821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3173FE6-C6C8-4D77-9059-AD1F278C05BF}"/>
              </a:ext>
            </a:extLst>
          </p:cNvPr>
          <p:cNvSpPr/>
          <p:nvPr/>
        </p:nvSpPr>
        <p:spPr>
          <a:xfrm>
            <a:off x="8005014" y="576939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79D60F3-72C8-4952-ADBC-C34E7871CF1D}"/>
              </a:ext>
            </a:extLst>
          </p:cNvPr>
          <p:cNvSpPr/>
          <p:nvPr/>
        </p:nvSpPr>
        <p:spPr>
          <a:xfrm>
            <a:off x="8434930" y="398399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2C8DFE6-D5B9-4A2F-ADE0-B6793412D0EF}"/>
              </a:ext>
            </a:extLst>
          </p:cNvPr>
          <p:cNvGrpSpPr/>
          <p:nvPr/>
        </p:nvGrpSpPr>
        <p:grpSpPr>
          <a:xfrm>
            <a:off x="5532064" y="10014498"/>
            <a:ext cx="324000" cy="324000"/>
            <a:chOff x="4131601" y="2884249"/>
            <a:chExt cx="171830" cy="19767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453C06-BF61-428B-92C0-AFD7C2E7193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7474045-E33D-4E3B-9657-48CF5B4D7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A39EF5-B81C-44A2-94CD-9A536C519CDA}"/>
              </a:ext>
            </a:extLst>
          </p:cNvPr>
          <p:cNvGrpSpPr/>
          <p:nvPr/>
        </p:nvGrpSpPr>
        <p:grpSpPr>
          <a:xfrm>
            <a:off x="6555408" y="8781581"/>
            <a:ext cx="324000" cy="324000"/>
            <a:chOff x="4131601" y="2884249"/>
            <a:chExt cx="171830" cy="19767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D8DF6E-8E77-44C3-BCC2-58BC037B6C8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043D7D-0708-43C3-A392-44F335AF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C7A1D2-B6A1-47E8-8301-4D6D4AA4214A}"/>
              </a:ext>
            </a:extLst>
          </p:cNvPr>
          <p:cNvCxnSpPr>
            <a:cxnSpLocks/>
          </p:cNvCxnSpPr>
          <p:nvPr/>
        </p:nvCxnSpPr>
        <p:spPr>
          <a:xfrm flipV="1">
            <a:off x="1959692" y="5238158"/>
            <a:ext cx="40750" cy="6504358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94E9E0-DCB2-499B-8E47-7542402231F8}"/>
                  </a:ext>
                </a:extLst>
              </p:cNvPr>
              <p:cNvSpPr txBox="1"/>
              <p:nvPr/>
            </p:nvSpPr>
            <p:spPr>
              <a:xfrm>
                <a:off x="95925" y="5238158"/>
                <a:ext cx="1356853" cy="90871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94E9E0-DCB2-499B-8E47-754240223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5" y="5238158"/>
                <a:ext cx="1356853" cy="908710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D77B89-02F0-4A7C-B2F6-0957E8E2151C}"/>
              </a:ext>
            </a:extLst>
          </p:cNvPr>
          <p:cNvCxnSpPr>
            <a:cxnSpLocks/>
          </p:cNvCxnSpPr>
          <p:nvPr/>
        </p:nvCxnSpPr>
        <p:spPr>
          <a:xfrm flipH="1">
            <a:off x="3459885" y="5643397"/>
            <a:ext cx="5633316" cy="656901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F3B274-A74C-4F23-9BFB-F748C6555787}"/>
              </a:ext>
            </a:extLst>
          </p:cNvPr>
          <p:cNvCxnSpPr>
            <a:cxnSpLocks/>
          </p:cNvCxnSpPr>
          <p:nvPr/>
        </p:nvCxnSpPr>
        <p:spPr>
          <a:xfrm flipH="1">
            <a:off x="3675363" y="5679389"/>
            <a:ext cx="5606789" cy="653302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28B824B-16C9-4125-90D6-FB9FB8560E82}"/>
              </a:ext>
            </a:extLst>
          </p:cNvPr>
          <p:cNvCxnSpPr>
            <a:cxnSpLocks/>
          </p:cNvCxnSpPr>
          <p:nvPr/>
        </p:nvCxnSpPr>
        <p:spPr>
          <a:xfrm flipH="1">
            <a:off x="3247277" y="5643397"/>
            <a:ext cx="5626199" cy="654575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8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Les fonctions noyau les plus utilisées sont :</a:t>
            </a:r>
          </a:p>
          <a:p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Le noyau polynomial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Le noyau Gaussien (aussi appelé « noyau à base radiale » ; </a:t>
            </a:r>
            <a:r>
              <a:rPr lang="fr-CA" sz="4000" i="1" dirty="0"/>
              <a:t>radial basis </a:t>
            </a:r>
            <a:r>
              <a:rPr lang="fr-CA" sz="4000" i="1" dirty="0" err="1"/>
              <a:t>function</a:t>
            </a:r>
            <a:r>
              <a:rPr lang="fr-CA" sz="4000" dirty="0"/>
              <a:t>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La version « sans transformation » correspond au « noyau linéaire ».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Essayons l’astuce du noyau avec un exemple concret.</a:t>
            </a:r>
          </a:p>
        </p:txBody>
      </p:sp>
    </p:spTree>
    <p:extLst>
      <p:ext uri="{BB962C8B-B14F-4D97-AF65-F5344CB8AC3E}">
        <p14:creationId xmlns:p14="http://schemas.microsoft.com/office/powerpoint/2010/main" val="144966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2. ARBRES DE DÉCISIONS</a:t>
            </a:r>
          </a:p>
        </p:txBody>
      </p:sp>
    </p:spTree>
    <p:extLst>
      <p:ext uri="{BB962C8B-B14F-4D97-AF65-F5344CB8AC3E}">
        <p14:creationId xmlns:p14="http://schemas.microsoft.com/office/powerpoint/2010/main" val="248417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74789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Les arbres de décisions constituent une autre alternative aux algorithmes de « régression logistique » et de « machines à vecteurs de support ».</a:t>
            </a:r>
          </a:p>
          <a:p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Les deux approches précédentes n’utilisaient qu’une seule frontière décisionnelle pour classifier les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Les arbres de décisions utilisent quant à eux plusieurs frontières décisionnelles.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endParaRPr lang="fr-CA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F90876-7C67-4A96-BC14-4697C12008DE}"/>
              </a:ext>
            </a:extLst>
          </p:cNvPr>
          <p:cNvSpPr/>
          <p:nvPr/>
        </p:nvSpPr>
        <p:spPr>
          <a:xfrm>
            <a:off x="5033772" y="6858000"/>
            <a:ext cx="1858296" cy="185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9FD9E7-BB12-442B-940C-19471B8E0BE2}"/>
              </a:ext>
            </a:extLst>
          </p:cNvPr>
          <p:cNvSpPr/>
          <p:nvPr/>
        </p:nvSpPr>
        <p:spPr>
          <a:xfrm>
            <a:off x="1799302" y="10182557"/>
            <a:ext cx="2005781" cy="200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0815AE-D2FF-4AFB-AAC5-05F0932D8A4D}"/>
              </a:ext>
            </a:extLst>
          </p:cNvPr>
          <p:cNvSpPr/>
          <p:nvPr/>
        </p:nvSpPr>
        <p:spPr>
          <a:xfrm>
            <a:off x="8120758" y="10182557"/>
            <a:ext cx="2005781" cy="200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CE15D5D-366D-4246-AF5B-F04DAFFF1B58}"/>
              </a:ext>
            </a:extLst>
          </p:cNvPr>
          <p:cNvSpPr/>
          <p:nvPr/>
        </p:nvSpPr>
        <p:spPr>
          <a:xfrm>
            <a:off x="475487" y="13785096"/>
            <a:ext cx="2326706" cy="2005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EBE3E9-6F12-47C3-99F2-B05C9769AAC5}"/>
              </a:ext>
            </a:extLst>
          </p:cNvPr>
          <p:cNvSpPr/>
          <p:nvPr/>
        </p:nvSpPr>
        <p:spPr>
          <a:xfrm>
            <a:off x="3100700" y="13785096"/>
            <a:ext cx="2326706" cy="2005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4DAEC66-0DE8-4E61-BA69-28D1FBE12448}"/>
              </a:ext>
            </a:extLst>
          </p:cNvPr>
          <p:cNvSpPr/>
          <p:nvPr/>
        </p:nvSpPr>
        <p:spPr>
          <a:xfrm>
            <a:off x="6796943" y="13785096"/>
            <a:ext cx="2326706" cy="2005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9104A22-2D2A-4F0C-B7FB-08CAE22839C5}"/>
              </a:ext>
            </a:extLst>
          </p:cNvPr>
          <p:cNvSpPr/>
          <p:nvPr/>
        </p:nvSpPr>
        <p:spPr>
          <a:xfrm>
            <a:off x="9329833" y="13785095"/>
            <a:ext cx="2326706" cy="2005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18E394-5817-4E27-9F1A-DB5EA5B79EC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649427" y="7869063"/>
            <a:ext cx="1466261" cy="3160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BEBD8-95AD-48EA-AB2E-B18AE4CBCC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810154" y="7869061"/>
            <a:ext cx="1466261" cy="3160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4DB52A-4ACB-4B29-A30E-9D42D2E7B94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1422138" y="12405041"/>
            <a:ext cx="1596758" cy="1163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F34F3B-78AE-47EF-AC37-45F89002FC56}"/>
              </a:ext>
            </a:extLst>
          </p:cNvPr>
          <p:cNvCxnSpPr>
            <a:stCxn id="4" idx="4"/>
          </p:cNvCxnSpPr>
          <p:nvPr/>
        </p:nvCxnSpPr>
        <p:spPr>
          <a:xfrm rot="16200000" flipH="1">
            <a:off x="2688583" y="12301947"/>
            <a:ext cx="1596757" cy="1369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8C41C3-5FD8-4337-B0A5-BE0CBD84388D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5400000">
            <a:off x="7743594" y="12405041"/>
            <a:ext cx="1596758" cy="1163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4CBA6FB-04FE-489C-B5F4-D9362774FDB1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16200000" flipH="1">
            <a:off x="9010039" y="12301947"/>
            <a:ext cx="1596757" cy="1369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EF288-F243-49D9-85B8-C135C3CC56AB}"/>
              </a:ext>
            </a:extLst>
          </p:cNvPr>
          <p:cNvSpPr txBox="1"/>
          <p:nvPr/>
        </p:nvSpPr>
        <p:spPr>
          <a:xfrm>
            <a:off x="7504469" y="7359460"/>
            <a:ext cx="316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Racine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8B3891-10E0-44AC-8D01-BD3C3E40085E}"/>
              </a:ext>
            </a:extLst>
          </p:cNvPr>
          <p:cNvSpPr txBox="1"/>
          <p:nvPr/>
        </p:nvSpPr>
        <p:spPr>
          <a:xfrm>
            <a:off x="4382556" y="10523726"/>
            <a:ext cx="3160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/>
              <a:t>Nœuds internes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C4E20-BD49-41E3-A68C-377D123416F1}"/>
              </a:ext>
            </a:extLst>
          </p:cNvPr>
          <p:cNvSpPr txBox="1"/>
          <p:nvPr/>
        </p:nvSpPr>
        <p:spPr>
          <a:xfrm>
            <a:off x="4625216" y="13979210"/>
            <a:ext cx="316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/>
              <a:t>Feuilles</a:t>
            </a:r>
          </a:p>
        </p:txBody>
      </p:sp>
    </p:spTree>
    <p:extLst>
      <p:ext uri="{BB962C8B-B14F-4D97-AF65-F5344CB8AC3E}">
        <p14:creationId xmlns:p14="http://schemas.microsoft.com/office/powerpoint/2010/main" val="218317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62991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À chaque nouveau nœud, l’algorithme doit sélectionner:</a:t>
                </a:r>
              </a:p>
              <a:p>
                <a:endParaRPr lang="fr-CA" sz="4000" dirty="0"/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caractéristique (i.e. une variable indépendante) de l’ensemble de données.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critère de décision à l’intérieur de cette caractéristique.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Par exemple, on pourrait sélectionner une caractéristique </a:t>
                </a:r>
                <a:r>
                  <a:rPr lang="fr-CA" sz="4000" b="1" dirty="0"/>
                  <a:t>catégorielle</a:t>
                </a:r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CA" sz="4000" dirty="0"/>
                  <a:t>, et séparer les données selon que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4000" dirty="0"/>
                  <a:t> 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6299160"/>
              </a:xfrm>
              <a:prstGeom prst="rect">
                <a:avLst/>
              </a:prstGeom>
              <a:blipFill>
                <a:blip r:embed="rId3"/>
                <a:stretch>
                  <a:fillRect l="-1750" t="-1742" r="-1200" b="-32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/>
              <p:nvPr/>
            </p:nvSpPr>
            <p:spPr>
              <a:xfrm>
                <a:off x="5033772" y="6858000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2" y="6858000"/>
                <a:ext cx="1858296" cy="185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18E394-5817-4E27-9F1A-DB5EA5B79ECF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3649427" y="7869063"/>
            <a:ext cx="1466261" cy="3160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BEBD8-95AD-48EA-AB2E-B18AE4CBCC23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810154" y="7869061"/>
            <a:ext cx="1466261" cy="3160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EF288-F243-49D9-85B8-C135C3CC56AB}"/>
              </a:ext>
            </a:extLst>
          </p:cNvPr>
          <p:cNvSpPr txBox="1"/>
          <p:nvPr/>
        </p:nvSpPr>
        <p:spPr>
          <a:xfrm>
            <a:off x="7920844" y="8664063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C4D1A-43A5-43E1-A714-246D473E4C01}"/>
              </a:ext>
            </a:extLst>
          </p:cNvPr>
          <p:cNvSpPr txBox="1"/>
          <p:nvPr/>
        </p:nvSpPr>
        <p:spPr>
          <a:xfrm>
            <a:off x="2802192" y="8664063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/>
              <p:nvPr/>
            </p:nvSpPr>
            <p:spPr>
              <a:xfrm>
                <a:off x="651112" y="10182556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2" y="10182556"/>
                <a:ext cx="2151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/>
              <p:nvPr/>
            </p:nvSpPr>
            <p:spPr>
              <a:xfrm>
                <a:off x="2802192" y="1018255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2" y="10182556"/>
                <a:ext cx="20193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/>
              <p:nvPr/>
            </p:nvSpPr>
            <p:spPr>
              <a:xfrm>
                <a:off x="651113" y="1089044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3" y="10890442"/>
                <a:ext cx="20193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/>
              <p:nvPr/>
            </p:nvSpPr>
            <p:spPr>
              <a:xfrm>
                <a:off x="2802192" y="1087630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2" y="10876302"/>
                <a:ext cx="201930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/>
              <p:nvPr/>
            </p:nvSpPr>
            <p:spPr>
              <a:xfrm>
                <a:off x="6972571" y="10208378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71" y="10208378"/>
                <a:ext cx="215108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/>
              <p:nvPr/>
            </p:nvSpPr>
            <p:spPr>
              <a:xfrm>
                <a:off x="9123651" y="1020837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51" y="10208378"/>
                <a:ext cx="201930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/>
              <p:nvPr/>
            </p:nvSpPr>
            <p:spPr>
              <a:xfrm>
                <a:off x="6972572" y="1091626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72" y="10916264"/>
                <a:ext cx="201930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/>
              <p:nvPr/>
            </p:nvSpPr>
            <p:spPr>
              <a:xfrm>
                <a:off x="9123651" y="1090212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51" y="10902124"/>
                <a:ext cx="201930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18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2193972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Cette question devient un « candidat » pour le nœud.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doit évaluer la qualité du candidat.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Dans </a:t>
                </a:r>
                <a:r>
                  <a:rPr lang="fr-CA" sz="4000" dirty="0" err="1"/>
                  <a:t>Scikit</a:t>
                </a:r>
                <a:r>
                  <a:rPr lang="fr-CA" sz="4000" dirty="0"/>
                  <a:t> </a:t>
                </a:r>
                <a:r>
                  <a:rPr lang="fr-CA" sz="4000" dirty="0" err="1"/>
                  <a:t>Learn</a:t>
                </a:r>
                <a:r>
                  <a:rPr lang="fr-CA" sz="4000" dirty="0"/>
                  <a:t>, la méthode d’évaluation utilisée par défaut est nommée « </a:t>
                </a:r>
                <a:r>
                  <a:rPr lang="fr-CA" sz="4000" dirty="0" err="1"/>
                  <a:t>gini</a:t>
                </a:r>
                <a:r>
                  <a:rPr lang="fr-CA" sz="4000" dirty="0"/>
                  <a:t> » et utilise le calcul suivant :</a:t>
                </a:r>
              </a:p>
              <a:p>
                <a:endParaRPr lang="fr-CA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𝒑𝒓𝒐𝒃𝒂𝒃𝒊𝒍𝒊𝒕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é 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𝒑𝒓𝒐𝒃𝒂𝒃𝒊𝒍𝒊𝒕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é 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CA" sz="3200" b="1" dirty="0">
                  <a:solidFill>
                    <a:srgbClr val="08519C"/>
                  </a:solidFill>
                </a:endParaRPr>
              </a:p>
              <a:p>
                <a:endParaRPr lang="fr-CA" sz="4000" dirty="0"/>
              </a:p>
              <a:p>
                <a:r>
                  <a:rPr lang="fr-CA" sz="4000" dirty="0"/>
                  <a:t>Plus le score est bas, meilleur est le candidat.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l’une des feuilles est « pure » (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>
                    <a:solidFill>
                      <a:srgbClr val="08519C"/>
                    </a:solidFill>
                  </a:rPr>
                  <a:t> </a:t>
                </a:r>
                <a:r>
                  <a:rPr lang="fr-CA" sz="3600" dirty="0"/>
                  <a:t>pour tous les cas ou 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3600" dirty="0"/>
                  <a:t> pour tous les cas), alors le score </a:t>
                </a:r>
                <a:r>
                  <a:rPr lang="fr-CA" sz="3600" dirty="0" err="1"/>
                  <a:t>gini</a:t>
                </a:r>
                <a:r>
                  <a:rPr lang="fr-CA" sz="3600" dirty="0"/>
                  <a:t> est de « 0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dans 50 % des cas 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dirty="0"/>
                  <a:t>, alors le score </a:t>
                </a:r>
                <a:r>
                  <a:rPr lang="fr-CA" sz="3600" dirty="0" err="1"/>
                  <a:t>gini</a:t>
                </a:r>
                <a:r>
                  <a:rPr lang="fr-CA" sz="3600" dirty="0"/>
                  <a:t> est de « 0.5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Comme les côtés « Oui » et « Non » ne sont pas nécessairement de même taille, on prend la moyenne pondérée des deux.</a:t>
                </a:r>
              </a:p>
              <a:p>
                <a:endParaRPr lang="fr-CA" sz="3600" dirty="0"/>
              </a:p>
              <a:p>
                <a:r>
                  <a:rPr lang="fr-CA" sz="3600" dirty="0"/>
                  <a:t>Exemple. Ici, on a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Oui 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num>
                                <m:den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𝟎𝟔𝟐𝟓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𝟓𝟔𝟐𝟓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𝟑𝟕𝟓</m:t>
                      </m:r>
                    </m:oMath>
                  </m:oMathPara>
                </a14:m>
                <a:endParaRPr lang="fr-CA" sz="3200" dirty="0"/>
              </a:p>
              <a:p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Non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𝟎𝟐𝟕𝟖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𝟔𝟗𝟒𝟒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𝟐𝟕𝟖</m:t>
                      </m:r>
                    </m:oMath>
                  </m:oMathPara>
                </a14:m>
                <a:endParaRPr lang="fr-CA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Moyenne pondérée 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𝒈𝒊𝒏𝒊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𝟑𝟕𝟓</m:t>
                      </m:r>
                      <m:d>
                        <m:dPr>
                          <m:ctrlPr>
                            <a:rPr lang="fr-CA" sz="3600" b="1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num>
                            <m:den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𝟐𝟕𝟖</m:t>
                      </m:r>
                      <m:d>
                        <m:d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𝟑𝟑𝟑</m:t>
                      </m:r>
                    </m:oMath>
                  </m:oMathPara>
                </a14:m>
                <a:endParaRPr lang="fr-CA" sz="3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21939724"/>
              </a:xfrm>
              <a:prstGeom prst="rect">
                <a:avLst/>
              </a:prstGeom>
              <a:blipFill>
                <a:blip r:embed="rId3"/>
                <a:stretch>
                  <a:fillRect l="-1750" r="-11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/>
              <p:nvPr/>
            </p:nvSpPr>
            <p:spPr>
              <a:xfrm>
                <a:off x="5166852" y="280219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52" y="280219"/>
                <a:ext cx="1858296" cy="185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18E394-5817-4E27-9F1A-DB5EA5B79ECF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3782507" y="1291282"/>
            <a:ext cx="1466261" cy="3160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BEBD8-95AD-48EA-AB2E-B18AE4CBCC23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943234" y="1291280"/>
            <a:ext cx="1466261" cy="3160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EF288-F243-49D9-85B8-C135C3CC56AB}"/>
              </a:ext>
            </a:extLst>
          </p:cNvPr>
          <p:cNvSpPr txBox="1"/>
          <p:nvPr/>
        </p:nvSpPr>
        <p:spPr>
          <a:xfrm>
            <a:off x="8053924" y="2086282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C4D1A-43A5-43E1-A714-246D473E4C01}"/>
              </a:ext>
            </a:extLst>
          </p:cNvPr>
          <p:cNvSpPr txBox="1"/>
          <p:nvPr/>
        </p:nvSpPr>
        <p:spPr>
          <a:xfrm>
            <a:off x="2935272" y="2086282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/>
              <p:nvPr/>
            </p:nvSpPr>
            <p:spPr>
              <a:xfrm>
                <a:off x="784192" y="3604775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2" y="3604775"/>
                <a:ext cx="2151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/>
              <p:nvPr/>
            </p:nvSpPr>
            <p:spPr>
              <a:xfrm>
                <a:off x="2935272" y="3604775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72" y="3604775"/>
                <a:ext cx="20193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/>
              <p:nvPr/>
            </p:nvSpPr>
            <p:spPr>
              <a:xfrm>
                <a:off x="784193" y="4312661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3" y="4312661"/>
                <a:ext cx="20193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/>
              <p:nvPr/>
            </p:nvSpPr>
            <p:spPr>
              <a:xfrm>
                <a:off x="2935272" y="4298521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72" y="4298521"/>
                <a:ext cx="201930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/>
              <p:nvPr/>
            </p:nvSpPr>
            <p:spPr>
              <a:xfrm>
                <a:off x="7105651" y="3630597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1" y="3630597"/>
                <a:ext cx="215108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/>
              <p:nvPr/>
            </p:nvSpPr>
            <p:spPr>
              <a:xfrm>
                <a:off x="9256731" y="3630597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1" y="3630597"/>
                <a:ext cx="201930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/>
              <p:nvPr/>
            </p:nvSpPr>
            <p:spPr>
              <a:xfrm>
                <a:off x="7105652" y="4338483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2" y="4338483"/>
                <a:ext cx="201930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/>
              <p:nvPr/>
            </p:nvSpPr>
            <p:spPr>
              <a:xfrm>
                <a:off x="9256731" y="4324343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1" y="4324343"/>
                <a:ext cx="201930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11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678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26459"/>
                <a:ext cx="12192000" cy="202901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Si la caractéristique, nommons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dirty="0"/>
                  <a:t>, est </a:t>
                </a:r>
                <a:r>
                  <a:rPr lang="fr-CA" sz="4000" b="1" dirty="0"/>
                  <a:t>continue</a:t>
                </a:r>
                <a:r>
                  <a:rPr lang="fr-CA" sz="4000" dirty="0"/>
                  <a:t> (plutôt que catégorielle), on procède de la même manière.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Toutefois, pour trouver la « question candidate », on met les données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en ordre croissant et les « valeurs » considérées pour les questions sont les moyennes de données consécutives.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Par exemple, si on avait (entre autres)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fr-CA" sz="4000" dirty="0"/>
                  <a:t> et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fr-CA" sz="4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, on pourrait avoir la situation suivante :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Et on a alors :</a:t>
                </a:r>
              </a:p>
              <a:p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Oui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𝟐𝟏𝟕𝟖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𝟐𝟖𝟒𝟒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𝟒𝟗𝟖</m:t>
                      </m:r>
                    </m:oMath>
                  </m:oMathPara>
                </a14:m>
                <a:endParaRPr lang="fr-CA" sz="3200" dirty="0"/>
              </a:p>
              <a:p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Non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num>
                                <m:den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𝟎𝟎𝟎𝟔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𝟗𝟓𝟎𝟔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𝟎𝟒𝟗</m:t>
                      </m:r>
                    </m:oMath>
                  </m:oMathPara>
                </a14:m>
                <a:endParaRPr lang="fr-CA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Moyenne pondérée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𝒈𝒊𝒏𝒊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𝟒𝟗𝟖</m:t>
                      </m:r>
                      <m:d>
                        <m:dPr>
                          <m:ctrlPr>
                            <a:rPr lang="fr-CA" sz="36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𝟎𝟒𝟗</m:t>
                      </m:r>
                      <m:d>
                        <m:d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𝟐𝟒𝟏</m:t>
                      </m:r>
                    </m:oMath>
                  </m:oMathPara>
                </a14:m>
                <a:endParaRPr lang="fr-CA" sz="3200" dirty="0"/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59"/>
                <a:ext cx="12192000" cy="20290170"/>
              </a:xfrm>
              <a:prstGeom prst="rect">
                <a:avLst/>
              </a:prstGeom>
              <a:blipFill>
                <a:blip r:embed="rId3"/>
                <a:stretch>
                  <a:fillRect l="-1750" t="-391" r="-11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/>
              <p:nvPr/>
            </p:nvSpPr>
            <p:spPr>
              <a:xfrm>
                <a:off x="5166852" y="7049730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&lt;36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52" y="7049730"/>
                <a:ext cx="1858296" cy="185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18E394-5817-4E27-9F1A-DB5EA5B79ECF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3782507" y="8060793"/>
            <a:ext cx="1466261" cy="3160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BEBD8-95AD-48EA-AB2E-B18AE4CBCC23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943234" y="8060791"/>
            <a:ext cx="1466261" cy="3160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EF288-F243-49D9-85B8-C135C3CC56AB}"/>
              </a:ext>
            </a:extLst>
          </p:cNvPr>
          <p:cNvSpPr txBox="1"/>
          <p:nvPr/>
        </p:nvSpPr>
        <p:spPr>
          <a:xfrm>
            <a:off x="8053924" y="8855793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C4D1A-43A5-43E1-A714-246D473E4C01}"/>
              </a:ext>
            </a:extLst>
          </p:cNvPr>
          <p:cNvSpPr txBox="1"/>
          <p:nvPr/>
        </p:nvSpPr>
        <p:spPr>
          <a:xfrm>
            <a:off x="2935272" y="8855793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/>
              <p:nvPr/>
            </p:nvSpPr>
            <p:spPr>
              <a:xfrm>
                <a:off x="784192" y="10374286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2" y="10374286"/>
                <a:ext cx="2151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/>
              <p:nvPr/>
            </p:nvSpPr>
            <p:spPr>
              <a:xfrm>
                <a:off x="2935272" y="1037428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72" y="10374286"/>
                <a:ext cx="20193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/>
              <p:nvPr/>
            </p:nvSpPr>
            <p:spPr>
              <a:xfrm>
                <a:off x="784193" y="1108217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3" y="11082172"/>
                <a:ext cx="20193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/>
              <p:nvPr/>
            </p:nvSpPr>
            <p:spPr>
              <a:xfrm>
                <a:off x="2935272" y="1106803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72" y="11068032"/>
                <a:ext cx="201930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/>
              <p:nvPr/>
            </p:nvSpPr>
            <p:spPr>
              <a:xfrm>
                <a:off x="7105651" y="10400108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1" y="10400108"/>
                <a:ext cx="215108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/>
              <p:nvPr/>
            </p:nvSpPr>
            <p:spPr>
              <a:xfrm>
                <a:off x="9256731" y="1040010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1" y="10400108"/>
                <a:ext cx="201930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/>
              <p:nvPr/>
            </p:nvSpPr>
            <p:spPr>
              <a:xfrm>
                <a:off x="7105652" y="1110799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2" y="11107994"/>
                <a:ext cx="201930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/>
              <p:nvPr/>
            </p:nvSpPr>
            <p:spPr>
              <a:xfrm>
                <a:off x="9256731" y="1109385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1" y="11093854"/>
                <a:ext cx="201930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3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72662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L’algorithme évalue tous les candidats possibles et sélectionne celui correspondant au score </a:t>
                </a:r>
                <a:r>
                  <a:rPr lang="fr-CA" sz="4000" i="1" dirty="0" err="1"/>
                  <a:t>gini</a:t>
                </a:r>
                <a:r>
                  <a:rPr lang="fr-CA" sz="4000" dirty="0"/>
                  <a:t> pondéré le plus bas.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Ensuite, on reprend le même processus pour chaque nouveau nœud.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construction de l’arbre s’arrête selon deux critères possibles: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d’exemples minimum pour qu’on ajoute un nœud de décision.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profondeur maximale (i.e. le nombre d’étages de l’arbre de décisions).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Si on met le « nombre d’exemples minimum » à 2 et qu’on ne spécifie pas de profondeur maximum, alors, la construction de l’arbre va se poursuivre jusqu’à ce que toutes les </a:t>
                </a:r>
                <a:r>
                  <a:rPr lang="fr-CA" sz="4000" b="1" dirty="0"/>
                  <a:t>feuilles</a:t>
                </a:r>
                <a:r>
                  <a:rPr lang="fr-CA" sz="4000" dirty="0"/>
                  <a:t> soient dites </a:t>
                </a:r>
                <a:r>
                  <a:rPr lang="fr-CA" sz="4000" b="1" dirty="0"/>
                  <a:t>pures</a:t>
                </a:r>
                <a:r>
                  <a:rPr lang="fr-CA" sz="40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À l’intérieur de chacune des feuilles, </a:t>
                </a:r>
                <a:br>
                  <a:rPr lang="fr-CA" sz="3600" dirty="0"/>
                </a:br>
                <a:r>
                  <a:rPr lang="fr-CA" sz="3600" dirty="0"/>
                  <a:t>tous les cas seront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3600" dirty="0"/>
                  <a:t> ou </a:t>
                </a:r>
                <a:br>
                  <a:rPr lang="fr-CA" sz="3600" dirty="0"/>
                </a:br>
                <a:r>
                  <a:rPr lang="fr-CA" sz="3600" dirty="0"/>
                  <a:t>tous les cas seront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Problème si toutes les feuilles sont pures…: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Surapprentissage (on minimise seulement le biais).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On ajoute du biais (et on augmente la variance) en…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…augmentant le nombre d’exemples minimum pour qu’on ajoute un nouveau nœud.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…en diminuant la profondeur maximale de l’arbre.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7266265"/>
              </a:xfrm>
              <a:prstGeom prst="rect">
                <a:avLst/>
              </a:prstGeom>
              <a:blipFill>
                <a:blip r:embed="rId3"/>
                <a:stretch>
                  <a:fillRect l="-1750" t="-636" r="-2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8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37473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Illustrons dans un cas avec deux caractéristiques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dirty="0"/>
                  <a:t> : </a:t>
                </a:r>
                <a:endParaRPr lang="fr-CA" sz="3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374735"/>
              </a:xfrm>
              <a:prstGeom prst="rect">
                <a:avLst/>
              </a:prstGeom>
              <a:blipFill>
                <a:blip r:embed="rId3"/>
                <a:stretch>
                  <a:fillRect l="-1750" t="-8000" b="-1688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1DD582-4CE6-40DE-AABC-8350547F8FC0}"/>
              </a:ext>
            </a:extLst>
          </p:cNvPr>
          <p:cNvCxnSpPr>
            <a:cxnSpLocks/>
          </p:cNvCxnSpPr>
          <p:nvPr/>
        </p:nvCxnSpPr>
        <p:spPr>
          <a:xfrm flipV="1">
            <a:off x="4850093" y="1812585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680252-A4EB-4B86-A871-C7B244985171}"/>
              </a:ext>
            </a:extLst>
          </p:cNvPr>
          <p:cNvCxnSpPr>
            <a:cxnSpLocks/>
          </p:cNvCxnSpPr>
          <p:nvPr/>
        </p:nvCxnSpPr>
        <p:spPr>
          <a:xfrm>
            <a:off x="3912283" y="4558984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B9DDE-DE75-42E7-80A8-CE2A75096977}"/>
                  </a:ext>
                </a:extLst>
              </p:cNvPr>
              <p:cNvSpPr txBox="1"/>
              <p:nvPr/>
            </p:nvSpPr>
            <p:spPr>
              <a:xfrm>
                <a:off x="7268827" y="4644213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B9DDE-DE75-42E7-80A8-CE2A75096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27" y="4644213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DFADA-61D3-495B-829F-F0E09469C853}"/>
                  </a:ext>
                </a:extLst>
              </p:cNvPr>
              <p:cNvSpPr txBox="1"/>
              <p:nvPr/>
            </p:nvSpPr>
            <p:spPr>
              <a:xfrm>
                <a:off x="3604248" y="126827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DFADA-61D3-495B-829F-F0E09469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48" y="1268277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2292EAB-0F91-4B81-A3CC-A326F033122E}"/>
              </a:ext>
            </a:extLst>
          </p:cNvPr>
          <p:cNvSpPr/>
          <p:nvPr/>
        </p:nvSpPr>
        <p:spPr>
          <a:xfrm>
            <a:off x="5659791" y="399177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8A088-752B-421E-BE55-D5D42DA51AAB}"/>
              </a:ext>
            </a:extLst>
          </p:cNvPr>
          <p:cNvSpPr/>
          <p:nvPr/>
        </p:nvSpPr>
        <p:spPr>
          <a:xfrm>
            <a:off x="5391543" y="399651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6BCFB-1B50-4417-926A-51C4DC02B547}"/>
              </a:ext>
            </a:extLst>
          </p:cNvPr>
          <p:cNvGrpSpPr/>
          <p:nvPr/>
        </p:nvGrpSpPr>
        <p:grpSpPr>
          <a:xfrm>
            <a:off x="6910310" y="3202559"/>
            <a:ext cx="211911" cy="243786"/>
            <a:chOff x="4131601" y="2884249"/>
            <a:chExt cx="171830" cy="19767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C50884-1F70-4795-B563-2611094B930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71DB16-7EBB-442A-B2B5-63A27ED17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AB456F-4B11-44A1-AD72-57C0C1598F86}"/>
              </a:ext>
            </a:extLst>
          </p:cNvPr>
          <p:cNvGrpSpPr/>
          <p:nvPr/>
        </p:nvGrpSpPr>
        <p:grpSpPr>
          <a:xfrm>
            <a:off x="7155691" y="3223659"/>
            <a:ext cx="211911" cy="243786"/>
            <a:chOff x="4131601" y="2884249"/>
            <a:chExt cx="171830" cy="1976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1F545-35D0-4F44-B845-3E7E6BDBE7B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3330F2-BDE1-419A-8A2F-ED26A7191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D9F6D-060B-43CD-8955-53D888AC721E}"/>
              </a:ext>
            </a:extLst>
          </p:cNvPr>
          <p:cNvGrpSpPr/>
          <p:nvPr/>
        </p:nvGrpSpPr>
        <p:grpSpPr>
          <a:xfrm>
            <a:off x="6668818" y="3208620"/>
            <a:ext cx="211911" cy="243786"/>
            <a:chOff x="4131601" y="2884249"/>
            <a:chExt cx="171830" cy="19767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15B51A-FF04-40DE-AB5B-920BF0A73A2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18257E-E766-468C-B020-97E334A8C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22F3265-8E1C-494B-B720-43B113EB7324}"/>
              </a:ext>
            </a:extLst>
          </p:cNvPr>
          <p:cNvSpPr/>
          <p:nvPr/>
        </p:nvSpPr>
        <p:spPr>
          <a:xfrm>
            <a:off x="7019187" y="24536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D9B0C4-EFC0-40EC-8F9E-4BEEFC58E9E6}"/>
              </a:ext>
            </a:extLst>
          </p:cNvPr>
          <p:cNvGrpSpPr/>
          <p:nvPr/>
        </p:nvGrpSpPr>
        <p:grpSpPr>
          <a:xfrm>
            <a:off x="6442116" y="3211144"/>
            <a:ext cx="211911" cy="243786"/>
            <a:chOff x="4131601" y="2884249"/>
            <a:chExt cx="171830" cy="1976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7968E7-04EB-4DF8-942A-5C323192CD9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CAEDB5-CABB-48E5-B815-AC2ECEFD6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D59D150-A08F-417B-9595-DA83A321BE95}"/>
              </a:ext>
            </a:extLst>
          </p:cNvPr>
          <p:cNvSpPr/>
          <p:nvPr/>
        </p:nvSpPr>
        <p:spPr>
          <a:xfrm>
            <a:off x="6735931" y="24536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976C9-005F-4075-9A35-9DE83AA1B2DE}"/>
                  </a:ext>
                </a:extLst>
              </p:cNvPr>
              <p:cNvSpPr txBox="1"/>
              <p:nvPr/>
            </p:nvSpPr>
            <p:spPr>
              <a:xfrm>
                <a:off x="5027074" y="4651143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976C9-005F-4075-9A35-9DE83AA1B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74" y="4651143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209208-A738-4327-AF9F-54912EE07882}"/>
                  </a:ext>
                </a:extLst>
              </p:cNvPr>
              <p:cNvSpPr txBox="1"/>
              <p:nvPr/>
            </p:nvSpPr>
            <p:spPr>
              <a:xfrm>
                <a:off x="6129601" y="465798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209208-A738-4327-AF9F-54912EE0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01" y="4657985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EFB8AF-8431-4B49-A2FA-19DF64F2E6CB}"/>
                  </a:ext>
                </a:extLst>
              </p:cNvPr>
              <p:cNvSpPr/>
              <p:nvPr/>
            </p:nvSpPr>
            <p:spPr>
              <a:xfrm>
                <a:off x="4892151" y="6601294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EFB8AF-8431-4B49-A2FA-19DF64F2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51" y="6601294"/>
                <a:ext cx="1858296" cy="1858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7BBC9EF-4A07-40D5-B189-E71DE9EA9E02}"/>
              </a:ext>
            </a:extLst>
          </p:cNvPr>
          <p:cNvCxnSpPr>
            <a:cxnSpLocks/>
            <a:stCxn id="33" idx="2"/>
            <a:endCxn id="69" idx="0"/>
          </p:cNvCxnSpPr>
          <p:nvPr/>
        </p:nvCxnSpPr>
        <p:spPr>
          <a:xfrm rot="5400000">
            <a:off x="2816951" y="8250788"/>
            <a:ext cx="2795547" cy="3213151"/>
          </a:xfrm>
          <a:prstGeom prst="bentConnector3">
            <a:avLst>
              <a:gd name="adj1" fmla="val 21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6001E4-ECF8-4C3D-A00B-370CD051696C}"/>
              </a:ext>
            </a:extLst>
          </p:cNvPr>
          <p:cNvCxnSpPr>
            <a:cxnSpLocks/>
            <a:stCxn id="33" idx="2"/>
            <a:endCxn id="55" idx="0"/>
          </p:cNvCxnSpPr>
          <p:nvPr/>
        </p:nvCxnSpPr>
        <p:spPr>
          <a:xfrm rot="16200000" flipH="1">
            <a:off x="5986389" y="8294500"/>
            <a:ext cx="2848693" cy="3178872"/>
          </a:xfrm>
          <a:prstGeom prst="bentConnector3">
            <a:avLst>
              <a:gd name="adj1" fmla="val 214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6430F5-0824-4EC5-B2C8-67A0770B5D32}"/>
              </a:ext>
            </a:extLst>
          </p:cNvPr>
          <p:cNvSpPr txBox="1"/>
          <p:nvPr/>
        </p:nvSpPr>
        <p:spPr>
          <a:xfrm>
            <a:off x="7779223" y="8407357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1DFB6-CADD-4D08-93A7-1C423DFE70A6}"/>
              </a:ext>
            </a:extLst>
          </p:cNvPr>
          <p:cNvSpPr txBox="1"/>
          <p:nvPr/>
        </p:nvSpPr>
        <p:spPr>
          <a:xfrm>
            <a:off x="2660571" y="8407357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AC5AEF-661A-4F00-B6E0-6353C7A5FCEC}"/>
                  </a:ext>
                </a:extLst>
              </p:cNvPr>
              <p:cNvSpPr txBox="1"/>
              <p:nvPr/>
            </p:nvSpPr>
            <p:spPr>
              <a:xfrm>
                <a:off x="3646937" y="3708651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AC5AEF-661A-4F00-B6E0-6353C7A5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37" y="3708651"/>
                <a:ext cx="135685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5AD7C9-5700-4A98-9936-D4D27A3F81B8}"/>
                  </a:ext>
                </a:extLst>
              </p:cNvPr>
              <p:cNvSpPr txBox="1"/>
              <p:nvPr/>
            </p:nvSpPr>
            <p:spPr>
              <a:xfrm>
                <a:off x="3646937" y="297464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5AD7C9-5700-4A98-9936-D4D27A3F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37" y="2974649"/>
                <a:ext cx="135685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41304B-8B35-4C75-A6D3-F90E3506A6A1}"/>
                  </a:ext>
                </a:extLst>
              </p:cNvPr>
              <p:cNvSpPr txBox="1"/>
              <p:nvPr/>
            </p:nvSpPr>
            <p:spPr>
              <a:xfrm>
                <a:off x="3651215" y="218366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41304B-8B35-4C75-A6D3-F90E3506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15" y="2183668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F93AAF3-08CB-43C2-A767-C6878E6D16BC}"/>
                  </a:ext>
                </a:extLst>
              </p:cNvPr>
              <p:cNvSpPr/>
              <p:nvPr/>
            </p:nvSpPr>
            <p:spPr>
              <a:xfrm>
                <a:off x="7637142" y="11308283"/>
                <a:ext cx="2726057" cy="27260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&lt;3.5</m:t>
                      </m:r>
                    </m:oMath>
                  </m:oMathPara>
                </a14:m>
                <a:endParaRPr lang="fr-CA" sz="3200" dirty="0"/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F93AAF3-08CB-43C2-A767-C6878E6D1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142" y="11308283"/>
                <a:ext cx="2726057" cy="272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07F9-0BF2-4B96-B780-BBAAEFF43E1F}"/>
                  </a:ext>
                </a:extLst>
              </p:cNvPr>
              <p:cNvSpPr txBox="1"/>
              <p:nvPr/>
            </p:nvSpPr>
            <p:spPr>
              <a:xfrm>
                <a:off x="588850" y="9653906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07F9-0BF2-4B96-B780-BBAAEFF4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0" y="9653906"/>
                <a:ext cx="2151080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D5D3BB-FD92-417F-953A-91CF202516E3}"/>
                  </a:ext>
                </a:extLst>
              </p:cNvPr>
              <p:cNvSpPr txBox="1"/>
              <p:nvPr/>
            </p:nvSpPr>
            <p:spPr>
              <a:xfrm>
                <a:off x="2739930" y="965390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D5D3BB-FD92-417F-953A-91CF2025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0" y="9653906"/>
                <a:ext cx="2019300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80DA25-3C01-4326-8C37-7B1AA1C4FA96}"/>
                  </a:ext>
                </a:extLst>
              </p:cNvPr>
              <p:cNvSpPr txBox="1"/>
              <p:nvPr/>
            </p:nvSpPr>
            <p:spPr>
              <a:xfrm>
                <a:off x="588851" y="1036179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80DA25-3C01-4326-8C37-7B1AA1C4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1" y="10361792"/>
                <a:ext cx="2019300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2A6CE1-170A-428F-A616-746440B08488}"/>
                  </a:ext>
                </a:extLst>
              </p:cNvPr>
              <p:cNvSpPr txBox="1"/>
              <p:nvPr/>
            </p:nvSpPr>
            <p:spPr>
              <a:xfrm>
                <a:off x="2739930" y="1034765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2A6CE1-170A-428F-A616-746440B0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0" y="10347652"/>
                <a:ext cx="2019300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DD66B0-2FFD-45A2-9D9B-E6C1CD5C698F}"/>
                  </a:ext>
                </a:extLst>
              </p:cNvPr>
              <p:cNvSpPr txBox="1"/>
              <p:nvPr/>
            </p:nvSpPr>
            <p:spPr>
              <a:xfrm>
                <a:off x="6910309" y="9679728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DD66B0-2FFD-45A2-9D9B-E6C1CD5C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09" y="9679728"/>
                <a:ext cx="2151080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36463F-D5A9-4F30-B15E-A1ABA2DC6F27}"/>
                  </a:ext>
                </a:extLst>
              </p:cNvPr>
              <p:cNvSpPr txBox="1"/>
              <p:nvPr/>
            </p:nvSpPr>
            <p:spPr>
              <a:xfrm>
                <a:off x="9061389" y="967972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36463F-D5A9-4F30-B15E-A1ABA2DC6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89" y="9679728"/>
                <a:ext cx="2019300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65B95-2277-4690-B7FC-EF5FDB2DFE87}"/>
                  </a:ext>
                </a:extLst>
              </p:cNvPr>
              <p:cNvSpPr txBox="1"/>
              <p:nvPr/>
            </p:nvSpPr>
            <p:spPr>
              <a:xfrm>
                <a:off x="6910310" y="1038761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65B95-2277-4690-B7FC-EF5FDB2D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10" y="10387614"/>
                <a:ext cx="2019300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352A8D-12C7-4EFF-B763-E1796DACAD84}"/>
                  </a:ext>
                </a:extLst>
              </p:cNvPr>
              <p:cNvSpPr txBox="1"/>
              <p:nvPr/>
            </p:nvSpPr>
            <p:spPr>
              <a:xfrm>
                <a:off x="9061389" y="1037347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352A8D-12C7-4EFF-B763-E1796DAC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89" y="10373474"/>
                <a:ext cx="2019300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6D8512F-7A36-4706-85C9-A30206747A9A}"/>
                  </a:ext>
                </a:extLst>
              </p:cNvPr>
              <p:cNvSpPr/>
              <p:nvPr/>
            </p:nvSpPr>
            <p:spPr>
              <a:xfrm>
                <a:off x="1108890" y="11255137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6D8512F-7A36-4706-85C9-A30206747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90" y="11255137"/>
                <a:ext cx="2998516" cy="2584928"/>
              </a:xfrm>
              <a:prstGeom prst="triangl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12A4A7F-0366-4CD4-86E6-A05813C91BA5}"/>
                  </a:ext>
                </a:extLst>
              </p:cNvPr>
              <p:cNvSpPr txBox="1"/>
              <p:nvPr/>
            </p:nvSpPr>
            <p:spPr>
              <a:xfrm>
                <a:off x="3463577" y="15289162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12A4A7F-0366-4CD4-86E6-A05813C9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77" y="15289162"/>
                <a:ext cx="2151080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8B27A1-F2AA-45EC-90E4-6A63F8BF90A8}"/>
                  </a:ext>
                </a:extLst>
              </p:cNvPr>
              <p:cNvSpPr txBox="1"/>
              <p:nvPr/>
            </p:nvSpPr>
            <p:spPr>
              <a:xfrm>
                <a:off x="5614657" y="1528916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8B27A1-F2AA-45EC-90E4-6A63F8BF9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7" y="15289162"/>
                <a:ext cx="2019300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19356B-8EB4-48AE-8C85-E7E22AC62F9C}"/>
                  </a:ext>
                </a:extLst>
              </p:cNvPr>
              <p:cNvSpPr txBox="1"/>
              <p:nvPr/>
            </p:nvSpPr>
            <p:spPr>
              <a:xfrm>
                <a:off x="3463578" y="1599704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19356B-8EB4-48AE-8C85-E7E22AC62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78" y="15997048"/>
                <a:ext cx="2019300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3F1D4B4-FD20-472A-9568-341E022187BF}"/>
                  </a:ext>
                </a:extLst>
              </p:cNvPr>
              <p:cNvSpPr txBox="1"/>
              <p:nvPr/>
            </p:nvSpPr>
            <p:spPr>
              <a:xfrm>
                <a:off x="5614657" y="1598290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3F1D4B4-FD20-472A-9568-341E02218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7" y="15982908"/>
                <a:ext cx="2019300" cy="70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65179549-9D44-4696-AD69-20F907F60F33}"/>
                  </a:ext>
                </a:extLst>
              </p:cNvPr>
              <p:cNvSpPr/>
              <p:nvPr/>
            </p:nvSpPr>
            <p:spPr>
              <a:xfrm>
                <a:off x="4115399" y="17233329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65179549-9D44-4696-AD69-20F907F60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99" y="17233329"/>
                <a:ext cx="2998516" cy="2584928"/>
              </a:xfrm>
              <a:prstGeom prst="triangl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9D32B2D4-3793-4C1C-92AE-ED0E7DE2F20B}"/>
              </a:ext>
            </a:extLst>
          </p:cNvPr>
          <p:cNvCxnSpPr>
            <a:cxnSpLocks/>
            <a:stCxn id="55" idx="4"/>
            <a:endCxn id="84" idx="0"/>
          </p:cNvCxnSpPr>
          <p:nvPr/>
        </p:nvCxnSpPr>
        <p:spPr>
          <a:xfrm rot="5400000">
            <a:off x="5707920" y="13941077"/>
            <a:ext cx="3198989" cy="3385514"/>
          </a:xfrm>
          <a:prstGeom prst="bentConnector3">
            <a:avLst>
              <a:gd name="adj1" fmla="val 22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AB01F8D-3969-4910-AEDF-1D0481FBDB2F}"/>
              </a:ext>
            </a:extLst>
          </p:cNvPr>
          <p:cNvSpPr txBox="1"/>
          <p:nvPr/>
        </p:nvSpPr>
        <p:spPr>
          <a:xfrm>
            <a:off x="5643779" y="14075217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84B1CB2-8ECD-433E-A304-65D6FAC2569E}"/>
              </a:ext>
            </a:extLst>
          </p:cNvPr>
          <p:cNvCxnSpPr>
            <a:cxnSpLocks/>
            <a:stCxn id="55" idx="4"/>
            <a:endCxn id="93" idx="0"/>
          </p:cNvCxnSpPr>
          <p:nvPr/>
        </p:nvCxnSpPr>
        <p:spPr>
          <a:xfrm rot="16200000" flipH="1">
            <a:off x="8996591" y="14037919"/>
            <a:ext cx="3198989" cy="3191829"/>
          </a:xfrm>
          <a:prstGeom prst="bentConnector3">
            <a:avLst>
              <a:gd name="adj1" fmla="val 22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0D60A402-5E62-4AEE-AFAD-9808EA56EA57}"/>
                  </a:ext>
                </a:extLst>
              </p:cNvPr>
              <p:cNvSpPr/>
              <p:nvPr/>
            </p:nvSpPr>
            <p:spPr>
              <a:xfrm>
                <a:off x="10692742" y="17233329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0D60A402-5E62-4AEE-AFAD-9808EA56E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742" y="17233329"/>
                <a:ext cx="2998516" cy="2584928"/>
              </a:xfrm>
              <a:prstGeom prst="triangl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E96690-2750-4ACC-8A53-B56636176EA3}"/>
                  </a:ext>
                </a:extLst>
              </p:cNvPr>
              <p:cNvSpPr txBox="1"/>
              <p:nvPr/>
            </p:nvSpPr>
            <p:spPr>
              <a:xfrm>
                <a:off x="10071038" y="15289323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E96690-2750-4ACC-8A53-B56636176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038" y="15289323"/>
                <a:ext cx="2151080" cy="7078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C8F8FA-3D0B-458F-A359-09DACCDD7872}"/>
                  </a:ext>
                </a:extLst>
              </p:cNvPr>
              <p:cNvSpPr txBox="1"/>
              <p:nvPr/>
            </p:nvSpPr>
            <p:spPr>
              <a:xfrm>
                <a:off x="12222118" y="15289323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C8F8FA-3D0B-458F-A359-09DACCDD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118" y="15289323"/>
                <a:ext cx="2019300" cy="70788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5AF45A-80E4-4B7B-ABD8-EE4BAA3E50AD}"/>
                  </a:ext>
                </a:extLst>
              </p:cNvPr>
              <p:cNvSpPr txBox="1"/>
              <p:nvPr/>
            </p:nvSpPr>
            <p:spPr>
              <a:xfrm>
                <a:off x="10071039" y="15997209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5AF45A-80E4-4B7B-ABD8-EE4BAA3E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039" y="15997209"/>
                <a:ext cx="2019300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B574DF-F015-45CE-B924-7C50749342E3}"/>
                  </a:ext>
                </a:extLst>
              </p:cNvPr>
              <p:cNvSpPr txBox="1"/>
              <p:nvPr/>
            </p:nvSpPr>
            <p:spPr>
              <a:xfrm>
                <a:off x="12222118" y="15983069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B574DF-F015-45CE-B924-7C50749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118" y="15983069"/>
                <a:ext cx="2019300" cy="70788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4CA33E5E-0472-4158-98A5-BFA4B9C33372}"/>
              </a:ext>
            </a:extLst>
          </p:cNvPr>
          <p:cNvSpPr txBox="1"/>
          <p:nvPr/>
        </p:nvSpPr>
        <p:spPr>
          <a:xfrm>
            <a:off x="11019312" y="14083402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12458E-509B-4CFC-8027-0B210C15F30C}"/>
              </a:ext>
            </a:extLst>
          </p:cNvPr>
          <p:cNvCxnSpPr/>
          <p:nvPr/>
        </p:nvCxnSpPr>
        <p:spPr>
          <a:xfrm>
            <a:off x="6262951" y="1563329"/>
            <a:ext cx="0" cy="426928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142C248-AA58-4CC2-9555-DFA39C138BA1}"/>
                  </a:ext>
                </a:extLst>
              </p:cNvPr>
              <p:cNvSpPr txBox="1"/>
              <p:nvPr/>
            </p:nvSpPr>
            <p:spPr>
              <a:xfrm>
                <a:off x="5649245" y="913952"/>
                <a:ext cx="2616242" cy="69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142C248-AA58-4CC2-9555-DFA39C138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45" y="913952"/>
                <a:ext cx="2616242" cy="69378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77631D1-FE58-4335-8DD9-BFF04806E378}"/>
              </a:ext>
            </a:extLst>
          </p:cNvPr>
          <p:cNvCxnSpPr>
            <a:cxnSpLocks/>
          </p:cNvCxnSpPr>
          <p:nvPr/>
        </p:nvCxnSpPr>
        <p:spPr>
          <a:xfrm>
            <a:off x="6262951" y="2921052"/>
            <a:ext cx="2002536" cy="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7DE52AC-FE0D-48A9-8A19-563F793AA19B}"/>
                  </a:ext>
                </a:extLst>
              </p:cNvPr>
              <p:cNvSpPr txBox="1"/>
              <p:nvPr/>
            </p:nvSpPr>
            <p:spPr>
              <a:xfrm>
                <a:off x="8516437" y="2573428"/>
                <a:ext cx="2616242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CA" sz="3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7DE52AC-FE0D-48A9-8A19-563F793A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37" y="2573428"/>
                <a:ext cx="2616242" cy="66941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46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1609671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Notons que si nous avions accepté une profondeur maximale de « 1 », on aurait eu :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pPr algn="r"/>
            <a:r>
              <a:rPr lang="fr-CA" sz="4000" b="1" dirty="0"/>
              <a:t>Quand une feuille n’est pas pure, </a:t>
            </a:r>
            <a:br>
              <a:rPr lang="fr-CA" sz="4000" b="1" dirty="0"/>
            </a:br>
            <a:r>
              <a:rPr lang="fr-CA" sz="4000" b="1" dirty="0"/>
              <a:t>la décision est prise à la majorité.</a:t>
            </a:r>
            <a:endParaRPr lang="fr-CA" sz="4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1DD582-4CE6-40DE-AABC-8350547F8FC0}"/>
              </a:ext>
            </a:extLst>
          </p:cNvPr>
          <p:cNvCxnSpPr>
            <a:cxnSpLocks/>
          </p:cNvCxnSpPr>
          <p:nvPr/>
        </p:nvCxnSpPr>
        <p:spPr>
          <a:xfrm flipV="1">
            <a:off x="4850093" y="2520507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680252-A4EB-4B86-A871-C7B244985171}"/>
              </a:ext>
            </a:extLst>
          </p:cNvPr>
          <p:cNvCxnSpPr>
            <a:cxnSpLocks/>
          </p:cNvCxnSpPr>
          <p:nvPr/>
        </p:nvCxnSpPr>
        <p:spPr>
          <a:xfrm>
            <a:off x="3912283" y="5266906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B9DDE-DE75-42E7-80A8-CE2A75096977}"/>
                  </a:ext>
                </a:extLst>
              </p:cNvPr>
              <p:cNvSpPr txBox="1"/>
              <p:nvPr/>
            </p:nvSpPr>
            <p:spPr>
              <a:xfrm>
                <a:off x="7268827" y="5352135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B9DDE-DE75-42E7-80A8-CE2A75096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27" y="5352135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DFADA-61D3-495B-829F-F0E09469C853}"/>
                  </a:ext>
                </a:extLst>
              </p:cNvPr>
              <p:cNvSpPr txBox="1"/>
              <p:nvPr/>
            </p:nvSpPr>
            <p:spPr>
              <a:xfrm>
                <a:off x="3604248" y="1976199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DFADA-61D3-495B-829F-F0E09469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48" y="1976199"/>
                <a:ext cx="1356853" cy="733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2292EAB-0F91-4B81-A3CC-A326F033122E}"/>
              </a:ext>
            </a:extLst>
          </p:cNvPr>
          <p:cNvSpPr/>
          <p:nvPr/>
        </p:nvSpPr>
        <p:spPr>
          <a:xfrm>
            <a:off x="5659791" y="469969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8A088-752B-421E-BE55-D5D42DA51AAB}"/>
              </a:ext>
            </a:extLst>
          </p:cNvPr>
          <p:cNvSpPr/>
          <p:nvPr/>
        </p:nvSpPr>
        <p:spPr>
          <a:xfrm>
            <a:off x="5391543" y="470443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6BCFB-1B50-4417-926A-51C4DC02B547}"/>
              </a:ext>
            </a:extLst>
          </p:cNvPr>
          <p:cNvGrpSpPr/>
          <p:nvPr/>
        </p:nvGrpSpPr>
        <p:grpSpPr>
          <a:xfrm>
            <a:off x="6910310" y="3910481"/>
            <a:ext cx="211911" cy="243786"/>
            <a:chOff x="4131601" y="2884249"/>
            <a:chExt cx="171830" cy="19767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C50884-1F70-4795-B563-2611094B930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71DB16-7EBB-442A-B2B5-63A27ED17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AB456F-4B11-44A1-AD72-57C0C1598F86}"/>
              </a:ext>
            </a:extLst>
          </p:cNvPr>
          <p:cNvGrpSpPr/>
          <p:nvPr/>
        </p:nvGrpSpPr>
        <p:grpSpPr>
          <a:xfrm>
            <a:off x="7155691" y="3931581"/>
            <a:ext cx="211911" cy="243786"/>
            <a:chOff x="4131601" y="2884249"/>
            <a:chExt cx="171830" cy="1976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1F545-35D0-4F44-B845-3E7E6BDBE7B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3330F2-BDE1-419A-8A2F-ED26A7191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D9F6D-060B-43CD-8955-53D888AC721E}"/>
              </a:ext>
            </a:extLst>
          </p:cNvPr>
          <p:cNvGrpSpPr/>
          <p:nvPr/>
        </p:nvGrpSpPr>
        <p:grpSpPr>
          <a:xfrm>
            <a:off x="6668818" y="3916542"/>
            <a:ext cx="211911" cy="243786"/>
            <a:chOff x="4131601" y="2884249"/>
            <a:chExt cx="171830" cy="19767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15B51A-FF04-40DE-AB5B-920BF0A73A2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18257E-E766-468C-B020-97E334A8C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22F3265-8E1C-494B-B720-43B113EB7324}"/>
              </a:ext>
            </a:extLst>
          </p:cNvPr>
          <p:cNvSpPr/>
          <p:nvPr/>
        </p:nvSpPr>
        <p:spPr>
          <a:xfrm>
            <a:off x="7019187" y="316158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D9B0C4-EFC0-40EC-8F9E-4BEEFC58E9E6}"/>
              </a:ext>
            </a:extLst>
          </p:cNvPr>
          <p:cNvGrpSpPr/>
          <p:nvPr/>
        </p:nvGrpSpPr>
        <p:grpSpPr>
          <a:xfrm>
            <a:off x="6442116" y="3919066"/>
            <a:ext cx="211911" cy="243786"/>
            <a:chOff x="4131601" y="2884249"/>
            <a:chExt cx="171830" cy="1976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7968E7-04EB-4DF8-942A-5C323192CD9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CAEDB5-CABB-48E5-B815-AC2ECEFD6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D59D150-A08F-417B-9595-DA83A321BE95}"/>
              </a:ext>
            </a:extLst>
          </p:cNvPr>
          <p:cNvSpPr/>
          <p:nvPr/>
        </p:nvSpPr>
        <p:spPr>
          <a:xfrm>
            <a:off x="6735931" y="316158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976C9-005F-4075-9A35-9DE83AA1B2DE}"/>
                  </a:ext>
                </a:extLst>
              </p:cNvPr>
              <p:cNvSpPr txBox="1"/>
              <p:nvPr/>
            </p:nvSpPr>
            <p:spPr>
              <a:xfrm>
                <a:off x="5027074" y="535906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976C9-005F-4075-9A35-9DE83AA1B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74" y="5359065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209208-A738-4327-AF9F-54912EE07882}"/>
                  </a:ext>
                </a:extLst>
              </p:cNvPr>
              <p:cNvSpPr txBox="1"/>
              <p:nvPr/>
            </p:nvSpPr>
            <p:spPr>
              <a:xfrm>
                <a:off x="6129601" y="53659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209208-A738-4327-AF9F-54912EE0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01" y="53659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EFB8AF-8431-4B49-A2FA-19DF64F2E6CB}"/>
                  </a:ext>
                </a:extLst>
              </p:cNvPr>
              <p:cNvSpPr/>
              <p:nvPr/>
            </p:nvSpPr>
            <p:spPr>
              <a:xfrm>
                <a:off x="4892151" y="7043748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EFB8AF-8431-4B49-A2FA-19DF64F2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51" y="7043748"/>
                <a:ext cx="1858296" cy="18582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7BBC9EF-4A07-40D5-B189-E71DE9EA9E02}"/>
              </a:ext>
            </a:extLst>
          </p:cNvPr>
          <p:cNvCxnSpPr>
            <a:cxnSpLocks/>
            <a:stCxn id="33" idx="2"/>
            <a:endCxn id="69" idx="0"/>
          </p:cNvCxnSpPr>
          <p:nvPr/>
        </p:nvCxnSpPr>
        <p:spPr>
          <a:xfrm rot="5400000">
            <a:off x="2816951" y="8693242"/>
            <a:ext cx="2795547" cy="3213151"/>
          </a:xfrm>
          <a:prstGeom prst="bentConnector3">
            <a:avLst>
              <a:gd name="adj1" fmla="val 21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6001E4-ECF8-4C3D-A00B-370CD051696C}"/>
              </a:ext>
            </a:extLst>
          </p:cNvPr>
          <p:cNvCxnSpPr>
            <a:cxnSpLocks/>
            <a:stCxn id="33" idx="2"/>
            <a:endCxn id="70" idx="0"/>
          </p:cNvCxnSpPr>
          <p:nvPr/>
        </p:nvCxnSpPr>
        <p:spPr>
          <a:xfrm rot="16200000" flipH="1">
            <a:off x="6003891" y="8719452"/>
            <a:ext cx="2795547" cy="3160730"/>
          </a:xfrm>
          <a:prstGeom prst="bentConnector3">
            <a:avLst>
              <a:gd name="adj1" fmla="val 21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6430F5-0824-4EC5-B2C8-67A0770B5D32}"/>
              </a:ext>
            </a:extLst>
          </p:cNvPr>
          <p:cNvSpPr txBox="1"/>
          <p:nvPr/>
        </p:nvSpPr>
        <p:spPr>
          <a:xfrm>
            <a:off x="7779223" y="8849811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1DFB6-CADD-4D08-93A7-1C423DFE70A6}"/>
              </a:ext>
            </a:extLst>
          </p:cNvPr>
          <p:cNvSpPr txBox="1"/>
          <p:nvPr/>
        </p:nvSpPr>
        <p:spPr>
          <a:xfrm>
            <a:off x="2660571" y="8849811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AC5AEF-661A-4F00-B6E0-6353C7A5FCEC}"/>
                  </a:ext>
                </a:extLst>
              </p:cNvPr>
              <p:cNvSpPr txBox="1"/>
              <p:nvPr/>
            </p:nvSpPr>
            <p:spPr>
              <a:xfrm>
                <a:off x="3646937" y="4416573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AC5AEF-661A-4F00-B6E0-6353C7A5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37" y="4416573"/>
                <a:ext cx="135685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5AD7C9-5700-4A98-9936-D4D27A3F81B8}"/>
                  </a:ext>
                </a:extLst>
              </p:cNvPr>
              <p:cNvSpPr txBox="1"/>
              <p:nvPr/>
            </p:nvSpPr>
            <p:spPr>
              <a:xfrm>
                <a:off x="3646937" y="3682571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5AD7C9-5700-4A98-9936-D4D27A3F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37" y="3682571"/>
                <a:ext cx="135685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41304B-8B35-4C75-A6D3-F90E3506A6A1}"/>
                  </a:ext>
                </a:extLst>
              </p:cNvPr>
              <p:cNvSpPr txBox="1"/>
              <p:nvPr/>
            </p:nvSpPr>
            <p:spPr>
              <a:xfrm>
                <a:off x="3651215" y="2891590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41304B-8B35-4C75-A6D3-F90E3506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15" y="2891590"/>
                <a:ext cx="135685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07F9-0BF2-4B96-B780-BBAAEFF43E1F}"/>
                  </a:ext>
                </a:extLst>
              </p:cNvPr>
              <p:cNvSpPr txBox="1"/>
              <p:nvPr/>
            </p:nvSpPr>
            <p:spPr>
              <a:xfrm>
                <a:off x="588850" y="10096360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07F9-0BF2-4B96-B780-BBAAEFF4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0" y="10096360"/>
                <a:ext cx="215108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D5D3BB-FD92-417F-953A-91CF202516E3}"/>
                  </a:ext>
                </a:extLst>
              </p:cNvPr>
              <p:cNvSpPr txBox="1"/>
              <p:nvPr/>
            </p:nvSpPr>
            <p:spPr>
              <a:xfrm>
                <a:off x="2739930" y="10096360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D5D3BB-FD92-417F-953A-91CF2025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0" y="10096360"/>
                <a:ext cx="201930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80DA25-3C01-4326-8C37-7B1AA1C4FA96}"/>
                  </a:ext>
                </a:extLst>
              </p:cNvPr>
              <p:cNvSpPr txBox="1"/>
              <p:nvPr/>
            </p:nvSpPr>
            <p:spPr>
              <a:xfrm>
                <a:off x="588851" y="1080424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80DA25-3C01-4326-8C37-7B1AA1C4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1" y="10804246"/>
                <a:ext cx="2019300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2A6CE1-170A-428F-A616-746440B08488}"/>
                  </a:ext>
                </a:extLst>
              </p:cNvPr>
              <p:cNvSpPr txBox="1"/>
              <p:nvPr/>
            </p:nvSpPr>
            <p:spPr>
              <a:xfrm>
                <a:off x="2739930" y="1079010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2A6CE1-170A-428F-A616-746440B0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0" y="10790106"/>
                <a:ext cx="2019300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DD66B0-2FFD-45A2-9D9B-E6C1CD5C698F}"/>
                  </a:ext>
                </a:extLst>
              </p:cNvPr>
              <p:cNvSpPr txBox="1"/>
              <p:nvPr/>
            </p:nvSpPr>
            <p:spPr>
              <a:xfrm>
                <a:off x="6910309" y="10122182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DD66B0-2FFD-45A2-9D9B-E6C1CD5C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09" y="10122182"/>
                <a:ext cx="2151080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36463F-D5A9-4F30-B15E-A1ABA2DC6F27}"/>
                  </a:ext>
                </a:extLst>
              </p:cNvPr>
              <p:cNvSpPr txBox="1"/>
              <p:nvPr/>
            </p:nvSpPr>
            <p:spPr>
              <a:xfrm>
                <a:off x="9061389" y="1012218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36463F-D5A9-4F30-B15E-A1ABA2DC6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89" y="10122182"/>
                <a:ext cx="2019300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65B95-2277-4690-B7FC-EF5FDB2DFE87}"/>
                  </a:ext>
                </a:extLst>
              </p:cNvPr>
              <p:cNvSpPr txBox="1"/>
              <p:nvPr/>
            </p:nvSpPr>
            <p:spPr>
              <a:xfrm>
                <a:off x="6910310" y="1083006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65B95-2277-4690-B7FC-EF5FDB2D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10" y="10830068"/>
                <a:ext cx="2019300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352A8D-12C7-4EFF-B763-E1796DACAD84}"/>
                  </a:ext>
                </a:extLst>
              </p:cNvPr>
              <p:cNvSpPr txBox="1"/>
              <p:nvPr/>
            </p:nvSpPr>
            <p:spPr>
              <a:xfrm>
                <a:off x="9061389" y="1081592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352A8D-12C7-4EFF-B763-E1796DAC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89" y="10815928"/>
                <a:ext cx="2019300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6D8512F-7A36-4706-85C9-A30206747A9A}"/>
                  </a:ext>
                </a:extLst>
              </p:cNvPr>
              <p:cNvSpPr/>
              <p:nvPr/>
            </p:nvSpPr>
            <p:spPr>
              <a:xfrm>
                <a:off x="1108890" y="11697591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6D8512F-7A36-4706-85C9-A30206747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90" y="11697591"/>
                <a:ext cx="2998516" cy="2584928"/>
              </a:xfrm>
              <a:prstGeom prst="triangl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102120-B030-4AA6-9D76-F2F0B86778CB}"/>
              </a:ext>
            </a:extLst>
          </p:cNvPr>
          <p:cNvCxnSpPr/>
          <p:nvPr/>
        </p:nvCxnSpPr>
        <p:spPr>
          <a:xfrm>
            <a:off x="6129601" y="2271251"/>
            <a:ext cx="0" cy="426928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91138C-8B3A-4748-A375-E2B9F52FE93E}"/>
                  </a:ext>
                </a:extLst>
              </p:cNvPr>
              <p:cNvSpPr txBox="1"/>
              <p:nvPr/>
            </p:nvSpPr>
            <p:spPr>
              <a:xfrm>
                <a:off x="5649245" y="1621874"/>
                <a:ext cx="2616242" cy="69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91138C-8B3A-4748-A375-E2B9F52F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45" y="1621874"/>
                <a:ext cx="2616242" cy="6937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66A51409-C588-4109-B87C-1518A22DE796}"/>
                  </a:ext>
                </a:extLst>
              </p:cNvPr>
              <p:cNvSpPr/>
              <p:nvPr/>
            </p:nvSpPr>
            <p:spPr>
              <a:xfrm>
                <a:off x="7482771" y="11697591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66A51409-C588-4109-B87C-1518A22DE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771" y="11697591"/>
                <a:ext cx="2998516" cy="2584928"/>
              </a:xfrm>
              <a:prstGeom prst="triangl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1. MACHINES À </a:t>
            </a:r>
            <a:br>
              <a:rPr lang="fr-CA" sz="6000" b="1" dirty="0"/>
            </a:br>
            <a:r>
              <a:rPr lang="fr-CA" sz="6000" b="1" dirty="0"/>
              <a:t>VECTEURS DE SUPPORT</a:t>
            </a:r>
          </a:p>
        </p:txBody>
      </p:sp>
    </p:spTree>
    <p:extLst>
      <p:ext uri="{BB962C8B-B14F-4D97-AF65-F5344CB8AC3E}">
        <p14:creationId xmlns:p14="http://schemas.microsoft.com/office/powerpoint/2010/main" val="36586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871007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Essayons la méthode dans </a:t>
            </a:r>
            <a:r>
              <a:rPr lang="fr-CA" sz="4000" dirty="0" err="1"/>
              <a:t>Scikit</a:t>
            </a:r>
            <a:r>
              <a:rPr lang="fr-CA" sz="4000" dirty="0"/>
              <a:t> </a:t>
            </a:r>
            <a:r>
              <a:rPr lang="fr-CA" sz="4000" dirty="0" err="1"/>
              <a:t>Learn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L’hyperparamètre correspondant à la profondeur maximale est nommé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i="1" dirty="0" err="1"/>
              <a:t>max_depth</a:t>
            </a:r>
            <a:endParaRPr lang="fr-CA" sz="4000" b="1" i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Valeur par défaut :</a:t>
            </a:r>
            <a:r>
              <a:rPr lang="fr-CA" sz="4000" b="1" i="1" dirty="0"/>
              <a:t> None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b="1" i="1" dirty="0"/>
          </a:p>
          <a:p>
            <a:r>
              <a:rPr lang="fr-CA" sz="4000" dirty="0"/>
              <a:t>L’hyperparamètre correspondant au nombre minimum d’exemplaire pour créer un nouveau nœud est nommé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i="1" dirty="0" err="1"/>
              <a:t>min_samples_split</a:t>
            </a:r>
            <a:endParaRPr lang="fr-CA" sz="4000" b="1" i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Valeur par défaut :</a:t>
            </a:r>
            <a:r>
              <a:rPr lang="fr-CA" sz="4000" b="1" i="1" dirty="0"/>
              <a:t> 2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b="1" i="1" dirty="0"/>
          </a:p>
          <a:p>
            <a:r>
              <a:rPr lang="fr-CA" sz="4000" b="1" i="1" dirty="0"/>
              <a:t>Donc, le modèle par défaut est à risque de surapprentissage.</a:t>
            </a:r>
          </a:p>
        </p:txBody>
      </p:sp>
    </p:spTree>
    <p:extLst>
      <p:ext uri="{BB962C8B-B14F-4D97-AF65-F5344CB8AC3E}">
        <p14:creationId xmlns:p14="http://schemas.microsoft.com/office/powerpoint/2010/main" val="41190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ARBRES DE DÉCISIONS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920251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En général, les arbres de décision demeurent à risque de surapprentissage.</a:t>
            </a:r>
          </a:p>
          <a:p>
            <a:endParaRPr lang="fr-CA" sz="4000" dirty="0"/>
          </a:p>
          <a:p>
            <a:r>
              <a:rPr lang="fr-CA" sz="4000" dirty="0"/>
              <a:t>Ainsi, les arbres de décisions ont généralement…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Une variance relativement élevée.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Un biais relativement faible.</a:t>
            </a:r>
          </a:p>
          <a:p>
            <a:endParaRPr lang="fr-CA" sz="4000" b="1" i="1" dirty="0"/>
          </a:p>
          <a:p>
            <a:r>
              <a:rPr lang="fr-CA" sz="4000" dirty="0"/>
              <a:t>Pour améliorer leurs performances on utilise couramment des méthodes dites « d’ensembles ».</a:t>
            </a:r>
          </a:p>
          <a:p>
            <a:endParaRPr lang="fr-CA" sz="4000" dirty="0"/>
          </a:p>
          <a:p>
            <a:r>
              <a:rPr lang="fr-CA" sz="4000" dirty="0"/>
              <a:t>Il existe deux types de méthodes d’ensembles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Bagging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 err="1"/>
              <a:t>Boosting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Nous allons maintenant voir ces deux techniques.</a:t>
            </a:r>
          </a:p>
        </p:txBody>
      </p:sp>
    </p:spTree>
    <p:extLst>
      <p:ext uri="{BB962C8B-B14F-4D97-AF65-F5344CB8AC3E}">
        <p14:creationId xmlns:p14="http://schemas.microsoft.com/office/powerpoint/2010/main" val="67671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3. Forêts aléatoires (bagging)</a:t>
            </a:r>
          </a:p>
        </p:txBody>
      </p:sp>
    </p:spTree>
    <p:extLst>
      <p:ext uri="{BB962C8B-B14F-4D97-AF65-F5344CB8AC3E}">
        <p14:creationId xmlns:p14="http://schemas.microsoft.com/office/powerpoint/2010/main" val="21504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74789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bagging (</a:t>
            </a:r>
            <a:r>
              <a:rPr lang="fr-CA" sz="4000" b="1" i="1" dirty="0"/>
              <a:t>B</a:t>
            </a:r>
            <a:r>
              <a:rPr lang="fr-CA" sz="4000" i="1" dirty="0"/>
              <a:t>ootstrap </a:t>
            </a:r>
            <a:r>
              <a:rPr lang="fr-CA" sz="4000" b="1" i="1" dirty="0" err="1"/>
              <a:t>AGG</a:t>
            </a:r>
            <a:r>
              <a:rPr lang="fr-CA" sz="4000" i="1" dirty="0" err="1"/>
              <a:t>regation</a:t>
            </a:r>
            <a:r>
              <a:rPr lang="fr-CA" sz="4000" dirty="0"/>
              <a:t>) est une technique visant principalement à </a:t>
            </a:r>
            <a:r>
              <a:rPr lang="fr-CA" sz="4000" b="1" dirty="0"/>
              <a:t>réduire la variance </a:t>
            </a:r>
            <a:r>
              <a:rPr lang="fr-CA" sz="4000" dirty="0"/>
              <a:t>du modèle.</a:t>
            </a:r>
          </a:p>
          <a:p>
            <a:endParaRPr lang="fr-CA" sz="4000" dirty="0"/>
          </a:p>
          <a:p>
            <a:r>
              <a:rPr lang="fr-CA" sz="4000" dirty="0"/>
              <a:t>L’idée générale est de…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…entraîner un ensemble de modèles indépendants les uns des autres utilisant chacun une version différente de l’ensemble de données (</a:t>
            </a:r>
            <a:r>
              <a:rPr lang="fr-CA" sz="4000" b="1" i="1" dirty="0" err="1"/>
              <a:t>bootstrap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…utiliser l’ensemble des prédictions de tous les modèles entraînés pour faire une prédiction sur une nouvelle donnée (</a:t>
            </a:r>
            <a:r>
              <a:rPr lang="fr-CA" sz="4000" b="1" i="1" dirty="0" err="1"/>
              <a:t>aggregation</a:t>
            </a:r>
            <a:r>
              <a:rPr lang="fr-CA" sz="4000" dirty="0"/>
              <a:t>)</a:t>
            </a:r>
            <a:r>
              <a:rPr lang="fr-CA" sz="40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488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1271117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CA" sz="4000" dirty="0"/>
              <a:t>…entraîner un ensemble de modèles indépendants les uns des autres.</a:t>
            </a:r>
          </a:p>
          <a:p>
            <a:endParaRPr lang="fr-CA" sz="4000" dirty="0"/>
          </a:p>
          <a:p>
            <a:r>
              <a:rPr lang="fr-CA" sz="4000" dirty="0"/>
              <a:t>Dans le contexte des arbres de décisions, chaque arbre de décision est construit avec un ensemble de données différent.</a:t>
            </a:r>
          </a:p>
          <a:p>
            <a:endParaRPr lang="fr-CA" sz="4000" dirty="0"/>
          </a:p>
          <a:p>
            <a:r>
              <a:rPr lang="fr-CA" sz="4000" dirty="0"/>
              <a:t>Chaque version de l’ensemble de données est construit de la même manière, en utilisant une méthode de type </a:t>
            </a:r>
            <a:r>
              <a:rPr lang="fr-CA" sz="4000" i="1" dirty="0" err="1"/>
              <a:t>bootstrap</a:t>
            </a:r>
            <a:r>
              <a:rPr lang="fr-CA" sz="4000" i="1" dirty="0"/>
              <a:t> </a:t>
            </a:r>
            <a:r>
              <a:rPr lang="fr-CA" sz="4000" dirty="0"/>
              <a:t>: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On construit le nouvel ensemble de données en tirant aléatoirement </a:t>
            </a:r>
            <a:r>
              <a:rPr lang="fr-CA" sz="4000" i="1" dirty="0"/>
              <a:t>N</a:t>
            </a:r>
            <a:r>
              <a:rPr lang="fr-CA" sz="4000" dirty="0"/>
              <a:t> exemples à partir de l’ensemble d’entraînement.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Le tirage aléatoire est réalisé « avec remise ».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Ceci signifie que si un exemple a déjà été tiré au hasard, et qu’il fait donc déjà partie du nouvel ensemble, il a néanmoins autant de chances que les autres d’être tiré au hasard pour les exemples suivants du même nouvel ensemble.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DED64-DF50-46E6-B163-06E1801B7F5D}"/>
              </a:ext>
            </a:extLst>
          </p:cNvPr>
          <p:cNvSpPr/>
          <p:nvPr/>
        </p:nvSpPr>
        <p:spPr>
          <a:xfrm>
            <a:off x="0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549EEE-F425-4951-9AEA-54ACDEE88647}"/>
                  </a:ext>
                </a:extLst>
              </p:cNvPr>
              <p:cNvSpPr txBox="1"/>
              <p:nvPr/>
            </p:nvSpPr>
            <p:spPr>
              <a:xfrm>
                <a:off x="108186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549EEE-F425-4951-9AEA-54ACDEE8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6" y="13125918"/>
                <a:ext cx="67524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23DFDA-7680-480F-8BC2-6E19DE002D4C}"/>
                  </a:ext>
                </a:extLst>
              </p:cNvPr>
              <p:cNvSpPr txBox="1"/>
              <p:nvPr/>
            </p:nvSpPr>
            <p:spPr>
              <a:xfrm>
                <a:off x="106635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23DFDA-7680-480F-8BC2-6E19DE0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5" y="13665587"/>
                <a:ext cx="67524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3C71E6-7BC0-4F7D-BA02-FF65326A7630}"/>
                  </a:ext>
                </a:extLst>
              </p:cNvPr>
              <p:cNvSpPr txBox="1"/>
              <p:nvPr/>
            </p:nvSpPr>
            <p:spPr>
              <a:xfrm>
                <a:off x="105084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3C71E6-7BC0-4F7D-BA02-FF65326A7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" y="14234609"/>
                <a:ext cx="67524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392915-F165-4B26-8951-71D692F5B228}"/>
                  </a:ext>
                </a:extLst>
              </p:cNvPr>
              <p:cNvSpPr txBox="1"/>
              <p:nvPr/>
            </p:nvSpPr>
            <p:spPr>
              <a:xfrm>
                <a:off x="105084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392915-F165-4B26-8951-71D692F5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" y="14803631"/>
                <a:ext cx="67524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98C4CBA7-E6D1-4776-B887-E2352E7B6CCE}"/>
              </a:ext>
            </a:extLst>
          </p:cNvPr>
          <p:cNvSpPr/>
          <p:nvPr/>
        </p:nvSpPr>
        <p:spPr>
          <a:xfrm>
            <a:off x="2198914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37E2C8-D95E-4542-B8EE-DE7600AB9B50}"/>
                  </a:ext>
                </a:extLst>
              </p:cNvPr>
              <p:cNvSpPr txBox="1"/>
              <p:nvPr/>
            </p:nvSpPr>
            <p:spPr>
              <a:xfrm>
                <a:off x="2307100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37E2C8-D95E-4542-B8EE-DE7600AB9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00" y="13125918"/>
                <a:ext cx="67524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65678E-B788-4DA6-A7E7-69D87575AD95}"/>
                  </a:ext>
                </a:extLst>
              </p:cNvPr>
              <p:cNvSpPr txBox="1"/>
              <p:nvPr/>
            </p:nvSpPr>
            <p:spPr>
              <a:xfrm>
                <a:off x="2305549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65678E-B788-4DA6-A7E7-69D87575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49" y="13665587"/>
                <a:ext cx="67524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E5044D-FB90-4EDC-9E70-A6C50AC1A7D0}"/>
                  </a:ext>
                </a:extLst>
              </p:cNvPr>
              <p:cNvSpPr txBox="1"/>
              <p:nvPr/>
            </p:nvSpPr>
            <p:spPr>
              <a:xfrm>
                <a:off x="2303998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E5044D-FB90-4EDC-9E70-A6C50AC1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98" y="14234609"/>
                <a:ext cx="67524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F01871-09F2-4118-B6B5-1689BFECFDC1}"/>
                  </a:ext>
                </a:extLst>
              </p:cNvPr>
              <p:cNvSpPr txBox="1"/>
              <p:nvPr/>
            </p:nvSpPr>
            <p:spPr>
              <a:xfrm>
                <a:off x="2303998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F01871-09F2-4118-B6B5-1689BFEC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98" y="14803631"/>
                <a:ext cx="67524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7CF1B1-202B-4BCB-9260-CF14E214FD63}"/>
              </a:ext>
            </a:extLst>
          </p:cNvPr>
          <p:cNvSpPr/>
          <p:nvPr/>
        </p:nvSpPr>
        <p:spPr>
          <a:xfrm>
            <a:off x="3454399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E869D-AD07-4CC8-B099-DCD5872292B0}"/>
                  </a:ext>
                </a:extLst>
              </p:cNvPr>
              <p:cNvSpPr txBox="1"/>
              <p:nvPr/>
            </p:nvSpPr>
            <p:spPr>
              <a:xfrm>
                <a:off x="3562585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E869D-AD07-4CC8-B099-DCD58722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85" y="13125918"/>
                <a:ext cx="675249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DCD53C-2613-4655-87C1-8AB9E1031AAD}"/>
                  </a:ext>
                </a:extLst>
              </p:cNvPr>
              <p:cNvSpPr txBox="1"/>
              <p:nvPr/>
            </p:nvSpPr>
            <p:spPr>
              <a:xfrm>
                <a:off x="3561034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sz="4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DCD53C-2613-4655-87C1-8AB9E103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34" y="13665587"/>
                <a:ext cx="675249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113136-3355-4895-BB35-DA0E029F9733}"/>
                  </a:ext>
                </a:extLst>
              </p:cNvPr>
              <p:cNvSpPr txBox="1"/>
              <p:nvPr/>
            </p:nvSpPr>
            <p:spPr>
              <a:xfrm>
                <a:off x="3559483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113136-3355-4895-BB35-DA0E029F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83" y="14234609"/>
                <a:ext cx="675249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538DD-2F11-4CA8-ABA1-E2C0D4662DE9}"/>
                  </a:ext>
                </a:extLst>
              </p:cNvPr>
              <p:cNvSpPr txBox="1"/>
              <p:nvPr/>
            </p:nvSpPr>
            <p:spPr>
              <a:xfrm>
                <a:off x="3559483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538DD-2F11-4CA8-ABA1-E2C0D466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83" y="14803631"/>
                <a:ext cx="675249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59D7F098-78E6-4E56-AD13-0EE4122BFF0D}"/>
              </a:ext>
            </a:extLst>
          </p:cNvPr>
          <p:cNvSpPr/>
          <p:nvPr/>
        </p:nvSpPr>
        <p:spPr>
          <a:xfrm>
            <a:off x="4709884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A68039-FD43-4839-A2E5-7A78B39AFDCC}"/>
                  </a:ext>
                </a:extLst>
              </p:cNvPr>
              <p:cNvSpPr txBox="1"/>
              <p:nvPr/>
            </p:nvSpPr>
            <p:spPr>
              <a:xfrm>
                <a:off x="4818070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A68039-FD43-4839-A2E5-7A78B39A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70" y="13125918"/>
                <a:ext cx="675249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00B0BE-5557-4701-85EF-826ECBF09281}"/>
                  </a:ext>
                </a:extLst>
              </p:cNvPr>
              <p:cNvSpPr txBox="1"/>
              <p:nvPr/>
            </p:nvSpPr>
            <p:spPr>
              <a:xfrm>
                <a:off x="4816519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00B0BE-5557-4701-85EF-826ECBF0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19" y="13665587"/>
                <a:ext cx="675249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872A9C1-F33F-40EF-A567-CEE534EECCE8}"/>
                  </a:ext>
                </a:extLst>
              </p:cNvPr>
              <p:cNvSpPr txBox="1"/>
              <p:nvPr/>
            </p:nvSpPr>
            <p:spPr>
              <a:xfrm>
                <a:off x="4814968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872A9C1-F33F-40EF-A567-CEE534EE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68" y="14234609"/>
                <a:ext cx="675249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83928E-8A5D-4186-98B2-5BB8C325A549}"/>
                  </a:ext>
                </a:extLst>
              </p:cNvPr>
              <p:cNvSpPr txBox="1"/>
              <p:nvPr/>
            </p:nvSpPr>
            <p:spPr>
              <a:xfrm>
                <a:off x="4814968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83928E-8A5D-4186-98B2-5BB8C325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68" y="14803631"/>
                <a:ext cx="675249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10027-2081-4304-88F8-DE5DD8E7823F}"/>
              </a:ext>
            </a:extLst>
          </p:cNvPr>
          <p:cNvSpPr/>
          <p:nvPr/>
        </p:nvSpPr>
        <p:spPr>
          <a:xfrm>
            <a:off x="5965369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CDBF6F-9271-4401-A85B-0E1FEBCC4FD7}"/>
                  </a:ext>
                </a:extLst>
              </p:cNvPr>
              <p:cNvSpPr txBox="1"/>
              <p:nvPr/>
            </p:nvSpPr>
            <p:spPr>
              <a:xfrm>
                <a:off x="6073555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CDBF6F-9271-4401-A85B-0E1FEBCC4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555" y="13125918"/>
                <a:ext cx="675249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7A5985-5C75-482A-A21B-D1E29DF539EF}"/>
                  </a:ext>
                </a:extLst>
              </p:cNvPr>
              <p:cNvSpPr txBox="1"/>
              <p:nvPr/>
            </p:nvSpPr>
            <p:spPr>
              <a:xfrm>
                <a:off x="6072004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7A5985-5C75-482A-A21B-D1E29DF5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04" y="13665587"/>
                <a:ext cx="675249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C16C27-6D0A-47DB-A300-977137FBB341}"/>
                  </a:ext>
                </a:extLst>
              </p:cNvPr>
              <p:cNvSpPr txBox="1"/>
              <p:nvPr/>
            </p:nvSpPr>
            <p:spPr>
              <a:xfrm>
                <a:off x="6070453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C16C27-6D0A-47DB-A300-977137FB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53" y="14234609"/>
                <a:ext cx="675249" cy="7078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9A5893-EF69-4389-A961-3CE6DB210FFD}"/>
                  </a:ext>
                </a:extLst>
              </p:cNvPr>
              <p:cNvSpPr txBox="1"/>
              <p:nvPr/>
            </p:nvSpPr>
            <p:spPr>
              <a:xfrm>
                <a:off x="6070453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sz="4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9A5893-EF69-4389-A961-3CE6DB210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53" y="14803631"/>
                <a:ext cx="675249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DD430F8-7F8D-436A-9AE5-39A7738ADB00}"/>
              </a:ext>
            </a:extLst>
          </p:cNvPr>
          <p:cNvSpPr/>
          <p:nvPr/>
        </p:nvSpPr>
        <p:spPr>
          <a:xfrm>
            <a:off x="7220854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2E3100-E0EF-4F5B-9618-8442E0D58C54}"/>
                  </a:ext>
                </a:extLst>
              </p:cNvPr>
              <p:cNvSpPr txBox="1"/>
              <p:nvPr/>
            </p:nvSpPr>
            <p:spPr>
              <a:xfrm>
                <a:off x="7329040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2E3100-E0EF-4F5B-9618-8442E0D5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40" y="13125918"/>
                <a:ext cx="675249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629A79-2D6D-41B5-8112-EBDEB8317309}"/>
                  </a:ext>
                </a:extLst>
              </p:cNvPr>
              <p:cNvSpPr txBox="1"/>
              <p:nvPr/>
            </p:nvSpPr>
            <p:spPr>
              <a:xfrm>
                <a:off x="7327489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629A79-2D6D-41B5-8112-EBDEB831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489" y="13665587"/>
                <a:ext cx="675249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F6ADA-0AF7-451D-8987-FF437E1C1B51}"/>
                  </a:ext>
                </a:extLst>
              </p:cNvPr>
              <p:cNvSpPr txBox="1"/>
              <p:nvPr/>
            </p:nvSpPr>
            <p:spPr>
              <a:xfrm>
                <a:off x="7325938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F6ADA-0AF7-451D-8987-FF437E1C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938" y="14234609"/>
                <a:ext cx="675249" cy="70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72147A-F1DA-4106-A078-23D7367F7977}"/>
                  </a:ext>
                </a:extLst>
              </p:cNvPr>
              <p:cNvSpPr txBox="1"/>
              <p:nvPr/>
            </p:nvSpPr>
            <p:spPr>
              <a:xfrm>
                <a:off x="7325938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72147A-F1DA-4106-A078-23D7367F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938" y="14803631"/>
                <a:ext cx="675249" cy="70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52F589-F885-4C7C-BDA3-95F1981B1247}"/>
                  </a:ext>
                </a:extLst>
              </p:cNvPr>
              <p:cNvSpPr txBox="1"/>
              <p:nvPr/>
            </p:nvSpPr>
            <p:spPr>
              <a:xfrm>
                <a:off x="8476339" y="13880666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CA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52F589-F885-4C7C-BDA3-95F1981B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339" y="13880666"/>
                <a:ext cx="675249" cy="7078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AC99CAA-4746-4C78-A4C5-9354250D034C}"/>
              </a:ext>
            </a:extLst>
          </p:cNvPr>
          <p:cNvSpPr txBox="1"/>
          <p:nvPr/>
        </p:nvSpPr>
        <p:spPr>
          <a:xfrm>
            <a:off x="-1279738" y="17270319"/>
            <a:ext cx="3444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Ensemble d’entraînement</a:t>
            </a:r>
            <a:br>
              <a:rPr lang="fr-CA" sz="3600" dirty="0"/>
            </a:br>
            <a:r>
              <a:rPr lang="fr-CA" sz="3600" b="1" dirty="0"/>
              <a:t>original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634F72-F5B6-4A39-B01C-620B1985C40F}"/>
              </a:ext>
            </a:extLst>
          </p:cNvPr>
          <p:cNvSpPr txBox="1"/>
          <p:nvPr/>
        </p:nvSpPr>
        <p:spPr>
          <a:xfrm>
            <a:off x="3895704" y="17270319"/>
            <a:ext cx="3444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Ensembles</a:t>
            </a:r>
            <a:br>
              <a:rPr lang="fr-CA" sz="3600" dirty="0"/>
            </a:br>
            <a:r>
              <a:rPr lang="fr-CA" sz="3600" dirty="0"/>
              <a:t>obtenus par</a:t>
            </a:r>
            <a:br>
              <a:rPr lang="fr-CA" sz="3600" dirty="0"/>
            </a:br>
            <a:r>
              <a:rPr lang="fr-CA" sz="3600" b="1" dirty="0" err="1"/>
              <a:t>bootstrap</a:t>
            </a:r>
            <a:endParaRPr lang="fr-CA" sz="3600" b="1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A6457E93-F800-43A0-A824-FDCA2BCB6F08}"/>
              </a:ext>
            </a:extLst>
          </p:cNvPr>
          <p:cNvSpPr/>
          <p:nvPr/>
        </p:nvSpPr>
        <p:spPr>
          <a:xfrm rot="5400000">
            <a:off x="5251144" y="12729785"/>
            <a:ext cx="688554" cy="7112334"/>
          </a:xfrm>
          <a:prstGeom prst="righ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766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1548116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CA" sz="4000" dirty="0"/>
              <a:t>…entraîner un ensemble de modèles indépendants les uns des autres.</a:t>
            </a:r>
          </a:p>
          <a:p>
            <a:endParaRPr lang="fr-CA" sz="4000" dirty="0"/>
          </a:p>
          <a:p>
            <a:r>
              <a:rPr lang="fr-CA" sz="4000" dirty="0"/>
              <a:t>Chaque arbre est donc entraîné sur un ensemble de données distinct.</a:t>
            </a:r>
          </a:p>
          <a:p>
            <a:endParaRPr lang="fr-CA" sz="4000" dirty="0"/>
          </a:p>
          <a:p>
            <a:r>
              <a:rPr lang="fr-CA" sz="4000" dirty="0"/>
              <a:t>Toutefois, chaque arbre de décision est construit de la même manière que si on en avait qu’un seul..</a:t>
            </a:r>
          </a:p>
          <a:p>
            <a:endParaRPr lang="fr-CA" sz="4000" dirty="0"/>
          </a:p>
          <a:p>
            <a:r>
              <a:rPr lang="fr-CA" sz="4000" dirty="0"/>
              <a:t>…ou presque…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La version du </a:t>
            </a:r>
            <a:r>
              <a:rPr lang="fr-CA" sz="4000" i="1" dirty="0"/>
              <a:t>bagging</a:t>
            </a:r>
            <a:r>
              <a:rPr lang="fr-CA" sz="4000" dirty="0"/>
              <a:t> la plus utilisée avec les arbres de décisions est appelée « </a:t>
            </a:r>
            <a:r>
              <a:rPr lang="fr-CA" sz="4000" b="1" dirty="0"/>
              <a:t>Forêt aléatoire</a:t>
            </a:r>
            <a:r>
              <a:rPr lang="fr-CA" sz="4000" dirty="0"/>
              <a:t> » </a:t>
            </a:r>
            <a:r>
              <a:rPr lang="fr-CA" sz="4000" i="1" dirty="0"/>
              <a:t>(</a:t>
            </a:r>
            <a:r>
              <a:rPr lang="fr-CA" sz="4000" i="1" dirty="0" err="1"/>
              <a:t>random</a:t>
            </a:r>
            <a:r>
              <a:rPr lang="fr-CA" sz="4000" i="1" dirty="0"/>
              <a:t> </a:t>
            </a:r>
            <a:r>
              <a:rPr lang="fr-CA" sz="4000" i="1" dirty="0" err="1"/>
              <a:t>forest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i="1" dirty="0"/>
          </a:p>
          <a:p>
            <a:r>
              <a:rPr lang="fr-CA" sz="4000" dirty="0"/>
              <a:t>Dans cette version, on ajoute un hyperparamètre à ceux déjà utilisés (profondeur maximum et nombre d’exemples minimum pour construire un nouveau nœud).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/>
              <a:t>On peut maintenant également sélectionner le nombre de caractéristiques utilisées par l’arbre de décision.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r>
              <a:rPr lang="fr-CA" sz="4000" dirty="0"/>
              <a:t>Ceci permet d’augmenter davantage la variance des modèles.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Toutefois, on augmente ainsi le biais de chaque arbre de décision considéré individuellement..</a:t>
            </a:r>
          </a:p>
        </p:txBody>
      </p:sp>
    </p:spTree>
    <p:extLst>
      <p:ext uri="{BB962C8B-B14F-4D97-AF65-F5344CB8AC3E}">
        <p14:creationId xmlns:p14="http://schemas.microsoft.com/office/powerpoint/2010/main" val="408130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1178784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Et c’est ici qu’entre en jeu le deuxième élément de des méthodes de </a:t>
            </a:r>
            <a:r>
              <a:rPr lang="fr-CA" sz="4000" i="1" dirty="0"/>
              <a:t>bagging </a:t>
            </a:r>
            <a:r>
              <a:rPr lang="fr-CA" sz="4000" dirty="0"/>
              <a:t>:</a:t>
            </a:r>
          </a:p>
          <a:p>
            <a:endParaRPr lang="fr-CA" sz="4000" dirty="0"/>
          </a:p>
          <a:p>
            <a:pPr marL="742950" indent="-742950">
              <a:buFont typeface="+mj-lt"/>
              <a:buAutoNum type="arabicPeriod" startAt="2"/>
            </a:pPr>
            <a:r>
              <a:rPr lang="fr-CA" sz="4000" dirty="0"/>
              <a:t>…utiliser l’ensemble des prédictions de tous les modèles entraînés pour faire une prédiction sur une nouvelle donnée (</a:t>
            </a:r>
            <a:r>
              <a:rPr lang="fr-CA" sz="4000" b="1" i="1" dirty="0" err="1"/>
              <a:t>aggregation</a:t>
            </a:r>
            <a:r>
              <a:rPr lang="fr-CA" sz="4000" dirty="0"/>
              <a:t>)</a:t>
            </a:r>
            <a:r>
              <a:rPr lang="fr-CA" sz="4000" b="1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Spécifiquement, dans les forêts aléatoires utilisées en classification, chaque arbre va tenter de prédire la classe d’un nouvel exemple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La classe recevant le plus de votes est choisie.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r>
              <a:rPr lang="fr-CA" sz="4000" dirty="0"/>
              <a:t>Cette agrégation des résultats permet généralement de conserver un biais relativement bas, tout en diminuer la variance du modèle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Les méthodes de bagging, et ici spécifiquement la méthode des forêts aléatoires, permettent ainsi de diminuer l’erreur de généralisation par rapport à une méthode utilisant un arbre de décision unique.</a:t>
            </a:r>
          </a:p>
        </p:txBody>
      </p:sp>
    </p:spTree>
    <p:extLst>
      <p:ext uri="{BB962C8B-B14F-4D97-AF65-F5344CB8AC3E}">
        <p14:creationId xmlns:p14="http://schemas.microsoft.com/office/powerpoint/2010/main" val="362890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Notons que les méthodes de bagging (incluant les forêts aléatoires) peuvent être utilisées tant dans un contexte de classification que dans un contexte de régression.</a:t>
            </a:r>
          </a:p>
          <a:p>
            <a:endParaRPr lang="fr-CA" sz="4000" dirty="0"/>
          </a:p>
          <a:p>
            <a:r>
              <a:rPr lang="fr-CA" sz="4000" dirty="0"/>
              <a:t>Dans le contexte de régression, on moment de l’agrégation, on prend généralement la moyenne des résultats des différents arbres.</a:t>
            </a:r>
          </a:p>
          <a:p>
            <a:endParaRPr lang="fr-CA" sz="4000" dirty="0"/>
          </a:p>
          <a:p>
            <a:r>
              <a:rPr lang="fr-CA" sz="4000" dirty="0"/>
              <a:t>Essayons un exemple de classification avec forêt aléatoire dans </a:t>
            </a:r>
            <a:r>
              <a:rPr lang="fr-CA" sz="4000" dirty="0" err="1"/>
              <a:t>Scikit</a:t>
            </a:r>
            <a:r>
              <a:rPr lang="fr-CA" sz="4000" dirty="0"/>
              <a:t> </a:t>
            </a:r>
            <a:r>
              <a:rPr lang="fr-CA" sz="4000" dirty="0" err="1"/>
              <a:t>Learn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933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4. </a:t>
            </a:r>
            <a:r>
              <a:rPr lang="fr-CA" sz="6000" b="1" dirty="0" err="1"/>
              <a:t>Boosting</a:t>
            </a:r>
            <a:r>
              <a:rPr lang="fr-CA" sz="6000" b="1" dirty="0"/>
              <a:t> de gradient</a:t>
            </a:r>
          </a:p>
        </p:txBody>
      </p:sp>
    </p:spTree>
    <p:extLst>
      <p:ext uri="{BB962C8B-B14F-4D97-AF65-F5344CB8AC3E}">
        <p14:creationId xmlns:p14="http://schemas.microsoft.com/office/powerpoint/2010/main" val="900537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809452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</a:t>
            </a:r>
            <a:r>
              <a:rPr lang="fr-CA" sz="4000" i="1" dirty="0" err="1"/>
              <a:t>boosting</a:t>
            </a:r>
            <a:r>
              <a:rPr lang="fr-CA" sz="4000" i="1" dirty="0"/>
              <a:t> </a:t>
            </a:r>
            <a:r>
              <a:rPr lang="fr-CA" sz="4000" dirty="0"/>
              <a:t>est une méthode qui permet de réduire à la fois le biais et la variance.</a:t>
            </a:r>
          </a:p>
          <a:p>
            <a:endParaRPr lang="fr-CA" sz="4000" dirty="0"/>
          </a:p>
          <a:p>
            <a:r>
              <a:rPr lang="fr-CA" sz="4000" dirty="0"/>
              <a:t>Comme dans le cas du </a:t>
            </a:r>
            <a:r>
              <a:rPr lang="fr-CA" sz="4000" i="1" dirty="0"/>
              <a:t>bagging</a:t>
            </a:r>
            <a:r>
              <a:rPr lang="fr-CA" sz="4000" dirty="0"/>
              <a:t>, on souhaite mettre à profit un ensemble de modèles.</a:t>
            </a:r>
          </a:p>
          <a:p>
            <a:endParaRPr lang="fr-CA" sz="4000" dirty="0"/>
          </a:p>
          <a:p>
            <a:r>
              <a:rPr lang="fr-CA" sz="4000" dirty="0"/>
              <a:t>Toutefois, ici, chaque nouveau modèle (par exemple chaque arbre de décisions), constitue une « extension » des modèles précédents.</a:t>
            </a:r>
          </a:p>
          <a:p>
            <a:endParaRPr lang="fr-CA" sz="4000" i="1" dirty="0"/>
          </a:p>
          <a:p>
            <a:r>
              <a:rPr lang="fr-CA" sz="4000" dirty="0"/>
              <a:t>L’expression « </a:t>
            </a:r>
            <a:r>
              <a:rPr lang="fr-CA" sz="4000" dirty="0" err="1"/>
              <a:t>boosting</a:t>
            </a:r>
            <a:r>
              <a:rPr lang="fr-CA" sz="4000" dirty="0"/>
              <a:t> » vient du fait que la méthode transforme un ensemble « d’apprenants </a:t>
            </a:r>
            <a:r>
              <a:rPr lang="fr-CA" sz="4000" b="1" dirty="0"/>
              <a:t>faibles</a:t>
            </a:r>
            <a:r>
              <a:rPr lang="fr-CA" sz="4000" dirty="0"/>
              <a:t> » en un unique « apprenant </a:t>
            </a:r>
            <a:r>
              <a:rPr lang="fr-CA" sz="4000" b="1" dirty="0"/>
              <a:t>fort</a:t>
            </a:r>
            <a:r>
              <a:rPr lang="fr-CA" sz="40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48591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4124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Algorithme de classification :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alternative à la régression logistique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Pour l’expliquer, partons de la régression logistique.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avait alors le modèle suivant, qui correspond à une fonction sigmoïde et peut être considéré comme une probabilité d’appartenir à une classe :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Nous avions alors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brk m:alnAt="7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𝑜𝑔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CA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fr-CA" sz="2800" dirty="0"/>
              </a:p>
              <a:p>
                <a:endParaRPr lang="fr-CA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412420"/>
              </a:xfrm>
              <a:prstGeom prst="rect">
                <a:avLst/>
              </a:prstGeom>
              <a:blipFill>
                <a:blip r:embed="rId3"/>
                <a:stretch>
                  <a:fillRect l="-1750" t="-96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5BC65D4-49F7-416D-9243-B72E54F217E0}"/>
              </a:ext>
            </a:extLst>
          </p:cNvPr>
          <p:cNvGrpSpPr/>
          <p:nvPr/>
        </p:nvGrpSpPr>
        <p:grpSpPr>
          <a:xfrm>
            <a:off x="-68826" y="8533907"/>
            <a:ext cx="8359355" cy="7474875"/>
            <a:chOff x="-25024" y="4234752"/>
            <a:chExt cx="8359355" cy="74748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5A9669-47E8-42CA-962F-7269CC060BD9}"/>
                </a:ext>
              </a:extLst>
            </p:cNvPr>
            <p:cNvGrpSpPr/>
            <p:nvPr/>
          </p:nvGrpSpPr>
          <p:grpSpPr>
            <a:xfrm>
              <a:off x="-25024" y="4234752"/>
              <a:ext cx="8359355" cy="7409980"/>
              <a:chOff x="846646" y="10422307"/>
              <a:chExt cx="14020757" cy="7409980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DB92175-FA23-4679-9C79-16B58D69FA1D}"/>
                  </a:ext>
                </a:extLst>
              </p:cNvPr>
              <p:cNvSpPr/>
              <p:nvPr/>
            </p:nvSpPr>
            <p:spPr>
              <a:xfrm flipH="1" flipV="1">
                <a:off x="3223705" y="10422307"/>
                <a:ext cx="11643698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8CF4489-09C3-46F7-B0B7-65E81AB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58BF948-F8BC-42E7-81F9-BDB714024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DA673A1-1F26-4A47-85B5-AF5681658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1AF1A52-92C8-44ED-A99F-B7CC3373CA8C}"/>
                      </a:ext>
                    </a:extLst>
                  </p:cNvPr>
                  <p:cNvSpPr txBox="1"/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2312B-8AC8-4082-9759-2A1955E6228C}"/>
                </a:ext>
              </a:extLst>
            </p:cNvPr>
            <p:cNvSpPr txBox="1"/>
            <p:nvPr/>
          </p:nvSpPr>
          <p:spPr>
            <a:xfrm>
              <a:off x="1620809" y="6816394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A96A8F-9B44-497B-A84A-57496F3A5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9337326"/>
              <a:ext cx="0" cy="16644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E2BB53-75E3-42BA-9B29-16D844FFAA50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A23EDF-93FD-4479-8C39-D0648217C7A3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D4427B-919C-45F8-817B-2F1D21C6375E}"/>
              </a:ext>
            </a:extLst>
          </p:cNvPr>
          <p:cNvGrpSpPr/>
          <p:nvPr/>
        </p:nvGrpSpPr>
        <p:grpSpPr>
          <a:xfrm>
            <a:off x="3798084" y="8469012"/>
            <a:ext cx="8651577" cy="7474875"/>
            <a:chOff x="-2151091" y="4234752"/>
            <a:chExt cx="8651577" cy="74748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C532C4-0C0A-40C3-A0E8-0D6CA1DF500F}"/>
                </a:ext>
              </a:extLst>
            </p:cNvPr>
            <p:cNvGrpSpPr/>
            <p:nvPr/>
          </p:nvGrpSpPr>
          <p:grpSpPr>
            <a:xfrm>
              <a:off x="-2151091" y="4234752"/>
              <a:ext cx="8651577" cy="7409980"/>
              <a:chOff x="-2719310" y="10422307"/>
              <a:chExt cx="14510891" cy="7409980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97C293C7-2A6F-468A-83C8-8BA2B96219F6}"/>
                  </a:ext>
                </a:extLst>
              </p:cNvPr>
              <p:cNvSpPr/>
              <p:nvPr/>
            </p:nvSpPr>
            <p:spPr>
              <a:xfrm flipV="1">
                <a:off x="-2719310" y="10422307"/>
                <a:ext cx="11643700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0E63BCC-CB76-4A1C-83AC-9132015D8F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FBE69D3-E125-4BC1-8C7F-7572B7499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9B8141F-EF31-4EE0-8F51-4069491DE9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AE64E1E-BA98-46F6-B59E-0282F528013C}"/>
                      </a:ext>
                    </a:extLst>
                  </p:cNvPr>
                  <p:cNvSpPr txBox="1"/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C98A83-17AA-49A1-8F4B-21345F50773F}"/>
                </a:ext>
              </a:extLst>
            </p:cNvPr>
            <p:cNvSpPr txBox="1"/>
            <p:nvPr/>
          </p:nvSpPr>
          <p:spPr>
            <a:xfrm>
              <a:off x="1705960" y="6944011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566A74-B734-43FC-9F66-BF706A8B8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6816394"/>
              <a:ext cx="0" cy="418534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D47FCF-60D9-4C58-8F68-12DECD36779D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C3454C-A64E-4A81-8BA8-4AFD0AA0EC6A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44AE35-3A12-4005-8FA4-A92FF34E3414}"/>
              </a:ext>
            </a:extLst>
          </p:cNvPr>
          <p:cNvCxnSpPr>
            <a:cxnSpLocks/>
          </p:cNvCxnSpPr>
          <p:nvPr/>
        </p:nvCxnSpPr>
        <p:spPr>
          <a:xfrm flipV="1">
            <a:off x="3120159" y="5019650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9504DC-EC71-4CC1-8A5B-612CCBEE8554}"/>
              </a:ext>
            </a:extLst>
          </p:cNvPr>
          <p:cNvCxnSpPr>
            <a:cxnSpLocks/>
          </p:cNvCxnSpPr>
          <p:nvPr/>
        </p:nvCxnSpPr>
        <p:spPr>
          <a:xfrm>
            <a:off x="285750" y="8803819"/>
            <a:ext cx="61493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88BEB5-4707-4A1C-BACD-A109A8745166}"/>
                  </a:ext>
                </a:extLst>
              </p:cNvPr>
              <p:cNvSpPr txBox="1"/>
              <p:nvPr/>
            </p:nvSpPr>
            <p:spPr>
              <a:xfrm>
                <a:off x="5633177" y="888904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88BEB5-4707-4A1C-BACD-A109A874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77" y="8889048"/>
                <a:ext cx="1356853" cy="760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18ECCB-78EA-42EB-8667-2DCA37D9CAE8}"/>
                  </a:ext>
                </a:extLst>
              </p:cNvPr>
              <p:cNvSpPr txBox="1"/>
              <p:nvPr/>
            </p:nvSpPr>
            <p:spPr>
              <a:xfrm>
                <a:off x="2059488" y="4773463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18ECCB-78EA-42EB-8667-2DCA37D9C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8" y="4773463"/>
                <a:ext cx="135685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3DC372-CBB9-4021-8599-F958A3A4126E}"/>
                  </a:ext>
                </a:extLst>
              </p:cNvPr>
              <p:cNvSpPr txBox="1"/>
              <p:nvPr/>
            </p:nvSpPr>
            <p:spPr>
              <a:xfrm>
                <a:off x="2270131" y="871716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3DC372-CBB9-4021-8599-F958A3A41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31" y="8717164"/>
                <a:ext cx="122401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CC4874-1CC7-482E-A95B-8D74D38FF69C}"/>
                  </a:ext>
                </a:extLst>
              </p:cNvPr>
              <p:cNvSpPr txBox="1"/>
              <p:nvPr/>
            </p:nvSpPr>
            <p:spPr>
              <a:xfrm>
                <a:off x="1219093" y="5387329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CC4874-1CC7-482E-A95B-8D74D38FF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93" y="5387329"/>
                <a:ext cx="1270471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F56CD3-F523-422B-B541-0BACACEB4628}"/>
                  </a:ext>
                </a:extLst>
              </p:cNvPr>
              <p:cNvSpPr txBox="1"/>
              <p:nvPr/>
            </p:nvSpPr>
            <p:spPr>
              <a:xfrm>
                <a:off x="1072734" y="6836384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F56CD3-F523-422B-B541-0BACACEB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34" y="6836384"/>
                <a:ext cx="1270471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B60A74-DF65-45D6-9F90-04B59A5C06DB}"/>
              </a:ext>
            </a:extLst>
          </p:cNvPr>
          <p:cNvCxnSpPr>
            <a:cxnSpLocks/>
          </p:cNvCxnSpPr>
          <p:nvPr/>
        </p:nvCxnSpPr>
        <p:spPr>
          <a:xfrm flipH="1">
            <a:off x="2097268" y="5736440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A2973E-8347-4F06-BBC0-36593D49CBA5}"/>
              </a:ext>
            </a:extLst>
          </p:cNvPr>
          <p:cNvCxnSpPr>
            <a:cxnSpLocks/>
          </p:cNvCxnSpPr>
          <p:nvPr/>
        </p:nvCxnSpPr>
        <p:spPr>
          <a:xfrm flipH="1">
            <a:off x="2097269" y="7246932"/>
            <a:ext cx="14971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FDFE78-BFFC-47F3-929F-2F97F4D06113}"/>
              </a:ext>
            </a:extLst>
          </p:cNvPr>
          <p:cNvGrpSpPr/>
          <p:nvPr/>
        </p:nvGrpSpPr>
        <p:grpSpPr>
          <a:xfrm>
            <a:off x="453646" y="5743335"/>
            <a:ext cx="5231110" cy="2984190"/>
            <a:chOff x="791865" y="2260600"/>
            <a:chExt cx="5231110" cy="298419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E9648C9-9E64-45EC-95A5-39AC04CC303C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5264A8D2-8695-4C17-A0F9-26116C40667E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42662F0-941C-4038-B9FD-14FEC5C7FE84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F5CBF95-029E-4F51-AB82-335078B90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455DDE8-39EA-4EFE-90AF-4F0A0C946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5009CFD1-D9C9-40FC-9A8D-264FD0F6EE66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0277A8-AC80-4139-BDED-768C5BB37B00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F6FBD-672B-4A45-810F-D82700640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833965-86D9-4A59-8978-89D914105E45}"/>
                  </a:ext>
                </a:extLst>
              </p:cNvPr>
              <p:cNvSpPr txBox="1"/>
              <p:nvPr/>
            </p:nvSpPr>
            <p:spPr>
              <a:xfrm>
                <a:off x="6268754" y="6186603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833965-86D9-4A59-8978-89D914105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6186603"/>
                <a:ext cx="5485643" cy="707886"/>
              </a:xfrm>
              <a:prstGeom prst="rect">
                <a:avLst/>
              </a:prstGeom>
              <a:blipFill>
                <a:blip r:embed="rId13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73B0485-C72E-4F57-9D17-7042BA1E748E}"/>
                  </a:ext>
                </a:extLst>
              </p:cNvPr>
              <p:cNvSpPr txBox="1"/>
              <p:nvPr/>
            </p:nvSpPr>
            <p:spPr>
              <a:xfrm>
                <a:off x="4687003" y="4485829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73B0485-C72E-4F57-9D17-7042BA1E7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03" y="4485829"/>
                <a:ext cx="5831153" cy="1363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AA9404-93F7-416E-B7F8-F5079F06FF43}"/>
                  </a:ext>
                </a:extLst>
              </p:cNvPr>
              <p:cNvSpPr txBox="1"/>
              <p:nvPr/>
            </p:nvSpPr>
            <p:spPr>
              <a:xfrm>
                <a:off x="6268754" y="68693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AA9404-93F7-416E-B7F8-F5079F06F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6869347"/>
                <a:ext cx="5485643" cy="707886"/>
              </a:xfrm>
              <a:prstGeom prst="rect">
                <a:avLst/>
              </a:prstGeom>
              <a:blipFill>
                <a:blip r:embed="rId15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949091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Ici, on n’a pas besoin de construire de nouveaux ensembles de données.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va construire une séquence d’arbres de décisions où chaque nouvel arbre va venir améliorer les prédictions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commence généralement avec un premier arbre constitué d’une simple feuille.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feuille fait une prédiction utilisant le </a:t>
                </a:r>
                <a:r>
                  <a:rPr lang="fr-CA" sz="4000" b="1" dirty="0"/>
                  <a:t>logarithme des « chances »</a:t>
                </a:r>
                <a:r>
                  <a:rPr lang="fr-CA" sz="4000" dirty="0"/>
                  <a:t> d’obtenir la valeur 1 sur la cible (y), si on ne connaît </a:t>
                </a:r>
                <a:r>
                  <a:rPr lang="fr-CA" sz="4000" b="1" dirty="0"/>
                  <a:t>aucune </a:t>
                </a:r>
                <a:r>
                  <a:rPr lang="fr-CA" sz="4000" dirty="0"/>
                  <a:t>caractéristique.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le calcule ainsi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CA" sz="4000" b="0" dirty="0"/>
              </a:p>
              <a:p>
                <a:r>
                  <a:rPr lang="fr-CA" sz="4000" dirty="0"/>
                  <a:t>Ici, on a donc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=0.51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9490913"/>
              </a:xfrm>
              <a:prstGeom prst="rect">
                <a:avLst/>
              </a:prstGeom>
              <a:blipFill>
                <a:blip r:embed="rId3"/>
                <a:stretch>
                  <a:fillRect l="-1750" t="-563" r="-18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439223"/>
                  </p:ext>
                </p:extLst>
              </p:nvPr>
            </p:nvGraphicFramePr>
            <p:xfrm>
              <a:off x="26245" y="1438388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439223"/>
                  </p:ext>
                </p:extLst>
              </p:nvPr>
            </p:nvGraphicFramePr>
            <p:xfrm>
              <a:off x="26245" y="1438388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2206" r="-434831" b="-8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2206" r="-337288" b="-8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2206" r="-237288" b="-8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206" r="-135955" b="-8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2206" r="-3390" b="-8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102206" r="-537853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102206" r="-434831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102206" r="-337288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102206" r="-237288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02206" r="-135955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102206" r="-3390" b="-7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202206" r="-537853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202206" r="-434831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202206" r="-337288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202206" r="-237288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02206" r="-135955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302206" r="-537853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302206" r="-434831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302206" r="-337288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302206" r="-237288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2206" r="-135955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402206" r="-537853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402206" r="-434831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402206" r="-337288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402206" r="-237288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402206" r="-135955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502206" r="-537853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502206" r="-434831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502206" r="-3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502206" r="-2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502206" r="-135955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602206" r="-537853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602206" r="-434831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602206" r="-3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602206" r="-2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602206" r="-13595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602206" r="-3390" b="-2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702206" r="-537853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702206" r="-434831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702206" r="-3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702206" r="-2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702206" r="-135955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702206" r="-3390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802206" r="-537853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802206" r="-434831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802206" r="-3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802206" r="-2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802206" r="-1359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802206" r="-3390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514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308358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peut alors calculer la probabilité que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4000" dirty="0"/>
                  <a:t> ainsi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𝑃𝑟𝑜𝑏𝑎𝑏𝑖𝑙𝑖𝑡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é</m:t>
                      </m:r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CA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fr-CA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CA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0" dirty="0"/>
              </a:p>
              <a:p>
                <a:r>
                  <a:rPr lang="fr-CA" sz="4000" dirty="0"/>
                  <a:t>Ici, on a donc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𝑃𝑟𝑜𝑏𝑎𝑏𝑖𝑙𝑖𝑡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é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.51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0.51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=0.625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3083582"/>
              </a:xfrm>
              <a:prstGeom prst="rect">
                <a:avLst/>
              </a:prstGeom>
              <a:blipFill>
                <a:blip r:embed="rId3"/>
                <a:stretch>
                  <a:fillRect l="-17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529647"/>
                  </p:ext>
                </p:extLst>
              </p:nvPr>
            </p:nvGraphicFramePr>
            <p:xfrm>
              <a:off x="0" y="0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529647"/>
                  </p:ext>
                </p:extLst>
              </p:nvPr>
            </p:nvGraphicFramePr>
            <p:xfrm>
              <a:off x="0" y="0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2941" r="-434831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2941" r="-337288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2941" r="-237288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2941" r="-135955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2941" r="-3390" b="-803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102941" r="-537853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102941" r="-434831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102941" r="-337288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102941" r="-237288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102941" r="-135955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102941" r="-3390" b="-703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202941" r="-537853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202941" r="-434831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202941" r="-337288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202941" r="-237288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202941" r="-135955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302941" r="-537853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302941" r="-434831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302941" r="-337288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302941" r="-237288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302941" r="-135955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405926" r="-537853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405926" r="-434831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405926" r="-337288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405926" r="-237288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405926" r="-135955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502206" r="-537853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502206" r="-434831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502206" r="-3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502206" r="-2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502206" r="-135955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602206" r="-537853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602206" r="-434831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602206" r="-3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602206" r="-2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602206" r="-13595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602206" r="-3390" b="-2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702206" r="-537853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702206" r="-434831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702206" r="-3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702206" r="-2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702206" r="-135955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702206" r="-3390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802206" r="-537853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802206" r="-434831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802206" r="-3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802206" r="-2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802206" r="-1359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802206" r="-3390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4274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439201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utilise alors généralement 0.5 comme seuil de décision pour déterminer si la valeur de </a:t>
                </a:r>
                <a14:m>
                  <m:oMath xmlns:m="http://schemas.openxmlformats.org/officeDocument/2006/math">
                    <m:r>
                      <a:rPr lang="fr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prédite par le modèle est égale à « 1 » ou si elle est égale à « 0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classerait alors les nouveaux exemples ainsi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1,            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𝑃𝑟𝑜𝑏𝑎𝑏𝑖𝑙𝑖𝑡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d>
                              <m:d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fr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𝑃𝑟𝑜𝑏𝑎𝑏𝑖𝑙𝑖𝑡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d>
                              <m:d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Sur la base de ce premier modèle, qui correspond à une simple constante, où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=0.625</m:t>
                    </m:r>
                  </m:oMath>
                </a14:m>
                <a:r>
                  <a:rPr lang="fr-CA" sz="4000" dirty="0"/>
                  <a:t>, on classerait donc tous le nouveaux exemples dans la classe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4392017"/>
              </a:xfrm>
              <a:prstGeom prst="rect">
                <a:avLst/>
              </a:prstGeom>
              <a:blipFill>
                <a:blip r:embed="rId3"/>
                <a:stretch>
                  <a:fillRect l="-1750" r="-2450" b="-89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7086343"/>
                  </p:ext>
                </p:extLst>
              </p:nvPr>
            </p:nvGraphicFramePr>
            <p:xfrm>
              <a:off x="0" y="0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7086343"/>
                  </p:ext>
                </p:extLst>
              </p:nvPr>
            </p:nvGraphicFramePr>
            <p:xfrm>
              <a:off x="0" y="0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2941" r="-434831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2941" r="-337288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2941" r="-237288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2941" r="-135955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2941" r="-3390" b="-803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102941" r="-537853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102941" r="-434831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102941" r="-337288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102941" r="-237288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102941" r="-135955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102941" r="-3390" b="-703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202941" r="-537853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202941" r="-434831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202941" r="-337288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202941" r="-237288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202941" r="-135955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302941" r="-537853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302941" r="-434831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302941" r="-337288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302941" r="-237288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302941" r="-135955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405926" r="-537853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405926" r="-434831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405926" r="-337288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405926" r="-237288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405926" r="-135955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502206" r="-537853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502206" r="-434831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502206" r="-3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502206" r="-2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502206" r="-135955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602206" r="-537853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602206" r="-434831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602206" r="-3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602206" r="-2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602206" r="-13595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602206" r="-3390" b="-2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702206" r="-537853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702206" r="-434831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702206" r="-3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702206" r="-2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702206" r="-135955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702206" r="-3390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802206" r="-537853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802206" r="-434831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802206" r="-3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802206" r="-2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802206" r="-1359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802206" r="-3390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93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686341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première étape du modèle est donc sur le point d’être complétée.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Notre premier arbre est constitué d’une simple feuille qui prédit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de 0.625.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ne nous reste plus qu’à calculer l’erreur de prédiction de notre premier modèle, communément appelée « résiduels » (nommée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dans le tableau suivant).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6863417"/>
              </a:xfrm>
              <a:prstGeom prst="rect">
                <a:avLst/>
              </a:prstGeom>
              <a:blipFill>
                <a:blip r:embed="rId3"/>
                <a:stretch>
                  <a:fillRect l="-1750" t="-1600" r="-18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0E79777-09F8-4578-9095-1599C276CD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893145"/>
                  </p:ext>
                </p:extLst>
              </p:nvPr>
            </p:nvGraphicFramePr>
            <p:xfrm>
              <a:off x="0" y="6553200"/>
              <a:ext cx="835152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7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5329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638991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0E79777-09F8-4578-9095-1599C276CD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893145"/>
                  </p:ext>
                </p:extLst>
              </p:nvPr>
            </p:nvGraphicFramePr>
            <p:xfrm>
              <a:off x="0" y="6553200"/>
              <a:ext cx="835152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7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5329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638991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2941" r="-591379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2941" r="-491379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2941" r="-394220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2941" r="-291954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2941" r="-158621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2941" r="-2602" b="-8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102941" r="-6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102941" r="-5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102941" r="-4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102941" r="-394220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102941" r="-291954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102941" r="-158621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102941" r="-2602" b="-7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202941" r="-6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202941" r="-5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202941" r="-4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202941" r="-394220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202941" r="-291954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302941" r="-6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302941" r="-5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302941" r="-4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302941" r="-394220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302941" r="-291954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405926" r="-6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405926" r="-5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405926" r="-4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405926" r="-394220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405926" r="-291954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502206" r="-6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502206" r="-5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502206" r="-4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502206" r="-39422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502206" r="-291954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502206" r="-2602" b="-3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602206" r="-6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602206" r="-5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602206" r="-4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602206" r="-39422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602206" r="-291954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602206" r="-158621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602206" r="-2602" b="-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702206" r="-6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702206" r="-5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702206" r="-4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702206" r="-39422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702206" r="-29195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702206" r="-158621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802206" r="-6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802206" r="-5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802206" r="-4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802206" r="-39422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802206" r="-29195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802206" r="-158621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218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055673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À la deuxième étape, on construirait un arbre de décisions cherchant à </a:t>
                </a:r>
                <a:r>
                  <a:rPr lang="fr-CA" sz="4000" b="1" dirty="0"/>
                  <a:t>prédire</a:t>
                </a:r>
                <a:r>
                  <a:rPr lang="fr-CA" sz="4000" dirty="0"/>
                  <a:t>… les </a:t>
                </a:r>
                <a:r>
                  <a:rPr lang="fr-CA" sz="4000" b="1" dirty="0"/>
                  <a:t>résiduels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CA" sz="4000" dirty="0"/>
                  <a:t>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Par exemple: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0556736"/>
              </a:xfrm>
              <a:prstGeom prst="rect">
                <a:avLst/>
              </a:prstGeom>
              <a:blipFill>
                <a:blip r:embed="rId3"/>
                <a:stretch>
                  <a:fillRect l="-1750" t="-1040" r="-2400" b="-156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6463D1F-9E3D-490D-8739-BCA6814B1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547577"/>
                  </p:ext>
                </p:extLst>
              </p:nvPr>
            </p:nvGraphicFramePr>
            <p:xfrm>
              <a:off x="0" y="1584960"/>
              <a:ext cx="835152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7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5329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638991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6463D1F-9E3D-490D-8739-BCA6814B1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547577"/>
                  </p:ext>
                </p:extLst>
              </p:nvPr>
            </p:nvGraphicFramePr>
            <p:xfrm>
              <a:off x="0" y="1584960"/>
              <a:ext cx="835152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7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5329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638991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2941" r="-591379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2941" r="-491379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2941" r="-394220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2941" r="-291954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2941" r="-158621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2941" r="-2602" b="-8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102941" r="-6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102941" r="-5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102941" r="-4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102941" r="-394220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102941" r="-291954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102941" r="-158621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102941" r="-2602" b="-7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202941" r="-6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202941" r="-5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202941" r="-4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202941" r="-394220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202941" r="-291954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302941" r="-6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302941" r="-5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302941" r="-4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302941" r="-394220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302941" r="-291954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405926" r="-6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405926" r="-5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405926" r="-4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405926" r="-394220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405926" r="-291954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502206" r="-6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502206" r="-5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502206" r="-4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502206" r="-39422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502206" r="-291954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502206" r="-2602" b="-3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602206" r="-6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602206" r="-5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602206" r="-4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602206" r="-39422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602206" r="-291954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602206" r="-158621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602206" r="-2602" b="-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702206" r="-6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702206" r="-5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702206" r="-4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702206" r="-39422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702206" r="-29195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702206" r="-158621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802206" r="-6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802206" r="-5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802206" r="-4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802206" r="-39422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802206" r="-29195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802206" r="-158621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FC28570-B0BF-4E2E-A8D6-9A096AE22CA3}"/>
              </a:ext>
            </a:extLst>
          </p:cNvPr>
          <p:cNvGrpSpPr/>
          <p:nvPr/>
        </p:nvGrpSpPr>
        <p:grpSpPr>
          <a:xfrm>
            <a:off x="1108890" y="9923614"/>
            <a:ext cx="11083110" cy="7754785"/>
            <a:chOff x="1108890" y="9923614"/>
            <a:chExt cx="12582368" cy="9102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/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fr-CA" sz="3200" i="1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fr-CA" sz="32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EE2057B-37CD-4584-A58B-2F9D557FBB38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rot="5400000">
              <a:off x="3700871" y="10689188"/>
              <a:ext cx="1027707" cy="3213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830942-5C8C-47A8-954D-ADFDF34F5DD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16200000" flipH="1">
              <a:off x="6900789" y="10702420"/>
              <a:ext cx="1019893" cy="31788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/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CA" sz="2800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/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  <a:blipFill>
                  <a:blip r:embed="rId7"/>
                  <a:stretch>
                    <a:fillRect b="-10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/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7F7A644-8AD3-4F4E-A33A-5B3CC1A4EE1F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rot="5400000">
              <a:off x="6850920" y="14291597"/>
              <a:ext cx="912989" cy="33855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3720D04-1694-4BA5-814D-BE330AB6CB44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rot="16200000" flipH="1">
              <a:off x="10139591" y="14388439"/>
              <a:ext cx="912989" cy="31918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/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  <a:blipFill>
                  <a:blip r:embed="rId9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433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905900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On doit lors calculer la contribution du deuxième arbre de décisions aux prédictions.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Pour ce faire, on fait d’abord le calcul suivant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fr-CA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𝑠𝑖𝑑𝑢𝑒𝑙𝑠</m:t>
                                  </m:r>
                                </m:e>
                                <m:sub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𝑃𝑟𝑜𝑏𝑎𝑏𝑖𝑙𝑖𝑡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𝑝𝑟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𝑑𝑒𝑛𝑡𝑒𝑠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𝑃𝑟𝑜𝑏𝑎𝑏𝑖𝑙𝑖𝑡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𝑝𝑟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𝑑𝑒𝑛𝑡𝑒𝑠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Ici, on aurait donc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0.375+0.375+0.375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1−0.625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=1.600</m:t>
                      </m:r>
                    </m:oMath>
                  </m:oMathPara>
                </a14:m>
                <a:endParaRPr lang="fr-CA" sz="4000" dirty="0"/>
              </a:p>
              <a:p>
                <a:pPr/>
                <a:endParaRPr lang="fr-CA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0.375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1−0.625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−0.533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0.375+−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5−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62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1−0.625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−1.24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9059000"/>
              </a:xfrm>
              <a:prstGeom prst="rect">
                <a:avLst/>
              </a:prstGeom>
              <a:blipFill>
                <a:blip r:embed="rId3"/>
                <a:stretch>
                  <a:fillRect l="-1750" t="-576" r="-194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FC28570-B0BF-4E2E-A8D6-9A096AE22CA3}"/>
              </a:ext>
            </a:extLst>
          </p:cNvPr>
          <p:cNvGrpSpPr/>
          <p:nvPr/>
        </p:nvGrpSpPr>
        <p:grpSpPr>
          <a:xfrm>
            <a:off x="1108890" y="1846414"/>
            <a:ext cx="11083110" cy="7754785"/>
            <a:chOff x="1108890" y="9923614"/>
            <a:chExt cx="12582368" cy="9102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/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fr-CA" sz="3200" i="1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fr-CA" sz="32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EE2057B-37CD-4584-A58B-2F9D557FBB38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rot="5400000">
              <a:off x="3700871" y="10689188"/>
              <a:ext cx="1027707" cy="3213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830942-5C8C-47A8-954D-ADFDF34F5DD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16200000" flipH="1">
              <a:off x="6900789" y="10702420"/>
              <a:ext cx="1019893" cy="31788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/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CA" sz="2800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/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  <a:blipFill>
                  <a:blip r:embed="rId6"/>
                  <a:stretch>
                    <a:fillRect b="-10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/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7F7A644-8AD3-4F4E-A33A-5B3CC1A4EE1F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rot="5400000">
              <a:off x="6850920" y="14291597"/>
              <a:ext cx="912989" cy="33855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3720D04-1694-4BA5-814D-BE330AB6CB44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rot="16200000" flipH="1">
              <a:off x="10139591" y="14388439"/>
              <a:ext cx="912989" cy="31918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/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  <a:blipFill>
                  <a:blip r:embed="rId8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7712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2225224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On doit lors calculer la contribution du deuxième arbre de décisions aux prédictions.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doit maintenant ajouter ces nouvelles prédictions à la prédiction du premier arbre (feuille).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on ne souhaite pas corriger trop drastiquement nos prédictions.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ne veut pas être trop « collés » sur les données de l’ensemble d’entraînement.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veut diminuer la variance du modèle final.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va donc utiliser une « vitesse d’apprentissage » à la manière d’une descente de gradient (utilisons ici 0.1).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Pour les trois exemples de gauche, on a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𝑑𝑖𝑐𝑡𝑖𝑜𝑛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=0.625+0.1</m:t>
                      </m:r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1.600</m:t>
                          </m:r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=0.785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Pour les deux exemples du centre, on 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𝑑𝑖𝑐𝑡𝑖𝑜𝑛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=0.625+0.1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−0.533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0.572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Pour les trois exemples de droite, on 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𝑑𝑖𝑐𝑡𝑖𝑜𝑛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=0.625+0.1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−1.24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0.501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22252245"/>
              </a:xfrm>
              <a:prstGeom prst="rect">
                <a:avLst/>
              </a:prstGeom>
              <a:blipFill>
                <a:blip r:embed="rId3"/>
                <a:stretch>
                  <a:fillRect l="-1750" t="-493" r="-19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FC28570-B0BF-4E2E-A8D6-9A096AE22CA3}"/>
              </a:ext>
            </a:extLst>
          </p:cNvPr>
          <p:cNvGrpSpPr/>
          <p:nvPr/>
        </p:nvGrpSpPr>
        <p:grpSpPr>
          <a:xfrm>
            <a:off x="1108890" y="1846414"/>
            <a:ext cx="11083110" cy="7754785"/>
            <a:chOff x="1108890" y="9923614"/>
            <a:chExt cx="12582368" cy="9102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/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fr-CA" sz="3200" i="1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fr-CA" sz="32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EE2057B-37CD-4584-A58B-2F9D557FBB38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rot="5400000">
              <a:off x="3700871" y="10689188"/>
              <a:ext cx="1027707" cy="3213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830942-5C8C-47A8-954D-ADFDF34F5DD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16200000" flipH="1">
              <a:off x="6900789" y="10702420"/>
              <a:ext cx="1019893" cy="31788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/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CA" sz="2800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/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  <a:blipFill>
                  <a:blip r:embed="rId6"/>
                  <a:stretch>
                    <a:fillRect b="-10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/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7F7A644-8AD3-4F4E-A33A-5B3CC1A4EE1F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rot="5400000">
              <a:off x="6850920" y="14291597"/>
              <a:ext cx="912989" cy="33855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3720D04-1694-4BA5-814D-BE330AB6CB44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rot="16200000" flipH="1">
              <a:off x="10139591" y="14388439"/>
              <a:ext cx="912989" cy="31918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/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  <a:blipFill>
                  <a:blip r:embed="rId8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928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117228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On doit lors calculer la contribution du deuxième arbre de décisions aux prédictions.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aurait alors les nouveaux résiduels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4000" dirty="0"/>
                  <a:t> suivants 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1172289"/>
              </a:xfrm>
              <a:prstGeom prst="rect">
                <a:avLst/>
              </a:prstGeom>
              <a:blipFill>
                <a:blip r:embed="rId3"/>
                <a:stretch>
                  <a:fillRect l="-1750" t="-983" r="-1900" b="-141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FC28570-B0BF-4E2E-A8D6-9A096AE22CA3}"/>
              </a:ext>
            </a:extLst>
          </p:cNvPr>
          <p:cNvGrpSpPr/>
          <p:nvPr/>
        </p:nvGrpSpPr>
        <p:grpSpPr>
          <a:xfrm>
            <a:off x="1108890" y="1846414"/>
            <a:ext cx="11083110" cy="7754785"/>
            <a:chOff x="1108890" y="9923614"/>
            <a:chExt cx="12582368" cy="9102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/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fr-CA" sz="3200" i="1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fr-CA" sz="32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EE2057B-37CD-4584-A58B-2F9D557FBB38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rot="5400000">
              <a:off x="3700871" y="10689188"/>
              <a:ext cx="1027707" cy="3213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830942-5C8C-47A8-954D-ADFDF34F5DD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16200000" flipH="1">
              <a:off x="6900789" y="10702420"/>
              <a:ext cx="1019893" cy="31788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/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CA" sz="2800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/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  <a:blipFill>
                  <a:blip r:embed="rId6"/>
                  <a:stretch>
                    <a:fillRect b="-10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/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7F7A644-8AD3-4F4E-A33A-5B3CC1A4EE1F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rot="5400000">
              <a:off x="6850920" y="14291597"/>
              <a:ext cx="912989" cy="33855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3720D04-1694-4BA5-814D-BE330AB6CB44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rot="16200000" flipH="1">
              <a:off x="10139591" y="14388439"/>
              <a:ext cx="912989" cy="31918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/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  <a:blipFill>
                  <a:blip r:embed="rId8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64054AC-2A61-4616-A42E-C206BED1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404449"/>
                  </p:ext>
                </p:extLst>
              </p:nvPr>
            </p:nvGraphicFramePr>
            <p:xfrm>
              <a:off x="0" y="11490960"/>
              <a:ext cx="9550773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3222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3774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566850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  <a:gridCol w="1566850">
                      <a:extLst>
                        <a:ext uri="{9D8B030D-6E8A-4147-A177-3AD203B41FA5}">
                          <a16:colId xmlns:a16="http://schemas.microsoft.com/office/drawing/2014/main" val="326633568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0.572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0.572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64054AC-2A61-4616-A42E-C206BED1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404449"/>
                  </p:ext>
                </p:extLst>
              </p:nvPr>
            </p:nvGraphicFramePr>
            <p:xfrm>
              <a:off x="0" y="11490960"/>
              <a:ext cx="9550773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3222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3774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566850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  <a:gridCol w="1566850">
                      <a:extLst>
                        <a:ext uri="{9D8B030D-6E8A-4147-A177-3AD203B41FA5}">
                          <a16:colId xmlns:a16="http://schemas.microsoft.com/office/drawing/2014/main" val="326633568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2941" r="-747590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2941" r="-643114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2941" r="-546988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2941" r="-446988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2941" r="-313253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284" t="-2941" r="-102335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11284" t="-2941" r="-2335" b="-8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102941" r="-847590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102941" r="-747590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102941" r="-643114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102941" r="-546988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102941" r="-446988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102941" r="-313253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284" t="-102941" r="-102335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202941" r="-847590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202941" r="-747590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202941" r="-643114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202941" r="-546988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202941" r="-446988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302941" r="-847590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302941" r="-747590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302941" r="-643114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302941" r="-546988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302941" r="-446988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405926" r="-847590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405926" r="-747590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405926" r="-643114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405926" r="-546988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405926" r="-446988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502206" r="-84759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502206" r="-74759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502206" r="-643114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502206" r="-546988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502206" r="-446988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284" t="-502206" r="-102335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602206" r="-84759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602206" r="-74759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602206" r="-643114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602206" r="-546988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602206" r="-446988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602206" r="-313253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284" t="-602206" r="-102335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0.572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702206" r="-84759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702206" r="-74759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702206" r="-64311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702206" r="-546988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702206" r="-446988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702206" r="-313253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0.572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802206" r="-84759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802206" r="-74759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802206" r="-64311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802206" r="-546988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802206" r="-446988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802206" r="-313253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F17A2-635D-4397-9949-28660DD8BE68}"/>
                  </a:ext>
                </a:extLst>
              </p:cNvPr>
              <p:cNvSpPr/>
              <p:nvPr/>
            </p:nvSpPr>
            <p:spPr>
              <a:xfrm>
                <a:off x="1728029" y="6542953"/>
                <a:ext cx="14029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0.785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F17A2-635D-4397-9949-28660DD8B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29" y="6542953"/>
                <a:ext cx="140294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F6E170-8929-4AD1-BAAA-1BD1A9F0BE71}"/>
                  </a:ext>
                </a:extLst>
              </p:cNvPr>
              <p:cNvSpPr/>
              <p:nvPr/>
            </p:nvSpPr>
            <p:spPr>
              <a:xfrm>
                <a:off x="4376296" y="9659717"/>
                <a:ext cx="14029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572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F6E170-8929-4AD1-BAAA-1BD1A9F0B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96" y="9659717"/>
                <a:ext cx="140294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EBD635-9474-4666-B1B2-02B790AD2753}"/>
                  </a:ext>
                </a:extLst>
              </p:cNvPr>
              <p:cNvSpPr/>
              <p:nvPr/>
            </p:nvSpPr>
            <p:spPr>
              <a:xfrm>
                <a:off x="10169913" y="9659717"/>
                <a:ext cx="14029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358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EBD635-9474-4666-B1B2-02B790AD2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913" y="9659717"/>
                <a:ext cx="140294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87606E2-D67F-40F9-B332-70BA285116B4}"/>
              </a:ext>
            </a:extLst>
          </p:cNvPr>
          <p:cNvSpPr/>
          <p:nvPr/>
        </p:nvSpPr>
        <p:spPr>
          <a:xfrm>
            <a:off x="401004" y="5052406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F771CB-BF04-4BDA-8B56-96BA4805DD22}"/>
              </a:ext>
            </a:extLst>
          </p:cNvPr>
          <p:cNvSpPr/>
          <p:nvPr/>
        </p:nvSpPr>
        <p:spPr>
          <a:xfrm>
            <a:off x="3396173" y="7734837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F064D3-3BCA-4864-93C4-7CCB39E29529}"/>
              </a:ext>
            </a:extLst>
          </p:cNvPr>
          <p:cNvSpPr/>
          <p:nvPr/>
        </p:nvSpPr>
        <p:spPr>
          <a:xfrm>
            <a:off x="9196830" y="7995656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2702F3-D626-4CB5-9C49-FCD5E65DCD83}"/>
              </a:ext>
            </a:extLst>
          </p:cNvPr>
          <p:cNvSpPr/>
          <p:nvPr/>
        </p:nvSpPr>
        <p:spPr>
          <a:xfrm>
            <a:off x="9904716" y="13137831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A8AB95-6814-487A-AB81-4070A5CD39C1}"/>
              </a:ext>
            </a:extLst>
          </p:cNvPr>
          <p:cNvSpPr/>
          <p:nvPr/>
        </p:nvSpPr>
        <p:spPr>
          <a:xfrm>
            <a:off x="9904716" y="14005942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FF6AC0-02E0-4DB8-A57F-CFE24A85272D}"/>
              </a:ext>
            </a:extLst>
          </p:cNvPr>
          <p:cNvSpPr/>
          <p:nvPr/>
        </p:nvSpPr>
        <p:spPr>
          <a:xfrm>
            <a:off x="9910278" y="14863017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1E60CB-2457-4752-9240-B95CE6AA3A73}"/>
              </a:ext>
            </a:extLst>
          </p:cNvPr>
          <p:cNvSpPr/>
          <p:nvPr/>
        </p:nvSpPr>
        <p:spPr>
          <a:xfrm>
            <a:off x="9907410" y="16505588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9AEB70-2B08-4D83-915D-A30D36C2CA09}"/>
              </a:ext>
            </a:extLst>
          </p:cNvPr>
          <p:cNvSpPr/>
          <p:nvPr/>
        </p:nvSpPr>
        <p:spPr>
          <a:xfrm>
            <a:off x="9916950" y="17377691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A5CA93-CB1B-416C-9D5A-CB8A41870434}"/>
              </a:ext>
            </a:extLst>
          </p:cNvPr>
          <p:cNvSpPr/>
          <p:nvPr/>
        </p:nvSpPr>
        <p:spPr>
          <a:xfrm>
            <a:off x="9904716" y="12247511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249764-2E8B-4C64-B263-DFD3BF590766}"/>
              </a:ext>
            </a:extLst>
          </p:cNvPr>
          <p:cNvSpPr/>
          <p:nvPr/>
        </p:nvSpPr>
        <p:spPr>
          <a:xfrm>
            <a:off x="9916950" y="15691817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761C7B-3118-42FE-B994-D5EE41A486B4}"/>
              </a:ext>
            </a:extLst>
          </p:cNvPr>
          <p:cNvSpPr/>
          <p:nvPr/>
        </p:nvSpPr>
        <p:spPr>
          <a:xfrm>
            <a:off x="9904716" y="18191462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59574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124033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ajouterait ainsi les contributions de tous les arbres, de manière à obtenir une prédiction finale pour chaque nouvel exemple, de la forme :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Le </a:t>
            </a:r>
            <a:r>
              <a:rPr lang="fr-CA" sz="4000" b="1" dirty="0"/>
              <a:t>nombre d’arbres de décisions </a:t>
            </a:r>
            <a:r>
              <a:rPr lang="fr-CA" sz="4000" dirty="0"/>
              <a:t>dans la séquence constitue un </a:t>
            </a:r>
            <a:r>
              <a:rPr lang="fr-CA" sz="4000" b="1" dirty="0"/>
              <a:t>hyperparamètre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Aussi, la </a:t>
            </a:r>
            <a:r>
              <a:rPr lang="fr-CA" sz="4000" b="1" dirty="0"/>
              <a:t>vitesse d’apprentissage</a:t>
            </a:r>
            <a:r>
              <a:rPr lang="fr-CA" sz="4000" dirty="0"/>
              <a:t> constitue un </a:t>
            </a:r>
            <a:br>
              <a:rPr lang="fr-CA" sz="4000" dirty="0"/>
            </a:br>
            <a:r>
              <a:rPr lang="fr-CA" sz="4000" dirty="0"/>
              <a:t>autre </a:t>
            </a:r>
            <a:r>
              <a:rPr lang="fr-CA" sz="4000" b="1" dirty="0"/>
              <a:t>hyperparamètre</a:t>
            </a:r>
            <a:r>
              <a:rPr lang="fr-CA" sz="40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On ne veut pas prédire parfaitement chaque classe, car on ne souhaite pas que la variance du modèle soit trop élevée.</a:t>
            </a:r>
          </a:p>
          <a:p>
            <a:endParaRPr lang="fr-CA" sz="4000" dirty="0"/>
          </a:p>
          <a:p>
            <a:r>
              <a:rPr lang="fr-CA" sz="4000" dirty="0"/>
              <a:t>La </a:t>
            </a:r>
            <a:r>
              <a:rPr lang="fr-CA" sz="4000" b="1" dirty="0"/>
              <a:t>profondeur maximale </a:t>
            </a:r>
            <a:r>
              <a:rPr lang="fr-CA" sz="4000" dirty="0"/>
              <a:t>de chaque arbre est également un </a:t>
            </a:r>
            <a:r>
              <a:rPr lang="fr-CA" sz="4000" b="1" dirty="0"/>
              <a:t>hyperparamètre</a:t>
            </a:r>
            <a:r>
              <a:rPr lang="fr-CA" sz="4000" dirty="0"/>
              <a:t> important.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On souhaite construire un modèle avec un faible biais, mais on souhaite maintenir la variance faible. Chaque arbre est donc peu profond.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B652E0-0295-42E5-9D95-AEE71E3CE26F}"/>
                  </a:ext>
                </a:extLst>
              </p:cNvPr>
              <p:cNvSpPr/>
              <p:nvPr/>
            </p:nvSpPr>
            <p:spPr>
              <a:xfrm>
                <a:off x="0" y="2086094"/>
                <a:ext cx="12192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</a:rPr>
                        <m:t>𝑑𝑖𝑐𝑡𝑖𝑜𝑛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</a:rPr>
                        <m:t>=0.625+0.1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1.600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+…+…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B652E0-0295-42E5-9D95-AEE71E3CE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6094"/>
                <a:ext cx="121920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78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BOOSTING DE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74789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Notons que les méthodes de </a:t>
                </a:r>
                <a:r>
                  <a:rPr lang="fr-CA" sz="4000" dirty="0" err="1"/>
                  <a:t>boosting</a:t>
                </a:r>
                <a:r>
                  <a:rPr lang="fr-CA" sz="4000" dirty="0"/>
                  <a:t> (incluant le gradient </a:t>
                </a:r>
                <a:r>
                  <a:rPr lang="fr-CA" sz="4000" dirty="0" err="1"/>
                  <a:t>boosting</a:t>
                </a:r>
                <a:r>
                  <a:rPr lang="fr-CA" sz="4000" dirty="0"/>
                  <a:t>) peuvent être utilisées tant dans un contexte de classification que dans un contexte de régression.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le contexte de régression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La première feuille correspond à la moyenne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Les résiduels correspondent à la somme des carrés de l’erreur (comme dans le cas d’une régression linéaire).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Essayons un exemple de classification avec </a:t>
                </a:r>
                <a:r>
                  <a:rPr lang="fr-CA" sz="4000" dirty="0" err="1"/>
                  <a:t>boosting</a:t>
                </a:r>
                <a:r>
                  <a:rPr lang="fr-CA" sz="4000" dirty="0"/>
                  <a:t> de gradient dans </a:t>
                </a:r>
                <a:r>
                  <a:rPr lang="fr-CA" sz="4000" dirty="0" err="1"/>
                  <a:t>Scikit</a:t>
                </a:r>
                <a:r>
                  <a:rPr lang="fr-CA" sz="4000" dirty="0"/>
                  <a:t> </a:t>
                </a:r>
                <a:r>
                  <a:rPr lang="fr-CA" sz="4000" dirty="0" err="1"/>
                  <a:t>Learn</a:t>
                </a:r>
                <a:r>
                  <a:rPr lang="fr-CA" sz="40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7478970"/>
              </a:xfrm>
              <a:prstGeom prst="rect">
                <a:avLst/>
              </a:prstGeom>
              <a:blipFill>
                <a:blip r:embed="rId3"/>
                <a:stretch>
                  <a:fillRect l="-1750" t="-1468" b="-261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41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5823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Or, si on peut intuitivement interpréter la régression logistique comme une prédiction en termes de probabilités…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…les machines à vecteurs de support ont une interprétation plus intuitive en termes géométriques.</a:t>
                </a:r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On revient avec une forme de modèle linéaire plus classique, soit, une frontière linéaire, avec une équation similaire à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Toutefois, on apporte une modification. On ne veut pas simplement trouver un hyperplan qui permette de classifier les données, on veut trouver « </a:t>
                </a:r>
                <a:r>
                  <a:rPr lang="fr-CA" sz="4000" b="1" dirty="0"/>
                  <a:t>la meilleure</a:t>
                </a:r>
                <a:r>
                  <a:rPr lang="fr-CA" sz="4000" dirty="0"/>
                  <a:t> » frontière linéaire possible.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Illustrons:</a:t>
                </a:r>
                <a:endParaRPr lang="fr-CA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582384"/>
              </a:xfrm>
              <a:prstGeom prst="rect">
                <a:avLst/>
              </a:prstGeom>
              <a:blipFill>
                <a:blip r:embed="rId3"/>
                <a:stretch>
                  <a:fillRect l="-1750" t="-1037" b="-149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DC4962-3261-4D95-AC56-AD9BF0213827}"/>
              </a:ext>
            </a:extLst>
          </p:cNvPr>
          <p:cNvCxnSpPr>
            <a:cxnSpLocks/>
          </p:cNvCxnSpPr>
          <p:nvPr/>
        </p:nvCxnSpPr>
        <p:spPr>
          <a:xfrm flipV="1">
            <a:off x="5644793" y="11096013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7D3CED-828A-4A01-932C-F3AFF3356FD2}"/>
              </a:ext>
            </a:extLst>
          </p:cNvPr>
          <p:cNvCxnSpPr>
            <a:cxnSpLocks/>
          </p:cNvCxnSpPr>
          <p:nvPr/>
        </p:nvCxnSpPr>
        <p:spPr>
          <a:xfrm>
            <a:off x="4706983" y="13842412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40A8601-D73E-473A-8B2D-D1928CCCDD76}"/>
              </a:ext>
            </a:extLst>
          </p:cNvPr>
          <p:cNvSpPr/>
          <p:nvPr/>
        </p:nvSpPr>
        <p:spPr>
          <a:xfrm>
            <a:off x="5904081" y="1237827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E3E340-1BC8-4949-8339-C23799EED516}"/>
                  </a:ext>
                </a:extLst>
              </p:cNvPr>
              <p:cNvSpPr txBox="1"/>
              <p:nvPr/>
            </p:nvSpPr>
            <p:spPr>
              <a:xfrm>
                <a:off x="8063527" y="13927641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E3E340-1BC8-4949-8339-C23799EE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27" y="13927641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825E3E-8F0F-4F23-B13D-D825EE39DFBD}"/>
                  </a:ext>
                </a:extLst>
              </p:cNvPr>
              <p:cNvSpPr txBox="1"/>
              <p:nvPr/>
            </p:nvSpPr>
            <p:spPr>
              <a:xfrm>
                <a:off x="4464921" y="1099320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825E3E-8F0F-4F23-B13D-D825EE39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21" y="10993207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39249277-8B07-4265-B995-E06B00EA1151}"/>
              </a:ext>
            </a:extLst>
          </p:cNvPr>
          <p:cNvSpPr/>
          <p:nvPr/>
        </p:nvSpPr>
        <p:spPr>
          <a:xfrm>
            <a:off x="6462873" y="133235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75A97A-97E3-4352-9D05-F8C9CA3F90D9}"/>
              </a:ext>
            </a:extLst>
          </p:cNvPr>
          <p:cNvSpPr/>
          <p:nvPr/>
        </p:nvSpPr>
        <p:spPr>
          <a:xfrm>
            <a:off x="6152975" y="1283042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FD4404-AE95-494D-9586-3C241D2935A3}"/>
              </a:ext>
            </a:extLst>
          </p:cNvPr>
          <p:cNvSpPr/>
          <p:nvPr/>
        </p:nvSpPr>
        <p:spPr>
          <a:xfrm>
            <a:off x="5778081" y="132314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4398C0-03C6-4147-AD9D-9BA63DF5A726}"/>
              </a:ext>
            </a:extLst>
          </p:cNvPr>
          <p:cNvGrpSpPr/>
          <p:nvPr/>
        </p:nvGrpSpPr>
        <p:grpSpPr>
          <a:xfrm>
            <a:off x="6748205" y="11689588"/>
            <a:ext cx="211911" cy="243786"/>
            <a:chOff x="4131601" y="2884249"/>
            <a:chExt cx="171830" cy="197676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95D1BD-4375-4548-87A4-0C25E98833C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D12F53-7025-4011-B9ED-41200A6F8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3077B3-5603-45D7-B6B4-C85D985B43F9}"/>
              </a:ext>
            </a:extLst>
          </p:cNvPr>
          <p:cNvGrpSpPr/>
          <p:nvPr/>
        </p:nvGrpSpPr>
        <p:grpSpPr>
          <a:xfrm>
            <a:off x="7144981" y="12544577"/>
            <a:ext cx="211911" cy="243786"/>
            <a:chOff x="4131601" y="2884249"/>
            <a:chExt cx="171830" cy="1976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B5EED42-BD10-4767-8632-3F7EBC65523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3DDEE7-B569-4064-A881-A313F005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0E8F8-7E4F-4337-9461-5D3AECFE9C12}"/>
              </a:ext>
            </a:extLst>
          </p:cNvPr>
          <p:cNvGrpSpPr/>
          <p:nvPr/>
        </p:nvGrpSpPr>
        <p:grpSpPr>
          <a:xfrm>
            <a:off x="7420523" y="12003439"/>
            <a:ext cx="211911" cy="243786"/>
            <a:chOff x="4131601" y="2884249"/>
            <a:chExt cx="171830" cy="19767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797FBE-864F-486C-87AA-3A58B5048EE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B4A6816-949A-4F99-AF30-C3084E75F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6F329D-3593-4CE0-B32E-FD46A7E01A5F}"/>
              </a:ext>
            </a:extLst>
          </p:cNvPr>
          <p:cNvGrpSpPr/>
          <p:nvPr/>
        </p:nvGrpSpPr>
        <p:grpSpPr>
          <a:xfrm>
            <a:off x="7699724" y="12728485"/>
            <a:ext cx="211911" cy="243786"/>
            <a:chOff x="4131601" y="2884249"/>
            <a:chExt cx="171830" cy="19767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355C70-8180-4069-9EED-3EF0D031A32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CB2EF8-95B6-43CA-9795-07CC0590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936C84D-03E7-4661-ABF1-B400038F3FEE}"/>
              </a:ext>
            </a:extLst>
          </p:cNvPr>
          <p:cNvCxnSpPr>
            <a:cxnSpLocks/>
          </p:cNvCxnSpPr>
          <p:nvPr/>
        </p:nvCxnSpPr>
        <p:spPr>
          <a:xfrm flipH="1" flipV="1">
            <a:off x="5161778" y="11786321"/>
            <a:ext cx="3884478" cy="213988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99B579-C72E-4855-BD5A-9FFFF6AE71E4}"/>
              </a:ext>
            </a:extLst>
          </p:cNvPr>
          <p:cNvCxnSpPr>
            <a:cxnSpLocks/>
          </p:cNvCxnSpPr>
          <p:nvPr/>
        </p:nvCxnSpPr>
        <p:spPr>
          <a:xfrm flipV="1">
            <a:off x="596544" y="11116450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9914A81-CEA8-4C28-B27F-03675328E265}"/>
              </a:ext>
            </a:extLst>
          </p:cNvPr>
          <p:cNvCxnSpPr>
            <a:cxnSpLocks/>
          </p:cNvCxnSpPr>
          <p:nvPr/>
        </p:nvCxnSpPr>
        <p:spPr>
          <a:xfrm>
            <a:off x="-341266" y="13862849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671C245-B076-4B16-95B0-ADECC6421B75}"/>
              </a:ext>
            </a:extLst>
          </p:cNvPr>
          <p:cNvSpPr/>
          <p:nvPr/>
        </p:nvSpPr>
        <p:spPr>
          <a:xfrm>
            <a:off x="855832" y="1239870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B6F0CC-A2E0-4ACC-97C1-D1F88CCBFCD1}"/>
                  </a:ext>
                </a:extLst>
              </p:cNvPr>
              <p:cNvSpPr txBox="1"/>
              <p:nvPr/>
            </p:nvSpPr>
            <p:spPr>
              <a:xfrm>
                <a:off x="3015278" y="1394807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B6F0CC-A2E0-4ACC-97C1-D1F88CCB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78" y="13948078"/>
                <a:ext cx="1356853" cy="760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6C6A7F-E411-485C-9663-9F39820ACEFA}"/>
                  </a:ext>
                </a:extLst>
              </p:cNvPr>
              <p:cNvSpPr txBox="1"/>
              <p:nvPr/>
            </p:nvSpPr>
            <p:spPr>
              <a:xfrm>
                <a:off x="-583328" y="11013644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6C6A7F-E411-485C-9663-9F39820A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3328" y="11013644"/>
                <a:ext cx="1356853" cy="733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50B0B1C4-1052-452B-9E6C-25BA49494FA3}"/>
              </a:ext>
            </a:extLst>
          </p:cNvPr>
          <p:cNvSpPr/>
          <p:nvPr/>
        </p:nvSpPr>
        <p:spPr>
          <a:xfrm>
            <a:off x="1414624" y="1334399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E14D29D-8F06-4104-A952-18007D0C0B39}"/>
              </a:ext>
            </a:extLst>
          </p:cNvPr>
          <p:cNvSpPr/>
          <p:nvPr/>
        </p:nvSpPr>
        <p:spPr>
          <a:xfrm>
            <a:off x="1104726" y="1285086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0A51835-F464-4ABB-960B-9A31A4D64272}"/>
              </a:ext>
            </a:extLst>
          </p:cNvPr>
          <p:cNvSpPr/>
          <p:nvPr/>
        </p:nvSpPr>
        <p:spPr>
          <a:xfrm>
            <a:off x="729832" y="1325184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0B9788A-A3E6-4606-BC32-1C9C1AE44B7F}"/>
              </a:ext>
            </a:extLst>
          </p:cNvPr>
          <p:cNvGrpSpPr/>
          <p:nvPr/>
        </p:nvGrpSpPr>
        <p:grpSpPr>
          <a:xfrm>
            <a:off x="1699956" y="11710025"/>
            <a:ext cx="211911" cy="243786"/>
            <a:chOff x="4131601" y="2884249"/>
            <a:chExt cx="171830" cy="19767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84FE8A-76C4-46E7-AD67-155D8D0ABF3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F55F43A-DE3C-4A6A-9AC3-8CACDE870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BD15CCF-3AF6-4A16-8989-C021C0104E1F}"/>
              </a:ext>
            </a:extLst>
          </p:cNvPr>
          <p:cNvGrpSpPr/>
          <p:nvPr/>
        </p:nvGrpSpPr>
        <p:grpSpPr>
          <a:xfrm>
            <a:off x="2096732" y="12565014"/>
            <a:ext cx="211911" cy="243786"/>
            <a:chOff x="4131601" y="2884249"/>
            <a:chExt cx="171830" cy="19767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8165FE-D655-4DB7-8480-F1F972809EC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C68DC8-B9BB-40BF-9E31-ABE068F92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34D076-C8AD-447E-A5A1-477828263120}"/>
              </a:ext>
            </a:extLst>
          </p:cNvPr>
          <p:cNvGrpSpPr/>
          <p:nvPr/>
        </p:nvGrpSpPr>
        <p:grpSpPr>
          <a:xfrm>
            <a:off x="2372274" y="12023876"/>
            <a:ext cx="211911" cy="243786"/>
            <a:chOff x="4131601" y="2884249"/>
            <a:chExt cx="171830" cy="19767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6DE0502-7FEB-4D7C-9AA4-F9A9E21A072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198825-A4BC-4131-882A-A1E3DE8C2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9E3BBC-218F-47EC-96CF-82B5B213C2E6}"/>
              </a:ext>
            </a:extLst>
          </p:cNvPr>
          <p:cNvGrpSpPr/>
          <p:nvPr/>
        </p:nvGrpSpPr>
        <p:grpSpPr>
          <a:xfrm>
            <a:off x="2651475" y="12748922"/>
            <a:ext cx="211911" cy="243786"/>
            <a:chOff x="4131601" y="2884249"/>
            <a:chExt cx="171830" cy="19767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2EF1D8C-C7E0-4CD7-B67A-6AD479E9964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6F2F306-A997-4C58-8C1D-495425BE6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48C6218-296A-4041-A9E1-95C843316C9E}"/>
              </a:ext>
            </a:extLst>
          </p:cNvPr>
          <p:cNvCxnSpPr>
            <a:cxnSpLocks/>
          </p:cNvCxnSpPr>
          <p:nvPr/>
        </p:nvCxnSpPr>
        <p:spPr>
          <a:xfrm flipH="1" flipV="1">
            <a:off x="1407706" y="10761008"/>
            <a:ext cx="608808" cy="356736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BF0A53E-FAB9-44D5-9552-BB05FBA5458B}"/>
              </a:ext>
            </a:extLst>
          </p:cNvPr>
          <p:cNvCxnSpPr>
            <a:cxnSpLocks/>
          </p:cNvCxnSpPr>
          <p:nvPr/>
        </p:nvCxnSpPr>
        <p:spPr>
          <a:xfrm flipV="1">
            <a:off x="10808441" y="11096013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7DF373F-83F7-45A6-B51F-5E9A663AD3BC}"/>
              </a:ext>
            </a:extLst>
          </p:cNvPr>
          <p:cNvCxnSpPr>
            <a:cxnSpLocks/>
          </p:cNvCxnSpPr>
          <p:nvPr/>
        </p:nvCxnSpPr>
        <p:spPr>
          <a:xfrm>
            <a:off x="9870631" y="13842412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AC5D587D-C666-48CE-B0DC-BADD0356BCFD}"/>
              </a:ext>
            </a:extLst>
          </p:cNvPr>
          <p:cNvSpPr/>
          <p:nvPr/>
        </p:nvSpPr>
        <p:spPr>
          <a:xfrm>
            <a:off x="11067729" y="1237827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7D3027C-6ADD-4D58-86E2-2B90B59D2D25}"/>
                  </a:ext>
                </a:extLst>
              </p:cNvPr>
              <p:cNvSpPr txBox="1"/>
              <p:nvPr/>
            </p:nvSpPr>
            <p:spPr>
              <a:xfrm>
                <a:off x="13227175" y="13927641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7D3027C-6ADD-4D58-86E2-2B90B59D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175" y="13927641"/>
                <a:ext cx="1356853" cy="760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47E669-1697-4CC2-8B99-499DB33168A3}"/>
                  </a:ext>
                </a:extLst>
              </p:cNvPr>
              <p:cNvSpPr txBox="1"/>
              <p:nvPr/>
            </p:nvSpPr>
            <p:spPr>
              <a:xfrm>
                <a:off x="9628569" y="1099320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47E669-1697-4CC2-8B99-499DB331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569" y="10993207"/>
                <a:ext cx="1356853" cy="73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ADFE24B7-FA40-422F-9FBB-13D5424DAD77}"/>
              </a:ext>
            </a:extLst>
          </p:cNvPr>
          <p:cNvSpPr/>
          <p:nvPr/>
        </p:nvSpPr>
        <p:spPr>
          <a:xfrm>
            <a:off x="11626521" y="133235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450B290-7BB6-43C1-BADF-4AB1686ACBB2}"/>
              </a:ext>
            </a:extLst>
          </p:cNvPr>
          <p:cNvSpPr/>
          <p:nvPr/>
        </p:nvSpPr>
        <p:spPr>
          <a:xfrm>
            <a:off x="11316623" y="1283042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7E7B39B-5C7B-4195-9DE9-9FD656F20C47}"/>
              </a:ext>
            </a:extLst>
          </p:cNvPr>
          <p:cNvSpPr/>
          <p:nvPr/>
        </p:nvSpPr>
        <p:spPr>
          <a:xfrm>
            <a:off x="10941729" y="132314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15BBA5E-4472-46A6-BA51-465A13CEC8F0}"/>
              </a:ext>
            </a:extLst>
          </p:cNvPr>
          <p:cNvGrpSpPr/>
          <p:nvPr/>
        </p:nvGrpSpPr>
        <p:grpSpPr>
          <a:xfrm>
            <a:off x="11911853" y="11689588"/>
            <a:ext cx="211911" cy="243786"/>
            <a:chOff x="4131601" y="2884249"/>
            <a:chExt cx="171830" cy="197676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246E46F-88C1-4BA6-A02D-9FEA1AE0553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705D3EA-27DF-4AD5-97D9-925BAF105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9F2DFE-ACDA-41AE-87BD-CA47685793F1}"/>
              </a:ext>
            </a:extLst>
          </p:cNvPr>
          <p:cNvGrpSpPr/>
          <p:nvPr/>
        </p:nvGrpSpPr>
        <p:grpSpPr>
          <a:xfrm>
            <a:off x="12308629" y="12544577"/>
            <a:ext cx="211911" cy="243786"/>
            <a:chOff x="4131601" y="2884249"/>
            <a:chExt cx="171830" cy="19767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51F9469-EA1C-4F98-9FC8-3B2199ADE41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9E28CAF-D5C3-4D74-8096-37F095428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0845D2-E350-4BDF-9A89-4885FEDA5C0D}"/>
              </a:ext>
            </a:extLst>
          </p:cNvPr>
          <p:cNvGrpSpPr/>
          <p:nvPr/>
        </p:nvGrpSpPr>
        <p:grpSpPr>
          <a:xfrm>
            <a:off x="12584171" y="12003439"/>
            <a:ext cx="211911" cy="243786"/>
            <a:chOff x="4131601" y="2884249"/>
            <a:chExt cx="171830" cy="19767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D91AE2-EF72-4A9E-9DDC-BED0E84323F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7466E7-F70F-4B91-B98B-9CA046CBB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62DBB4-CF1F-4F24-8262-6841129B244E}"/>
              </a:ext>
            </a:extLst>
          </p:cNvPr>
          <p:cNvGrpSpPr/>
          <p:nvPr/>
        </p:nvGrpSpPr>
        <p:grpSpPr>
          <a:xfrm>
            <a:off x="12863372" y="12728485"/>
            <a:ext cx="211911" cy="243786"/>
            <a:chOff x="4131601" y="2884249"/>
            <a:chExt cx="171830" cy="19767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4CAB52-9C91-4A1D-9071-8E3698AA43D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71ADB71-FF2A-47CB-96FE-2F2CF9FC4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DC44EA7-925F-4366-B9E1-DE5FB78B81E4}"/>
              </a:ext>
            </a:extLst>
          </p:cNvPr>
          <p:cNvCxnSpPr>
            <a:cxnSpLocks/>
          </p:cNvCxnSpPr>
          <p:nvPr/>
        </p:nvCxnSpPr>
        <p:spPr>
          <a:xfrm flipH="1" flipV="1">
            <a:off x="10985397" y="11380287"/>
            <a:ext cx="1908615" cy="281578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FB5EF4C-FB54-43E2-93BF-428ED7C54B3B}"/>
              </a:ext>
            </a:extLst>
          </p:cNvPr>
          <p:cNvSpPr txBox="1"/>
          <p:nvPr/>
        </p:nvSpPr>
        <p:spPr>
          <a:xfrm>
            <a:off x="0" y="15617125"/>
            <a:ext cx="12192000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Par « </a:t>
            </a:r>
            <a:r>
              <a:rPr lang="fr-CA" sz="4000" b="1" dirty="0"/>
              <a:t>la meilleure</a:t>
            </a:r>
            <a:r>
              <a:rPr lang="fr-CA" sz="4000" dirty="0"/>
              <a:t> » frontière linéaire, on entend…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4000" dirty="0"/>
              <a:t>…« la frontière qui est la plus éloignée des données les plus proches ».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12474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32699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obtenir une telle frontière, on doit modifier légèrement l’équation générale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Cette équation dit simplement que les données supérieures à « 0 » sont classées dans une certaine catégorie et que les données inférieures à « 0 » sont classées dans une autre catégorie.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Or, on veut plutôt avoir une équation qui permette d’éloigner le plus possible les données les plus proches.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d’autres termes, on veut plutôt quelque chose qui reflèterait :</a:t>
                </a:r>
              </a:p>
              <a:p>
                <a:r>
                  <a:rPr lang="fr-CA" sz="4000" b="1" dirty="0"/>
                  <a:t>	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𝑺𝒊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 :  </m:t>
                    </m:r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fr-CA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A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fr-CA" sz="40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&lt;−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Ceci revient à construire non seulement une frontière de séparation, mais également un « coussin de sûreté », appelé ici une « marge », de chaque côté de la frontière de décision.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Illustrons: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326999"/>
              </a:xfrm>
              <a:prstGeom prst="rect">
                <a:avLst/>
              </a:prstGeom>
              <a:blipFill>
                <a:blip r:embed="rId3"/>
                <a:stretch>
                  <a:fillRect l="-1750" t="-766" b="-89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878C1-A3AF-4DEB-92AA-4812C940BDB0}"/>
              </a:ext>
            </a:extLst>
          </p:cNvPr>
          <p:cNvCxnSpPr>
            <a:cxnSpLocks/>
          </p:cNvCxnSpPr>
          <p:nvPr/>
        </p:nvCxnSpPr>
        <p:spPr>
          <a:xfrm flipV="1">
            <a:off x="3987618" y="1385830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008BE9-E962-45B2-BBE4-CBCE67285930}"/>
              </a:ext>
            </a:extLst>
          </p:cNvPr>
          <p:cNvCxnSpPr>
            <a:cxnSpLocks/>
          </p:cNvCxnSpPr>
          <p:nvPr/>
        </p:nvCxnSpPr>
        <p:spPr>
          <a:xfrm>
            <a:off x="3049808" y="1660470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6153C-8DEA-47B5-A7FF-9F72DB643A37}"/>
              </a:ext>
            </a:extLst>
          </p:cNvPr>
          <p:cNvSpPr/>
          <p:nvPr/>
        </p:nvSpPr>
        <p:spPr>
          <a:xfrm>
            <a:off x="4265956" y="1514056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0E6640-E400-46E2-A80A-21EBA1E1CFFB}"/>
                  </a:ext>
                </a:extLst>
              </p:cNvPr>
              <p:cNvSpPr txBox="1"/>
              <p:nvPr/>
            </p:nvSpPr>
            <p:spPr>
              <a:xfrm>
                <a:off x="6406352" y="1668993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0E6640-E400-46E2-A80A-21EBA1E1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352" y="1668993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F3E991-8B76-4B0E-BD38-CD060F9A912B}"/>
                  </a:ext>
                </a:extLst>
              </p:cNvPr>
              <p:cNvSpPr txBox="1"/>
              <p:nvPr/>
            </p:nvSpPr>
            <p:spPr>
              <a:xfrm>
                <a:off x="2807746" y="13755498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F3E991-8B76-4B0E-BD38-CD060F9A9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746" y="13755498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83FBD8F3-44D4-481B-A7E4-CB3397E79958}"/>
              </a:ext>
            </a:extLst>
          </p:cNvPr>
          <p:cNvSpPr/>
          <p:nvPr/>
        </p:nvSpPr>
        <p:spPr>
          <a:xfrm>
            <a:off x="4919998" y="1608585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FF62C1-6362-4903-A397-134322B41A11}"/>
              </a:ext>
            </a:extLst>
          </p:cNvPr>
          <p:cNvSpPr/>
          <p:nvPr/>
        </p:nvSpPr>
        <p:spPr>
          <a:xfrm>
            <a:off x="4419600" y="15687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9181A1-38C8-4ACD-9710-8FFBE9DA05D4}"/>
              </a:ext>
            </a:extLst>
          </p:cNvPr>
          <p:cNvSpPr/>
          <p:nvPr/>
        </p:nvSpPr>
        <p:spPr>
          <a:xfrm>
            <a:off x="4120906" y="1599369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C456FD-BD5C-4AF4-84CA-0F0D5AD0F6A0}"/>
              </a:ext>
            </a:extLst>
          </p:cNvPr>
          <p:cNvGrpSpPr/>
          <p:nvPr/>
        </p:nvGrpSpPr>
        <p:grpSpPr>
          <a:xfrm>
            <a:off x="5186280" y="14394729"/>
            <a:ext cx="211911" cy="243786"/>
            <a:chOff x="4131601" y="2884249"/>
            <a:chExt cx="171830" cy="19767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7DC83EF-42FD-45E5-88C7-3357D356B72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9613B-6A03-4D18-8DDA-1768F95E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F1B599-9A31-4E34-BC03-0A1165B4AE3B}"/>
              </a:ext>
            </a:extLst>
          </p:cNvPr>
          <p:cNvGrpSpPr/>
          <p:nvPr/>
        </p:nvGrpSpPr>
        <p:grpSpPr>
          <a:xfrm>
            <a:off x="5487806" y="15306868"/>
            <a:ext cx="211911" cy="243786"/>
            <a:chOff x="4131601" y="2884249"/>
            <a:chExt cx="171830" cy="19767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5838D3-7BCD-440A-94F8-48F43CB0318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65FBEB-ED3D-4A09-8949-278F0CF7F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18C0CB-A7F0-406E-8D8F-FB37D3465553}"/>
              </a:ext>
            </a:extLst>
          </p:cNvPr>
          <p:cNvGrpSpPr/>
          <p:nvPr/>
        </p:nvGrpSpPr>
        <p:grpSpPr>
          <a:xfrm>
            <a:off x="5763348" y="14765730"/>
            <a:ext cx="211911" cy="243786"/>
            <a:chOff x="4131601" y="2884249"/>
            <a:chExt cx="171830" cy="19767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468EB6C-A576-4D57-A78B-95E6B9BDCD4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6BC7C5-6189-45A0-A2AD-3B8A97B1F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590E46A-F081-4389-B381-9CED60C7F93B}"/>
              </a:ext>
            </a:extLst>
          </p:cNvPr>
          <p:cNvGrpSpPr/>
          <p:nvPr/>
        </p:nvGrpSpPr>
        <p:grpSpPr>
          <a:xfrm>
            <a:off x="6042549" y="15490776"/>
            <a:ext cx="211911" cy="243786"/>
            <a:chOff x="4131601" y="2884249"/>
            <a:chExt cx="171830" cy="19767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20B174-8498-4CCF-805E-CA412B18244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A5A5EC-6585-4EBA-9DF6-10E6A73C0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9355ED-F18F-4F86-AC07-3D1972A2133A}"/>
              </a:ext>
            </a:extLst>
          </p:cNvPr>
          <p:cNvCxnSpPr>
            <a:cxnSpLocks/>
          </p:cNvCxnSpPr>
          <p:nvPr/>
        </p:nvCxnSpPr>
        <p:spPr>
          <a:xfrm flipH="1" flipV="1">
            <a:off x="4164574" y="14142578"/>
            <a:ext cx="1908615" cy="281578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ED52DB-90DE-48D2-9168-4A199F025C17}"/>
              </a:ext>
            </a:extLst>
          </p:cNvPr>
          <p:cNvCxnSpPr>
            <a:cxnSpLocks/>
          </p:cNvCxnSpPr>
          <p:nvPr/>
        </p:nvCxnSpPr>
        <p:spPr>
          <a:xfrm flipH="1">
            <a:off x="5237373" y="15432999"/>
            <a:ext cx="350532" cy="247075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B3FE6-B7A4-4FBB-B784-285B3C695990}"/>
              </a:ext>
            </a:extLst>
          </p:cNvPr>
          <p:cNvCxnSpPr>
            <a:cxnSpLocks/>
          </p:cNvCxnSpPr>
          <p:nvPr/>
        </p:nvCxnSpPr>
        <p:spPr>
          <a:xfrm flipH="1">
            <a:off x="4372906" y="15031422"/>
            <a:ext cx="350532" cy="24707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B05E52-93E3-45C2-ACC4-7C4CCA5ACB1B}"/>
              </a:ext>
            </a:extLst>
          </p:cNvPr>
          <p:cNvCxnSpPr>
            <a:cxnSpLocks/>
          </p:cNvCxnSpPr>
          <p:nvPr/>
        </p:nvCxnSpPr>
        <p:spPr>
          <a:xfrm flipH="1" flipV="1">
            <a:off x="4568434" y="13944458"/>
            <a:ext cx="1908615" cy="281578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ED21F-699A-4274-806F-0324996D939C}"/>
              </a:ext>
            </a:extLst>
          </p:cNvPr>
          <p:cNvCxnSpPr>
            <a:cxnSpLocks/>
          </p:cNvCxnSpPr>
          <p:nvPr/>
        </p:nvCxnSpPr>
        <p:spPr>
          <a:xfrm flipH="1" flipV="1">
            <a:off x="3593074" y="14096858"/>
            <a:ext cx="1908615" cy="281578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24ECD-5223-4C92-B2A1-2AEB600C7A8F}"/>
                  </a:ext>
                </a:extLst>
              </p:cNvPr>
              <p:cNvSpPr txBox="1"/>
              <p:nvPr/>
            </p:nvSpPr>
            <p:spPr>
              <a:xfrm>
                <a:off x="4949927" y="13010224"/>
                <a:ext cx="713518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3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600" dirty="0">
                  <a:solidFill>
                    <a:srgbClr val="00B0F0"/>
                  </a:solidFill>
                </a:endParaRPr>
              </a:p>
              <a:p>
                <a:endParaRPr lang="fr-CA" sz="3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24ECD-5223-4C92-B2A1-2AEB600C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927" y="13010224"/>
                <a:ext cx="7135184" cy="12234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9B1F0C-8638-4E36-A617-F8ADA2EC6550}"/>
              </a:ext>
            </a:extLst>
          </p:cNvPr>
          <p:cNvCxnSpPr>
            <a:cxnSpLocks/>
          </p:cNvCxnSpPr>
          <p:nvPr/>
        </p:nvCxnSpPr>
        <p:spPr>
          <a:xfrm flipH="1">
            <a:off x="4723438" y="13336874"/>
            <a:ext cx="571197" cy="52143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5B892E-1CCD-43B6-8C22-9025E7E071F9}"/>
                  </a:ext>
                </a:extLst>
              </p:cNvPr>
              <p:cNvSpPr txBox="1"/>
              <p:nvPr/>
            </p:nvSpPr>
            <p:spPr>
              <a:xfrm>
                <a:off x="5427286" y="17684869"/>
                <a:ext cx="713518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fr-CA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600" dirty="0">
                  <a:solidFill>
                    <a:srgbClr val="FF0000"/>
                  </a:solidFill>
                </a:endParaRPr>
              </a:p>
              <a:p>
                <a:endParaRPr lang="fr-CA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5B892E-1CCD-43B6-8C22-9025E7E0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286" y="17684869"/>
                <a:ext cx="7135184" cy="1223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948CA03-9A19-43FD-85F1-5E7C3B601BFA}"/>
              </a:ext>
            </a:extLst>
          </p:cNvPr>
          <p:cNvCxnSpPr>
            <a:cxnSpLocks/>
          </p:cNvCxnSpPr>
          <p:nvPr/>
        </p:nvCxnSpPr>
        <p:spPr>
          <a:xfrm flipH="1" flipV="1">
            <a:off x="5487806" y="17074462"/>
            <a:ext cx="100099" cy="803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5823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Les points qui apparaissent directement sur les droites en pointillés sont appelés « </a:t>
                </a:r>
                <a:r>
                  <a:rPr lang="fr-CA" sz="4000" b="1" dirty="0"/>
                  <a:t>vecteurs de support</a:t>
                </a:r>
                <a:r>
                  <a:rPr lang="fr-CA" sz="4000" dirty="0"/>
                  <a:t>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droite qui correspond à la frontière au centre correspond à la médiane des deux droites pointillées;</a:t>
                </a:r>
              </a:p>
              <a:p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Cette droite a pour équation: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distance entre la frontière centrale et le point positif le plus proche est appelé « d</a:t>
                </a:r>
                <a:r>
                  <a:rPr lang="fr-CA" sz="4000" baseline="30000" dirty="0"/>
                  <a:t>+</a:t>
                </a:r>
                <a:r>
                  <a:rPr lang="fr-CA" sz="4000" dirty="0"/>
                  <a:t>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distance entre la frontière centrale et le point négatif le plus proche est appelé « d</a:t>
                </a:r>
                <a:r>
                  <a:rPr lang="fr-CA" sz="4000" baseline="30000" dirty="0"/>
                  <a:t>-</a:t>
                </a:r>
                <a:r>
                  <a:rPr lang="fr-CA" sz="4000" dirty="0"/>
                  <a:t>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largeur totale correspondant à « d</a:t>
                </a:r>
                <a:r>
                  <a:rPr lang="fr-CA" sz="4000" baseline="30000" dirty="0"/>
                  <a:t>+</a:t>
                </a:r>
                <a:r>
                  <a:rPr lang="fr-CA" sz="4000" dirty="0"/>
                  <a:t> + d</a:t>
                </a:r>
                <a:r>
                  <a:rPr lang="fr-CA" sz="4000" baseline="30000" dirty="0"/>
                  <a:t>-</a:t>
                </a:r>
                <a:r>
                  <a:rPr lang="fr-CA" sz="4000" dirty="0"/>
                  <a:t> » est appelée </a:t>
                </a:r>
                <a:br>
                  <a:rPr lang="fr-CA" sz="4000" dirty="0"/>
                </a:br>
                <a:r>
                  <a:rPr lang="fr-CA" sz="4000" dirty="0"/>
                  <a:t>la « </a:t>
                </a:r>
                <a:r>
                  <a:rPr lang="fr-CA" sz="4000" b="1" dirty="0"/>
                  <a:t>marge</a:t>
                </a:r>
                <a:r>
                  <a:rPr lang="fr-CA" sz="4000" dirty="0"/>
                  <a:t> » (notée « d »).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582384"/>
              </a:xfrm>
              <a:prstGeom prst="rect">
                <a:avLst/>
              </a:prstGeom>
              <a:blipFill>
                <a:blip r:embed="rId3"/>
                <a:stretch>
                  <a:fillRect l="-1750" t="-1037" r="-2150" b="-149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878C1-A3AF-4DEB-92AA-4812C940BDB0}"/>
              </a:ext>
            </a:extLst>
          </p:cNvPr>
          <p:cNvCxnSpPr>
            <a:cxnSpLocks/>
          </p:cNvCxnSpPr>
          <p:nvPr/>
        </p:nvCxnSpPr>
        <p:spPr>
          <a:xfrm flipV="1">
            <a:off x="2611101" y="11969662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008BE9-E962-45B2-BBE4-CBCE67285930}"/>
              </a:ext>
            </a:extLst>
          </p:cNvPr>
          <p:cNvCxnSpPr>
            <a:cxnSpLocks/>
          </p:cNvCxnSpPr>
          <p:nvPr/>
        </p:nvCxnSpPr>
        <p:spPr>
          <a:xfrm>
            <a:off x="1673291" y="14716061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6153C-8DEA-47B5-A7FF-9F72DB643A37}"/>
              </a:ext>
            </a:extLst>
          </p:cNvPr>
          <p:cNvSpPr/>
          <p:nvPr/>
        </p:nvSpPr>
        <p:spPr>
          <a:xfrm>
            <a:off x="2889439" y="1325191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0E6640-E400-46E2-A80A-21EBA1E1CFFB}"/>
                  </a:ext>
                </a:extLst>
              </p:cNvPr>
              <p:cNvSpPr txBox="1"/>
              <p:nvPr/>
            </p:nvSpPr>
            <p:spPr>
              <a:xfrm>
                <a:off x="5029835" y="14801290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0E6640-E400-46E2-A80A-21EBA1E1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35" y="14801290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F3E991-8B76-4B0E-BD38-CD060F9A912B}"/>
                  </a:ext>
                </a:extLst>
              </p:cNvPr>
              <p:cNvSpPr txBox="1"/>
              <p:nvPr/>
            </p:nvSpPr>
            <p:spPr>
              <a:xfrm>
                <a:off x="1431229" y="11866856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F3E991-8B76-4B0E-BD38-CD060F9A9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29" y="11866856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83FBD8F3-44D4-481B-A7E4-CB3397E79958}"/>
              </a:ext>
            </a:extLst>
          </p:cNvPr>
          <p:cNvSpPr/>
          <p:nvPr/>
        </p:nvSpPr>
        <p:spPr>
          <a:xfrm>
            <a:off x="3543481" y="1419721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FF62C1-6362-4903-A397-134322B41A11}"/>
              </a:ext>
            </a:extLst>
          </p:cNvPr>
          <p:cNvSpPr/>
          <p:nvPr/>
        </p:nvSpPr>
        <p:spPr>
          <a:xfrm>
            <a:off x="3043083" y="137993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9181A1-38C8-4ACD-9710-8FFBE9DA05D4}"/>
              </a:ext>
            </a:extLst>
          </p:cNvPr>
          <p:cNvSpPr/>
          <p:nvPr/>
        </p:nvSpPr>
        <p:spPr>
          <a:xfrm>
            <a:off x="2744389" y="1410505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C456FD-BD5C-4AF4-84CA-0F0D5AD0F6A0}"/>
              </a:ext>
            </a:extLst>
          </p:cNvPr>
          <p:cNvGrpSpPr/>
          <p:nvPr/>
        </p:nvGrpSpPr>
        <p:grpSpPr>
          <a:xfrm>
            <a:off x="3809763" y="12506087"/>
            <a:ext cx="211911" cy="243786"/>
            <a:chOff x="4131601" y="2884249"/>
            <a:chExt cx="171830" cy="19767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7DC83EF-42FD-45E5-88C7-3357D356B72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9613B-6A03-4D18-8DDA-1768F95E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F1B599-9A31-4E34-BC03-0A1165B4AE3B}"/>
              </a:ext>
            </a:extLst>
          </p:cNvPr>
          <p:cNvGrpSpPr/>
          <p:nvPr/>
        </p:nvGrpSpPr>
        <p:grpSpPr>
          <a:xfrm>
            <a:off x="4111289" y="13418226"/>
            <a:ext cx="211911" cy="243786"/>
            <a:chOff x="4131601" y="2884249"/>
            <a:chExt cx="171830" cy="19767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5838D3-7BCD-440A-94F8-48F43CB0318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65FBEB-ED3D-4A09-8949-278F0CF7F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18C0CB-A7F0-406E-8D8F-FB37D3465553}"/>
              </a:ext>
            </a:extLst>
          </p:cNvPr>
          <p:cNvGrpSpPr/>
          <p:nvPr/>
        </p:nvGrpSpPr>
        <p:grpSpPr>
          <a:xfrm>
            <a:off x="4386831" y="12877088"/>
            <a:ext cx="211911" cy="243786"/>
            <a:chOff x="4131601" y="2884249"/>
            <a:chExt cx="171830" cy="19767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468EB6C-A576-4D57-A78B-95E6B9BDCD4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6BC7C5-6189-45A0-A2AD-3B8A97B1F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590E46A-F081-4389-B381-9CED60C7F93B}"/>
              </a:ext>
            </a:extLst>
          </p:cNvPr>
          <p:cNvGrpSpPr/>
          <p:nvPr/>
        </p:nvGrpSpPr>
        <p:grpSpPr>
          <a:xfrm>
            <a:off x="4666032" y="13602134"/>
            <a:ext cx="211911" cy="243786"/>
            <a:chOff x="4131601" y="2884249"/>
            <a:chExt cx="171830" cy="19767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20B174-8498-4CCF-805E-CA412B18244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A5A5EC-6585-4EBA-9DF6-10E6A73C0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9355ED-F18F-4F86-AC07-3D1972A2133A}"/>
              </a:ext>
            </a:extLst>
          </p:cNvPr>
          <p:cNvCxnSpPr>
            <a:cxnSpLocks/>
          </p:cNvCxnSpPr>
          <p:nvPr/>
        </p:nvCxnSpPr>
        <p:spPr>
          <a:xfrm flipH="1" flipV="1">
            <a:off x="2788057" y="12253936"/>
            <a:ext cx="1908615" cy="281578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ED52DB-90DE-48D2-9168-4A199F025C17}"/>
              </a:ext>
            </a:extLst>
          </p:cNvPr>
          <p:cNvCxnSpPr>
            <a:cxnSpLocks/>
          </p:cNvCxnSpPr>
          <p:nvPr/>
        </p:nvCxnSpPr>
        <p:spPr>
          <a:xfrm flipH="1">
            <a:off x="3860856" y="13544357"/>
            <a:ext cx="350532" cy="247075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B3FE6-B7A4-4FBB-B784-285B3C695990}"/>
              </a:ext>
            </a:extLst>
          </p:cNvPr>
          <p:cNvCxnSpPr>
            <a:cxnSpLocks/>
          </p:cNvCxnSpPr>
          <p:nvPr/>
        </p:nvCxnSpPr>
        <p:spPr>
          <a:xfrm flipH="1">
            <a:off x="2996389" y="13142780"/>
            <a:ext cx="350532" cy="24707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B05E52-93E3-45C2-ACC4-7C4CCA5ACB1B}"/>
              </a:ext>
            </a:extLst>
          </p:cNvPr>
          <p:cNvCxnSpPr>
            <a:cxnSpLocks/>
          </p:cNvCxnSpPr>
          <p:nvPr/>
        </p:nvCxnSpPr>
        <p:spPr>
          <a:xfrm flipH="1" flipV="1">
            <a:off x="3191917" y="12055816"/>
            <a:ext cx="1908615" cy="281578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ED21F-699A-4274-806F-0324996D939C}"/>
              </a:ext>
            </a:extLst>
          </p:cNvPr>
          <p:cNvCxnSpPr>
            <a:cxnSpLocks/>
          </p:cNvCxnSpPr>
          <p:nvPr/>
        </p:nvCxnSpPr>
        <p:spPr>
          <a:xfrm flipH="1" flipV="1">
            <a:off x="2216557" y="12208216"/>
            <a:ext cx="1908615" cy="281578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24ECD-5223-4C92-B2A1-2AEB600C7A8F}"/>
                  </a:ext>
                </a:extLst>
              </p:cNvPr>
              <p:cNvSpPr txBox="1"/>
              <p:nvPr/>
            </p:nvSpPr>
            <p:spPr>
              <a:xfrm>
                <a:off x="2611101" y="10569479"/>
                <a:ext cx="7135184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24ECD-5223-4C92-B2A1-2AEB600C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01" y="10569479"/>
                <a:ext cx="7135184" cy="66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9B1F0C-8638-4E36-A617-F8ADA2EC6550}"/>
              </a:ext>
            </a:extLst>
          </p:cNvPr>
          <p:cNvCxnSpPr>
            <a:cxnSpLocks/>
          </p:cNvCxnSpPr>
          <p:nvPr/>
        </p:nvCxnSpPr>
        <p:spPr>
          <a:xfrm flipH="1">
            <a:off x="2889439" y="11234610"/>
            <a:ext cx="302478" cy="9405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4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est donc ici de trouver la frontière centrale qui </a:t>
            </a:r>
            <a:r>
              <a:rPr lang="fr-CA" sz="4000" b="1" dirty="0"/>
              <a:t>maximise la marge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Or, la marge ainsi que la position de la frontière, ne reposent que sur les vecteurs de supports.</a:t>
            </a:r>
          </a:p>
          <a:p>
            <a:endParaRPr lang="fr-CA" sz="4000" dirty="0"/>
          </a:p>
          <a:p>
            <a:r>
              <a:rPr lang="fr-CA" sz="4000" dirty="0"/>
              <a:t>Si on ne tient compte </a:t>
            </a:r>
            <a:r>
              <a:rPr lang="fr-CA" sz="4000" b="1" dirty="0"/>
              <a:t>que de ce critère</a:t>
            </a:r>
            <a:r>
              <a:rPr lang="fr-CA" sz="4000" dirty="0"/>
              <a:t>, alors l’algorithme s’appelle en fait </a:t>
            </a:r>
            <a:r>
              <a:rPr lang="fr-CA" sz="4000" b="1" dirty="0"/>
              <a:t>classificateur à marge maximal </a:t>
            </a:r>
            <a:r>
              <a:rPr lang="fr-CA" sz="4000" dirty="0"/>
              <a:t>(</a:t>
            </a:r>
            <a:r>
              <a:rPr lang="fr-CA" sz="4000" i="1" dirty="0"/>
              <a:t>maximal </a:t>
            </a:r>
            <a:r>
              <a:rPr lang="fr-CA" sz="4000" i="1" dirty="0" err="1"/>
              <a:t>margin</a:t>
            </a:r>
            <a:r>
              <a:rPr lang="fr-CA" sz="4000" i="1" dirty="0"/>
              <a:t> classifier</a:t>
            </a:r>
            <a:r>
              <a:rPr lang="fr-CA" sz="40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Ce type de classificateur utilise ce que l’on appelle une marge « dure ».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Simplifions l’illustration ainsi : 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Qu’advient-il alors dans le cas où on aurait :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Or, on minimise alors… le biais… </a:t>
            </a:r>
            <a:br>
              <a:rPr lang="fr-CA" sz="4000" dirty="0"/>
            </a:br>
            <a:r>
              <a:rPr lang="fr-CA" sz="4000" dirty="0"/>
              <a:t>sans considération pour… la variance!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ne minimise alors pas l’erreur de généralisation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2628AC-13E6-499B-8695-BD659153F1EE}"/>
              </a:ext>
            </a:extLst>
          </p:cNvPr>
          <p:cNvCxnSpPr>
            <a:cxnSpLocks/>
          </p:cNvCxnSpPr>
          <p:nvPr/>
        </p:nvCxnSpPr>
        <p:spPr>
          <a:xfrm>
            <a:off x="2098368" y="8538938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675A5A-D99E-4001-85D4-2FD61B002F6A}"/>
              </a:ext>
            </a:extLst>
          </p:cNvPr>
          <p:cNvSpPr/>
          <p:nvPr/>
        </p:nvSpPr>
        <p:spPr>
          <a:xfrm>
            <a:off x="2453518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470EA9-5077-4971-9594-A6976E09F160}"/>
              </a:ext>
            </a:extLst>
          </p:cNvPr>
          <p:cNvSpPr/>
          <p:nvPr/>
        </p:nvSpPr>
        <p:spPr>
          <a:xfrm>
            <a:off x="3040373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98D95B-FE9E-4BD2-9642-855C4D841406}"/>
              </a:ext>
            </a:extLst>
          </p:cNvPr>
          <p:cNvSpPr/>
          <p:nvPr/>
        </p:nvSpPr>
        <p:spPr>
          <a:xfrm>
            <a:off x="3292373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604818-4D45-474C-8916-077E8C84A235}"/>
              </a:ext>
            </a:extLst>
          </p:cNvPr>
          <p:cNvSpPr/>
          <p:nvPr/>
        </p:nvSpPr>
        <p:spPr>
          <a:xfrm>
            <a:off x="3797036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BBBA8B-C53D-4254-B19F-0C8D0A5827FE}"/>
              </a:ext>
            </a:extLst>
          </p:cNvPr>
          <p:cNvSpPr/>
          <p:nvPr/>
        </p:nvSpPr>
        <p:spPr>
          <a:xfrm>
            <a:off x="4686856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08937D-44E1-4893-A82F-D9E431368C9C}"/>
              </a:ext>
            </a:extLst>
          </p:cNvPr>
          <p:cNvSpPr/>
          <p:nvPr/>
        </p:nvSpPr>
        <p:spPr>
          <a:xfrm>
            <a:off x="4977151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DDDA8E-6E40-436F-8032-DB4A4066E71B}"/>
              </a:ext>
            </a:extLst>
          </p:cNvPr>
          <p:cNvGrpSpPr/>
          <p:nvPr/>
        </p:nvGrpSpPr>
        <p:grpSpPr>
          <a:xfrm>
            <a:off x="6985866" y="8376938"/>
            <a:ext cx="324000" cy="324000"/>
            <a:chOff x="4131601" y="2884249"/>
            <a:chExt cx="171830" cy="19767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EC0576-EE62-4653-9F0D-8DDDE656D14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A6F96-12A7-4336-B924-3EB4D135A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5FC6AA-5EB0-4B1C-B02F-F8D418E6FA02}"/>
              </a:ext>
            </a:extLst>
          </p:cNvPr>
          <p:cNvGrpSpPr/>
          <p:nvPr/>
        </p:nvGrpSpPr>
        <p:grpSpPr>
          <a:xfrm>
            <a:off x="7552195" y="8376934"/>
            <a:ext cx="324000" cy="324000"/>
            <a:chOff x="4131601" y="2884249"/>
            <a:chExt cx="171830" cy="19767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9DE7B3-5F27-4F91-B1C9-3E62057458F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1ACEC-5502-44CF-80A9-B7DB2BBBC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C4B6A5-E94C-4744-ADC0-9C6201DBDC3D}"/>
              </a:ext>
            </a:extLst>
          </p:cNvPr>
          <p:cNvGrpSpPr/>
          <p:nvPr/>
        </p:nvGrpSpPr>
        <p:grpSpPr>
          <a:xfrm>
            <a:off x="8218349" y="8376932"/>
            <a:ext cx="324000" cy="324000"/>
            <a:chOff x="4131601" y="2884249"/>
            <a:chExt cx="171830" cy="19767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4209C-61D1-4D3C-858E-AF4E1B4A8EF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EE9BFDA-8B9A-4D0A-AAF1-48B4C13B7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E8C0D0-B4E8-41CC-BE68-055EA8364AEB}"/>
              </a:ext>
            </a:extLst>
          </p:cNvPr>
          <p:cNvGrpSpPr/>
          <p:nvPr/>
        </p:nvGrpSpPr>
        <p:grpSpPr>
          <a:xfrm>
            <a:off x="8598644" y="8376934"/>
            <a:ext cx="324000" cy="324000"/>
            <a:chOff x="4131601" y="2884249"/>
            <a:chExt cx="171830" cy="19767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6993F1-475A-4707-9ADE-48D085F7CFD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5DB4A6-4AA9-4A8A-9AA5-08844BA17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AA27DD7-16FA-4F6F-B61B-5286F9FDD239}"/>
              </a:ext>
            </a:extLst>
          </p:cNvPr>
          <p:cNvGrpSpPr/>
          <p:nvPr/>
        </p:nvGrpSpPr>
        <p:grpSpPr>
          <a:xfrm>
            <a:off x="9121377" y="8376936"/>
            <a:ext cx="324000" cy="324000"/>
            <a:chOff x="4131601" y="2884249"/>
            <a:chExt cx="171830" cy="1976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6410B0E-09C3-49FF-B833-0DF1964C03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E0E0C6-C5EE-4302-84F2-633C75403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54801F-23C9-4C06-98CB-81F72CB6D08C}"/>
                  </a:ext>
                </a:extLst>
              </p:cNvPr>
              <p:cNvSpPr txBox="1"/>
              <p:nvPr/>
            </p:nvSpPr>
            <p:spPr>
              <a:xfrm>
                <a:off x="9995451" y="8158634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54801F-23C9-4C06-98CB-81F72CB6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51" y="8158634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84133C-E5C4-4643-822A-7A66C59FC004}"/>
              </a:ext>
            </a:extLst>
          </p:cNvPr>
          <p:cNvCxnSpPr/>
          <p:nvPr/>
        </p:nvCxnSpPr>
        <p:spPr>
          <a:xfrm>
            <a:off x="6115659" y="8158634"/>
            <a:ext cx="0" cy="7605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7A0296D-09E7-439E-9F14-BEFA9DA04331}"/>
              </a:ext>
            </a:extLst>
          </p:cNvPr>
          <p:cNvSpPr/>
          <p:nvPr/>
        </p:nvSpPr>
        <p:spPr>
          <a:xfrm rot="5400000">
            <a:off x="6591526" y="8688230"/>
            <a:ext cx="139241" cy="97787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B84418-AC58-49B4-8BCE-678155D0BAED}"/>
              </a:ext>
            </a:extLst>
          </p:cNvPr>
          <p:cNvCxnSpPr/>
          <p:nvPr/>
        </p:nvCxnSpPr>
        <p:spPr>
          <a:xfrm>
            <a:off x="7150088" y="8136130"/>
            <a:ext cx="0" cy="76059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Brace 84">
            <a:extLst>
              <a:ext uri="{FF2B5EF4-FFF2-40B4-BE49-F238E27FC236}">
                <a16:creationId xmlns:a16="http://schemas.microsoft.com/office/drawing/2014/main" id="{5FBFF5D0-D89F-4B0B-967B-FEDE381951B3}"/>
              </a:ext>
            </a:extLst>
          </p:cNvPr>
          <p:cNvSpPr/>
          <p:nvPr/>
        </p:nvSpPr>
        <p:spPr>
          <a:xfrm rot="5400000">
            <a:off x="5528823" y="8659952"/>
            <a:ext cx="139242" cy="10344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71A733-37D1-4C05-94CD-5E9287DF92DA}"/>
              </a:ext>
            </a:extLst>
          </p:cNvPr>
          <p:cNvCxnSpPr/>
          <p:nvPr/>
        </p:nvCxnSpPr>
        <p:spPr>
          <a:xfrm>
            <a:off x="5105388" y="8110730"/>
            <a:ext cx="0" cy="7605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37EF0-799A-4DDA-803D-52EBF58C7248}"/>
              </a:ext>
            </a:extLst>
          </p:cNvPr>
          <p:cNvSpPr txBox="1"/>
          <p:nvPr/>
        </p:nvSpPr>
        <p:spPr>
          <a:xfrm>
            <a:off x="6388100" y="9330226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F0"/>
                </a:solidFill>
              </a:rPr>
              <a:t>d</a:t>
            </a:r>
            <a:r>
              <a:rPr lang="fr-CA" sz="3600" b="1" baseline="30000" dirty="0">
                <a:solidFill>
                  <a:srgbClr val="00B0F0"/>
                </a:solidFill>
              </a:rPr>
              <a:t>+</a:t>
            </a:r>
            <a:endParaRPr lang="fr-CA" sz="3600" b="1" dirty="0">
              <a:solidFill>
                <a:srgbClr val="00B0F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DAA119-7154-43FE-B4BD-80844A099B0A}"/>
              </a:ext>
            </a:extLst>
          </p:cNvPr>
          <p:cNvSpPr txBox="1"/>
          <p:nvPr/>
        </p:nvSpPr>
        <p:spPr>
          <a:xfrm>
            <a:off x="5328277" y="9330226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FF0000"/>
                </a:solidFill>
              </a:rPr>
              <a:t>d</a:t>
            </a:r>
            <a:r>
              <a:rPr lang="fr-CA" sz="3600" b="1" baseline="30000" dirty="0">
                <a:solidFill>
                  <a:srgbClr val="FF0000"/>
                </a:solidFill>
              </a:rPr>
              <a:t>-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AC6BECDF-6F33-42A4-8E5A-6969A2E1C426}"/>
              </a:ext>
            </a:extLst>
          </p:cNvPr>
          <p:cNvSpPr/>
          <p:nvPr/>
        </p:nvSpPr>
        <p:spPr>
          <a:xfrm rot="5400000">
            <a:off x="6046028" y="8948290"/>
            <a:ext cx="139241" cy="2068837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43FEA0-2E3F-42B5-B5B2-08532B085ED9}"/>
              </a:ext>
            </a:extLst>
          </p:cNvPr>
          <p:cNvSpPr txBox="1"/>
          <p:nvPr/>
        </p:nvSpPr>
        <p:spPr>
          <a:xfrm>
            <a:off x="5858300" y="10232815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687F50-436A-42FB-B84A-B1771FBAD3FE}"/>
              </a:ext>
            </a:extLst>
          </p:cNvPr>
          <p:cNvCxnSpPr>
            <a:cxnSpLocks/>
          </p:cNvCxnSpPr>
          <p:nvPr/>
        </p:nvCxnSpPr>
        <p:spPr>
          <a:xfrm>
            <a:off x="2247177" y="12270969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D18A273-E207-48BE-9276-E3F91D7EBA72}"/>
              </a:ext>
            </a:extLst>
          </p:cNvPr>
          <p:cNvSpPr/>
          <p:nvPr/>
        </p:nvSpPr>
        <p:spPr>
          <a:xfrm>
            <a:off x="2602327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73948A-E366-4FB8-9401-54FA6F226F2A}"/>
              </a:ext>
            </a:extLst>
          </p:cNvPr>
          <p:cNvSpPr/>
          <p:nvPr/>
        </p:nvSpPr>
        <p:spPr>
          <a:xfrm>
            <a:off x="3189182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6DDC550-6D66-4B91-AECC-3F2C729756BA}"/>
              </a:ext>
            </a:extLst>
          </p:cNvPr>
          <p:cNvSpPr/>
          <p:nvPr/>
        </p:nvSpPr>
        <p:spPr>
          <a:xfrm>
            <a:off x="3441182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BE3371-C58D-4D02-8E2C-96E40DD60346}"/>
              </a:ext>
            </a:extLst>
          </p:cNvPr>
          <p:cNvSpPr/>
          <p:nvPr/>
        </p:nvSpPr>
        <p:spPr>
          <a:xfrm>
            <a:off x="3945845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25CFDBA-49D8-45F7-957F-A5EC4CB29190}"/>
              </a:ext>
            </a:extLst>
          </p:cNvPr>
          <p:cNvSpPr/>
          <p:nvPr/>
        </p:nvSpPr>
        <p:spPr>
          <a:xfrm>
            <a:off x="4835665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1E4C26-02CE-4E42-A162-B62B14AD9D90}"/>
              </a:ext>
            </a:extLst>
          </p:cNvPr>
          <p:cNvSpPr/>
          <p:nvPr/>
        </p:nvSpPr>
        <p:spPr>
          <a:xfrm>
            <a:off x="6613493" y="1212245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B43F6E-A843-4818-9B01-263596E8BA81}"/>
              </a:ext>
            </a:extLst>
          </p:cNvPr>
          <p:cNvGrpSpPr/>
          <p:nvPr/>
        </p:nvGrpSpPr>
        <p:grpSpPr>
          <a:xfrm>
            <a:off x="7134675" y="12108969"/>
            <a:ext cx="324000" cy="324000"/>
            <a:chOff x="4131601" y="2884249"/>
            <a:chExt cx="171830" cy="19767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237D70-C54E-4DCB-B207-BBF3096D726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BDD47E-5095-4C8B-96E6-242EC47ED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CCFCBD2-11EA-4283-89D9-23D7AA1F716E}"/>
              </a:ext>
            </a:extLst>
          </p:cNvPr>
          <p:cNvGrpSpPr/>
          <p:nvPr/>
        </p:nvGrpSpPr>
        <p:grpSpPr>
          <a:xfrm>
            <a:off x="7701004" y="12108965"/>
            <a:ext cx="324000" cy="324000"/>
            <a:chOff x="4131601" y="2884249"/>
            <a:chExt cx="171830" cy="197676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BDBFFDE-7B70-4F66-BB29-86CC5081039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8D97E89-E1C9-4247-A15E-62D8E2697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C172C9C-F5D4-47A8-805D-F6ECFF09848F}"/>
              </a:ext>
            </a:extLst>
          </p:cNvPr>
          <p:cNvGrpSpPr/>
          <p:nvPr/>
        </p:nvGrpSpPr>
        <p:grpSpPr>
          <a:xfrm>
            <a:off x="8367158" y="12108963"/>
            <a:ext cx="324000" cy="324000"/>
            <a:chOff x="4131601" y="2884249"/>
            <a:chExt cx="171830" cy="19767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6BDA78-3472-4B2B-B681-ACE78A5ED61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C04B83E-E8AC-462B-8C54-B98D41CD7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212BF6-AA5D-492E-AB1B-DC5718B388C7}"/>
              </a:ext>
            </a:extLst>
          </p:cNvPr>
          <p:cNvGrpSpPr/>
          <p:nvPr/>
        </p:nvGrpSpPr>
        <p:grpSpPr>
          <a:xfrm>
            <a:off x="8747453" y="12108965"/>
            <a:ext cx="324000" cy="324000"/>
            <a:chOff x="4131601" y="2884249"/>
            <a:chExt cx="171830" cy="19767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F72F49-1B4A-4440-893F-55C3A74AC86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4F6D95-31DF-4E88-907C-214BC996B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06BD32E-17DC-4D54-8845-77FF519C5A82}"/>
              </a:ext>
            </a:extLst>
          </p:cNvPr>
          <p:cNvGrpSpPr/>
          <p:nvPr/>
        </p:nvGrpSpPr>
        <p:grpSpPr>
          <a:xfrm>
            <a:off x="9270186" y="12108967"/>
            <a:ext cx="324000" cy="324000"/>
            <a:chOff x="4131601" y="2884249"/>
            <a:chExt cx="171830" cy="19767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412DDA5-D3E1-4C70-A43C-6D4E59A62D66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CDCF6E0-8779-44AB-A825-BF843A0C6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AD6515-03D7-433F-83A2-2A1FB91ED984}"/>
                  </a:ext>
                </a:extLst>
              </p:cNvPr>
              <p:cNvSpPr txBox="1"/>
              <p:nvPr/>
            </p:nvSpPr>
            <p:spPr>
              <a:xfrm>
                <a:off x="10144260" y="11890665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AD6515-03D7-433F-83A2-2A1FB91E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60" y="11890665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4B3325B-23A0-4F98-AEA1-9CE617945EA6}"/>
              </a:ext>
            </a:extLst>
          </p:cNvPr>
          <p:cNvCxnSpPr/>
          <p:nvPr/>
        </p:nvCxnSpPr>
        <p:spPr>
          <a:xfrm>
            <a:off x="7011265" y="11868159"/>
            <a:ext cx="0" cy="7605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B2DA4845-0FF7-4A34-96A8-9405AEA602D7}"/>
              </a:ext>
            </a:extLst>
          </p:cNvPr>
          <p:cNvSpPr/>
          <p:nvPr/>
        </p:nvSpPr>
        <p:spPr>
          <a:xfrm rot="5400000">
            <a:off x="7132218" y="12718623"/>
            <a:ext cx="45719" cy="287626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8D39196-F78C-4F01-B9DD-C850C41B785D}"/>
              </a:ext>
            </a:extLst>
          </p:cNvPr>
          <p:cNvCxnSpPr/>
          <p:nvPr/>
        </p:nvCxnSpPr>
        <p:spPr>
          <a:xfrm>
            <a:off x="7298897" y="11868161"/>
            <a:ext cx="0" cy="76059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EBE98545-83C3-461B-870C-E34FA5856C0A}"/>
              </a:ext>
            </a:extLst>
          </p:cNvPr>
          <p:cNvSpPr/>
          <p:nvPr/>
        </p:nvSpPr>
        <p:spPr>
          <a:xfrm rot="5400000">
            <a:off x="6837005" y="12736437"/>
            <a:ext cx="45719" cy="252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F0F1A43-6137-431C-BF81-1074C1692E5E}"/>
              </a:ext>
            </a:extLst>
          </p:cNvPr>
          <p:cNvCxnSpPr/>
          <p:nvPr/>
        </p:nvCxnSpPr>
        <p:spPr>
          <a:xfrm>
            <a:off x="6735890" y="11868160"/>
            <a:ext cx="0" cy="7605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60FA84E-822B-436C-A697-C6FA993B562B}"/>
              </a:ext>
            </a:extLst>
          </p:cNvPr>
          <p:cNvSpPr txBox="1"/>
          <p:nvPr/>
        </p:nvSpPr>
        <p:spPr>
          <a:xfrm>
            <a:off x="6928875" y="12964170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F0"/>
                </a:solidFill>
              </a:rPr>
              <a:t>d</a:t>
            </a:r>
            <a:r>
              <a:rPr lang="fr-CA" sz="3600" b="1" baseline="30000" dirty="0">
                <a:solidFill>
                  <a:srgbClr val="00B0F0"/>
                </a:solidFill>
              </a:rPr>
              <a:t>+</a:t>
            </a:r>
            <a:endParaRPr lang="fr-CA" sz="3600" b="1" dirty="0">
              <a:solidFill>
                <a:srgbClr val="00B0F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28593E0-1DB9-42B7-80B5-EB9F20CE1B69}"/>
              </a:ext>
            </a:extLst>
          </p:cNvPr>
          <p:cNvSpPr txBox="1"/>
          <p:nvPr/>
        </p:nvSpPr>
        <p:spPr>
          <a:xfrm>
            <a:off x="6588104" y="12976028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FF0000"/>
                </a:solidFill>
              </a:rPr>
              <a:t>d</a:t>
            </a:r>
            <a:r>
              <a:rPr lang="fr-CA" sz="3600" b="1" baseline="30000" dirty="0">
                <a:solidFill>
                  <a:srgbClr val="FF0000"/>
                </a:solidFill>
              </a:rPr>
              <a:t>-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5C7D6007-E831-402D-8221-64685D53056A}"/>
              </a:ext>
            </a:extLst>
          </p:cNvPr>
          <p:cNvSpPr/>
          <p:nvPr/>
        </p:nvSpPr>
        <p:spPr>
          <a:xfrm rot="5400000">
            <a:off x="6981529" y="13397454"/>
            <a:ext cx="67972" cy="563304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F733D0-D4BB-4F3A-85A9-BC9215F9099D}"/>
              </a:ext>
            </a:extLst>
          </p:cNvPr>
          <p:cNvSpPr txBox="1"/>
          <p:nvPr/>
        </p:nvSpPr>
        <p:spPr>
          <a:xfrm>
            <a:off x="6753684" y="13789902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0166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24033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trouver un compromis entre le biais et la variance et ainsi minimiser l’erreur de généralisation, on utilisera plutôt des marges dites « </a:t>
            </a:r>
            <a:r>
              <a:rPr lang="fr-CA" sz="4000" b="1" dirty="0"/>
              <a:t>souples</a:t>
            </a:r>
            <a:r>
              <a:rPr lang="fr-CA" sz="4000" dirty="0"/>
              <a:t> ».</a:t>
            </a:r>
          </a:p>
          <a:p>
            <a:endParaRPr lang="fr-CA" sz="4000" dirty="0"/>
          </a:p>
          <a:p>
            <a:r>
              <a:rPr lang="fr-CA" sz="4000" dirty="0"/>
              <a:t>Illustrons :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Afin de déterminer la souplesse de la marge (i.e. combien d’erreurs de classification on est prêts à accepter durant la phase d’entraînement, on utilise un…. :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Hyperparamètre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2628AC-13E6-499B-8695-BD659153F1EE}"/>
              </a:ext>
            </a:extLst>
          </p:cNvPr>
          <p:cNvCxnSpPr>
            <a:cxnSpLocks/>
          </p:cNvCxnSpPr>
          <p:nvPr/>
        </p:nvCxnSpPr>
        <p:spPr>
          <a:xfrm>
            <a:off x="2098368" y="3524482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675A5A-D99E-4001-85D4-2FD61B002F6A}"/>
              </a:ext>
            </a:extLst>
          </p:cNvPr>
          <p:cNvSpPr/>
          <p:nvPr/>
        </p:nvSpPr>
        <p:spPr>
          <a:xfrm>
            <a:off x="2453518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470EA9-5077-4971-9594-A6976E09F160}"/>
              </a:ext>
            </a:extLst>
          </p:cNvPr>
          <p:cNvSpPr/>
          <p:nvPr/>
        </p:nvSpPr>
        <p:spPr>
          <a:xfrm>
            <a:off x="3040373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98D95B-FE9E-4BD2-9642-855C4D841406}"/>
              </a:ext>
            </a:extLst>
          </p:cNvPr>
          <p:cNvSpPr/>
          <p:nvPr/>
        </p:nvSpPr>
        <p:spPr>
          <a:xfrm>
            <a:off x="3292373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604818-4D45-474C-8916-077E8C84A235}"/>
              </a:ext>
            </a:extLst>
          </p:cNvPr>
          <p:cNvSpPr/>
          <p:nvPr/>
        </p:nvSpPr>
        <p:spPr>
          <a:xfrm>
            <a:off x="3797036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BBBA8B-C53D-4254-B19F-0C8D0A5827FE}"/>
              </a:ext>
            </a:extLst>
          </p:cNvPr>
          <p:cNvSpPr/>
          <p:nvPr/>
        </p:nvSpPr>
        <p:spPr>
          <a:xfrm>
            <a:off x="4686856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08937D-44E1-4893-A82F-D9E431368C9C}"/>
              </a:ext>
            </a:extLst>
          </p:cNvPr>
          <p:cNvSpPr/>
          <p:nvPr/>
        </p:nvSpPr>
        <p:spPr>
          <a:xfrm>
            <a:off x="4977151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DDDA8E-6E40-436F-8032-DB4A4066E71B}"/>
              </a:ext>
            </a:extLst>
          </p:cNvPr>
          <p:cNvGrpSpPr/>
          <p:nvPr/>
        </p:nvGrpSpPr>
        <p:grpSpPr>
          <a:xfrm>
            <a:off x="6985866" y="3362482"/>
            <a:ext cx="324000" cy="324000"/>
            <a:chOff x="4131601" y="2884249"/>
            <a:chExt cx="171830" cy="19767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EC0576-EE62-4653-9F0D-8DDDE656D14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A6F96-12A7-4336-B924-3EB4D135A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5FC6AA-5EB0-4B1C-B02F-F8D418E6FA02}"/>
              </a:ext>
            </a:extLst>
          </p:cNvPr>
          <p:cNvGrpSpPr/>
          <p:nvPr/>
        </p:nvGrpSpPr>
        <p:grpSpPr>
          <a:xfrm>
            <a:off x="7552195" y="3362478"/>
            <a:ext cx="324000" cy="324000"/>
            <a:chOff x="4131601" y="2884249"/>
            <a:chExt cx="171830" cy="19767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9DE7B3-5F27-4F91-B1C9-3E62057458F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1ACEC-5502-44CF-80A9-B7DB2BBBC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C4B6A5-E94C-4744-ADC0-9C6201DBDC3D}"/>
              </a:ext>
            </a:extLst>
          </p:cNvPr>
          <p:cNvGrpSpPr/>
          <p:nvPr/>
        </p:nvGrpSpPr>
        <p:grpSpPr>
          <a:xfrm>
            <a:off x="8218349" y="3362476"/>
            <a:ext cx="324000" cy="324000"/>
            <a:chOff x="4131601" y="2884249"/>
            <a:chExt cx="171830" cy="19767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4209C-61D1-4D3C-858E-AF4E1B4A8EF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EE9BFDA-8B9A-4D0A-AAF1-48B4C13B7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E8C0D0-B4E8-41CC-BE68-055EA8364AEB}"/>
              </a:ext>
            </a:extLst>
          </p:cNvPr>
          <p:cNvGrpSpPr/>
          <p:nvPr/>
        </p:nvGrpSpPr>
        <p:grpSpPr>
          <a:xfrm>
            <a:off x="8598644" y="3362478"/>
            <a:ext cx="324000" cy="324000"/>
            <a:chOff x="4131601" y="2884249"/>
            <a:chExt cx="171830" cy="19767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6993F1-475A-4707-9ADE-48D085F7CFD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5DB4A6-4AA9-4A8A-9AA5-08844BA17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AA27DD7-16FA-4F6F-B61B-5286F9FDD239}"/>
              </a:ext>
            </a:extLst>
          </p:cNvPr>
          <p:cNvGrpSpPr/>
          <p:nvPr/>
        </p:nvGrpSpPr>
        <p:grpSpPr>
          <a:xfrm>
            <a:off x="9121377" y="3362480"/>
            <a:ext cx="324000" cy="324000"/>
            <a:chOff x="4131601" y="2884249"/>
            <a:chExt cx="171830" cy="1976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6410B0E-09C3-49FF-B833-0DF1964C03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E0E0C6-C5EE-4302-84F2-633C75403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54801F-23C9-4C06-98CB-81F72CB6D08C}"/>
                  </a:ext>
                </a:extLst>
              </p:cNvPr>
              <p:cNvSpPr txBox="1"/>
              <p:nvPr/>
            </p:nvSpPr>
            <p:spPr>
              <a:xfrm>
                <a:off x="9995451" y="314417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54801F-23C9-4C06-98CB-81F72CB6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51" y="3144178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84133C-E5C4-4643-822A-7A66C59FC004}"/>
              </a:ext>
            </a:extLst>
          </p:cNvPr>
          <p:cNvCxnSpPr/>
          <p:nvPr/>
        </p:nvCxnSpPr>
        <p:spPr>
          <a:xfrm>
            <a:off x="6115659" y="3144178"/>
            <a:ext cx="0" cy="7605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7A0296D-09E7-439E-9F14-BEFA9DA04331}"/>
              </a:ext>
            </a:extLst>
          </p:cNvPr>
          <p:cNvSpPr/>
          <p:nvPr/>
        </p:nvSpPr>
        <p:spPr>
          <a:xfrm rot="5400000">
            <a:off x="6591526" y="3673774"/>
            <a:ext cx="139241" cy="97787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B84418-AC58-49B4-8BCE-678155D0BAED}"/>
              </a:ext>
            </a:extLst>
          </p:cNvPr>
          <p:cNvCxnSpPr/>
          <p:nvPr/>
        </p:nvCxnSpPr>
        <p:spPr>
          <a:xfrm>
            <a:off x="7150088" y="3121674"/>
            <a:ext cx="0" cy="76059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Brace 84">
            <a:extLst>
              <a:ext uri="{FF2B5EF4-FFF2-40B4-BE49-F238E27FC236}">
                <a16:creationId xmlns:a16="http://schemas.microsoft.com/office/drawing/2014/main" id="{5FBFF5D0-D89F-4B0B-967B-FEDE381951B3}"/>
              </a:ext>
            </a:extLst>
          </p:cNvPr>
          <p:cNvSpPr/>
          <p:nvPr/>
        </p:nvSpPr>
        <p:spPr>
          <a:xfrm rot="5400000">
            <a:off x="5528823" y="3645496"/>
            <a:ext cx="139242" cy="10344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71A733-37D1-4C05-94CD-5E9287DF92DA}"/>
              </a:ext>
            </a:extLst>
          </p:cNvPr>
          <p:cNvCxnSpPr/>
          <p:nvPr/>
        </p:nvCxnSpPr>
        <p:spPr>
          <a:xfrm>
            <a:off x="5105388" y="3096274"/>
            <a:ext cx="0" cy="7605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37EF0-799A-4DDA-803D-52EBF58C7248}"/>
              </a:ext>
            </a:extLst>
          </p:cNvPr>
          <p:cNvSpPr txBox="1"/>
          <p:nvPr/>
        </p:nvSpPr>
        <p:spPr>
          <a:xfrm>
            <a:off x="6388100" y="4315770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F0"/>
                </a:solidFill>
              </a:rPr>
              <a:t>d</a:t>
            </a:r>
            <a:r>
              <a:rPr lang="fr-CA" sz="3600" b="1" baseline="30000" dirty="0">
                <a:solidFill>
                  <a:srgbClr val="00B0F0"/>
                </a:solidFill>
              </a:rPr>
              <a:t>+</a:t>
            </a:r>
            <a:endParaRPr lang="fr-CA" sz="3600" b="1" dirty="0">
              <a:solidFill>
                <a:srgbClr val="00B0F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DAA119-7154-43FE-B4BD-80844A099B0A}"/>
              </a:ext>
            </a:extLst>
          </p:cNvPr>
          <p:cNvSpPr txBox="1"/>
          <p:nvPr/>
        </p:nvSpPr>
        <p:spPr>
          <a:xfrm>
            <a:off x="5328277" y="4315770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FF0000"/>
                </a:solidFill>
              </a:rPr>
              <a:t>d</a:t>
            </a:r>
            <a:r>
              <a:rPr lang="fr-CA" sz="3600" b="1" baseline="30000" dirty="0">
                <a:solidFill>
                  <a:srgbClr val="FF0000"/>
                </a:solidFill>
              </a:rPr>
              <a:t>-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AC6BECDF-6F33-42A4-8E5A-6969A2E1C426}"/>
              </a:ext>
            </a:extLst>
          </p:cNvPr>
          <p:cNvSpPr/>
          <p:nvPr/>
        </p:nvSpPr>
        <p:spPr>
          <a:xfrm rot="5400000">
            <a:off x="6046028" y="3933834"/>
            <a:ext cx="139241" cy="2068837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43FEA0-2E3F-42B5-B5B2-08532B085ED9}"/>
              </a:ext>
            </a:extLst>
          </p:cNvPr>
          <p:cNvSpPr txBox="1"/>
          <p:nvPr/>
        </p:nvSpPr>
        <p:spPr>
          <a:xfrm>
            <a:off x="5858300" y="5218359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F5B1B9-55AA-4667-A112-A88BD76219C1}"/>
              </a:ext>
            </a:extLst>
          </p:cNvPr>
          <p:cNvCxnSpPr>
            <a:cxnSpLocks/>
          </p:cNvCxnSpPr>
          <p:nvPr/>
        </p:nvCxnSpPr>
        <p:spPr>
          <a:xfrm>
            <a:off x="2105325" y="6959627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8603FC9-A74B-4362-925B-39DFBDD1FCDF}"/>
              </a:ext>
            </a:extLst>
          </p:cNvPr>
          <p:cNvSpPr/>
          <p:nvPr/>
        </p:nvSpPr>
        <p:spPr>
          <a:xfrm>
            <a:off x="2460475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E63AA07-CACD-4E8E-B8F2-82B57B977D75}"/>
              </a:ext>
            </a:extLst>
          </p:cNvPr>
          <p:cNvSpPr/>
          <p:nvPr/>
        </p:nvSpPr>
        <p:spPr>
          <a:xfrm>
            <a:off x="3047330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1E4C26-02CE-4E42-A162-B62B14AD9D90}"/>
              </a:ext>
            </a:extLst>
          </p:cNvPr>
          <p:cNvSpPr/>
          <p:nvPr/>
        </p:nvSpPr>
        <p:spPr>
          <a:xfrm>
            <a:off x="6613493" y="6842532"/>
            <a:ext cx="252000" cy="252000"/>
          </a:xfrm>
          <a:prstGeom prst="ellipse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73ECFF-2EEB-4525-920E-A9A8BCFB6BBB}"/>
              </a:ext>
            </a:extLst>
          </p:cNvPr>
          <p:cNvSpPr/>
          <p:nvPr/>
        </p:nvSpPr>
        <p:spPr>
          <a:xfrm>
            <a:off x="3299330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E5CE434-9101-4571-885C-72F469D66340}"/>
              </a:ext>
            </a:extLst>
          </p:cNvPr>
          <p:cNvSpPr/>
          <p:nvPr/>
        </p:nvSpPr>
        <p:spPr>
          <a:xfrm>
            <a:off x="3803993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86BC4A-2C84-4489-A3B0-FDB816D47782}"/>
              </a:ext>
            </a:extLst>
          </p:cNvPr>
          <p:cNvSpPr/>
          <p:nvPr/>
        </p:nvSpPr>
        <p:spPr>
          <a:xfrm>
            <a:off x="4693813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07CDBA6-BF3C-4582-BFFD-AE86A51264A0}"/>
              </a:ext>
            </a:extLst>
          </p:cNvPr>
          <p:cNvSpPr/>
          <p:nvPr/>
        </p:nvSpPr>
        <p:spPr>
          <a:xfrm>
            <a:off x="4984108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956B104-8221-489C-A688-8C1D84BC47F7}"/>
              </a:ext>
            </a:extLst>
          </p:cNvPr>
          <p:cNvGrpSpPr/>
          <p:nvPr/>
        </p:nvGrpSpPr>
        <p:grpSpPr>
          <a:xfrm>
            <a:off x="6992823" y="6797627"/>
            <a:ext cx="324000" cy="324000"/>
            <a:chOff x="4131601" y="2884249"/>
            <a:chExt cx="171830" cy="19767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9BD00C7-6785-42F9-B53C-550102DDC0B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E11B25-F924-4E52-864E-297FB0D84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1D66433-988C-4498-8DCD-D940787A3855}"/>
              </a:ext>
            </a:extLst>
          </p:cNvPr>
          <p:cNvGrpSpPr/>
          <p:nvPr/>
        </p:nvGrpSpPr>
        <p:grpSpPr>
          <a:xfrm>
            <a:off x="7559152" y="6797623"/>
            <a:ext cx="324000" cy="324000"/>
            <a:chOff x="4131601" y="2884249"/>
            <a:chExt cx="171830" cy="19767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F56EC0D-37FA-4CB9-BFF8-D152B8A4503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080995-B1FE-484E-B6B5-B463A222E1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A5CA428-3672-4DEF-891F-DD03C9E36062}"/>
              </a:ext>
            </a:extLst>
          </p:cNvPr>
          <p:cNvGrpSpPr/>
          <p:nvPr/>
        </p:nvGrpSpPr>
        <p:grpSpPr>
          <a:xfrm>
            <a:off x="8225306" y="6797621"/>
            <a:ext cx="324000" cy="324000"/>
            <a:chOff x="4131601" y="2884249"/>
            <a:chExt cx="171830" cy="19767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BEEA6E-C70D-4406-9A62-B6F283770A9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8E5AEC4-DE0F-41B3-9333-E3C3EC87F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60B65F7-A6E2-4DDA-A178-EF85181AE7F5}"/>
              </a:ext>
            </a:extLst>
          </p:cNvPr>
          <p:cNvGrpSpPr/>
          <p:nvPr/>
        </p:nvGrpSpPr>
        <p:grpSpPr>
          <a:xfrm>
            <a:off x="8605601" y="6797623"/>
            <a:ext cx="324000" cy="324000"/>
            <a:chOff x="4131601" y="2884249"/>
            <a:chExt cx="171830" cy="197676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D301CA8-94E7-4D02-B121-04A55B6F89C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FD401A9-4287-4641-8FE9-4B00278BE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143F475-68A6-4B03-B47C-9DB5B92F00A6}"/>
              </a:ext>
            </a:extLst>
          </p:cNvPr>
          <p:cNvGrpSpPr/>
          <p:nvPr/>
        </p:nvGrpSpPr>
        <p:grpSpPr>
          <a:xfrm>
            <a:off x="9128334" y="6797625"/>
            <a:ext cx="324000" cy="324000"/>
            <a:chOff x="4131601" y="2884249"/>
            <a:chExt cx="171830" cy="197676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17EC5DC-D791-41C1-B7CD-84F6477C39D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9A6B549-B91D-4DAA-B273-A8C3ABFD2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B1D6DC-6AF4-4921-B473-6FC42788A455}"/>
                  </a:ext>
                </a:extLst>
              </p:cNvPr>
              <p:cNvSpPr txBox="1"/>
              <p:nvPr/>
            </p:nvSpPr>
            <p:spPr>
              <a:xfrm>
                <a:off x="10002408" y="6579323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B1D6DC-6AF4-4921-B473-6FC42788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408" y="6579323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5CC254F-1D07-4103-8381-75FB8ACF3B0A}"/>
              </a:ext>
            </a:extLst>
          </p:cNvPr>
          <p:cNvCxnSpPr/>
          <p:nvPr/>
        </p:nvCxnSpPr>
        <p:spPr>
          <a:xfrm>
            <a:off x="6122616" y="6579323"/>
            <a:ext cx="0" cy="7605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ight Brace 139">
            <a:extLst>
              <a:ext uri="{FF2B5EF4-FFF2-40B4-BE49-F238E27FC236}">
                <a16:creationId xmlns:a16="http://schemas.microsoft.com/office/drawing/2014/main" id="{C06A9424-A272-4681-95C8-25EAFB70EB30}"/>
              </a:ext>
            </a:extLst>
          </p:cNvPr>
          <p:cNvSpPr/>
          <p:nvPr/>
        </p:nvSpPr>
        <p:spPr>
          <a:xfrm rot="5400000">
            <a:off x="6598483" y="7108919"/>
            <a:ext cx="139241" cy="97787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EC88E18-E5E0-460B-B42E-FE31603B5854}"/>
              </a:ext>
            </a:extLst>
          </p:cNvPr>
          <p:cNvCxnSpPr>
            <a:cxnSpLocks/>
          </p:cNvCxnSpPr>
          <p:nvPr/>
        </p:nvCxnSpPr>
        <p:spPr>
          <a:xfrm>
            <a:off x="7157045" y="6556819"/>
            <a:ext cx="0" cy="76059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DA2346F0-9ADB-450F-A0A1-3D5A566D1E6C}"/>
              </a:ext>
            </a:extLst>
          </p:cNvPr>
          <p:cNvSpPr/>
          <p:nvPr/>
        </p:nvSpPr>
        <p:spPr>
          <a:xfrm rot="5400000">
            <a:off x="5535780" y="7080641"/>
            <a:ext cx="139242" cy="10344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2A9FB30-1013-4A39-A3B8-A678B6159854}"/>
              </a:ext>
            </a:extLst>
          </p:cNvPr>
          <p:cNvCxnSpPr/>
          <p:nvPr/>
        </p:nvCxnSpPr>
        <p:spPr>
          <a:xfrm>
            <a:off x="5112345" y="6531419"/>
            <a:ext cx="0" cy="7605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F2335A4-28B0-4571-910D-EB4FB66FB664}"/>
              </a:ext>
            </a:extLst>
          </p:cNvPr>
          <p:cNvSpPr txBox="1"/>
          <p:nvPr/>
        </p:nvSpPr>
        <p:spPr>
          <a:xfrm>
            <a:off x="6395057" y="7750915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F0"/>
                </a:solidFill>
              </a:rPr>
              <a:t>d</a:t>
            </a:r>
            <a:r>
              <a:rPr lang="fr-CA" sz="3600" b="1" baseline="30000" dirty="0">
                <a:solidFill>
                  <a:srgbClr val="00B0F0"/>
                </a:solidFill>
              </a:rPr>
              <a:t>+</a:t>
            </a:r>
            <a:endParaRPr lang="fr-CA" sz="3600" b="1" dirty="0">
              <a:solidFill>
                <a:srgbClr val="00B0F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A0176C0-9D0A-4742-9A24-2EDF6493B6A3}"/>
              </a:ext>
            </a:extLst>
          </p:cNvPr>
          <p:cNvSpPr txBox="1"/>
          <p:nvPr/>
        </p:nvSpPr>
        <p:spPr>
          <a:xfrm>
            <a:off x="5335234" y="7750915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FF0000"/>
                </a:solidFill>
              </a:rPr>
              <a:t>d</a:t>
            </a:r>
            <a:r>
              <a:rPr lang="fr-CA" sz="3600" b="1" baseline="30000" dirty="0">
                <a:solidFill>
                  <a:srgbClr val="FF0000"/>
                </a:solidFill>
              </a:rPr>
              <a:t>-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AF8E37EF-28D2-4439-A32E-C37492AD98C2}"/>
              </a:ext>
            </a:extLst>
          </p:cNvPr>
          <p:cNvSpPr/>
          <p:nvPr/>
        </p:nvSpPr>
        <p:spPr>
          <a:xfrm rot="5400000">
            <a:off x="6052985" y="7368979"/>
            <a:ext cx="139241" cy="2068837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322FF1-9408-4886-A5AC-D9497B099EC1}"/>
              </a:ext>
            </a:extLst>
          </p:cNvPr>
          <p:cNvSpPr txBox="1"/>
          <p:nvPr/>
        </p:nvSpPr>
        <p:spPr>
          <a:xfrm>
            <a:off x="5865257" y="8653504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18EF40-C131-4CE7-98D4-47AC891CE50F}"/>
              </a:ext>
            </a:extLst>
          </p:cNvPr>
          <p:cNvCxnSpPr>
            <a:cxnSpLocks/>
            <a:stCxn id="148" idx="1"/>
            <a:endCxn id="96" idx="0"/>
          </p:cNvCxnSpPr>
          <p:nvPr/>
        </p:nvCxnSpPr>
        <p:spPr>
          <a:xfrm flipH="1">
            <a:off x="6739493" y="6002286"/>
            <a:ext cx="615480" cy="8402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AD97FE0-FE05-43B1-8FDD-3181B56E9D06}"/>
              </a:ext>
            </a:extLst>
          </p:cNvPr>
          <p:cNvSpPr txBox="1"/>
          <p:nvPr/>
        </p:nvSpPr>
        <p:spPr>
          <a:xfrm>
            <a:off x="7354973" y="5402121"/>
            <a:ext cx="483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erreur durant la phase d’entraînement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914F11B-3138-413A-BCE2-005FA66E2A09}"/>
              </a:ext>
            </a:extLst>
          </p:cNvPr>
          <p:cNvGrpSpPr/>
          <p:nvPr/>
        </p:nvGrpSpPr>
        <p:grpSpPr>
          <a:xfrm>
            <a:off x="6213732" y="6806532"/>
            <a:ext cx="324000" cy="324000"/>
            <a:chOff x="4131601" y="2884249"/>
            <a:chExt cx="171830" cy="19767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89AA0F7-84F9-4E07-A764-60CC3E2FB76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0C0BF29-6BE5-4409-BDDE-CE23C8DE9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F5C5B20-1EF4-4ACF-AA1E-B77CF27C6ACE}"/>
              </a:ext>
            </a:extLst>
          </p:cNvPr>
          <p:cNvSpPr/>
          <p:nvPr/>
        </p:nvSpPr>
        <p:spPr>
          <a:xfrm>
            <a:off x="4044085" y="682693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644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667266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>
                    <a:latin typeface="Cambria Math" panose="02040503050406030204" pitchFamily="18" charset="0"/>
                  </a:rPr>
                  <a:t>Fonction de perte</a:t>
                </a:r>
              </a:p>
              <a:p>
                <a:endParaRPr lang="fr-CA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𝑐𝑜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û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CA" sz="28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CA" sz="28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CA" sz="28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CA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𝑐𝑜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û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fr-CA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A" sz="2800" dirty="0"/>
              </a:p>
              <a:p>
                <a:endParaRPr lang="fr-CA" sz="2800" dirty="0"/>
              </a:p>
              <a:p>
                <a14:m>
                  <m:oMath xmlns:m="http://schemas.openxmlformats.org/officeDocument/2006/math"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2800" dirty="0"/>
                  <a:t>est l’hyperparamètre qui gère la « </a:t>
                </a:r>
                <a:r>
                  <a:rPr lang="fr-CA" sz="2800" b="1" dirty="0"/>
                  <a:t>souplesse</a:t>
                </a:r>
                <a:r>
                  <a:rPr lang="fr-CA" sz="2800" dirty="0"/>
                  <a:t> » de la marge.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fr-CA" sz="2800" dirty="0"/>
                  <a:t>Plus </a:t>
                </a:r>
                <a14:m>
                  <m:oMath xmlns:m="http://schemas.openxmlformats.org/officeDocument/2006/math"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2800" dirty="0"/>
                  <a:t>est grand, plus la marge sera « </a:t>
                </a:r>
                <a:r>
                  <a:rPr lang="fr-CA" sz="2800" b="1" dirty="0"/>
                  <a:t>dure</a:t>
                </a:r>
                <a:r>
                  <a:rPr lang="fr-CA" sz="2800" dirty="0"/>
                  <a:t> ».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fr-CA" sz="2800" dirty="0"/>
                  <a:t>Plus </a:t>
                </a:r>
                <a14:m>
                  <m:oMath xmlns:m="http://schemas.openxmlformats.org/officeDocument/2006/math"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2800" dirty="0"/>
                  <a:t>est grand, plus un seul exemple peut contribuer de manière importante à la fonction de perte et ainsi devenir un vecteur de support.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endParaRPr lang="fr-CA" sz="2800" dirty="0"/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fr-CA" sz="2800" dirty="0"/>
                  <a:t>Si </a:t>
                </a:r>
                <a14:m>
                  <m:oMath xmlns:m="http://schemas.openxmlformats.org/officeDocument/2006/math"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2800" dirty="0"/>
                  <a:t>est petit, on pourra diminuer l’importance de chaque erreur individuelle et ainsi permettre une marge plus « </a:t>
                </a:r>
                <a:r>
                  <a:rPr lang="fr-CA" sz="2800" b="1" dirty="0"/>
                  <a:t>souple</a:t>
                </a:r>
                <a:r>
                  <a:rPr lang="fr-CA" sz="2800" dirty="0"/>
                  <a:t> ».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endParaRPr lang="fr-CA" sz="2800" dirty="0"/>
              </a:p>
              <a:p>
                <a:r>
                  <a:rPr lang="fr-CA" sz="2800" dirty="0"/>
                  <a:t>Jouons avec l’hyperparamètre </a:t>
                </a:r>
                <a14:m>
                  <m:oMath xmlns:m="http://schemas.openxmlformats.org/officeDocument/2006/math"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2800" dirty="0"/>
                  <a:t>dans le cadre d’un exemple concret.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6672661"/>
              </a:xfrm>
              <a:prstGeom prst="rect">
                <a:avLst/>
              </a:prstGeom>
              <a:blipFill>
                <a:blip r:embed="rId3"/>
                <a:stretch>
                  <a:fillRect l="-1750" t="-1645" b="-173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7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6221</TotalTime>
  <Words>2711</Words>
  <Application>Microsoft Office PowerPoint</Application>
  <PresentationFormat>Widescreen</PresentationFormat>
  <Paragraphs>1162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423</cp:revision>
  <dcterms:created xsi:type="dcterms:W3CDTF">2019-10-19T13:38:13Z</dcterms:created>
  <dcterms:modified xsi:type="dcterms:W3CDTF">2019-11-03T02:48:16Z</dcterms:modified>
</cp:coreProperties>
</file>