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0" r:id="rId4"/>
    <p:sldId id="298" r:id="rId5"/>
    <p:sldId id="270" r:id="rId6"/>
    <p:sldId id="265" r:id="rId7"/>
    <p:sldId id="300" r:id="rId8"/>
    <p:sldId id="272" r:id="rId9"/>
    <p:sldId id="271" r:id="rId10"/>
    <p:sldId id="274" r:id="rId11"/>
    <p:sldId id="302" r:id="rId12"/>
    <p:sldId id="278" r:id="rId13"/>
    <p:sldId id="295" r:id="rId14"/>
    <p:sldId id="279" r:id="rId15"/>
    <p:sldId id="280" r:id="rId16"/>
    <p:sldId id="282" r:id="rId17"/>
    <p:sldId id="299" r:id="rId18"/>
    <p:sldId id="283" r:id="rId19"/>
    <p:sldId id="285" r:id="rId20"/>
    <p:sldId id="287" r:id="rId21"/>
    <p:sldId id="297" r:id="rId22"/>
    <p:sldId id="286" r:id="rId23"/>
    <p:sldId id="288" r:id="rId24"/>
    <p:sldId id="289" r:id="rId25"/>
    <p:sldId id="290" r:id="rId26"/>
    <p:sldId id="292" r:id="rId27"/>
    <p:sldId id="291" r:id="rId28"/>
    <p:sldId id="293" r:id="rId29"/>
    <p:sldId id="294" r:id="rId30"/>
    <p:sldId id="296" r:id="rId31"/>
    <p:sldId id="301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B2C"/>
    <a:srgbClr val="08519C"/>
    <a:srgbClr val="E6E6E6"/>
    <a:srgbClr val="A50F15"/>
    <a:srgbClr val="FC9272"/>
    <a:srgbClr val="9ECAE1"/>
    <a:srgbClr val="4292C6"/>
    <a:srgbClr val="000000"/>
    <a:srgbClr val="C6DBEF"/>
    <a:srgbClr val="FCB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8" autoAdjust="0"/>
    <p:restoredTop sz="94464" autoAdjust="0"/>
  </p:normalViewPr>
  <p:slideViewPr>
    <p:cSldViewPr snapToGrid="0">
      <p:cViewPr>
        <p:scale>
          <a:sx n="25" d="100"/>
          <a:sy n="25" d="100"/>
        </p:scale>
        <p:origin x="2346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SI_vs_AM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462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332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SI_vs_AM_2_txt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051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878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0163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0092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10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8332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90800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AM_2_txt_1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5129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389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6117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SI_vs_AM_3_txt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4025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8245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3376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835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0636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7049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4538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2630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749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1569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SI_vs_AM_1_txt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77787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4073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414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71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SI_1_txt_1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3595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SI_1_txt_2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798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4113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AM_1_txt_1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187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AM_1_txt_2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545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94488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68638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15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8029271" y="11969989"/>
            <a:ext cx="206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FF0000"/>
                </a:solidFill>
              </a:rPr>
              <a:t>Entrées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DF4C674-EE56-425E-ABF9-DEE51C88E10E}"/>
              </a:ext>
            </a:extLst>
          </p:cNvPr>
          <p:cNvSpPr/>
          <p:nvPr/>
        </p:nvSpPr>
        <p:spPr>
          <a:xfrm>
            <a:off x="-5715001" y="11846882"/>
            <a:ext cx="1152832" cy="9541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CF6FA-4D1D-43E9-911D-7840773E4F32}"/>
              </a:ext>
            </a:extLst>
          </p:cNvPr>
          <p:cNvSpPr txBox="1"/>
          <p:nvPr/>
        </p:nvSpPr>
        <p:spPr>
          <a:xfrm>
            <a:off x="-4249995" y="11628606"/>
            <a:ext cx="4011561" cy="24929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fr-CA" sz="4000" b="1" dirty="0">
              <a:solidFill>
                <a:srgbClr val="FF0000"/>
              </a:solidFill>
            </a:endParaRPr>
          </a:p>
          <a:p>
            <a:pPr algn="ctr"/>
            <a:r>
              <a:rPr lang="fr-CA" sz="4000" b="1" dirty="0">
                <a:solidFill>
                  <a:srgbClr val="FF0000"/>
                </a:solidFill>
              </a:rPr>
              <a:t>Modèle </a:t>
            </a:r>
            <a:br>
              <a:rPr lang="fr-CA" sz="4000" b="1" dirty="0">
                <a:solidFill>
                  <a:srgbClr val="FF0000"/>
                </a:solidFill>
              </a:rPr>
            </a:br>
            <a:r>
              <a:rPr lang="fr-CA" sz="4000" b="1" dirty="0">
                <a:solidFill>
                  <a:srgbClr val="FF0000"/>
                </a:solidFill>
              </a:rPr>
              <a:t>proposé (</a:t>
            </a:r>
            <a:r>
              <a:rPr lang="fr-CA" sz="4000" b="1" i="1" dirty="0">
                <a:solidFill>
                  <a:srgbClr val="FF0000"/>
                </a:solidFill>
              </a:rPr>
              <a:t>H</a:t>
            </a:r>
            <a:r>
              <a:rPr lang="fr-CA" sz="4000" b="1" i="1" baseline="-25000" dirty="0">
                <a:solidFill>
                  <a:srgbClr val="FF0000"/>
                </a:solidFill>
              </a:rPr>
              <a:t>A</a:t>
            </a:r>
            <a:r>
              <a:rPr lang="fr-CA" sz="4000" b="1" dirty="0">
                <a:solidFill>
                  <a:srgbClr val="FF0000"/>
                </a:solidFill>
              </a:rPr>
              <a:t>)</a:t>
            </a:r>
          </a:p>
          <a:p>
            <a:pPr algn="ctr"/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DC3EE-9A8B-403D-AA68-8CC46E633721}"/>
              </a:ext>
            </a:extLst>
          </p:cNvPr>
          <p:cNvSpPr txBox="1"/>
          <p:nvPr/>
        </p:nvSpPr>
        <p:spPr>
          <a:xfrm>
            <a:off x="-7898995" y="13090095"/>
            <a:ext cx="1934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FF0000"/>
                </a:solidFill>
              </a:rPr>
              <a:t>Sorties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48E3FD1-1E17-48DE-9711-0653A9D28BC0}"/>
              </a:ext>
            </a:extLst>
          </p:cNvPr>
          <p:cNvSpPr/>
          <p:nvPr/>
        </p:nvSpPr>
        <p:spPr>
          <a:xfrm>
            <a:off x="-5753103" y="12966985"/>
            <a:ext cx="1152832" cy="9541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7D3042-B5B0-440A-86F1-614089D5D562}"/>
              </a:ext>
            </a:extLst>
          </p:cNvPr>
          <p:cNvSpPr txBox="1"/>
          <p:nvPr/>
        </p:nvSpPr>
        <p:spPr>
          <a:xfrm>
            <a:off x="3757153" y="3471153"/>
            <a:ext cx="206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FF0000"/>
                </a:solidFill>
              </a:rPr>
              <a:t>Entrées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360A8C6-065D-4419-AF2E-A2E50201F57A}"/>
              </a:ext>
            </a:extLst>
          </p:cNvPr>
          <p:cNvSpPr/>
          <p:nvPr/>
        </p:nvSpPr>
        <p:spPr>
          <a:xfrm>
            <a:off x="6071423" y="3348046"/>
            <a:ext cx="1152832" cy="9541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18F03E-786F-4397-AD25-648B1AC31930}"/>
              </a:ext>
            </a:extLst>
          </p:cNvPr>
          <p:cNvSpPr txBox="1"/>
          <p:nvPr/>
        </p:nvSpPr>
        <p:spPr>
          <a:xfrm>
            <a:off x="7536429" y="3163381"/>
            <a:ext cx="4011561" cy="132343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FF0000"/>
                </a:solidFill>
              </a:rPr>
              <a:t>Modèle</a:t>
            </a:r>
            <a:br>
              <a:rPr lang="fr-CA" sz="4000" b="1" dirty="0">
                <a:solidFill>
                  <a:srgbClr val="FF0000"/>
                </a:solidFill>
              </a:rPr>
            </a:br>
            <a:r>
              <a:rPr lang="fr-CA" sz="4000" b="1" dirty="0">
                <a:solidFill>
                  <a:srgbClr val="FF0000"/>
                </a:solidFill>
              </a:rPr>
              <a:t>induit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C7ED0E-EADD-4988-9FBA-850DCCFB6563}"/>
              </a:ext>
            </a:extLst>
          </p:cNvPr>
          <p:cNvSpPr txBox="1"/>
          <p:nvPr/>
        </p:nvSpPr>
        <p:spPr>
          <a:xfrm>
            <a:off x="13011768" y="3452484"/>
            <a:ext cx="1934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FF0000"/>
                </a:solidFill>
              </a:rPr>
              <a:t>Sorties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10C74B68-1C53-4B34-961B-23734A053C0E}"/>
              </a:ext>
            </a:extLst>
          </p:cNvPr>
          <p:cNvSpPr/>
          <p:nvPr/>
        </p:nvSpPr>
        <p:spPr>
          <a:xfrm>
            <a:off x="11860164" y="3348044"/>
            <a:ext cx="1152832" cy="9541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13B29-2E45-4E54-A171-C0D075382C0A}"/>
              </a:ext>
            </a:extLst>
          </p:cNvPr>
          <p:cNvSpPr txBox="1"/>
          <p:nvPr/>
        </p:nvSpPr>
        <p:spPr>
          <a:xfrm>
            <a:off x="7536428" y="1043089"/>
            <a:ext cx="4011561" cy="7078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FF0000"/>
                </a:solidFill>
              </a:rPr>
              <a:t>Données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083DEE-BBB4-45F7-A1A7-FA8DC5CF3782}"/>
              </a:ext>
            </a:extLst>
          </p:cNvPr>
          <p:cNvSpPr txBox="1"/>
          <p:nvPr/>
        </p:nvSpPr>
        <p:spPr>
          <a:xfrm>
            <a:off x="-4216625" y="15837811"/>
            <a:ext cx="4011561" cy="7078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FF0000"/>
                </a:solidFill>
              </a:rPr>
              <a:t>Documentation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BED6A62-7D00-4FAF-8385-D5C26DE2A74B}"/>
              </a:ext>
            </a:extLst>
          </p:cNvPr>
          <p:cNvSpPr/>
          <p:nvPr/>
        </p:nvSpPr>
        <p:spPr>
          <a:xfrm rot="16200000" flipV="1">
            <a:off x="-2787260" y="14502650"/>
            <a:ext cx="1152832" cy="9541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432C9C4-2452-4C07-A608-7087929BBA71}"/>
              </a:ext>
            </a:extLst>
          </p:cNvPr>
          <p:cNvSpPr/>
          <p:nvPr/>
        </p:nvSpPr>
        <p:spPr>
          <a:xfrm rot="5400000">
            <a:off x="8965792" y="1980528"/>
            <a:ext cx="1152832" cy="9541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77F4D4-43F3-4DF3-8817-50DC2D966BCF}"/>
              </a:ext>
            </a:extLst>
          </p:cNvPr>
          <p:cNvSpPr txBox="1"/>
          <p:nvPr/>
        </p:nvSpPr>
        <p:spPr>
          <a:xfrm>
            <a:off x="-4286865" y="6858000"/>
            <a:ext cx="4011561" cy="24929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fr-CA" sz="4000" b="1" dirty="0">
              <a:solidFill>
                <a:srgbClr val="FF0000"/>
              </a:solidFill>
            </a:endParaRPr>
          </a:p>
          <a:p>
            <a:pPr algn="ctr"/>
            <a:r>
              <a:rPr lang="fr-CA" sz="4000" b="1" dirty="0">
                <a:solidFill>
                  <a:srgbClr val="FF0000"/>
                </a:solidFill>
              </a:rPr>
              <a:t>Modèle </a:t>
            </a:r>
            <a:br>
              <a:rPr lang="fr-CA" sz="4000" b="1" dirty="0">
                <a:solidFill>
                  <a:srgbClr val="FF0000"/>
                </a:solidFill>
              </a:rPr>
            </a:br>
            <a:r>
              <a:rPr lang="fr-CA" sz="4000" b="1" dirty="0">
                <a:solidFill>
                  <a:srgbClr val="FF0000"/>
                </a:solidFill>
              </a:rPr>
              <a:t>de base (</a:t>
            </a:r>
            <a:r>
              <a:rPr lang="fr-CA" sz="4000" b="1" i="1" dirty="0">
                <a:solidFill>
                  <a:srgbClr val="FF0000"/>
                </a:solidFill>
              </a:rPr>
              <a:t>H</a:t>
            </a:r>
            <a:r>
              <a:rPr lang="fr-CA" sz="4000" b="1" i="1" baseline="-25000" dirty="0">
                <a:solidFill>
                  <a:srgbClr val="FF0000"/>
                </a:solidFill>
              </a:rPr>
              <a:t>A</a:t>
            </a:r>
            <a:r>
              <a:rPr lang="fr-CA" sz="4000" b="1" dirty="0">
                <a:solidFill>
                  <a:srgbClr val="FF0000"/>
                </a:solidFill>
              </a:rPr>
              <a:t>)</a:t>
            </a:r>
          </a:p>
          <a:p>
            <a:pPr algn="ctr"/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EF2950-FC56-4B6C-A997-7D710F4BE5D0}"/>
              </a:ext>
            </a:extLst>
          </p:cNvPr>
          <p:cNvSpPr txBox="1"/>
          <p:nvPr/>
        </p:nvSpPr>
        <p:spPr>
          <a:xfrm>
            <a:off x="-8029271" y="7202334"/>
            <a:ext cx="206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FF0000"/>
                </a:solidFill>
              </a:rPr>
              <a:t>Entrées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F5C2099-8DB6-4EDB-85D3-8D232EFD6C9E}"/>
              </a:ext>
            </a:extLst>
          </p:cNvPr>
          <p:cNvSpPr/>
          <p:nvPr/>
        </p:nvSpPr>
        <p:spPr>
          <a:xfrm>
            <a:off x="-5715001" y="7079227"/>
            <a:ext cx="1152832" cy="9541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B75951-9029-4D52-B6F3-41BD75841800}"/>
              </a:ext>
            </a:extLst>
          </p:cNvPr>
          <p:cNvSpPr txBox="1"/>
          <p:nvPr/>
        </p:nvSpPr>
        <p:spPr>
          <a:xfrm>
            <a:off x="-7898995" y="8322440"/>
            <a:ext cx="1934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FF0000"/>
                </a:solidFill>
              </a:rPr>
              <a:t>Sorties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483B7048-0261-4C4A-8956-70132397B698}"/>
              </a:ext>
            </a:extLst>
          </p:cNvPr>
          <p:cNvSpPr/>
          <p:nvPr/>
        </p:nvSpPr>
        <p:spPr>
          <a:xfrm>
            <a:off x="-5753103" y="8199330"/>
            <a:ext cx="1152832" cy="9541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Arrow: Bent 51">
            <a:extLst>
              <a:ext uri="{FF2B5EF4-FFF2-40B4-BE49-F238E27FC236}">
                <a16:creationId xmlns:a16="http://schemas.microsoft.com/office/drawing/2014/main" id="{6930F08A-DC32-4D46-8236-3B7AB4CEA7FC}"/>
              </a:ext>
            </a:extLst>
          </p:cNvPr>
          <p:cNvSpPr/>
          <p:nvPr/>
        </p:nvSpPr>
        <p:spPr>
          <a:xfrm rot="5400000">
            <a:off x="1157468" y="7041360"/>
            <a:ext cx="1579204" cy="3040060"/>
          </a:xfrm>
          <a:prstGeom prst="bentArrow">
            <a:avLst>
              <a:gd name="adj1" fmla="val 12415"/>
              <a:gd name="adj2" fmla="val 1927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54" name="Arrow: Bent 53">
            <a:extLst>
              <a:ext uri="{FF2B5EF4-FFF2-40B4-BE49-F238E27FC236}">
                <a16:creationId xmlns:a16="http://schemas.microsoft.com/office/drawing/2014/main" id="{9B77526A-7BA4-4CCD-87BE-E3A21E45F9E1}"/>
              </a:ext>
            </a:extLst>
          </p:cNvPr>
          <p:cNvSpPr/>
          <p:nvPr/>
        </p:nvSpPr>
        <p:spPr>
          <a:xfrm rot="10800000">
            <a:off x="427040" y="11425508"/>
            <a:ext cx="3040060" cy="1796843"/>
          </a:xfrm>
          <a:prstGeom prst="bentArrow">
            <a:avLst>
              <a:gd name="adj1" fmla="val 12415"/>
              <a:gd name="adj2" fmla="val 19279"/>
              <a:gd name="adj3" fmla="val 25000"/>
              <a:gd name="adj4" fmla="val 48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86BA48-957D-45CC-8600-50F661DAF327}"/>
              </a:ext>
            </a:extLst>
          </p:cNvPr>
          <p:cNvSpPr txBox="1"/>
          <p:nvPr/>
        </p:nvSpPr>
        <p:spPr>
          <a:xfrm>
            <a:off x="1085235" y="9190206"/>
            <a:ext cx="6139020" cy="24929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fr-CA" sz="4000" b="1" dirty="0">
              <a:solidFill>
                <a:srgbClr val="FF0000"/>
              </a:solidFill>
            </a:endParaRPr>
          </a:p>
          <a:p>
            <a:pPr algn="ctr"/>
            <a:r>
              <a:rPr lang="fr-CA" sz="4000" b="1" dirty="0">
                <a:solidFill>
                  <a:srgbClr val="FF0000"/>
                </a:solidFill>
              </a:rPr>
              <a:t>Modèle </a:t>
            </a:r>
            <a:br>
              <a:rPr lang="fr-CA" sz="4000" b="1" dirty="0">
                <a:solidFill>
                  <a:srgbClr val="FF0000"/>
                </a:solidFill>
              </a:rPr>
            </a:br>
            <a:r>
              <a:rPr lang="fr-CA" sz="4000" b="1" dirty="0">
                <a:solidFill>
                  <a:srgbClr val="FF0000"/>
                </a:solidFill>
              </a:rPr>
              <a:t>de base (</a:t>
            </a:r>
            <a:r>
              <a:rPr lang="fr-CA" sz="4000" b="1" i="1" dirty="0">
                <a:solidFill>
                  <a:srgbClr val="FF0000"/>
                </a:solidFill>
              </a:rPr>
              <a:t>H</a:t>
            </a:r>
            <a:r>
              <a:rPr lang="fr-CA" sz="4000" b="1" i="1" baseline="-25000" dirty="0">
                <a:solidFill>
                  <a:srgbClr val="FF0000"/>
                </a:solidFill>
              </a:rPr>
              <a:t>A</a:t>
            </a:r>
            <a:r>
              <a:rPr lang="fr-CA" sz="4000" b="1" dirty="0">
                <a:solidFill>
                  <a:srgbClr val="FF0000"/>
                </a:solidFill>
              </a:rPr>
              <a:t>)</a:t>
            </a:r>
          </a:p>
          <a:p>
            <a:pPr algn="ctr"/>
            <a:endParaRPr lang="fr-CA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4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</p:spTree>
    <p:extLst>
      <p:ext uri="{BB962C8B-B14F-4D97-AF65-F5344CB8AC3E}">
        <p14:creationId xmlns:p14="http://schemas.microsoft.com/office/powerpoint/2010/main" val="293046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2898100" cy="10556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statistiques inférentielles, </a:t>
                </a:r>
                <a:r>
                  <a:rPr lang="fr-CA" sz="4000" b="1" dirty="0"/>
                  <a:t>toute l’analyse est conduite dans un univers gouverné par </a:t>
                </a:r>
              </a:p>
              <a:p>
                <a:r>
                  <a:rPr lang="fr-CA" sz="4000" b="1" dirty="0"/>
                  <a:t>une certaine loi générale. 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loi générale correspond à une distribution d’échantillonnage.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distribution d’échantillonnage correspond à la probabilité d’obtenir chaque échantillon possible, </a:t>
                </a:r>
                <a:br>
                  <a:rPr lang="fr-CA" sz="4000" dirty="0"/>
                </a:br>
                <a:r>
                  <a:rPr lang="fr-CA" sz="4000" dirty="0"/>
                  <a:t>lorsque ces échantillons sont tirés d’une certaine population.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population correspond à l’hypothèse nulle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illustre à droite un exemple de loi générale…</a:t>
                </a:r>
                <a:br>
                  <a:rPr lang="fr-CA" sz="4000" dirty="0"/>
                </a:br>
                <a:r>
                  <a:rPr lang="fr-CA" sz="4000" dirty="0"/>
                  <a:t>…qui correspond à une distribution d'échantillonnage…</a:t>
                </a:r>
              </a:p>
              <a:p>
                <a:r>
                  <a:rPr lang="fr-CA" sz="4000" dirty="0"/>
                  <a:t>…laquelle correspond à une certaine hypothèse nulle.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Une fois que cette loi générale a été établie, </a:t>
                </a:r>
                <a:br>
                  <a:rPr lang="fr-CA" sz="4000" dirty="0"/>
                </a:br>
                <a:r>
                  <a:rPr lang="fr-CA" sz="4000" dirty="0"/>
                  <a:t>la méthode des statistiques inférentielles procède </a:t>
                </a:r>
                <a:br>
                  <a:rPr lang="fr-CA" sz="4000" dirty="0"/>
                </a:br>
                <a:r>
                  <a:rPr lang="fr-CA" sz="4000" dirty="0"/>
                  <a:t>à travers un raisonnement </a:t>
                </a:r>
                <a:r>
                  <a:rPr lang="fr-CA" sz="4000" b="1" dirty="0"/>
                  <a:t>DÉDUCTIF</a:t>
                </a:r>
                <a:r>
                  <a:rPr lang="fr-CA" sz="4000" dirty="0"/>
                  <a:t>.</a:t>
                </a:r>
                <a:endParaRPr lang="fr-CA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2898100" cy="10556736"/>
              </a:xfrm>
              <a:prstGeom prst="rect">
                <a:avLst/>
              </a:prstGeom>
              <a:blipFill>
                <a:blip r:embed="rId3"/>
                <a:stretch>
                  <a:fillRect l="-958" t="-1039" b="-150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E49052-C8F4-4035-9D51-5D9D569269B7}"/>
              </a:ext>
            </a:extLst>
          </p:cNvPr>
          <p:cNvGrpSpPr/>
          <p:nvPr/>
        </p:nvGrpSpPr>
        <p:grpSpPr>
          <a:xfrm>
            <a:off x="4028296" y="5257800"/>
            <a:ext cx="13577429" cy="8026100"/>
            <a:chOff x="5583954" y="492734"/>
            <a:chExt cx="5873725" cy="34721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04AE156-D665-4A2E-A557-1CC69B42B3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6DD54-E28C-477B-A87C-06D2430C1FAE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B545D9-D6C3-4CFB-BB56-CC12848010CE}"/>
                </a:ext>
              </a:extLst>
            </p:cNvPr>
            <p:cNvSpPr txBox="1"/>
            <p:nvPr/>
          </p:nvSpPr>
          <p:spPr>
            <a:xfrm>
              <a:off x="7211542" y="492734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7" name="ZoneTexte 25">
              <a:extLst>
                <a:ext uri="{FF2B5EF4-FFF2-40B4-BE49-F238E27FC236}">
                  <a16:creationId xmlns:a16="http://schemas.microsoft.com/office/drawing/2014/main" id="{F0003772-8F5D-4DC1-BB87-3B64A204917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8" name="Connecteur droit 30">
              <a:extLst>
                <a:ext uri="{FF2B5EF4-FFF2-40B4-BE49-F238E27FC236}">
                  <a16:creationId xmlns:a16="http://schemas.microsoft.com/office/drawing/2014/main" id="{1E1F81DA-3656-41D4-9CB1-3F5EE1663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25">
              <a:extLst>
                <a:ext uri="{FF2B5EF4-FFF2-40B4-BE49-F238E27FC236}">
                  <a16:creationId xmlns:a16="http://schemas.microsoft.com/office/drawing/2014/main" id="{97CE55EF-E828-470F-8BC1-CC8E43EE522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10" name="Connecteur droit 30">
              <a:extLst>
                <a:ext uri="{FF2B5EF4-FFF2-40B4-BE49-F238E27FC236}">
                  <a16:creationId xmlns:a16="http://schemas.microsoft.com/office/drawing/2014/main" id="{A54CC547-9F2C-446E-A160-BDC310E33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04926E-7A50-468C-9210-82B990A000AF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44F83C-D4CD-4C8B-A553-8CA8E5D8059C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73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2898100" cy="941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Pour pouvoir utiliser un processus déductif, </a:t>
            </a:r>
            <a:r>
              <a:rPr lang="fr-CA" sz="4000" b="1" dirty="0"/>
              <a:t>on doit d’abord connaître une loi générale</a:t>
            </a:r>
            <a:r>
              <a:rPr lang="fr-CA" sz="4000" dirty="0"/>
              <a:t>.</a:t>
            </a:r>
          </a:p>
          <a:p>
            <a:endParaRPr lang="fr-CA" sz="2000" dirty="0"/>
          </a:p>
          <a:p>
            <a:r>
              <a:rPr lang="fr-CA" sz="4000" dirty="0"/>
              <a:t>Exemple de loi générale :</a:t>
            </a:r>
          </a:p>
          <a:p>
            <a:endParaRPr lang="fr-CA" sz="2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b="1" dirty="0"/>
              <a:t>SI</a:t>
            </a:r>
            <a:r>
              <a:rPr lang="fr-CA" sz="3600" dirty="0"/>
              <a:t> un être est humain, 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b="1" dirty="0"/>
              <a:t>ALORS</a:t>
            </a:r>
            <a:r>
              <a:rPr lang="fr-CA" sz="3600" dirty="0"/>
              <a:t> il est mortel.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3600" dirty="0"/>
          </a:p>
          <a:p>
            <a:r>
              <a:rPr lang="fr-CA" sz="4000" b="1" dirty="0"/>
              <a:t>Étant donnée cette loi générale</a:t>
            </a:r>
            <a:r>
              <a:rPr lang="fr-CA" sz="4000" dirty="0"/>
              <a:t>, 4 cas peuvent survenir:</a:t>
            </a:r>
          </a:p>
          <a:p>
            <a:endParaRPr lang="fr-CA" sz="2000" dirty="0"/>
          </a:p>
          <a:p>
            <a:pPr marL="742950" indent="-742950">
              <a:buFont typeface="+mj-lt"/>
              <a:buAutoNum type="arabicPeriod"/>
            </a:pPr>
            <a:r>
              <a:rPr lang="fr-CA" sz="3600" b="1" dirty="0"/>
              <a:t>Socrate est un être humain.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On peut conclure que Socrate est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Socrate n'est pas un être humain.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rien conclure.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Socrate est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rien conclure.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b="1" dirty="0"/>
              <a:t>Socrate n'est pas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On peut conclure que Socrate n'est pas un être humain.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pic>
        <p:nvPicPr>
          <p:cNvPr id="1026" name="Picture 2" descr="Résultats de recherche d'images pour « socrate »">
            <a:extLst>
              <a:ext uri="{FF2B5EF4-FFF2-40B4-BE49-F238E27FC236}">
                <a16:creationId xmlns:a16="http://schemas.microsoft.com/office/drawing/2014/main" id="{6E2D009E-8446-41A8-9537-BC7136D33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2161699"/>
            <a:ext cx="9808651" cy="651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0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89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Dans le cadre d'un test d'hypothèse, la loi générale correspond à la distribution d’échantillonnage.</a:t>
                </a:r>
              </a:p>
              <a:p>
                <a:endParaRPr lang="fr-CA" sz="2000" dirty="0"/>
              </a:p>
              <a:p>
                <a:r>
                  <a:rPr lang="fr-CA" sz="4000" dirty="0"/>
                  <a:t>Prenons l’exemple d’une loi générale  associée à la distribution d’échantillonnage des scores z :</a:t>
                </a:r>
              </a:p>
              <a:p>
                <a:endParaRPr lang="fr-CA" sz="2000" dirty="0"/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fr-CA" sz="4000" b="1" dirty="0"/>
                  <a:t>SI </a:t>
                </a:r>
                <a:r>
                  <a:rPr lang="fr-CA" sz="4000" dirty="0"/>
                  <a:t>un échantillon est tiré de la population Y, 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b="1" dirty="0"/>
                  <a:t>ALORS</a:t>
                </a:r>
                <a:r>
                  <a:rPr lang="fr-CA" sz="4000" dirty="0"/>
                  <a:t> dans 95 % des cas, son score z sur la distribution d'échantillonnage de la population Y </a:t>
                </a:r>
                <a:br>
                  <a:rPr lang="fr-CA" sz="4000" dirty="0"/>
                </a:br>
                <a:r>
                  <a:rPr lang="fr-CA" sz="4000" dirty="0"/>
                  <a:t>se situera entre -1.96 et +1.96.</a:t>
                </a:r>
              </a:p>
              <a:p>
                <a:endParaRPr lang="fr-CA" sz="3600" dirty="0"/>
              </a:p>
              <a:p>
                <a:r>
                  <a:rPr lang="fr-CA" sz="4000" b="1" dirty="0"/>
                  <a:t>Étant donnée cette loi générale</a:t>
                </a:r>
                <a:r>
                  <a:rPr lang="fr-CA" sz="4000" dirty="0"/>
                  <a:t>, si vous tirez un échantillon, 4 cas peuvent survenir:</a:t>
                </a:r>
              </a:p>
              <a:p>
                <a:endParaRPr lang="fr-CA" sz="2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L’échantillon est bel et bien tiré de la population Y.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jamais affirmer ceci avec certitude.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L’échantillon N’est PAS tiré de la population Y.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jamais affirmer ceci avec certitude </a:t>
                </a:r>
                <a:br>
                  <a:rPr lang="fr-CA" sz="3600" dirty="0"/>
                </a:br>
                <a:r>
                  <a:rPr lang="fr-CA" sz="3600" dirty="0"/>
                  <a:t>(et on ne pourrait rien conclure).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Le score z de l’échantillon est situé entre -1.96 et +1.96.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rien conclure.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b="1" dirty="0"/>
                  <a:t>Le score z de l’échantillon N’est PAS entre -1.96 et +1.96.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peut conclure que l’échantillon n’est pas tiré de la population Y!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/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fr-CA" sz="4000" b="1" dirty="0"/>
                  <a:t>Notons toutefois que la loi générale n’indique pas que TOUS les échantillons devraient se retrouver </a:t>
                </a:r>
                <a:br>
                  <a:rPr lang="fr-CA" sz="4000" b="1" dirty="0"/>
                </a:br>
                <a:r>
                  <a:rPr lang="fr-CA" sz="4000" b="1" dirty="0"/>
                  <a:t>entre -1.96 et +1.96.</a:t>
                </a:r>
              </a:p>
              <a:p>
                <a:pPr marL="1485900" lvl="2" indent="-571500">
                  <a:buFont typeface="Wingdings" panose="05000000000000000000" pitchFamily="2" charset="2"/>
                  <a:buChar char="v"/>
                </a:pPr>
                <a:r>
                  <a:rPr lang="fr-CA" sz="3600" b="1" dirty="0"/>
                  <a:t>SEULEMENT 95 % devraient se retrouver entre -1.96 et +1.96.</a:t>
                </a:r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endParaRPr lang="fr-CA" sz="4000" b="1" dirty="0"/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fr-CA" sz="4000" b="1" dirty="0"/>
                  <a:t>Ainsi, en rejetant la loi générale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), on sait que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 est vraie, on a une probabilité de 5 % de se tromper.</a:t>
                </a:r>
              </a:p>
              <a:p>
                <a:pPr marL="1485900" lvl="2" indent="-571500">
                  <a:buFont typeface="Wingdings" panose="05000000000000000000" pitchFamily="2" charset="2"/>
                  <a:buChar char="v"/>
                </a:pPr>
                <a:r>
                  <a:rPr lang="fr-CA" sz="3600" b="1" dirty="0"/>
                  <a:t>C’est la probabilité d’erreur de type 1.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896386"/>
              </a:xfrm>
              <a:prstGeom prst="rect">
                <a:avLst/>
              </a:prstGeom>
              <a:blipFill>
                <a:blip r:embed="rId3"/>
                <a:stretch>
                  <a:fillRect l="-852" t="-736" b="-1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2B870-7FB4-4AA0-906E-55EF4E61A575}"/>
              </a:ext>
            </a:extLst>
          </p:cNvPr>
          <p:cNvGrpSpPr/>
          <p:nvPr/>
        </p:nvGrpSpPr>
        <p:grpSpPr>
          <a:xfrm>
            <a:off x="6924345" y="5003362"/>
            <a:ext cx="9620910" cy="6551534"/>
            <a:chOff x="5583954" y="-34919"/>
            <a:chExt cx="5873725" cy="39998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AAC7B5-407A-47A7-B6D0-0F16D996A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7CD2D-FEF2-460F-9228-B534FCD73572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FD635F-8DD8-4368-A371-52322E2002F6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18" name="ZoneTexte 25">
              <a:extLst>
                <a:ext uri="{FF2B5EF4-FFF2-40B4-BE49-F238E27FC236}">
                  <a16:creationId xmlns:a16="http://schemas.microsoft.com/office/drawing/2014/main" id="{640A90BF-EC5F-4D97-B36F-1D05BEACD36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19" name="Connecteur droit 30">
              <a:extLst>
                <a:ext uri="{FF2B5EF4-FFF2-40B4-BE49-F238E27FC236}">
                  <a16:creationId xmlns:a16="http://schemas.microsoft.com/office/drawing/2014/main" id="{6409584B-1390-4896-82BB-E298257A0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25">
              <a:extLst>
                <a:ext uri="{FF2B5EF4-FFF2-40B4-BE49-F238E27FC236}">
                  <a16:creationId xmlns:a16="http://schemas.microsoft.com/office/drawing/2014/main" id="{D6911AAA-ADA2-4DA1-9791-3633EC402EA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21" name="Connecteur droit 30">
              <a:extLst>
                <a:ext uri="{FF2B5EF4-FFF2-40B4-BE49-F238E27FC236}">
                  <a16:creationId xmlns:a16="http://schemas.microsoft.com/office/drawing/2014/main" id="{B1A32D25-B6D1-428B-9610-1E5EBE531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F33B1-29E9-447A-AA90-67AE75A4743E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15E8CD-4472-47A9-8795-26118F002D64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97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5755600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Ainsi, la méthode des statistiques inférentielle repose sur une loi générale.</a:t>
            </a:r>
          </a:p>
          <a:p>
            <a:endParaRPr lang="fr-CA" sz="4000" dirty="0"/>
          </a:p>
          <a:p>
            <a:r>
              <a:rPr lang="fr-CA" sz="4000" dirty="0"/>
              <a:t>Or, on ne peut </a:t>
            </a:r>
            <a:r>
              <a:rPr lang="fr-CA" sz="4000" b="1" dirty="0"/>
              <a:t>JAMAIS</a:t>
            </a:r>
            <a:r>
              <a:rPr lang="fr-CA" sz="4000" dirty="0"/>
              <a:t> vérifier directement que cette loi est correcte.</a:t>
            </a:r>
          </a:p>
          <a:p>
            <a:endParaRPr lang="fr-CA" sz="2000" b="1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</a:t>
            </a:r>
            <a:r>
              <a:rPr lang="fr-CA" sz="3600" b="1" dirty="0"/>
              <a:t>JAMAIS</a:t>
            </a:r>
            <a:r>
              <a:rPr lang="fr-CA" sz="3600" dirty="0"/>
              <a:t> vérifier la distribution d’échantillonnage directement.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donc jamais vérifier les valeurs critiques directement.</a:t>
            </a:r>
          </a:p>
          <a:p>
            <a:pPr lvl="2"/>
            <a:endParaRPr lang="fr-CA" sz="4000" dirty="0"/>
          </a:p>
          <a:p>
            <a:r>
              <a:rPr lang="fr-CA" sz="3600" dirty="0"/>
              <a:t>On peut néanmoins </a:t>
            </a:r>
            <a:r>
              <a:rPr lang="fr-CA" sz="3600" b="1" dirty="0"/>
              <a:t>POSTULER</a:t>
            </a:r>
            <a:r>
              <a:rPr lang="fr-CA" sz="3600" dirty="0"/>
              <a:t> que la loi générale est respectée…</a:t>
            </a:r>
          </a:p>
          <a:p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…</a:t>
            </a:r>
            <a:r>
              <a:rPr lang="fr-CA" sz="3600" b="1" dirty="0"/>
              <a:t>SI ET SEULEMENT SI</a:t>
            </a:r>
            <a:r>
              <a:rPr lang="fr-CA" sz="3600" dirty="0"/>
              <a:t>… certains postulats sont respectés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(ex. normalité, homoscédasticité, additivité, linéarité, colinéarité, etc.)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3600" dirty="0"/>
              <a:t>Or, les méthodes de vérification de ces postulats sont approximatives.</a:t>
            </a:r>
          </a:p>
          <a:p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Ceci fragilise la validité de toute la méthode.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Ceci contribue au problème de reproductibilité des résultats qui frappe actuellement plusieurs domaines de recherche </a:t>
            </a:r>
            <a:br>
              <a:rPr lang="fr-CA" sz="3600" dirty="0"/>
            </a:br>
            <a:r>
              <a:rPr lang="fr-CA" sz="3600" dirty="0"/>
              <a:t>(incluant les sciences biomédicales et humaines)!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2B870-7FB4-4AA0-906E-55EF4E61A575}"/>
              </a:ext>
            </a:extLst>
          </p:cNvPr>
          <p:cNvGrpSpPr/>
          <p:nvPr/>
        </p:nvGrpSpPr>
        <p:grpSpPr>
          <a:xfrm>
            <a:off x="7381545" y="1917262"/>
            <a:ext cx="9620910" cy="6551534"/>
            <a:chOff x="5583954" y="-34919"/>
            <a:chExt cx="5873725" cy="39998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AAC7B5-407A-47A7-B6D0-0F16D996A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7CD2D-FEF2-460F-9228-B534FCD73572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FD635F-8DD8-4368-A371-52322E2002F6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18" name="ZoneTexte 25">
              <a:extLst>
                <a:ext uri="{FF2B5EF4-FFF2-40B4-BE49-F238E27FC236}">
                  <a16:creationId xmlns:a16="http://schemas.microsoft.com/office/drawing/2014/main" id="{640A90BF-EC5F-4D97-B36F-1D05BEACD36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19" name="Connecteur droit 30">
              <a:extLst>
                <a:ext uri="{FF2B5EF4-FFF2-40B4-BE49-F238E27FC236}">
                  <a16:creationId xmlns:a16="http://schemas.microsoft.com/office/drawing/2014/main" id="{6409584B-1390-4896-82BB-E298257A0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25">
              <a:extLst>
                <a:ext uri="{FF2B5EF4-FFF2-40B4-BE49-F238E27FC236}">
                  <a16:creationId xmlns:a16="http://schemas.microsoft.com/office/drawing/2014/main" id="{D6911AAA-ADA2-4DA1-9791-3633EC402EA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21" name="Connecteur droit 30">
              <a:extLst>
                <a:ext uri="{FF2B5EF4-FFF2-40B4-BE49-F238E27FC236}">
                  <a16:creationId xmlns:a16="http://schemas.microsoft.com/office/drawing/2014/main" id="{B1A32D25-B6D1-428B-9610-1E5EBE531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F33B1-29E9-447A-AA90-67AE75A4743E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15E8CD-4472-47A9-8795-26118F002D64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37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08519C"/>
                </a:solidFill>
              </a:rPr>
              <a:t>1.2.2. APPRENTISSAGE MACHINE : MÉTHODE ESSENTIELLEMENT INDUCTIVE</a:t>
            </a:r>
          </a:p>
        </p:txBody>
      </p:sp>
    </p:spTree>
    <p:extLst>
      <p:ext uri="{BB962C8B-B14F-4D97-AF65-F5344CB8AC3E}">
        <p14:creationId xmlns:p14="http://schemas.microsoft.com/office/powerpoint/2010/main" val="2886915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8010526" y="596860"/>
            <a:ext cx="22193249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fr-CA" sz="4000" dirty="0"/>
              <a:t>On ne postule, a priori, aucune loi générale décrivant l’univers</a:t>
            </a:r>
            <a:br>
              <a:rPr lang="fr-CA" sz="4000" dirty="0"/>
            </a:br>
            <a:r>
              <a:rPr lang="fr-CA" sz="4000" dirty="0"/>
              <a:t>dans lequel l’analyse est réalisée.</a:t>
            </a:r>
          </a:p>
          <a:p>
            <a:pPr marL="1657350" lvl="2" indent="-74295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Aucun postulat n’est donc nécessaire afin d’assurer </a:t>
            </a:r>
            <a:br>
              <a:rPr lang="fr-CA" sz="4000" dirty="0"/>
            </a:br>
            <a:r>
              <a:rPr lang="fr-CA" sz="4000" dirty="0"/>
              <a:t>la validité de la méthode.</a:t>
            </a:r>
          </a:p>
          <a:p>
            <a:pPr lvl="2"/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On se base essentiellement sur les données pour construire </a:t>
            </a:r>
            <a:br>
              <a:rPr lang="fr-CA" sz="4000" b="1" dirty="0"/>
            </a:br>
            <a:r>
              <a:rPr lang="fr-CA" sz="4000" b="1" dirty="0"/>
              <a:t>une loi générale.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2000" b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On procède donc selon un mode de raisonnement </a:t>
            </a:r>
            <a:r>
              <a:rPr lang="fr-CA" sz="4000" b="1" dirty="0"/>
              <a:t>inductif.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Ex. de raisonnement inductif:	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Socrate, Platon et Aristote sont des êtres humains.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Socrate est mortel, Platon est mortel, Aristote est mortel.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Donc, tous les êtres humains sont mortels.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A180F-EF15-48F7-8E1B-F9215A957FF5}"/>
              </a:ext>
            </a:extLst>
          </p:cNvPr>
          <p:cNvSpPr txBox="1"/>
          <p:nvPr/>
        </p:nvSpPr>
        <p:spPr>
          <a:xfrm>
            <a:off x="-8010526" y="-678389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1.2.2. APPRENTISSAGE MACHINE : MÉTHODE ESSENTIELLEMENT INDUCTIVE</a:t>
            </a:r>
          </a:p>
        </p:txBody>
      </p:sp>
      <p:pic>
        <p:nvPicPr>
          <p:cNvPr id="2050" name="Picture 2" descr="Résultats de recherche d'images pour « cameleon »">
            <a:extLst>
              <a:ext uri="{FF2B5EF4-FFF2-40B4-BE49-F238E27FC236}">
                <a16:creationId xmlns:a16="http://schemas.microsoft.com/office/drawing/2014/main" id="{6A616E29-C15E-4A66-9489-C1BDFFA33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/>
          <a:stretch/>
        </p:blipFill>
        <p:spPr bwMode="auto">
          <a:xfrm>
            <a:off x="6857936" y="754529"/>
            <a:ext cx="6327122" cy="488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s de recherche d'images pour « socrate aristote platon »">
            <a:extLst>
              <a:ext uri="{FF2B5EF4-FFF2-40B4-BE49-F238E27FC236}">
                <a16:creationId xmlns:a16="http://schemas.microsoft.com/office/drawing/2014/main" id="{961E6404-B37F-49A4-88BE-2A1C688D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36" y="6057982"/>
            <a:ext cx="6327122" cy="488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90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35225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70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03081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87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0" y="957943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Où on va parler de l’estimation des paramètres à l’aide de </a:t>
            </a:r>
            <a:br>
              <a:rPr lang="fr-CA" sz="2800" dirty="0"/>
            </a:br>
            <a:r>
              <a:rPr lang="fr-CA" sz="2800" dirty="0"/>
              <a:t>l’échantillon d’observations.</a:t>
            </a:r>
          </a:p>
          <a:p>
            <a:endParaRPr lang="fr-CA" sz="28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Il s’agit du lieu de rencontre des </a:t>
            </a:r>
            <a:r>
              <a:rPr lang="fr-CA" sz="2800" dirty="0">
                <a:solidFill>
                  <a:srgbClr val="C00000"/>
                </a:solidFill>
              </a:rPr>
              <a:t>statistiques inférentielles </a:t>
            </a:r>
            <a:r>
              <a:rPr lang="fr-CA" sz="2800" dirty="0"/>
              <a:t>et </a:t>
            </a:r>
            <a:br>
              <a:rPr lang="fr-CA" sz="2800" dirty="0"/>
            </a:br>
            <a:r>
              <a:rPr lang="fr-CA" sz="2800" dirty="0"/>
              <a:t>de l’</a:t>
            </a:r>
            <a:r>
              <a:rPr lang="fr-CA" sz="2800" dirty="0">
                <a:solidFill>
                  <a:srgbClr val="08519C"/>
                </a:solidFill>
              </a:rPr>
              <a:t>apprentissage machine</a:t>
            </a:r>
            <a:r>
              <a:rPr lang="fr-CA" sz="2800" dirty="0"/>
              <a:t>!</a:t>
            </a:r>
            <a:endParaRPr lang="fr-CA" sz="2400" dirty="0">
              <a:solidFill>
                <a:srgbClr val="0851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1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A50F15"/>
                </a:solidFill>
              </a:rPr>
              <a:t>1.3.1. STATISTIQUES INFÉRENTIELLES : MINIMISATION DU BIAIS</a:t>
            </a:r>
          </a:p>
        </p:txBody>
      </p:sp>
    </p:spTree>
    <p:extLst>
      <p:ext uri="{BB962C8B-B14F-4D97-AF65-F5344CB8AC3E}">
        <p14:creationId xmlns:p14="http://schemas.microsoft.com/office/powerpoint/2010/main" val="2814226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25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Prenons pour acquis que...:</a:t>
                </a:r>
              </a:p>
              <a:p>
                <a:endParaRPr lang="fr-CA" sz="4000" b="1" dirty="0"/>
              </a:p>
              <a:p>
                <a:pPr marL="857250" indent="-857250">
                  <a:buFont typeface="+mj-lt"/>
                  <a:buAutoNum type="romanUcPeriod"/>
                </a:pPr>
                <a:r>
                  <a:rPr lang="fr-CA" sz="4000" b="1" dirty="0"/>
                  <a:t>Nous avons posé une question de recherche.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Ex.: Est-ce que le nombre d’heures de sommeil la nuit précédant un examen permet de prédire la performance à l’examen.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Hypothèse: il existe une relation linéaire entre le sommeil et la performance à un examen.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Formalisation de l’hypothèse à travers une régression linéaire simple: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fr-CA" sz="3600" dirty="0"/>
              </a:p>
              <a:p>
                <a:pPr marL="2686050" lvl="4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Où:  	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𝑝𝑒𝑟𝑓𝑜𝑟𝑚𝑎𝑛𝑐𝑒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à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𝑒𝑥𝑎𝑚𝑒𝑛</m:t>
                    </m:r>
                  </m:oMath>
                </a14:m>
                <a:r>
                  <a:rPr lang="fr-CA" sz="3600" dirty="0"/>
                  <a:t>, </a:t>
                </a:r>
                <a:br>
                  <a:rPr lang="fr-CA" sz="3600" i="1" dirty="0">
                    <a:latin typeface="Cambria Math" panose="02040503050406030204" pitchFamily="18" charset="0"/>
                  </a:rPr>
                </a:br>
                <a:r>
                  <a:rPr lang="fr-CA" sz="3600" i="1" dirty="0">
                    <a:latin typeface="Cambria Math" panose="02040503050406030204" pitchFamily="18" charset="0"/>
                  </a:rPr>
                  <a:t>	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h𝑒𝑢𝑟𝑒𝑠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𝑠𝑜𝑚𝑚𝑒𝑖𝑙</m:t>
                    </m:r>
                  </m:oMath>
                </a14:m>
                <a:r>
                  <a:rPr lang="fr-CA" sz="3600" dirty="0"/>
                  <a:t>, </a:t>
                </a:r>
                <a:br>
                  <a:rPr lang="fr-CA" sz="3600" i="1" dirty="0">
                    <a:latin typeface="Cambria Math" panose="02040503050406030204" pitchFamily="18" charset="0"/>
                  </a:rPr>
                </a:br>
                <a:r>
                  <a:rPr lang="fr-CA" sz="36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𝑝𝑎𝑟𝑎𝑚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𝑟𝑒𝑓𝑙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𝑖𝑚𝑝𝑜𝑟𝑡𝑎𝑛𝑐𝑒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𝑑𝑖𝑐𝑡𝑖𝑜𝑛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CA" sz="3600" dirty="0"/>
                  <a:t>,</a:t>
                </a:r>
                <a:br>
                  <a:rPr lang="fr-CA" sz="3600" dirty="0"/>
                </a:br>
                <a:r>
                  <a:rPr lang="fr-CA" sz="36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𝑝𝑎𝑟𝑎𝑚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𝑟𝑒𝑓𝑙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𝑞𝑢𝑎𝑛𝑑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𝑣𝑎𝑢𝑡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endParaRPr lang="fr-CA" sz="2000" dirty="0"/>
              </a:p>
              <a:p>
                <a:pPr marL="742950" indent="-742950">
                  <a:buFont typeface="+mj-lt"/>
                  <a:buAutoNum type="romanUcPeriod"/>
                </a:pPr>
                <a:r>
                  <a:rPr lang="fr-CA" sz="4000" b="1" dirty="0"/>
                  <a:t>Nous avons posé une hypothèse nulle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)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Il n’existe aucune relation entre les deux: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fr-CA" sz="36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742950" indent="-742950">
                  <a:buFont typeface="+mj-lt"/>
                  <a:buAutoNum type="romanUcPeriod"/>
                </a:pPr>
                <a:r>
                  <a:rPr lang="fr-CA" sz="4000" b="1" dirty="0"/>
                  <a:t>Nous avons posé une hypothèse alternative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fr-CA" sz="4000" b="1" dirty="0"/>
                  <a:t>)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Il n’existe aucune relation entre les deux: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CA" sz="3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fr-CA" sz="36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b="1" dirty="0"/>
                  <a:t>On a récolté un échantillon : un groupe 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>
                    <a:solidFill>
                      <a:srgbClr val="FF0000"/>
                    </a:solidFill>
                  </a:rPr>
                  <a:t>On doit maintenant utiliser ce groupe d’observations pour estimer les valeurs des paramètres du modèle du chercheur </a:t>
                </a:r>
                <a:br>
                  <a:rPr lang="fr-CA" sz="3600" b="1" dirty="0">
                    <a:solidFill>
                      <a:srgbClr val="FF0000"/>
                    </a:solidFill>
                  </a:rPr>
                </a:br>
                <a:r>
                  <a:rPr lang="fr-CA" sz="3600" b="1" dirty="0">
                    <a:solidFill>
                      <a:srgbClr val="FF0000"/>
                    </a:solidFill>
                  </a:rPr>
                  <a:t>(ici, particulièrement, estimer 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3600" b="1" dirty="0">
                    <a:solidFill>
                      <a:srgbClr val="FF0000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CA" sz="3600" b="1" dirty="0">
                    <a:solidFill>
                      <a:srgbClr val="FF0000"/>
                    </a:solidFill>
                  </a:rPr>
                  <a:t> 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>
                    <a:solidFill>
                      <a:schemeClr val="tx1"/>
                    </a:solidFill>
                  </a:rPr>
                  <a:t>On devra ensuite estimer quelle était la probabilité d’obtenir notre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 </a:t>
                </a:r>
                <a:br>
                  <a:rPr lang="fr-CA" sz="3600" dirty="0">
                    <a:solidFill>
                      <a:schemeClr val="tx1"/>
                    </a:solidFill>
                  </a:rPr>
                </a:br>
                <a:r>
                  <a:rPr lang="fr-CA" sz="3600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 est vraie, puis conclure en un rejet ou un non rejet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/>
              </a:p>
              <a:p>
                <a:pPr marL="857250" indent="-857250">
                  <a:buFont typeface="+mj-lt"/>
                  <a:buAutoNum type="romanUcPeriod"/>
                </a:pPr>
                <a:r>
                  <a:rPr lang="fr-CA" sz="3600" b="1" dirty="0"/>
                  <a:t>Il ne restera en suite plus qu’à conclure.</a:t>
                </a:r>
              </a:p>
              <a:p>
                <a:pPr marL="2228850" lvl="3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Rejet ou non rejet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250055"/>
              </a:xfrm>
              <a:prstGeom prst="rect">
                <a:avLst/>
              </a:prstGeom>
              <a:blipFill>
                <a:blip r:embed="rId3"/>
                <a:stretch>
                  <a:fillRect l="-852" t="-770" b="-21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MINIMISER LE BIAIS</a:t>
            </a:r>
          </a:p>
        </p:txBody>
      </p:sp>
    </p:spTree>
    <p:extLst>
      <p:ext uri="{BB962C8B-B14F-4D97-AF65-F5344CB8AC3E}">
        <p14:creationId xmlns:p14="http://schemas.microsoft.com/office/powerpoint/2010/main" val="8353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664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« Estimer » </a:t>
                </a:r>
                <a:r>
                  <a:rPr lang="fr-CA" sz="4000" dirty="0"/>
                  <a:t>la valeur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signifie…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Trouver des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qui soient les plus </a:t>
                </a:r>
                <a:r>
                  <a:rPr lang="fr-CA" sz="3600" b="1" dirty="0"/>
                  <a:t>représentatives</a:t>
                </a:r>
                <a:r>
                  <a:rPr lang="fr-CA" sz="3600" dirty="0"/>
                  <a:t> possibles des vraies valeurs dans la population.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le cadre des statistiques inférentielles, </a:t>
                </a:r>
                <a:r>
                  <a:rPr lang="fr-CA" sz="4000" b="1" dirty="0"/>
                  <a:t>on n’a généralement recours qu’à l’échantillon </a:t>
                </a:r>
                <a:r>
                  <a:rPr lang="fr-CA" sz="4000" dirty="0"/>
                  <a:t>pour estimer ces paramètres.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considère alors que les valeurs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/>
                  <a:t> les plus représentatives de la population seront… </a:t>
                </a:r>
                <a:br>
                  <a:rPr lang="fr-CA" sz="3600" dirty="0"/>
                </a:br>
                <a:r>
                  <a:rPr lang="fr-CA" sz="3600" dirty="0"/>
                  <a:t>…les valeurs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les plus représentatives de l’échantillon!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Pour déterminer quels sont les valeurs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qui sont le plus représentatives de l’échantillon, </a:t>
                </a:r>
                <a:br>
                  <a:rPr lang="fr-CA" sz="4000" dirty="0"/>
                </a:br>
                <a:r>
                  <a:rPr lang="fr-CA" sz="4000" dirty="0"/>
                  <a:t>on doit définir un critère… Ce critère correspond ici à ce qu’on appelle une </a:t>
                </a:r>
                <a:r>
                  <a:rPr lang="fr-CA" sz="4000" b="1" dirty="0"/>
                  <a:t>fonction de coût </a:t>
                </a:r>
                <a:r>
                  <a:rPr lang="fr-CA" sz="4000" i="1" dirty="0"/>
                  <a:t>(</a:t>
                </a:r>
                <a:r>
                  <a:rPr lang="fr-CA" sz="4000" i="1" dirty="0" err="1"/>
                  <a:t>cost</a:t>
                </a:r>
                <a:r>
                  <a:rPr lang="fr-CA" sz="4000" i="1" dirty="0"/>
                  <a:t> </a:t>
                </a:r>
                <a:r>
                  <a:rPr lang="fr-CA" sz="4000" i="1" dirty="0" err="1"/>
                  <a:t>function</a:t>
                </a:r>
                <a:r>
                  <a:rPr lang="fr-CA" sz="4000" dirty="0"/>
                  <a:t>)</a:t>
                </a:r>
                <a:r>
                  <a:rPr lang="fr-CA" sz="4000" i="1" dirty="0"/>
                  <a:t>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Une </a:t>
                </a:r>
                <a:r>
                  <a:rPr lang="fr-CA" sz="3600" b="1" dirty="0"/>
                  <a:t>fonction</a:t>
                </a:r>
                <a:r>
                  <a:rPr lang="fr-CA" sz="3600" dirty="0"/>
                  <a:t> correspond à une relation qui associe chaque valeur d’un ensemble de départ avec une seule valeur d’un ensemble d’arrivée.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Un </a:t>
                </a:r>
                <a:r>
                  <a:rPr lang="fr-CA" sz="3600" b="1" dirty="0"/>
                  <a:t>coût </a:t>
                </a:r>
                <a:r>
                  <a:rPr lang="fr-CA" sz="3600" dirty="0"/>
                  <a:t>correspond ici au degré de fausseté.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Une </a:t>
                </a:r>
                <a:r>
                  <a:rPr lang="fr-CA" sz="3600" b="1" dirty="0"/>
                  <a:t>fonction de coût</a:t>
                </a:r>
                <a:r>
                  <a:rPr lang="fr-CA" sz="3600" dirty="0"/>
                  <a:t> prend donc ici en entrée les valeurs prédites par le modèle, les compare avec les valeurs attendues, puis renvoie une valeur représentant le degré de fausseté du modèle.</a:t>
                </a:r>
              </a:p>
              <a:p>
                <a:pPr lvl="2"/>
                <a:endParaRPr lang="fr-CA" sz="4000" b="1" dirty="0"/>
              </a:p>
              <a:p>
                <a:r>
                  <a:rPr lang="fr-CA" sz="4000" dirty="0"/>
                  <a:t>Dans le cadre d’une régression linéaire, on utilise généralement la fonction de coût correspondant à </a:t>
                </a:r>
                <a:br>
                  <a:rPr lang="fr-CA" sz="4000" dirty="0"/>
                </a:br>
                <a:r>
                  <a:rPr lang="fr-CA" sz="4000" dirty="0"/>
                  <a:t>la </a:t>
                </a:r>
                <a:r>
                  <a:rPr lang="fr-CA" sz="4000" b="1" dirty="0"/>
                  <a:t>somme des carrés de l’erreur de prédiction </a:t>
                </a:r>
                <a:r>
                  <a:rPr lang="fr-CA" sz="4000" dirty="0"/>
                  <a:t>(SC).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pPr algn="ctr"/>
                <a:endParaRPr lang="fr-CA" sz="3600" dirty="0"/>
              </a:p>
              <a:p>
                <a:r>
                  <a:rPr lang="fr-CA" sz="3600" dirty="0"/>
                  <a:t>où	:  	</a:t>
                </a:r>
                <a14:m>
                  <m:oMath xmlns:m="http://schemas.openxmlformats.org/officeDocument/2006/math">
                    <m:r>
                      <a:rPr lang="fr-CA" sz="36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𝑛𝑜𝑚𝑏𝑟𝑒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𝑛𝑜𝑚𝑏𝑟𝑒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𝑝𝑎𝑟𝑡𝑖𝑐𝑖𝑝𝑎𝑛𝑡𝑠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3600" dirty="0"/>
              </a:p>
              <a:p>
                <a:r>
                  <a:rPr lang="fr-CA" sz="3600" dirty="0"/>
                  <a:t>		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𝑝𝑎𝑟𝑡𝑖𝑐𝑖𝑝𝑎𝑛𝑡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3600" dirty="0"/>
              </a:p>
              <a:p>
                <a:r>
                  <a:rPr lang="fr-CA" sz="36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𝑑𝑖𝑡𝑒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𝑒𝑠𝑡𝑖𝑚</m:t>
                        </m:r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r>
                  <a:rPr lang="fr-CA" sz="36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On met les erreurs au carré, parce que si on additionnait simplement les valeurs d’erreurs , les erreurs positives et négatives s’annuleraient et on sous-estimerait la fausseté du modèle.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6646352"/>
              </a:xfrm>
              <a:prstGeom prst="rect">
                <a:avLst/>
              </a:prstGeom>
              <a:blipFill>
                <a:blip r:embed="rId3"/>
                <a:stretch>
                  <a:fillRect l="-852" t="-659" r="-21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MINIMISER LE BIAIS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A9EF29-FC15-4C72-87B5-7D2B696A0B62}"/>
              </a:ext>
            </a:extLst>
          </p:cNvPr>
          <p:cNvGrpSpPr/>
          <p:nvPr/>
        </p:nvGrpSpPr>
        <p:grpSpPr>
          <a:xfrm>
            <a:off x="6458858" y="10624457"/>
            <a:ext cx="3643085" cy="1045029"/>
            <a:chOff x="6458858" y="10624457"/>
            <a:chExt cx="3643085" cy="104502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A70F36B-14A6-4DEE-A45C-1244D76EA823}"/>
                </a:ext>
              </a:extLst>
            </p:cNvPr>
            <p:cNvCxnSpPr/>
            <p:nvPr/>
          </p:nvCxnSpPr>
          <p:spPr>
            <a:xfrm flipV="1">
              <a:off x="6458858" y="10624457"/>
              <a:ext cx="0" cy="348343"/>
            </a:xfrm>
            <a:prstGeom prst="line">
              <a:avLst/>
            </a:prstGeom>
            <a:ln w="57150">
              <a:solidFill>
                <a:srgbClr val="EF3B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5C4D4E-4F62-4644-99B8-2156BD451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8858" y="10624457"/>
              <a:ext cx="2409371" cy="0"/>
            </a:xfrm>
            <a:prstGeom prst="line">
              <a:avLst/>
            </a:prstGeom>
            <a:ln w="57150">
              <a:solidFill>
                <a:srgbClr val="EF3B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072E09-82AE-4A41-BAD7-8B0D7E34DB6D}"/>
                </a:ext>
              </a:extLst>
            </p:cNvPr>
            <p:cNvCxnSpPr>
              <a:cxnSpLocks/>
            </p:cNvCxnSpPr>
            <p:nvPr/>
          </p:nvCxnSpPr>
          <p:spPr>
            <a:xfrm>
              <a:off x="8868229" y="10624457"/>
              <a:ext cx="0" cy="1045029"/>
            </a:xfrm>
            <a:prstGeom prst="line">
              <a:avLst/>
            </a:prstGeom>
            <a:ln w="57150">
              <a:solidFill>
                <a:srgbClr val="EF3B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CB58FC7-DAB1-481B-A932-7AB6F5219BDD}"/>
                </a:ext>
              </a:extLst>
            </p:cNvPr>
            <p:cNvCxnSpPr/>
            <p:nvPr/>
          </p:nvCxnSpPr>
          <p:spPr>
            <a:xfrm>
              <a:off x="8868229" y="11669486"/>
              <a:ext cx="1233714" cy="0"/>
            </a:xfrm>
            <a:prstGeom prst="straightConnector1">
              <a:avLst/>
            </a:prstGeom>
            <a:ln w="57150">
              <a:solidFill>
                <a:srgbClr val="EF3B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1738532-D09F-46A7-BB21-92AD3848EAEF}"/>
              </a:ext>
            </a:extLst>
          </p:cNvPr>
          <p:cNvSpPr txBox="1"/>
          <p:nvPr/>
        </p:nvSpPr>
        <p:spPr>
          <a:xfrm flipH="1">
            <a:off x="10396271" y="10792323"/>
            <a:ext cx="831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i="1" dirty="0"/>
              <a:t>Note: un </a:t>
            </a:r>
            <a:r>
              <a:rPr lang="fr-CA" sz="3600" b="1" i="1" dirty="0"/>
              <a:t>« chapeau »</a:t>
            </a:r>
            <a:r>
              <a:rPr lang="fr-CA" sz="3600" i="1" dirty="0"/>
              <a:t> sur une variable</a:t>
            </a:r>
            <a:br>
              <a:rPr lang="fr-CA" sz="3600" i="1" dirty="0"/>
            </a:br>
            <a:r>
              <a:rPr lang="fr-CA" sz="3600" i="1" dirty="0"/>
              <a:t>indique qu’il s’agit d’une valeur </a:t>
            </a:r>
            <a:r>
              <a:rPr lang="fr-CA" sz="3600" b="1" i="1" dirty="0"/>
              <a:t>« prédite »</a:t>
            </a:r>
            <a:br>
              <a:rPr lang="fr-CA" sz="3600" b="1" i="1" dirty="0"/>
            </a:br>
            <a:r>
              <a:rPr lang="fr-CA" sz="3600" i="1" dirty="0"/>
              <a:t>et non de la vraie valeur de l’observation. </a:t>
            </a:r>
          </a:p>
        </p:txBody>
      </p:sp>
    </p:spTree>
    <p:extLst>
      <p:ext uri="{BB962C8B-B14F-4D97-AF65-F5344CB8AC3E}">
        <p14:creationId xmlns:p14="http://schemas.microsoft.com/office/powerpoint/2010/main" val="1855461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5755601" cy="13529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« Estimer » </a:t>
                </a:r>
                <a:r>
                  <a:rPr lang="fr-CA" sz="4000" dirty="0"/>
                  <a:t>la valeur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signifie donc ici…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Trouver 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/>
                  <a:t> qui permettent de  </a:t>
                </a:r>
                <a:r>
                  <a:rPr lang="fr-CA" sz="3600" b="1" dirty="0"/>
                  <a:t>MINIMISER 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36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qui permettent de minimiser SC sont donc les plus représentatives de l’échantillon.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Toutefois, sont-elles représentatives des vraies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/>
                  <a:t> dans la population?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peut démontrer (mais on ne le fera pas ici) que…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SI</a:t>
                </a:r>
                <a:r>
                  <a:rPr lang="fr-CA" sz="3600" dirty="0"/>
                  <a:t> les postulats (ici normalité, homoscédasticité, linéarité, indépendance des observations) sont respectés,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ALORS</a:t>
                </a:r>
                <a:r>
                  <a:rPr lang="fr-CA" sz="3600" dirty="0"/>
                  <a:t> la fonction de coût « SC » permet de trouver des valeurs estimées </a:t>
                </a:r>
                <a:r>
                  <a:rPr lang="fr-CA" sz="3600" b="1" dirty="0"/>
                  <a:t>NON BIAISÉES</a:t>
                </a:r>
                <a:r>
                  <a:rPr lang="fr-CA" sz="3600" dirty="0"/>
                  <a:t> pour les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.</a:t>
                </a:r>
              </a:p>
              <a:p>
                <a:pPr lvl="2"/>
                <a:endParaRPr lang="fr-CA" sz="4000" b="1" dirty="0"/>
              </a:p>
              <a:p>
                <a:r>
                  <a:rPr lang="fr-CA" sz="4000" dirty="0"/>
                  <a:t>Avoir des valeurs estimées </a:t>
                </a:r>
                <a:r>
                  <a:rPr lang="fr-CA" sz="4000" b="1" dirty="0"/>
                  <a:t>NON BIAISÉES</a:t>
                </a:r>
                <a:r>
                  <a:rPr lang="fr-CA" sz="4000" dirty="0"/>
                  <a:t> pour les paramètres veut dire que…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SI</a:t>
                </a:r>
                <a:r>
                  <a:rPr lang="fr-CA" sz="3600" dirty="0"/>
                  <a:t> on tirait aléatoirement une infinité d'échantillons provenant de la même population, </a:t>
                </a:r>
                <a:br>
                  <a:rPr lang="fr-CA" sz="3600" dirty="0"/>
                </a:br>
                <a:r>
                  <a:rPr lang="fr-CA" sz="3600" b="1" dirty="0"/>
                  <a:t>ALORS </a:t>
                </a:r>
                <a:r>
                  <a:rPr lang="fr-CA" sz="3600" dirty="0"/>
                  <a:t>la moyenne des valeurs estimées du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sera égale à la valeur réelle du paramètre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dans la population</a:t>
                </a:r>
                <a:br>
                  <a:rPr lang="fr-CA" sz="3600" dirty="0"/>
                </a:br>
                <a:r>
                  <a:rPr lang="fr-CA" sz="3600" b="1" dirty="0"/>
                  <a:t>et </a:t>
                </a:r>
                <a:r>
                  <a:rPr lang="fr-CA" sz="3600" dirty="0"/>
                  <a:t>la moyenne des valeurs estimées du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/>
                  <a:t> sera égale à la valeur réelle du paramètre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dans la population.</a:t>
                </a:r>
              </a:p>
              <a:p>
                <a:endParaRPr lang="fr-CA" sz="4000" b="1" dirty="0"/>
              </a:p>
              <a:p>
                <a:r>
                  <a:rPr lang="fr-CA" sz="4000" dirty="0"/>
                  <a:t>Exemple d’un estimateur non biaisé (gauche) et d’un estimateur biaisé (droite).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centre de la cible correspond à la vraie valeur du paramètre dans la population.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X correspond à la valeur estimée du paramètre à partir d’un échantillon différent provenant de la même population.</a:t>
                </a:r>
              </a:p>
              <a:p>
                <a:endParaRPr lang="fr-CA" sz="4000" b="1" dirty="0"/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5755601" cy="13529088"/>
              </a:xfrm>
              <a:prstGeom prst="rect">
                <a:avLst/>
              </a:prstGeom>
              <a:blipFill>
                <a:blip r:embed="rId3"/>
                <a:stretch>
                  <a:fillRect l="-852" t="-81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MINIMISER LE BIAIS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231B18-5411-4F8F-8AF9-B794FF60EB27}"/>
              </a:ext>
            </a:extLst>
          </p:cNvPr>
          <p:cNvGrpSpPr/>
          <p:nvPr/>
        </p:nvGrpSpPr>
        <p:grpSpPr>
          <a:xfrm>
            <a:off x="-4050129" y="13448363"/>
            <a:ext cx="20440968" cy="5856472"/>
            <a:chOff x="-4010633" y="456263"/>
            <a:chExt cx="20440968" cy="58564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842467-5733-48A7-8859-201C4643D564}"/>
                </a:ext>
              </a:extLst>
            </p:cNvPr>
            <p:cNvGrpSpPr/>
            <p:nvPr/>
          </p:nvGrpSpPr>
          <p:grpSpPr>
            <a:xfrm>
              <a:off x="-4010633" y="456263"/>
              <a:ext cx="12070772" cy="5856472"/>
              <a:chOff x="728472" y="692617"/>
              <a:chExt cx="12070772" cy="585647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1217245-BF20-4957-B7FD-8BFD8C8A2350}"/>
                  </a:ext>
                </a:extLst>
              </p:cNvPr>
              <p:cNvGrpSpPr/>
              <p:nvPr/>
            </p:nvGrpSpPr>
            <p:grpSpPr>
              <a:xfrm>
                <a:off x="728472" y="1578543"/>
                <a:ext cx="12070772" cy="4970546"/>
                <a:chOff x="728472" y="1578543"/>
                <a:chExt cx="12070772" cy="497054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228BD40B-D741-4E3B-A7DB-22F3B57E1A56}"/>
                    </a:ext>
                  </a:extLst>
                </p:cNvPr>
                <p:cNvSpPr/>
                <p:nvPr/>
              </p:nvSpPr>
              <p:spPr>
                <a:xfrm>
                  <a:off x="4235116" y="1578543"/>
                  <a:ext cx="4572000" cy="4572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7C715BD-A94A-4159-896E-4981E3E2146F}"/>
                    </a:ext>
                  </a:extLst>
                </p:cNvPr>
                <p:cNvSpPr/>
                <p:nvPr/>
              </p:nvSpPr>
              <p:spPr>
                <a:xfrm>
                  <a:off x="4589646" y="1923449"/>
                  <a:ext cx="3880585" cy="3880585"/>
                </a:xfrm>
                <a:prstGeom prst="ellipse">
                  <a:avLst/>
                </a:prstGeom>
                <a:solidFill>
                  <a:srgbClr val="C000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8C393C8-8DE6-4343-857F-0F1DEB4332DD}"/>
                    </a:ext>
                  </a:extLst>
                </p:cNvPr>
                <p:cNvSpPr/>
                <p:nvPr/>
              </p:nvSpPr>
              <p:spPr>
                <a:xfrm>
                  <a:off x="4982677" y="2316481"/>
                  <a:ext cx="3112169" cy="3112169"/>
                </a:xfrm>
                <a:prstGeom prst="ellipse">
                  <a:avLst/>
                </a:prstGeom>
                <a:solidFill>
                  <a:srgbClr val="FFC0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44F0C1A-1AB1-4354-A483-C06540C85B13}"/>
                    </a:ext>
                  </a:extLst>
                </p:cNvPr>
                <p:cNvSpPr/>
                <p:nvPr/>
              </p:nvSpPr>
              <p:spPr>
                <a:xfrm>
                  <a:off x="5375709" y="2680637"/>
                  <a:ext cx="2372628" cy="2372628"/>
                </a:xfrm>
                <a:prstGeom prst="ellipse">
                  <a:avLst/>
                </a:prstGeom>
                <a:solidFill>
                  <a:srgbClr val="FFFF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9B913D-FD6A-4D22-BD19-8A7AFEB48045}"/>
                    </a:ext>
                  </a:extLst>
                </p:cNvPr>
                <p:cNvSpPr/>
                <p:nvPr/>
              </p:nvSpPr>
              <p:spPr>
                <a:xfrm>
                  <a:off x="5759116" y="3080084"/>
                  <a:ext cx="1594586" cy="1594586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5F3B713-C140-46C5-8CA2-9FB72FF3517B}"/>
                    </a:ext>
                  </a:extLst>
                </p:cNvPr>
                <p:cNvSpPr/>
                <p:nvPr/>
              </p:nvSpPr>
              <p:spPr>
                <a:xfrm>
                  <a:off x="6163377" y="3429000"/>
                  <a:ext cx="824564" cy="824564"/>
                </a:xfrm>
                <a:prstGeom prst="ellipse">
                  <a:avLst/>
                </a:prstGeom>
                <a:solidFill>
                  <a:srgbClr val="00B05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AA85A43B-D0F3-4A5E-9180-A08DCB8828A8}"/>
                    </a:ext>
                  </a:extLst>
                </p:cNvPr>
                <p:cNvGrpSpPr/>
                <p:nvPr/>
              </p:nvGrpSpPr>
              <p:grpSpPr>
                <a:xfrm>
                  <a:off x="6938211" y="3465896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D03A7EBC-BA22-4E64-B1D1-8CE9633DFFC8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A3043C20-D14E-4848-9D05-F1E37F897A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6DB9EFCA-E876-4DB3-9EB6-C02D4B094B00}"/>
                    </a:ext>
                  </a:extLst>
                </p:cNvPr>
                <p:cNvGrpSpPr/>
                <p:nvPr/>
              </p:nvGrpSpPr>
              <p:grpSpPr>
                <a:xfrm>
                  <a:off x="6063114" y="3591025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1635D571-C0A6-493B-A4C9-C31C144F4EFF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E6DF12FB-B029-4B9D-BABD-198E7C502B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9FBECA4C-C5EF-45D9-9229-84849EFACFC7}"/>
                    </a:ext>
                  </a:extLst>
                </p:cNvPr>
                <p:cNvGrpSpPr/>
                <p:nvPr/>
              </p:nvGrpSpPr>
              <p:grpSpPr>
                <a:xfrm>
                  <a:off x="6038248" y="3007894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1CAFC798-E0A1-4DB6-AA50-1A1B4F86B49C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1A8BB220-90A9-45F7-9E57-839C5E69CB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4ACC6B45-99E8-4922-97EF-B8946080550F}"/>
                    </a:ext>
                  </a:extLst>
                </p:cNvPr>
                <p:cNvGrpSpPr/>
                <p:nvPr/>
              </p:nvGrpSpPr>
              <p:grpSpPr>
                <a:xfrm>
                  <a:off x="7380171" y="4003307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9C074018-EA6C-448D-B7CE-666AFB7F7AB4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F3125186-9D06-4E1F-AB34-6FBB29741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5EC796C8-AF37-4894-A84D-B60788242515}"/>
                    </a:ext>
                  </a:extLst>
                </p:cNvPr>
                <p:cNvGrpSpPr/>
                <p:nvPr/>
              </p:nvGrpSpPr>
              <p:grpSpPr>
                <a:xfrm>
                  <a:off x="6687954" y="4397141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47344055-C9F2-4B59-97DB-A6B6DF766C4C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EFD3C680-070C-4ADC-A2B8-99BD6C6717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AB42CDC-4A4A-4507-AD1D-10AEE2206AB3}"/>
                    </a:ext>
                  </a:extLst>
                </p:cNvPr>
                <p:cNvGrpSpPr/>
                <p:nvPr/>
              </p:nvGrpSpPr>
              <p:grpSpPr>
                <a:xfrm>
                  <a:off x="5913119" y="4272012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E2B81873-10E7-4852-8804-18DD76AA6FFB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1D8505E6-5208-47FA-8982-7C0BA5FB3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B9731BC0-D3E9-4188-93E0-5766FBF4C2D0}"/>
                    </a:ext>
                  </a:extLst>
                </p:cNvPr>
                <p:cNvGrpSpPr/>
                <p:nvPr/>
              </p:nvGrpSpPr>
              <p:grpSpPr>
                <a:xfrm>
                  <a:off x="5508859" y="3303871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DB5B6AEC-BB64-4505-ACA9-F95DDE511018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A051A87B-3A52-40EA-AB8B-6968ABDB71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F9ABB486-18F5-4F77-9A34-3CECB2CEC9E0}"/>
                    </a:ext>
                  </a:extLst>
                </p:cNvPr>
                <p:cNvGrpSpPr/>
                <p:nvPr/>
              </p:nvGrpSpPr>
              <p:grpSpPr>
                <a:xfrm>
                  <a:off x="6740892" y="2762050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4D3C6B1F-CE49-4D02-B707-B93E3A0B65DF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B626F10C-ECE7-4AA5-849D-ABE68337F1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E77F18EF-B382-4A1D-A737-85FAD1591631}"/>
                    </a:ext>
                  </a:extLst>
                </p:cNvPr>
                <p:cNvGrpSpPr/>
                <p:nvPr/>
              </p:nvGrpSpPr>
              <p:grpSpPr>
                <a:xfrm>
                  <a:off x="6789019" y="3893417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4060B3D-FA6D-4281-A723-813C687F9F81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4F83B7A9-AFEF-4A9C-A27D-EE2F12ABB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3F2C0CCC-8B9B-45C8-8AEA-C89EE04D9A26}"/>
                    </a:ext>
                  </a:extLst>
                </p:cNvPr>
                <p:cNvGrpSpPr/>
                <p:nvPr/>
              </p:nvGrpSpPr>
              <p:grpSpPr>
                <a:xfrm>
                  <a:off x="6201075" y="4727208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C920B7D4-BD44-4F50-B2BE-263E7820A5D2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C3ACB766-A7FF-4A5C-B856-98502F8DD2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E6BA0791-2AD4-4A06-B73E-6B8B1C99F90D}"/>
                    </a:ext>
                  </a:extLst>
                </p:cNvPr>
                <p:cNvGrpSpPr/>
                <p:nvPr/>
              </p:nvGrpSpPr>
              <p:grpSpPr>
                <a:xfrm>
                  <a:off x="5537735" y="3973228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6AAB08-7CF6-4567-B2F2-C468CDE5BB34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64EF08ED-116F-411C-912A-08D5C7874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EB0CD1A5-025A-4C26-822D-4AE8103A813A}"/>
                    </a:ext>
                  </a:extLst>
                </p:cNvPr>
                <p:cNvGrpSpPr/>
                <p:nvPr/>
              </p:nvGrpSpPr>
              <p:grpSpPr>
                <a:xfrm>
                  <a:off x="7507706" y="3465895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BBAEAC28-6534-47E1-AA6B-4B7A0A5F1D87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CD92E859-3401-4960-BF9B-AFDA960B82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AE72BA1-15CB-466B-992A-2D57FB290C41}"/>
                    </a:ext>
                  </a:extLst>
                </p:cNvPr>
                <p:cNvGrpSpPr/>
                <p:nvPr/>
              </p:nvGrpSpPr>
              <p:grpSpPr>
                <a:xfrm>
                  <a:off x="7129914" y="4637774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DDAABF7A-30E3-4495-AC5E-2C3AD3FC8795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48EEC085-9514-4EFE-8D82-4324E302E7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ACC2C13C-ADE4-4617-A318-516FFF2C40C9}"/>
                    </a:ext>
                  </a:extLst>
                </p:cNvPr>
                <p:cNvGrpSpPr/>
                <p:nvPr/>
              </p:nvGrpSpPr>
              <p:grpSpPr>
                <a:xfrm>
                  <a:off x="6379144" y="3651984"/>
                  <a:ext cx="394636" cy="394636"/>
                  <a:chOff x="3619099" y="2119162"/>
                  <a:chExt cx="394636" cy="394636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1D17E97D-F743-431F-83EE-5D35FC1AE78E}"/>
                      </a:ext>
                    </a:extLst>
                  </p:cNvPr>
                  <p:cNvGrpSpPr/>
                  <p:nvPr/>
                </p:nvGrpSpPr>
                <p:grpSpPr>
                  <a:xfrm>
                    <a:off x="3682467" y="2191352"/>
                    <a:ext cx="250257" cy="250257"/>
                    <a:chOff x="3619099" y="702644"/>
                    <a:chExt cx="250257" cy="250257"/>
                  </a:xfrm>
                </p:grpSpPr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8C3F3D17-9C71-4847-8282-1CF09B1D6E6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19099" y="702644"/>
                      <a:ext cx="250257" cy="250257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30CFC334-BB46-4585-A301-E2F1349E6A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19099" y="702644"/>
                      <a:ext cx="250257" cy="250257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C70F67AB-DA09-4218-BCC0-A6CD20CDA40A}"/>
                      </a:ext>
                    </a:extLst>
                  </p:cNvPr>
                  <p:cNvSpPr/>
                  <p:nvPr/>
                </p:nvSpPr>
                <p:spPr>
                  <a:xfrm>
                    <a:off x="3619099" y="2119162"/>
                    <a:ext cx="394636" cy="39463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2ACC9CA2-D816-4761-A2CC-25CBF0B59C56}"/>
                    </a:ext>
                  </a:extLst>
                </p:cNvPr>
                <p:cNvCxnSpPr>
                  <a:cxnSpLocks/>
                  <a:endCxn id="89" idx="5"/>
                </p:cNvCxnSpPr>
                <p:nvPr/>
              </p:nvCxnSpPr>
              <p:spPr>
                <a:xfrm flipH="1" flipV="1">
                  <a:off x="6715987" y="3988827"/>
                  <a:ext cx="2291900" cy="17847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411ED9B-2F3E-4F42-AC9E-FCEAE67F9CC5}"/>
                    </a:ext>
                  </a:extLst>
                </p:cNvPr>
                <p:cNvSpPr txBox="1"/>
                <p:nvPr/>
              </p:nvSpPr>
              <p:spPr>
                <a:xfrm>
                  <a:off x="9098683" y="5471871"/>
                  <a:ext cx="370056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200" dirty="0"/>
                    <a:t>Moyenne des modèles estimés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81907FF-BD97-4835-B895-37760DEDCD56}"/>
                    </a:ext>
                  </a:extLst>
                </p:cNvPr>
                <p:cNvSpPr txBox="1"/>
                <p:nvPr/>
              </p:nvSpPr>
              <p:spPr>
                <a:xfrm>
                  <a:off x="728472" y="2021363"/>
                  <a:ext cx="4260212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200" dirty="0"/>
                    <a:t>Le modèle estimé à partir de notre échantillon</a:t>
                  </a:r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8703D6B2-A9B2-4E4C-9FDD-88A3D1CA6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320" y="2937424"/>
                  <a:ext cx="1884504" cy="4390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31471AA-4DB0-4592-AC1B-352086E85E18}"/>
                  </a:ext>
                </a:extLst>
              </p:cNvPr>
              <p:cNvSpPr txBox="1"/>
              <p:nvPr/>
            </p:nvSpPr>
            <p:spPr>
              <a:xfrm>
                <a:off x="3857525" y="692617"/>
                <a:ext cx="54362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b="1" dirty="0"/>
                  <a:t>Estimateur non biaisé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97DBE8-CF55-43EB-9BE7-E14109EA90FD}"/>
                </a:ext>
              </a:extLst>
            </p:cNvPr>
            <p:cNvGrpSpPr/>
            <p:nvPr/>
          </p:nvGrpSpPr>
          <p:grpSpPr>
            <a:xfrm>
              <a:off x="4738027" y="500578"/>
              <a:ext cx="11692308" cy="5812157"/>
              <a:chOff x="4533890" y="411145"/>
              <a:chExt cx="11692308" cy="581215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92ACF6F-CEC3-4D0B-B706-6FAB4E9EA5D4}"/>
                  </a:ext>
                </a:extLst>
              </p:cNvPr>
              <p:cNvSpPr/>
              <p:nvPr/>
            </p:nvSpPr>
            <p:spPr>
              <a:xfrm>
                <a:off x="7727616" y="1297071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47E863-3A24-4184-A3C4-8F624258B1F6}"/>
                  </a:ext>
                </a:extLst>
              </p:cNvPr>
              <p:cNvSpPr/>
              <p:nvPr/>
            </p:nvSpPr>
            <p:spPr>
              <a:xfrm>
                <a:off x="8082146" y="1641977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D49DCEB-E229-4EE7-B572-2674CE821604}"/>
                  </a:ext>
                </a:extLst>
              </p:cNvPr>
              <p:cNvSpPr/>
              <p:nvPr/>
            </p:nvSpPr>
            <p:spPr>
              <a:xfrm>
                <a:off x="8475177" y="2035009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FF41DB-9242-48C7-A521-F65326C3DFEB}"/>
                  </a:ext>
                </a:extLst>
              </p:cNvPr>
              <p:cNvSpPr/>
              <p:nvPr/>
            </p:nvSpPr>
            <p:spPr>
              <a:xfrm>
                <a:off x="8868209" y="2399165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E52237A-F109-4A96-AB54-BC0176C27C64}"/>
                  </a:ext>
                </a:extLst>
              </p:cNvPr>
              <p:cNvSpPr/>
              <p:nvPr/>
            </p:nvSpPr>
            <p:spPr>
              <a:xfrm>
                <a:off x="9251616" y="2798612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3277BD4-2CF0-4A82-BEB2-FF663FEF80D2}"/>
                  </a:ext>
                </a:extLst>
              </p:cNvPr>
              <p:cNvSpPr/>
              <p:nvPr/>
            </p:nvSpPr>
            <p:spPr>
              <a:xfrm>
                <a:off x="9655877" y="3147528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B350A5-0A1B-43DB-9B86-E5009D2606CE}"/>
                  </a:ext>
                </a:extLst>
              </p:cNvPr>
              <p:cNvGrpSpPr/>
              <p:nvPr/>
            </p:nvGrpSpPr>
            <p:grpSpPr>
              <a:xfrm>
                <a:off x="9649632" y="2486510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27E5C02-E61F-46E7-8580-A8007BC3BE17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D55AB51-FBE4-48D2-AC21-4D6F79E0A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0A26356-4CA5-48F7-B897-E96F8CB6AB70}"/>
                  </a:ext>
                </a:extLst>
              </p:cNvPr>
              <p:cNvGrpSpPr/>
              <p:nvPr/>
            </p:nvGrpSpPr>
            <p:grpSpPr>
              <a:xfrm>
                <a:off x="8774535" y="2611639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7D55202-F773-4867-8D8B-7B484ADFB2AD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4A01D83-D26A-4D7D-B50C-7946BE151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9972CC3-7A04-4C3B-B98F-CDB0FC043884}"/>
                  </a:ext>
                </a:extLst>
              </p:cNvPr>
              <p:cNvGrpSpPr/>
              <p:nvPr/>
            </p:nvGrpSpPr>
            <p:grpSpPr>
              <a:xfrm>
                <a:off x="8749669" y="2028508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1F3CCB-B1E0-4ECA-96C8-811A7313808F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C8ADEE7-8EBF-4259-B8B4-0881120E4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1291909-62A5-4274-94F2-F3636CAC662D}"/>
                  </a:ext>
                </a:extLst>
              </p:cNvPr>
              <p:cNvGrpSpPr/>
              <p:nvPr/>
            </p:nvGrpSpPr>
            <p:grpSpPr>
              <a:xfrm>
                <a:off x="10091592" y="3023921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4212A5E-BC3D-46C3-8D35-C9D1834E567E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A2056B5-0FD9-45A7-A1D4-9C12BB4F4C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FF31516-2723-488B-9B12-E2AF3A5B622C}"/>
                  </a:ext>
                </a:extLst>
              </p:cNvPr>
              <p:cNvGrpSpPr/>
              <p:nvPr/>
            </p:nvGrpSpPr>
            <p:grpSpPr>
              <a:xfrm>
                <a:off x="9399375" y="3417755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64DB1BB-12D0-4631-9F96-5BD093DC18A9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0283E3B-1088-4E1D-BCD1-08C13C071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D667AE4-524F-404F-A716-DADE0B2FBEEE}"/>
                  </a:ext>
                </a:extLst>
              </p:cNvPr>
              <p:cNvGrpSpPr/>
              <p:nvPr/>
            </p:nvGrpSpPr>
            <p:grpSpPr>
              <a:xfrm>
                <a:off x="8624540" y="3292626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22BA6B6-38B2-4867-A539-5524350C34C2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CE4AA21-B2C8-42E7-80D4-15833E74B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AEAF365-B1FA-4580-A711-63E78A48BCD8}"/>
                  </a:ext>
                </a:extLst>
              </p:cNvPr>
              <p:cNvGrpSpPr/>
              <p:nvPr/>
            </p:nvGrpSpPr>
            <p:grpSpPr>
              <a:xfrm>
                <a:off x="8220280" y="2324485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DBB795-A26B-4914-B4C4-8C92E82C5E11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2488EC5-4444-48AD-A1DF-EB408B22F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760C807-5C70-4E6B-9384-0B835BA510C3}"/>
                  </a:ext>
                </a:extLst>
              </p:cNvPr>
              <p:cNvGrpSpPr/>
              <p:nvPr/>
            </p:nvGrpSpPr>
            <p:grpSpPr>
              <a:xfrm>
                <a:off x="9452313" y="1782664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0B71F08-32EE-48C8-977D-D1E9FE926D42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D867A70-BB75-4F14-B5B6-A182DF5E66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209F4CA-E5ED-4906-AFB4-795577A5FD17}"/>
                  </a:ext>
                </a:extLst>
              </p:cNvPr>
              <p:cNvGrpSpPr/>
              <p:nvPr/>
            </p:nvGrpSpPr>
            <p:grpSpPr>
              <a:xfrm>
                <a:off x="9500440" y="2914031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BFF5F2E-7FC1-497F-B21E-D5D7A5C8DE8A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3556D65-D22F-4C6B-86A9-44ED25C47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90666EB-2112-4E96-9115-2F7FF322E87A}"/>
                  </a:ext>
                </a:extLst>
              </p:cNvPr>
              <p:cNvGrpSpPr/>
              <p:nvPr/>
            </p:nvGrpSpPr>
            <p:grpSpPr>
              <a:xfrm>
                <a:off x="8912496" y="374782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9EAA7C9-9805-4182-AC94-B586B8558756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28272FA-361D-4ABB-BDC3-340B304B5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DD7A948-5221-40D2-B27A-52B26B1EEB2D}"/>
                  </a:ext>
                </a:extLst>
              </p:cNvPr>
              <p:cNvGrpSpPr/>
              <p:nvPr/>
            </p:nvGrpSpPr>
            <p:grpSpPr>
              <a:xfrm>
                <a:off x="8249156" y="299384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A8F1C0A-32F2-4F32-81A4-E807E955A737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FD6B5DD-9435-4900-B1BF-D0812A040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E88233A-9F0E-499C-B6BE-60E47AC7CE5C}"/>
                  </a:ext>
                </a:extLst>
              </p:cNvPr>
              <p:cNvGrpSpPr/>
              <p:nvPr/>
            </p:nvGrpSpPr>
            <p:grpSpPr>
              <a:xfrm>
                <a:off x="10219127" y="2486509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9BB4785-9EF7-4D9C-A6DC-57C32DC8077A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9FB1F66-B9B2-4322-822A-AA1A47F20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DF66C3C-C0D1-44E5-9358-13389C09B906}"/>
                  </a:ext>
                </a:extLst>
              </p:cNvPr>
              <p:cNvGrpSpPr/>
              <p:nvPr/>
            </p:nvGrpSpPr>
            <p:grpSpPr>
              <a:xfrm>
                <a:off x="9841335" y="3658388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E7F7C1C-45BF-4238-A2E8-BB0E6691C36F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CAD72F-4F30-4AC1-9443-7053527BF3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B409248-A8DF-489F-9D91-404A1DD5A610}"/>
                  </a:ext>
                </a:extLst>
              </p:cNvPr>
              <p:cNvGrpSpPr/>
              <p:nvPr/>
            </p:nvGrpSpPr>
            <p:grpSpPr>
              <a:xfrm>
                <a:off x="9090565" y="2672598"/>
                <a:ext cx="394636" cy="394636"/>
                <a:chOff x="3619099" y="2119162"/>
                <a:chExt cx="394636" cy="39463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4C3A2535-CD62-4406-937D-0EE511409240}"/>
                    </a:ext>
                  </a:extLst>
                </p:cNvPr>
                <p:cNvGrpSpPr/>
                <p:nvPr/>
              </p:nvGrpSpPr>
              <p:grpSpPr>
                <a:xfrm>
                  <a:off x="3682467" y="2191352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733C2730-5E0A-46AC-B98C-EC79DFA45252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9513345-C9C4-42A9-942F-A76C27C63C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BEA28AA-CDDA-422B-B581-2D68A5FC1B96}"/>
                    </a:ext>
                  </a:extLst>
                </p:cNvPr>
                <p:cNvSpPr/>
                <p:nvPr/>
              </p:nvSpPr>
              <p:spPr>
                <a:xfrm>
                  <a:off x="3619099" y="2119162"/>
                  <a:ext cx="394636" cy="39463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921CF5B-18CA-46E5-9CD2-603DE6C9ED40}"/>
                  </a:ext>
                </a:extLst>
              </p:cNvPr>
              <p:cNvCxnSpPr>
                <a:cxnSpLocks/>
                <a:endCxn id="33" idx="5"/>
              </p:cNvCxnSpPr>
              <p:nvPr/>
            </p:nvCxnSpPr>
            <p:spPr>
              <a:xfrm flipH="1" flipV="1">
                <a:off x="9427408" y="3009441"/>
                <a:ext cx="3022838" cy="24359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3FB845-68B5-40F8-BCBB-6D4C555EC8C5}"/>
                  </a:ext>
                </a:extLst>
              </p:cNvPr>
              <p:cNvSpPr txBox="1"/>
              <p:nvPr/>
            </p:nvSpPr>
            <p:spPr>
              <a:xfrm>
                <a:off x="12525637" y="5146084"/>
                <a:ext cx="370056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dirty="0"/>
                  <a:t>Moyenne des modèles estimés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C17E4A-4841-4968-BA0B-F94219DEDAAE}"/>
                  </a:ext>
                </a:extLst>
              </p:cNvPr>
              <p:cNvSpPr txBox="1"/>
              <p:nvPr/>
            </p:nvSpPr>
            <p:spPr>
              <a:xfrm>
                <a:off x="4533890" y="1205864"/>
                <a:ext cx="35459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dirty="0"/>
                  <a:t>Le modèle estimé à partir de notre échantillon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BEBCCCF-0766-4048-A447-2EF383CB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2134" y="2129557"/>
                <a:ext cx="745212" cy="2564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174ED8-196B-4E11-BB2D-F41F685829B7}"/>
                  </a:ext>
                </a:extLst>
              </p:cNvPr>
              <p:cNvSpPr txBox="1"/>
              <p:nvPr/>
            </p:nvSpPr>
            <p:spPr>
              <a:xfrm>
                <a:off x="7350025" y="411145"/>
                <a:ext cx="54362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b="1" dirty="0"/>
                  <a:t>Estimateur biaisé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5796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5755600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statistiques inférentielles, on accorde une très grande importance à l’obtention d’estimateurs non biaisés.</a:t>
            </a:r>
          </a:p>
          <a:p>
            <a:endParaRPr lang="fr-CA" sz="4000" b="1" dirty="0"/>
          </a:p>
          <a:p>
            <a:r>
              <a:rPr lang="fr-CA" sz="4000" dirty="0"/>
              <a:t>Or, on observe que les différents modèles obtenus à l’aide d’un estimateur non biaisé pour différents échantillons tirés d’une même population peuvent être très variables!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nomme </a:t>
            </a:r>
            <a:r>
              <a:rPr lang="fr-CA" sz="3600" b="1" dirty="0"/>
              <a:t>VARIANCE</a:t>
            </a:r>
            <a:r>
              <a:rPr lang="fr-CA" sz="3600" dirty="0"/>
              <a:t> la variabilité des valeurs des paramètres que l’on obtiendrait en tirant aléatoirement une infinité d’échantillons de la même population.</a:t>
            </a:r>
          </a:p>
          <a:p>
            <a:endParaRPr lang="fr-CA" sz="4000" dirty="0"/>
          </a:p>
          <a:p>
            <a:r>
              <a:rPr lang="fr-CA" sz="4000" dirty="0"/>
              <a:t>Ainsi, le degré de </a:t>
            </a:r>
            <a:r>
              <a:rPr lang="fr-CA" sz="4000" b="1" dirty="0"/>
              <a:t>« fausseté »</a:t>
            </a:r>
            <a:r>
              <a:rPr lang="fr-CA" sz="4000" dirty="0"/>
              <a:t> du modèle estimé dépend en fait de deux formes d’erreur:</a:t>
            </a:r>
            <a:endParaRPr lang="fr-CA" sz="4000" b="1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 </a:t>
            </a:r>
            <a:r>
              <a:rPr lang="fr-CA" sz="3600" b="1" dirty="0"/>
              <a:t>BIAIS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La </a:t>
            </a:r>
            <a:r>
              <a:rPr lang="fr-CA" sz="3600" b="1" dirty="0"/>
              <a:t>VARIANCE</a:t>
            </a:r>
            <a:endParaRPr lang="fr-CA" sz="3600" dirty="0"/>
          </a:p>
          <a:p>
            <a:endParaRPr lang="fr-CA" sz="4000" dirty="0"/>
          </a:p>
          <a:p>
            <a:r>
              <a:rPr lang="fr-CA" sz="4000" dirty="0"/>
              <a:t>Illustrons l’impact du biais et de la variance sur la distribution des modèles estimés à l’aide de différents échantillons </a:t>
            </a:r>
            <a:br>
              <a:rPr lang="fr-CA" sz="4000" dirty="0"/>
            </a:br>
            <a:r>
              <a:rPr lang="fr-CA" sz="4000" dirty="0"/>
              <a:t>d’une même population.</a:t>
            </a:r>
          </a:p>
          <a:p>
            <a:endParaRPr lang="fr-CA" sz="4000" b="1" dirty="0"/>
          </a:p>
          <a:p>
            <a:endParaRPr lang="fr-CA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MINIMISER LE BIAIS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6996586-902E-404C-9D54-41C7F6E901DA}"/>
              </a:ext>
            </a:extLst>
          </p:cNvPr>
          <p:cNvGrpSpPr/>
          <p:nvPr/>
        </p:nvGrpSpPr>
        <p:grpSpPr>
          <a:xfrm>
            <a:off x="-6199901" y="8235575"/>
            <a:ext cx="21434902" cy="11635683"/>
            <a:chOff x="-6876447" y="-1063763"/>
            <a:chExt cx="23514688" cy="12764671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530633E-F2BC-48F4-BD19-DAEEB7A6F105}"/>
                </a:ext>
              </a:extLst>
            </p:cNvPr>
            <p:cNvGrpSpPr/>
            <p:nvPr/>
          </p:nvGrpSpPr>
          <p:grpSpPr>
            <a:xfrm>
              <a:off x="-503989" y="1342189"/>
              <a:ext cx="4572000" cy="4572000"/>
              <a:chOff x="-503989" y="1342189"/>
              <a:chExt cx="4572000" cy="4572000"/>
            </a:xfrm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903133C7-5CC3-44DD-8F6F-0A53BF513EA9}"/>
                  </a:ext>
                </a:extLst>
              </p:cNvPr>
              <p:cNvSpPr/>
              <p:nvPr/>
            </p:nvSpPr>
            <p:spPr>
              <a:xfrm>
                <a:off x="-503989" y="1342189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A42AD0EF-B101-4B8B-8725-E169CA577D9C}"/>
                  </a:ext>
                </a:extLst>
              </p:cNvPr>
              <p:cNvSpPr/>
              <p:nvPr/>
            </p:nvSpPr>
            <p:spPr>
              <a:xfrm>
                <a:off x="-149459" y="1687095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E0467FD0-AD87-4BE5-9A8E-478D767DF8F2}"/>
                  </a:ext>
                </a:extLst>
              </p:cNvPr>
              <p:cNvSpPr/>
              <p:nvPr/>
            </p:nvSpPr>
            <p:spPr>
              <a:xfrm>
                <a:off x="243572" y="2080127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630F1392-C400-4420-9D4C-518FA4CB47A8}"/>
                  </a:ext>
                </a:extLst>
              </p:cNvPr>
              <p:cNvSpPr/>
              <p:nvPr/>
            </p:nvSpPr>
            <p:spPr>
              <a:xfrm>
                <a:off x="636604" y="2444283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92FAD4D2-AEB4-4D48-9B32-48A66679F26F}"/>
                  </a:ext>
                </a:extLst>
              </p:cNvPr>
              <p:cNvSpPr/>
              <p:nvPr/>
            </p:nvSpPr>
            <p:spPr>
              <a:xfrm>
                <a:off x="1020011" y="2843730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DC26D1D-312D-4539-9F06-7E15E3536BDB}"/>
                  </a:ext>
                </a:extLst>
              </p:cNvPr>
              <p:cNvSpPr/>
              <p:nvPr/>
            </p:nvSpPr>
            <p:spPr>
              <a:xfrm>
                <a:off x="1424272" y="3192646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BE5308D-9EB2-4E44-88DC-731EA4FE7845}"/>
                </a:ext>
              </a:extLst>
            </p:cNvPr>
            <p:cNvGrpSpPr/>
            <p:nvPr/>
          </p:nvGrpSpPr>
          <p:grpSpPr>
            <a:xfrm>
              <a:off x="1963630" y="3183423"/>
              <a:ext cx="250257" cy="250257"/>
              <a:chOff x="3619099" y="702644"/>
              <a:chExt cx="250257" cy="250257"/>
            </a:xfrm>
          </p:grpSpPr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95583F28-DBF2-4872-81A5-465375681772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61A5A7FF-BE92-48CE-A704-FAD34AD445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DD557BC-AFBD-4E26-A1F2-6246129C9213}"/>
                </a:ext>
              </a:extLst>
            </p:cNvPr>
            <p:cNvGrpSpPr/>
            <p:nvPr/>
          </p:nvGrpSpPr>
          <p:grpSpPr>
            <a:xfrm>
              <a:off x="1088533" y="3308552"/>
              <a:ext cx="250257" cy="250257"/>
              <a:chOff x="3619099" y="702644"/>
              <a:chExt cx="250257" cy="250257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B56C465F-844C-4916-8A1C-81EBBCF417F9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96B8B35D-48A8-4216-B3A9-5E1A62D807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FC08239-A48E-4C48-BDE9-7BE39688406C}"/>
                </a:ext>
              </a:extLst>
            </p:cNvPr>
            <p:cNvGrpSpPr/>
            <p:nvPr/>
          </p:nvGrpSpPr>
          <p:grpSpPr>
            <a:xfrm>
              <a:off x="1297481" y="3036637"/>
              <a:ext cx="250257" cy="250257"/>
              <a:chOff x="3619099" y="702644"/>
              <a:chExt cx="250257" cy="250257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A279588F-D7D1-40B0-87BA-23B5F858852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EEB60DE3-2329-4930-BDC6-17E5385D7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0C00434-2958-482F-8A6E-034090970A77}"/>
                </a:ext>
              </a:extLst>
            </p:cNvPr>
            <p:cNvGrpSpPr/>
            <p:nvPr/>
          </p:nvGrpSpPr>
          <p:grpSpPr>
            <a:xfrm>
              <a:off x="2153558" y="3468472"/>
              <a:ext cx="250257" cy="250257"/>
              <a:chOff x="3619099" y="702644"/>
              <a:chExt cx="250257" cy="250257"/>
            </a:xfrm>
          </p:grpSpPr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ED35ED5-1ED1-4FB5-B255-12DE1A235517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C67D74BE-0BE7-4026-A809-8B3EE6DD86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55E89A0-8109-4057-802C-3EECEE5096D7}"/>
                </a:ext>
              </a:extLst>
            </p:cNvPr>
            <p:cNvGrpSpPr/>
            <p:nvPr/>
          </p:nvGrpSpPr>
          <p:grpSpPr>
            <a:xfrm>
              <a:off x="1713373" y="4114668"/>
              <a:ext cx="250257" cy="250257"/>
              <a:chOff x="3619099" y="702644"/>
              <a:chExt cx="250257" cy="250257"/>
            </a:xfrm>
          </p:grpSpPr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2C9F229A-FEE1-47C7-94B6-B012E4F14C66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78FFFBAE-F828-4522-97E7-9462D9A10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D5ABCDD-4CE4-41A9-BEDA-BB4F36C3C6C5}"/>
                </a:ext>
              </a:extLst>
            </p:cNvPr>
            <p:cNvGrpSpPr/>
            <p:nvPr/>
          </p:nvGrpSpPr>
          <p:grpSpPr>
            <a:xfrm>
              <a:off x="1094549" y="3815482"/>
              <a:ext cx="250257" cy="250257"/>
              <a:chOff x="3619099" y="702644"/>
              <a:chExt cx="250257" cy="250257"/>
            </a:xfrm>
          </p:grpSpPr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31168266-2EC3-4BBB-AF71-C6EEFC20722B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9C415A4A-62DD-4C7C-8D34-0CCE421E4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738B0A6-6075-4EF6-B073-EC5A53994E50}"/>
                </a:ext>
              </a:extLst>
            </p:cNvPr>
            <p:cNvGrpSpPr/>
            <p:nvPr/>
          </p:nvGrpSpPr>
          <p:grpSpPr>
            <a:xfrm>
              <a:off x="882588" y="3448242"/>
              <a:ext cx="250257" cy="250257"/>
              <a:chOff x="3619099" y="702644"/>
              <a:chExt cx="250257" cy="250257"/>
            </a:xfrm>
          </p:grpSpPr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78649BE8-3EE2-49C7-BD7F-6D28BBC6B147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63291595-31D6-473D-B2ED-24D369484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9CB503D-2BD3-4628-8A17-E2101AED1FD6}"/>
                </a:ext>
              </a:extLst>
            </p:cNvPr>
            <p:cNvGrpSpPr/>
            <p:nvPr/>
          </p:nvGrpSpPr>
          <p:grpSpPr>
            <a:xfrm>
              <a:off x="1611028" y="2868997"/>
              <a:ext cx="250257" cy="250257"/>
              <a:chOff x="3619099" y="702644"/>
              <a:chExt cx="250257" cy="250257"/>
            </a:xfrm>
          </p:grpSpPr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351901ED-4F80-4D58-A877-C69D59574064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1F775CF-8D22-4649-B5EA-9F7D62ABD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58BF85E-DBE5-4C3E-9BA3-51D0F108A170}"/>
                </a:ext>
              </a:extLst>
            </p:cNvPr>
            <p:cNvGrpSpPr/>
            <p:nvPr/>
          </p:nvGrpSpPr>
          <p:grpSpPr>
            <a:xfrm>
              <a:off x="1814438" y="3610944"/>
              <a:ext cx="250257" cy="250257"/>
              <a:chOff x="3619099" y="702644"/>
              <a:chExt cx="250257" cy="250257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AF306342-ED20-4A2D-9450-B15E57BE9D8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92DE080-BE83-48CA-9A54-B66BDC25B5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020207E-EF04-464A-8C60-1E04423E8E55}"/>
                </a:ext>
              </a:extLst>
            </p:cNvPr>
            <p:cNvGrpSpPr/>
            <p:nvPr/>
          </p:nvGrpSpPr>
          <p:grpSpPr>
            <a:xfrm>
              <a:off x="1441058" y="3824306"/>
              <a:ext cx="250257" cy="250257"/>
              <a:chOff x="3619099" y="702644"/>
              <a:chExt cx="250257" cy="250257"/>
            </a:xfrm>
          </p:grpSpPr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F6BFF74-502D-4CB2-AC65-BE20BC4DC0A9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8D244363-CDCE-4404-A611-D7FCAF914E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61FD37-5CE4-4F6D-B57A-864C36433B91}"/>
                </a:ext>
              </a:extLst>
            </p:cNvPr>
            <p:cNvGrpSpPr/>
            <p:nvPr/>
          </p:nvGrpSpPr>
          <p:grpSpPr>
            <a:xfrm>
              <a:off x="1185086" y="4041393"/>
              <a:ext cx="250257" cy="250257"/>
              <a:chOff x="3619099" y="702644"/>
              <a:chExt cx="250257" cy="250257"/>
            </a:xfrm>
          </p:grpSpPr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67CED01B-B34F-468A-BA21-186AB474D058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C71FF083-4E94-4491-AEDB-0E0FD687D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72ECE80-1C66-4948-BDE7-DA27F2391DD2}"/>
                </a:ext>
              </a:extLst>
            </p:cNvPr>
            <p:cNvGrpSpPr/>
            <p:nvPr/>
          </p:nvGrpSpPr>
          <p:grpSpPr>
            <a:xfrm>
              <a:off x="1697346" y="3279778"/>
              <a:ext cx="250257" cy="250257"/>
              <a:chOff x="3619099" y="702644"/>
              <a:chExt cx="250257" cy="250257"/>
            </a:xfrm>
          </p:grpSpPr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547FB2A0-4247-4405-8FF5-DBCD212F878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49B4BAA-92BB-451A-808F-1AEB23AC1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A877043-9FAF-4DEF-A33D-D76CDADA4742}"/>
                </a:ext>
              </a:extLst>
            </p:cNvPr>
            <p:cNvGrpSpPr/>
            <p:nvPr/>
          </p:nvGrpSpPr>
          <p:grpSpPr>
            <a:xfrm>
              <a:off x="1941572" y="3890277"/>
              <a:ext cx="250257" cy="250257"/>
              <a:chOff x="3619099" y="702644"/>
              <a:chExt cx="250257" cy="250257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74C4BC2-A8E9-4DD9-9CDD-EDEF8EBC574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9BAE8A07-243B-4AAD-8F6E-76FED36E3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C873CA2-F192-455D-80D8-81193FAEF7A7}"/>
                </a:ext>
              </a:extLst>
            </p:cNvPr>
            <p:cNvCxnSpPr>
              <a:cxnSpLocks/>
              <a:stCxn id="134" idx="1"/>
              <a:endCxn id="235" idx="6"/>
            </p:cNvCxnSpPr>
            <p:nvPr/>
          </p:nvCxnSpPr>
          <p:spPr>
            <a:xfrm flipH="1" flipV="1">
              <a:off x="1818908" y="3606732"/>
              <a:ext cx="2425294" cy="1660193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756F212-A8FB-40B8-A696-1930D0D0D670}"/>
                </a:ext>
              </a:extLst>
            </p:cNvPr>
            <p:cNvSpPr txBox="1"/>
            <p:nvPr/>
          </p:nvSpPr>
          <p:spPr>
            <a:xfrm>
              <a:off x="4244202" y="4676056"/>
              <a:ext cx="3622218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5A3981C-2E47-497D-8899-07A41B2F4F4C}"/>
                </a:ext>
              </a:extLst>
            </p:cNvPr>
            <p:cNvSpPr txBox="1"/>
            <p:nvPr/>
          </p:nvSpPr>
          <p:spPr>
            <a:xfrm>
              <a:off x="-3966238" y="1573136"/>
              <a:ext cx="4019880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49E8799-F5D1-4BED-92CB-0EEEE32F370E}"/>
                </a:ext>
              </a:extLst>
            </p:cNvPr>
            <p:cNvCxnSpPr>
              <a:cxnSpLocks/>
            </p:cNvCxnSpPr>
            <p:nvPr/>
          </p:nvCxnSpPr>
          <p:spPr>
            <a:xfrm>
              <a:off x="-712709" y="2781885"/>
              <a:ext cx="1776392" cy="559752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6074906-9E64-438C-888D-21170ACAFFFF}"/>
                </a:ext>
              </a:extLst>
            </p:cNvPr>
            <p:cNvGrpSpPr/>
            <p:nvPr/>
          </p:nvGrpSpPr>
          <p:grpSpPr>
            <a:xfrm>
              <a:off x="7931753" y="1386504"/>
              <a:ext cx="4572000" cy="4572000"/>
              <a:chOff x="7931753" y="1386504"/>
              <a:chExt cx="4572000" cy="4572000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8D38BDD-6515-4127-BCA3-B79BB4D6F389}"/>
                  </a:ext>
                </a:extLst>
              </p:cNvPr>
              <p:cNvSpPr/>
              <p:nvPr/>
            </p:nvSpPr>
            <p:spPr>
              <a:xfrm>
                <a:off x="7931753" y="1386504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EA3D5001-2712-472A-9414-3FB95FF88D36}"/>
                  </a:ext>
                </a:extLst>
              </p:cNvPr>
              <p:cNvSpPr/>
              <p:nvPr/>
            </p:nvSpPr>
            <p:spPr>
              <a:xfrm>
                <a:off x="8286283" y="1731410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0A0F7195-A202-4FE8-BBFB-83C46E69135D}"/>
                  </a:ext>
                </a:extLst>
              </p:cNvPr>
              <p:cNvSpPr/>
              <p:nvPr/>
            </p:nvSpPr>
            <p:spPr>
              <a:xfrm>
                <a:off x="8679314" y="2124442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98E51CB3-8EFD-4874-95C5-22CCEAD838C4}"/>
                  </a:ext>
                </a:extLst>
              </p:cNvPr>
              <p:cNvSpPr/>
              <p:nvPr/>
            </p:nvSpPr>
            <p:spPr>
              <a:xfrm>
                <a:off x="9072346" y="2488598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2E53D408-70AF-4904-94D7-0EE44453EA4E}"/>
                  </a:ext>
                </a:extLst>
              </p:cNvPr>
              <p:cNvSpPr/>
              <p:nvPr/>
            </p:nvSpPr>
            <p:spPr>
              <a:xfrm>
                <a:off x="9455753" y="2888045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9FC90928-60E4-4EA1-90F9-A1BBB9A497B3}"/>
                  </a:ext>
                </a:extLst>
              </p:cNvPr>
              <p:cNvSpPr/>
              <p:nvPr/>
            </p:nvSpPr>
            <p:spPr>
              <a:xfrm>
                <a:off x="9860014" y="3236961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1D0A898-628E-428B-9ABF-CF80FD768371}"/>
                </a:ext>
              </a:extLst>
            </p:cNvPr>
            <p:cNvCxnSpPr>
              <a:cxnSpLocks/>
              <a:stCxn id="139" idx="1"/>
              <a:endCxn id="205" idx="5"/>
            </p:cNvCxnSpPr>
            <p:nvPr/>
          </p:nvCxnSpPr>
          <p:spPr>
            <a:xfrm flipH="1" flipV="1">
              <a:off x="9401249" y="2464592"/>
              <a:ext cx="3095943" cy="3007563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05CC700-7F5F-4C28-B2B5-215395DE8678}"/>
                </a:ext>
              </a:extLst>
            </p:cNvPr>
            <p:cNvSpPr txBox="1"/>
            <p:nvPr/>
          </p:nvSpPr>
          <p:spPr>
            <a:xfrm>
              <a:off x="12497192" y="4881286"/>
              <a:ext cx="4141049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96CC026-F730-4DB8-9472-7E6268C21CB0}"/>
                </a:ext>
              </a:extLst>
            </p:cNvPr>
            <p:cNvSpPr txBox="1"/>
            <p:nvPr/>
          </p:nvSpPr>
          <p:spPr>
            <a:xfrm>
              <a:off x="4615756" y="449468"/>
              <a:ext cx="3979534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F1EF6CE-8D54-4DDF-9052-62CA788F0534}"/>
                </a:ext>
              </a:extLst>
            </p:cNvPr>
            <p:cNvCxnSpPr>
              <a:cxnSpLocks/>
              <a:endCxn id="304" idx="1"/>
            </p:cNvCxnSpPr>
            <p:nvPr/>
          </p:nvCxnSpPr>
          <p:spPr>
            <a:xfrm>
              <a:off x="7859493" y="1587332"/>
              <a:ext cx="741814" cy="468726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2B281B0-0BED-4D36-A5D1-332307EB6B6B}"/>
                </a:ext>
              </a:extLst>
            </p:cNvPr>
            <p:cNvGrpSpPr/>
            <p:nvPr/>
          </p:nvGrpSpPr>
          <p:grpSpPr>
            <a:xfrm>
              <a:off x="-503989" y="7084593"/>
              <a:ext cx="4572000" cy="4572000"/>
              <a:chOff x="-503989" y="7084593"/>
              <a:chExt cx="4572000" cy="4572000"/>
            </a:xfrm>
          </p:grpSpPr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CADB7045-EDFD-4155-AC9A-019255DA7C96}"/>
                  </a:ext>
                </a:extLst>
              </p:cNvPr>
              <p:cNvSpPr/>
              <p:nvPr/>
            </p:nvSpPr>
            <p:spPr>
              <a:xfrm>
                <a:off x="-503989" y="7084593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FD460316-545E-4636-8B32-ACA860892868}"/>
                  </a:ext>
                </a:extLst>
              </p:cNvPr>
              <p:cNvSpPr/>
              <p:nvPr/>
            </p:nvSpPr>
            <p:spPr>
              <a:xfrm>
                <a:off x="-149459" y="7429499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F13B4595-0484-4EBB-A805-0D51CA44BCCC}"/>
                  </a:ext>
                </a:extLst>
              </p:cNvPr>
              <p:cNvSpPr/>
              <p:nvPr/>
            </p:nvSpPr>
            <p:spPr>
              <a:xfrm>
                <a:off x="243572" y="7822531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70882458-1D33-4D59-9D12-CF7A1270E1BA}"/>
                  </a:ext>
                </a:extLst>
              </p:cNvPr>
              <p:cNvSpPr/>
              <p:nvPr/>
            </p:nvSpPr>
            <p:spPr>
              <a:xfrm>
                <a:off x="636604" y="8186687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6509046B-7A06-4874-8878-B19EF79EF9D3}"/>
                  </a:ext>
                </a:extLst>
              </p:cNvPr>
              <p:cNvSpPr/>
              <p:nvPr/>
            </p:nvSpPr>
            <p:spPr>
              <a:xfrm>
                <a:off x="1020011" y="8586134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B98376C-1009-48DC-BDDF-EC848E9A40BC}"/>
                  </a:ext>
                </a:extLst>
              </p:cNvPr>
              <p:cNvSpPr/>
              <p:nvPr/>
            </p:nvSpPr>
            <p:spPr>
              <a:xfrm>
                <a:off x="1424272" y="8935050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F64F2A6-FAF1-4184-96C6-04B09A955661}"/>
                </a:ext>
              </a:extLst>
            </p:cNvPr>
            <p:cNvGrpSpPr/>
            <p:nvPr/>
          </p:nvGrpSpPr>
          <p:grpSpPr>
            <a:xfrm>
              <a:off x="1986909" y="8961522"/>
              <a:ext cx="250257" cy="250257"/>
              <a:chOff x="3619099" y="702644"/>
              <a:chExt cx="250257" cy="250257"/>
            </a:xfrm>
          </p:grpSpPr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3239A5D1-D054-4F1C-8097-7F0EC3B341A9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14DFA9C1-C4F2-47C0-8C65-92E67A1D5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1BD8AF0-D120-410B-AA7F-0852B94113CF}"/>
                </a:ext>
              </a:extLst>
            </p:cNvPr>
            <p:cNvGrpSpPr/>
            <p:nvPr/>
          </p:nvGrpSpPr>
          <p:grpSpPr>
            <a:xfrm>
              <a:off x="1111812" y="9086651"/>
              <a:ext cx="250257" cy="250257"/>
              <a:chOff x="3619099" y="702644"/>
              <a:chExt cx="250257" cy="250257"/>
            </a:xfrm>
          </p:grpSpPr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F5ED622C-B702-40EF-A554-336C4A4B1D64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9632D9E1-6CFF-410B-A9CF-DBCFA14FE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CE33EFA-A0BF-4C03-A6F1-CEB68B3C89CB}"/>
                </a:ext>
              </a:extLst>
            </p:cNvPr>
            <p:cNvGrpSpPr/>
            <p:nvPr/>
          </p:nvGrpSpPr>
          <p:grpSpPr>
            <a:xfrm>
              <a:off x="1086946" y="8503520"/>
              <a:ext cx="250257" cy="250257"/>
              <a:chOff x="3619099" y="702644"/>
              <a:chExt cx="250257" cy="250257"/>
            </a:xfrm>
          </p:grpSpPr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AC24304D-39E5-4DDE-A419-989CF6BC2DE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54C0225F-73BE-41A1-996F-172DC77FD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2196B4E-91A0-4721-8245-9A9040BF5E6A}"/>
                </a:ext>
              </a:extLst>
            </p:cNvPr>
            <p:cNvGrpSpPr/>
            <p:nvPr/>
          </p:nvGrpSpPr>
          <p:grpSpPr>
            <a:xfrm>
              <a:off x="2428869" y="9498933"/>
              <a:ext cx="250257" cy="250257"/>
              <a:chOff x="3619099" y="702644"/>
              <a:chExt cx="250257" cy="250257"/>
            </a:xfrm>
          </p:grpSpPr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CB446E8-DCF2-4011-A138-6069B227760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E24648B-31E3-4A79-A72E-23E1EB4065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06B665C-03F7-4265-90D8-9EF0DE27C4A9}"/>
                </a:ext>
              </a:extLst>
            </p:cNvPr>
            <p:cNvGrpSpPr/>
            <p:nvPr/>
          </p:nvGrpSpPr>
          <p:grpSpPr>
            <a:xfrm>
              <a:off x="1736652" y="9892767"/>
              <a:ext cx="250257" cy="250257"/>
              <a:chOff x="3619099" y="702644"/>
              <a:chExt cx="250257" cy="250257"/>
            </a:xfrm>
          </p:grpSpPr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7D710C82-4845-46D4-9377-BB07778EE73E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644AA309-5511-42BA-848D-1DDEBA2898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2287DD0-D437-4881-B5AE-04047C8DDD67}"/>
                </a:ext>
              </a:extLst>
            </p:cNvPr>
            <p:cNvGrpSpPr/>
            <p:nvPr/>
          </p:nvGrpSpPr>
          <p:grpSpPr>
            <a:xfrm>
              <a:off x="961817" y="9767638"/>
              <a:ext cx="250257" cy="250257"/>
              <a:chOff x="3619099" y="702644"/>
              <a:chExt cx="250257" cy="250257"/>
            </a:xfrm>
          </p:grpSpPr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E82599AB-7C84-4369-8EB7-9DCAE7E11D9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E9BE53C1-C0BC-427B-99B8-A0B18F489C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0BE7397-1629-4B33-8BD0-8ED83C2AEFE5}"/>
                </a:ext>
              </a:extLst>
            </p:cNvPr>
            <p:cNvGrpSpPr/>
            <p:nvPr/>
          </p:nvGrpSpPr>
          <p:grpSpPr>
            <a:xfrm>
              <a:off x="557557" y="8799497"/>
              <a:ext cx="250257" cy="250257"/>
              <a:chOff x="3619099" y="702644"/>
              <a:chExt cx="250257" cy="250257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F5AC991C-B853-430F-B305-2EF1CB64F91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81ACA4DA-242E-48DA-9E3E-5022871A10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4555B7C-2D5D-481A-8146-BC6A67A39F28}"/>
                </a:ext>
              </a:extLst>
            </p:cNvPr>
            <p:cNvGrpSpPr/>
            <p:nvPr/>
          </p:nvGrpSpPr>
          <p:grpSpPr>
            <a:xfrm>
              <a:off x="1789590" y="8257676"/>
              <a:ext cx="250257" cy="250257"/>
              <a:chOff x="3619099" y="702644"/>
              <a:chExt cx="250257" cy="250257"/>
            </a:xfrm>
          </p:grpSpPr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FB04E0C7-37C3-4BE0-94AE-1AFA08BF595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B587253C-134C-4240-B068-FF5165BB2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F6402B0-7668-4967-A810-5814089C126A}"/>
                </a:ext>
              </a:extLst>
            </p:cNvPr>
            <p:cNvGrpSpPr/>
            <p:nvPr/>
          </p:nvGrpSpPr>
          <p:grpSpPr>
            <a:xfrm>
              <a:off x="1837717" y="9389043"/>
              <a:ext cx="250257" cy="250257"/>
              <a:chOff x="3619099" y="702644"/>
              <a:chExt cx="250257" cy="250257"/>
            </a:xfrm>
          </p:grpSpPr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85313BE0-550D-46CD-905A-DD9E326E60DB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AE67A698-24D8-4986-8B32-9CCD0F20F8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2E749A2-2DE4-4074-B346-6A26A7E256D0}"/>
                </a:ext>
              </a:extLst>
            </p:cNvPr>
            <p:cNvGrpSpPr/>
            <p:nvPr/>
          </p:nvGrpSpPr>
          <p:grpSpPr>
            <a:xfrm>
              <a:off x="1249773" y="10222834"/>
              <a:ext cx="250257" cy="250257"/>
              <a:chOff x="3619099" y="702644"/>
              <a:chExt cx="250257" cy="250257"/>
            </a:xfrm>
          </p:grpSpPr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0FF4B82C-7D76-4284-AAA8-2CEEFF6ACE3B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CC2BF310-E518-4B5A-937B-F7091BFA12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D80A47D-3166-48D8-BF89-4D8308EEDCDE}"/>
                </a:ext>
              </a:extLst>
            </p:cNvPr>
            <p:cNvGrpSpPr/>
            <p:nvPr/>
          </p:nvGrpSpPr>
          <p:grpSpPr>
            <a:xfrm>
              <a:off x="586433" y="9468854"/>
              <a:ext cx="250257" cy="250257"/>
              <a:chOff x="3619099" y="702644"/>
              <a:chExt cx="250257" cy="250257"/>
            </a:xfrm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A11FAB1F-043D-4706-97FD-FF5D3839ACE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46838BCD-FC02-4994-9AE4-AAF3DE505D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9D2E9A6-62AB-4B26-8858-413EDF859B98}"/>
                </a:ext>
              </a:extLst>
            </p:cNvPr>
            <p:cNvGrpSpPr/>
            <p:nvPr/>
          </p:nvGrpSpPr>
          <p:grpSpPr>
            <a:xfrm>
              <a:off x="2556404" y="8961521"/>
              <a:ext cx="250257" cy="250257"/>
              <a:chOff x="3619099" y="702644"/>
              <a:chExt cx="250257" cy="250257"/>
            </a:xfrm>
          </p:grpSpPr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B7611532-9F44-460D-B93D-FBA0B812360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719F1625-4050-4071-AF00-1478DD1210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3FCF646-E762-4E68-A70B-370D41D8BC3B}"/>
                </a:ext>
              </a:extLst>
            </p:cNvPr>
            <p:cNvGrpSpPr/>
            <p:nvPr/>
          </p:nvGrpSpPr>
          <p:grpSpPr>
            <a:xfrm>
              <a:off x="2178612" y="10133400"/>
              <a:ext cx="250257" cy="250257"/>
              <a:chOff x="3619099" y="702644"/>
              <a:chExt cx="250257" cy="250257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0D10F26-CFF1-4F28-8976-81CB62BB5728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D61C2EE6-932B-478B-BF4B-98554149EF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D8F560B-7BF0-4720-92CA-74A563F9F2E7}"/>
                </a:ext>
              </a:extLst>
            </p:cNvPr>
            <p:cNvGrpSpPr/>
            <p:nvPr/>
          </p:nvGrpSpPr>
          <p:grpSpPr>
            <a:xfrm>
              <a:off x="1427842" y="9147610"/>
              <a:ext cx="394636" cy="394636"/>
              <a:chOff x="3619099" y="2119162"/>
              <a:chExt cx="394636" cy="394636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DB686095-3769-49C1-AC3C-4625A236BDB4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25B45BE1-44A0-4365-AD3C-2CEAB2C1B4D2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E5A5A6D2-AEC8-47C5-BF30-46CF3E25B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41F6E26-EAEB-4F0B-85DB-453649B3E962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1C5FFFE-8ECF-41D8-980C-CBA5E332E73B}"/>
                </a:ext>
              </a:extLst>
            </p:cNvPr>
            <p:cNvCxnSpPr>
              <a:cxnSpLocks/>
              <a:stCxn id="158" idx="1"/>
              <a:endCxn id="269" idx="6"/>
            </p:cNvCxnSpPr>
            <p:nvPr/>
          </p:nvCxnSpPr>
          <p:spPr>
            <a:xfrm flipH="1" flipV="1">
              <a:off x="1822478" y="9344928"/>
              <a:ext cx="2553099" cy="1642032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1730389-BC81-4E85-BB1C-289CF5C5761C}"/>
                </a:ext>
              </a:extLst>
            </p:cNvPr>
            <p:cNvSpPr txBox="1"/>
            <p:nvPr/>
          </p:nvSpPr>
          <p:spPr>
            <a:xfrm>
              <a:off x="4375577" y="10396091"/>
              <a:ext cx="3670501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AE0F27E-6724-45AD-BA07-780E5507417B}"/>
                </a:ext>
              </a:extLst>
            </p:cNvPr>
            <p:cNvSpPr txBox="1"/>
            <p:nvPr/>
          </p:nvSpPr>
          <p:spPr>
            <a:xfrm>
              <a:off x="-4013200" y="7337459"/>
              <a:ext cx="4007875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F1168C3-0F2F-484D-8CCC-FD13C3FE6D86}"/>
                </a:ext>
              </a:extLst>
            </p:cNvPr>
            <p:cNvCxnSpPr>
              <a:cxnSpLocks/>
            </p:cNvCxnSpPr>
            <p:nvPr/>
          </p:nvCxnSpPr>
          <p:spPr>
            <a:xfrm>
              <a:off x="-712709" y="8524289"/>
              <a:ext cx="1357335" cy="426518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7851599-0075-423C-AFD2-FE2979485F96}"/>
                </a:ext>
              </a:extLst>
            </p:cNvPr>
            <p:cNvSpPr txBox="1"/>
            <p:nvPr/>
          </p:nvSpPr>
          <p:spPr>
            <a:xfrm>
              <a:off x="-6876447" y="9035939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Variance élevée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6BD27D7-9374-4BB2-B770-57DA48BF280B}"/>
                </a:ext>
              </a:extLst>
            </p:cNvPr>
            <p:cNvSpPr/>
            <p:nvPr/>
          </p:nvSpPr>
          <p:spPr>
            <a:xfrm>
              <a:off x="7931753" y="7128908"/>
              <a:ext cx="4572000" cy="45720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9712AB3-DCC6-43CA-B589-D3B0996DF959}"/>
                </a:ext>
              </a:extLst>
            </p:cNvPr>
            <p:cNvSpPr/>
            <p:nvPr/>
          </p:nvSpPr>
          <p:spPr>
            <a:xfrm>
              <a:off x="8286283" y="7473814"/>
              <a:ext cx="3880585" cy="3880585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8673116-3AEC-483D-8653-5EE84D31A50A}"/>
                </a:ext>
              </a:extLst>
            </p:cNvPr>
            <p:cNvSpPr/>
            <p:nvPr/>
          </p:nvSpPr>
          <p:spPr>
            <a:xfrm>
              <a:off x="8679314" y="7866846"/>
              <a:ext cx="3112169" cy="3112169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98AF086-528B-4920-94C8-D5AB70370168}"/>
                </a:ext>
              </a:extLst>
            </p:cNvPr>
            <p:cNvSpPr/>
            <p:nvPr/>
          </p:nvSpPr>
          <p:spPr>
            <a:xfrm>
              <a:off x="9072346" y="8231002"/>
              <a:ext cx="2372628" cy="2372628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D3E7079-7179-4679-B7D6-E1919BE9108A}"/>
                </a:ext>
              </a:extLst>
            </p:cNvPr>
            <p:cNvSpPr/>
            <p:nvPr/>
          </p:nvSpPr>
          <p:spPr>
            <a:xfrm>
              <a:off x="9455753" y="8630449"/>
              <a:ext cx="1594586" cy="1594586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FA5683B-E485-4518-8B05-F5F80169E3F2}"/>
                </a:ext>
              </a:extLst>
            </p:cNvPr>
            <p:cNvSpPr/>
            <p:nvPr/>
          </p:nvSpPr>
          <p:spPr>
            <a:xfrm>
              <a:off x="9860014" y="8979365"/>
              <a:ext cx="824564" cy="824564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761657B-D8B4-43C7-BC8F-35AA07DA4DD5}"/>
                </a:ext>
              </a:extLst>
            </p:cNvPr>
            <p:cNvGrpSpPr/>
            <p:nvPr/>
          </p:nvGrpSpPr>
          <p:grpSpPr>
            <a:xfrm>
              <a:off x="9853769" y="8318347"/>
              <a:ext cx="250257" cy="250257"/>
              <a:chOff x="3619099" y="702644"/>
              <a:chExt cx="250257" cy="250257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C46EF53F-EA49-4C15-9BE9-5C5B0DAAA7B3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D509B410-D3D9-4A87-BEFF-C81BDCC26B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A02043E-8458-4E13-A85C-70BBCEF8983E}"/>
                </a:ext>
              </a:extLst>
            </p:cNvPr>
            <p:cNvGrpSpPr/>
            <p:nvPr/>
          </p:nvGrpSpPr>
          <p:grpSpPr>
            <a:xfrm>
              <a:off x="8978672" y="8443476"/>
              <a:ext cx="250257" cy="250257"/>
              <a:chOff x="3619099" y="702644"/>
              <a:chExt cx="250257" cy="250257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5B02060-957C-4DB5-B652-4E84C4DDBB54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B5E4298-96E1-4612-8378-93DD02583E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BA9D33B-5332-4A25-A196-C4B546058F58}"/>
                </a:ext>
              </a:extLst>
            </p:cNvPr>
            <p:cNvGrpSpPr/>
            <p:nvPr/>
          </p:nvGrpSpPr>
          <p:grpSpPr>
            <a:xfrm>
              <a:off x="8953806" y="7860345"/>
              <a:ext cx="250257" cy="250257"/>
              <a:chOff x="3619099" y="702644"/>
              <a:chExt cx="250257" cy="250257"/>
            </a:xfrm>
          </p:grpSpPr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5BBE4F62-2CD3-4F21-AC93-91C8E8E9C271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3BEE584-7459-4587-8DC5-8212884D05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78450111-753A-4C2D-95DA-8CC6207F1A0C}"/>
                </a:ext>
              </a:extLst>
            </p:cNvPr>
            <p:cNvGrpSpPr/>
            <p:nvPr/>
          </p:nvGrpSpPr>
          <p:grpSpPr>
            <a:xfrm>
              <a:off x="10295729" y="8855758"/>
              <a:ext cx="250257" cy="250257"/>
              <a:chOff x="3619099" y="702644"/>
              <a:chExt cx="250257" cy="250257"/>
            </a:xfrm>
          </p:grpSpPr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D26F09EF-8504-4BCA-A79B-49054F24887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94187ED8-2379-43E8-9AD1-93ED263C6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4384D6A-A7EA-4DB9-8107-B01240900BF4}"/>
                </a:ext>
              </a:extLst>
            </p:cNvPr>
            <p:cNvGrpSpPr/>
            <p:nvPr/>
          </p:nvGrpSpPr>
          <p:grpSpPr>
            <a:xfrm>
              <a:off x="9603512" y="9249592"/>
              <a:ext cx="250257" cy="250257"/>
              <a:chOff x="3619099" y="702644"/>
              <a:chExt cx="250257" cy="250257"/>
            </a:xfrm>
          </p:grpSpPr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141A8606-B744-4D18-B36D-25EB656993D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0A683D9-03FF-45D9-90E5-F5AE2472BC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8BE39DB-7F6E-4116-99EA-8387AC951D5D}"/>
                </a:ext>
              </a:extLst>
            </p:cNvPr>
            <p:cNvGrpSpPr/>
            <p:nvPr/>
          </p:nvGrpSpPr>
          <p:grpSpPr>
            <a:xfrm>
              <a:off x="8828677" y="9124463"/>
              <a:ext cx="250257" cy="250257"/>
              <a:chOff x="3619099" y="702644"/>
              <a:chExt cx="250257" cy="250257"/>
            </a:xfrm>
          </p:grpSpPr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83EB2FD2-50A2-434A-BCFB-34652F8CD30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3CC772FB-2204-40B2-BB9F-62D90B5B3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68136ED0-CC77-4AA0-BD1B-7BD31CA96632}"/>
                </a:ext>
              </a:extLst>
            </p:cNvPr>
            <p:cNvGrpSpPr/>
            <p:nvPr/>
          </p:nvGrpSpPr>
          <p:grpSpPr>
            <a:xfrm>
              <a:off x="8424417" y="8156322"/>
              <a:ext cx="250257" cy="250257"/>
              <a:chOff x="3619099" y="702644"/>
              <a:chExt cx="250257" cy="250257"/>
            </a:xfrm>
          </p:grpSpPr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BDD886F9-36C0-4556-9925-8101EA4932F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807A3C05-4AD4-498D-B877-AB64250D3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BA54DCD-107E-4ED2-B310-5B4E81A13866}"/>
                </a:ext>
              </a:extLst>
            </p:cNvPr>
            <p:cNvGrpSpPr/>
            <p:nvPr/>
          </p:nvGrpSpPr>
          <p:grpSpPr>
            <a:xfrm>
              <a:off x="9656450" y="7614501"/>
              <a:ext cx="250257" cy="250257"/>
              <a:chOff x="3619099" y="702644"/>
              <a:chExt cx="250257" cy="250257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4193343-D4FC-4E1F-9A7A-3D7528D2060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3675AF43-E51A-4739-AF66-D0BB02022E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334F301-C778-4B19-ACB7-97E15B6E5634}"/>
                </a:ext>
              </a:extLst>
            </p:cNvPr>
            <p:cNvGrpSpPr/>
            <p:nvPr/>
          </p:nvGrpSpPr>
          <p:grpSpPr>
            <a:xfrm>
              <a:off x="9704577" y="8745868"/>
              <a:ext cx="250257" cy="250257"/>
              <a:chOff x="3619099" y="702644"/>
              <a:chExt cx="250257" cy="250257"/>
            </a:xfrm>
          </p:grpSpPr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EDF571C-9C5B-4663-8BFB-4D2FFAB235A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7BC9E626-3BAC-4035-B265-B62F66D4EE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120EF7A-B84B-48E3-895C-C971E341A2B6}"/>
                </a:ext>
              </a:extLst>
            </p:cNvPr>
            <p:cNvGrpSpPr/>
            <p:nvPr/>
          </p:nvGrpSpPr>
          <p:grpSpPr>
            <a:xfrm>
              <a:off x="9116633" y="9579659"/>
              <a:ext cx="250257" cy="250257"/>
              <a:chOff x="3619099" y="702644"/>
              <a:chExt cx="250257" cy="250257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57E2CA2B-F693-406F-9EF5-106E5DF9592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BC4269A-767E-448B-B589-8C233DA2EB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C9D2F63-24F9-4C1A-8A76-DC4049C9583A}"/>
                </a:ext>
              </a:extLst>
            </p:cNvPr>
            <p:cNvGrpSpPr/>
            <p:nvPr/>
          </p:nvGrpSpPr>
          <p:grpSpPr>
            <a:xfrm>
              <a:off x="8453293" y="8825679"/>
              <a:ext cx="250257" cy="250257"/>
              <a:chOff x="3619099" y="702644"/>
              <a:chExt cx="250257" cy="250257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73CCB6AA-49B1-4245-A7AD-A87AC784B901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06311183-F911-4103-A157-AFC932DFC2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E2AB917-D2BC-4345-82C2-10299BDB4C50}"/>
                </a:ext>
              </a:extLst>
            </p:cNvPr>
            <p:cNvGrpSpPr/>
            <p:nvPr/>
          </p:nvGrpSpPr>
          <p:grpSpPr>
            <a:xfrm>
              <a:off x="10423264" y="8318346"/>
              <a:ext cx="250257" cy="250257"/>
              <a:chOff x="3619099" y="702644"/>
              <a:chExt cx="250257" cy="250257"/>
            </a:xfrm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C93BDDE-B0EE-4F10-9404-F08D61F5D601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33567EC-64B7-43CC-AA83-94CF8A449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9B9F690-BB12-438D-9A07-24E697C897E2}"/>
                </a:ext>
              </a:extLst>
            </p:cNvPr>
            <p:cNvGrpSpPr/>
            <p:nvPr/>
          </p:nvGrpSpPr>
          <p:grpSpPr>
            <a:xfrm>
              <a:off x="10045472" y="9490225"/>
              <a:ext cx="250257" cy="250257"/>
              <a:chOff x="3619099" y="702644"/>
              <a:chExt cx="250257" cy="250257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BE9AF17-F826-47F3-B3E6-42FB94616BDC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BB4586B-86BA-4D25-8851-55CA6650D2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843C34B-DA26-4452-8C12-3AF41CFA4916}"/>
                </a:ext>
              </a:extLst>
            </p:cNvPr>
            <p:cNvGrpSpPr/>
            <p:nvPr/>
          </p:nvGrpSpPr>
          <p:grpSpPr>
            <a:xfrm>
              <a:off x="9294702" y="8504435"/>
              <a:ext cx="394636" cy="394636"/>
              <a:chOff x="3619099" y="2119162"/>
              <a:chExt cx="394636" cy="39463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7225338B-CB3B-4FDD-9353-6D0287C1AF21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AC228484-0C0D-4E94-8B01-44221C1B781F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3B95C62A-9AA3-41D8-962C-9FEE390939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2EF51EA7-C0C1-4858-9F40-B21C6A9AC4DD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BE44BFE8-AB71-40D4-80AA-0E24B6E0229D}"/>
                </a:ext>
              </a:extLst>
            </p:cNvPr>
            <p:cNvCxnSpPr>
              <a:cxnSpLocks/>
              <a:stCxn id="183" idx="1"/>
              <a:endCxn id="239" idx="5"/>
            </p:cNvCxnSpPr>
            <p:nvPr/>
          </p:nvCxnSpPr>
          <p:spPr>
            <a:xfrm flipH="1" flipV="1">
              <a:off x="9631544" y="8841277"/>
              <a:ext cx="3065448" cy="2226220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E2FEC9-E1F4-4698-8002-44BD0DD382CC}"/>
                </a:ext>
              </a:extLst>
            </p:cNvPr>
            <p:cNvSpPr txBox="1"/>
            <p:nvPr/>
          </p:nvSpPr>
          <p:spPr>
            <a:xfrm>
              <a:off x="12696992" y="10476628"/>
              <a:ext cx="3670501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73137BF-1565-4F4B-98A3-F374CD235251}"/>
                </a:ext>
              </a:extLst>
            </p:cNvPr>
            <p:cNvSpPr txBox="1"/>
            <p:nvPr/>
          </p:nvSpPr>
          <p:spPr>
            <a:xfrm>
              <a:off x="4383205" y="6788093"/>
              <a:ext cx="3979534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A40650C-E574-4FDF-B6FC-9A0CB4C9B6D6}"/>
                </a:ext>
              </a:extLst>
            </p:cNvPr>
            <p:cNvCxnSpPr>
              <a:cxnSpLocks/>
            </p:cNvCxnSpPr>
            <p:nvPr/>
          </p:nvCxnSpPr>
          <p:spPr>
            <a:xfrm>
              <a:off x="7566271" y="7961394"/>
              <a:ext cx="745212" cy="256416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786D909-B0F1-48C7-BC23-5D079F5C2A10}"/>
                </a:ext>
              </a:extLst>
            </p:cNvPr>
            <p:cNvSpPr txBox="1"/>
            <p:nvPr/>
          </p:nvSpPr>
          <p:spPr>
            <a:xfrm>
              <a:off x="-6876447" y="3203992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Variance faible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B3882DC-4CC1-4083-AB98-BC17AB705C67}"/>
                </a:ext>
              </a:extLst>
            </p:cNvPr>
            <p:cNvSpPr txBox="1"/>
            <p:nvPr/>
          </p:nvSpPr>
          <p:spPr>
            <a:xfrm>
              <a:off x="-881580" y="-1063763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Biais faible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9B378A2-A674-48C2-9321-E4DA4FAAF169}"/>
                </a:ext>
              </a:extLst>
            </p:cNvPr>
            <p:cNvSpPr txBox="1"/>
            <p:nvPr/>
          </p:nvSpPr>
          <p:spPr>
            <a:xfrm>
              <a:off x="7554162" y="-1063763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Biais élevé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683F70BD-9F01-465A-93F8-CEB30241B047}"/>
                </a:ext>
              </a:extLst>
            </p:cNvPr>
            <p:cNvGrpSpPr/>
            <p:nvPr/>
          </p:nvGrpSpPr>
          <p:grpSpPr>
            <a:xfrm>
              <a:off x="1424271" y="3409414"/>
              <a:ext cx="394636" cy="394636"/>
              <a:chOff x="3619099" y="2119162"/>
              <a:chExt cx="394636" cy="394636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0E82E19-475A-482C-B157-694BBFF1E9FA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EA9A6D07-D44A-424B-B1E1-7CFB141776CC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AC0F0B7-F317-496C-9D3E-B9C1A4014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63EF54F4-A470-4609-BDD4-4222FA69EF23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8A831D8D-595F-4183-9118-876482198FEA}"/>
                </a:ext>
              </a:extLst>
            </p:cNvPr>
            <p:cNvGrpSpPr/>
            <p:nvPr/>
          </p:nvGrpSpPr>
          <p:grpSpPr>
            <a:xfrm>
              <a:off x="9603766" y="1901758"/>
              <a:ext cx="250257" cy="250257"/>
              <a:chOff x="3619099" y="702644"/>
              <a:chExt cx="250257" cy="250257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119C5550-F861-4380-90FB-FAB1598A0B5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9C07CF5-554D-42FD-866A-9D97777751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78E9B0DE-DB19-40A7-82CE-E49789986819}"/>
                </a:ext>
              </a:extLst>
            </p:cNvPr>
            <p:cNvGrpSpPr/>
            <p:nvPr/>
          </p:nvGrpSpPr>
          <p:grpSpPr>
            <a:xfrm>
              <a:off x="8728669" y="2026887"/>
              <a:ext cx="250257" cy="250257"/>
              <a:chOff x="3619099" y="702644"/>
              <a:chExt cx="250257" cy="250257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9984544-53C4-49E5-BB4A-4C3DB176409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BF7D35D-175D-405B-8343-BD5248305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7A755134-A54B-45E7-B334-298DCA730C8F}"/>
                </a:ext>
              </a:extLst>
            </p:cNvPr>
            <p:cNvGrpSpPr/>
            <p:nvPr/>
          </p:nvGrpSpPr>
          <p:grpSpPr>
            <a:xfrm>
              <a:off x="8937617" y="1754972"/>
              <a:ext cx="250257" cy="250257"/>
              <a:chOff x="3619099" y="702644"/>
              <a:chExt cx="250257" cy="250257"/>
            </a:xfrm>
          </p:grpSpPr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E23834B-298F-413D-A0F4-52B7BDC6DC5E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8AE97DE-27DC-4F07-9CDC-3F09398EF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B8CD678-3664-4F34-B18C-9C2AD5589BD9}"/>
                </a:ext>
              </a:extLst>
            </p:cNvPr>
            <p:cNvGrpSpPr/>
            <p:nvPr/>
          </p:nvGrpSpPr>
          <p:grpSpPr>
            <a:xfrm>
              <a:off x="9793694" y="2186807"/>
              <a:ext cx="250257" cy="250257"/>
              <a:chOff x="3619099" y="702644"/>
              <a:chExt cx="250257" cy="250257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2FE506E-2237-47F9-AF11-FEE34A56D306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025267E-93C4-4FF7-A076-19C8CD1EDA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6AAC8FA7-A0DB-47D9-AC14-7D95C4ED24B6}"/>
                </a:ext>
              </a:extLst>
            </p:cNvPr>
            <p:cNvGrpSpPr/>
            <p:nvPr/>
          </p:nvGrpSpPr>
          <p:grpSpPr>
            <a:xfrm>
              <a:off x="9353509" y="2833003"/>
              <a:ext cx="250257" cy="250257"/>
              <a:chOff x="3619099" y="702644"/>
              <a:chExt cx="250257" cy="250257"/>
            </a:xfrm>
          </p:grpSpPr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B4CD777-EE41-411B-8DB2-6544F63D00E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9D12F49-EA37-42B1-BCC2-E718615B8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EE9BE5E-9489-4AED-89F7-E53E5E83CEB7}"/>
                </a:ext>
              </a:extLst>
            </p:cNvPr>
            <p:cNvGrpSpPr/>
            <p:nvPr/>
          </p:nvGrpSpPr>
          <p:grpSpPr>
            <a:xfrm>
              <a:off x="8734685" y="2533817"/>
              <a:ext cx="250257" cy="250257"/>
              <a:chOff x="3619099" y="702644"/>
              <a:chExt cx="250257" cy="250257"/>
            </a:xfrm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1131D24-50A1-43A7-B958-6A9772896AE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1B2C0D27-057F-4ADF-AB5E-77191E86DE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FD89F6A-3EB9-4A8F-8E33-37E31BB33B75}"/>
                </a:ext>
              </a:extLst>
            </p:cNvPr>
            <p:cNvGrpSpPr/>
            <p:nvPr/>
          </p:nvGrpSpPr>
          <p:grpSpPr>
            <a:xfrm>
              <a:off x="8522724" y="2166577"/>
              <a:ext cx="250257" cy="250257"/>
              <a:chOff x="3619099" y="702644"/>
              <a:chExt cx="250257" cy="250257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B285F3E-587E-4115-AF7B-1FAF0F59AA03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FA35353-25E1-4B8B-A202-B56AFC17D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0C699B0-D411-4ED5-AD65-1956FA805D02}"/>
                </a:ext>
              </a:extLst>
            </p:cNvPr>
            <p:cNvGrpSpPr/>
            <p:nvPr/>
          </p:nvGrpSpPr>
          <p:grpSpPr>
            <a:xfrm>
              <a:off x="9251164" y="1587332"/>
              <a:ext cx="250257" cy="250257"/>
              <a:chOff x="3619099" y="702644"/>
              <a:chExt cx="250257" cy="250257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703FDB8-E4F9-4EE8-ABA4-0E634AF7258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5B2A937-68C1-46B4-9C5F-70555E269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6137E8-6C70-4B8C-8454-62D63179CE09}"/>
                </a:ext>
              </a:extLst>
            </p:cNvPr>
            <p:cNvGrpSpPr/>
            <p:nvPr/>
          </p:nvGrpSpPr>
          <p:grpSpPr>
            <a:xfrm>
              <a:off x="9454574" y="2329279"/>
              <a:ext cx="250257" cy="250257"/>
              <a:chOff x="3619099" y="702644"/>
              <a:chExt cx="250257" cy="250257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35401991-B749-4D08-B01D-BE7DB105DA5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A5B92906-C526-43A0-9207-F8DCECAD98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5F977D5-5C0B-4ABF-A54C-CB71025A4631}"/>
                </a:ext>
              </a:extLst>
            </p:cNvPr>
            <p:cNvGrpSpPr/>
            <p:nvPr/>
          </p:nvGrpSpPr>
          <p:grpSpPr>
            <a:xfrm>
              <a:off x="9081194" y="2542641"/>
              <a:ext cx="250257" cy="250257"/>
              <a:chOff x="3619099" y="702644"/>
              <a:chExt cx="250257" cy="250257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5FFB3A5F-7DCB-4B80-A155-534DB3C33593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519697C7-24A4-490B-BA2B-5D8605F8A8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5A5DAD6D-7E5A-4723-8F49-6546705FDBEB}"/>
                </a:ext>
              </a:extLst>
            </p:cNvPr>
            <p:cNvGrpSpPr/>
            <p:nvPr/>
          </p:nvGrpSpPr>
          <p:grpSpPr>
            <a:xfrm>
              <a:off x="8825222" y="2759728"/>
              <a:ext cx="250257" cy="250257"/>
              <a:chOff x="3619099" y="702644"/>
              <a:chExt cx="250257" cy="250257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11C33E9-413C-420A-8FB7-FD618E6D53C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5100F45-D255-4EB2-86D2-0DB634E506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B74C0FAD-5B62-4432-9D4F-2F590AC2A582}"/>
                </a:ext>
              </a:extLst>
            </p:cNvPr>
            <p:cNvGrpSpPr/>
            <p:nvPr/>
          </p:nvGrpSpPr>
          <p:grpSpPr>
            <a:xfrm>
              <a:off x="9337482" y="1998113"/>
              <a:ext cx="250257" cy="250257"/>
              <a:chOff x="3619099" y="702644"/>
              <a:chExt cx="250257" cy="250257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5C37BD26-733D-4CCA-B3ED-31C32616102E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BED1506-7220-44E7-B03A-0B5150276B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CC74474A-1D34-4B79-BF30-AB7D23B6FC8D}"/>
                </a:ext>
              </a:extLst>
            </p:cNvPr>
            <p:cNvGrpSpPr/>
            <p:nvPr/>
          </p:nvGrpSpPr>
          <p:grpSpPr>
            <a:xfrm>
              <a:off x="9581708" y="2608612"/>
              <a:ext cx="250257" cy="250257"/>
              <a:chOff x="3619099" y="702644"/>
              <a:chExt cx="250257" cy="250257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222CEC5-4DEA-4155-B78B-F242C95C8868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899E0ECE-90F8-48FD-8D3F-83869336C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8A60A27-A56B-4901-895A-346354961394}"/>
                </a:ext>
              </a:extLst>
            </p:cNvPr>
            <p:cNvGrpSpPr/>
            <p:nvPr/>
          </p:nvGrpSpPr>
          <p:grpSpPr>
            <a:xfrm>
              <a:off x="9064407" y="2127749"/>
              <a:ext cx="394636" cy="394636"/>
              <a:chOff x="3619099" y="2119162"/>
              <a:chExt cx="394636" cy="394636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BA051CD7-0819-4A88-8776-422FAB5D4E35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2A234285-4B21-4D64-BC7C-ECE150887FFC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0C1C55C1-ADC1-4FF0-8F6A-A3852A904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BEDD32F0-E3A0-42C7-A7FA-FE7F28E6F43D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3395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602229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La SOMME du </a:t>
            </a:r>
            <a:r>
              <a:rPr lang="fr-CA" sz="4000" b="1" dirty="0">
                <a:solidFill>
                  <a:srgbClr val="EF3B2C"/>
                </a:solidFill>
              </a:rPr>
              <a:t>BIAIS</a:t>
            </a:r>
            <a:r>
              <a:rPr lang="fr-CA" sz="4000" b="1" dirty="0"/>
              <a:t> et de la </a:t>
            </a:r>
            <a:r>
              <a:rPr lang="fr-CA" sz="4000" b="1" dirty="0">
                <a:solidFill>
                  <a:srgbClr val="00B050"/>
                </a:solidFill>
              </a:rPr>
              <a:t>VARIANCE</a:t>
            </a:r>
            <a:r>
              <a:rPr lang="fr-CA" sz="4000" b="1" dirty="0"/>
              <a:t> correspond à l’« </a:t>
            </a:r>
            <a:r>
              <a:rPr lang="fr-CA" sz="4000" b="1" dirty="0">
                <a:solidFill>
                  <a:srgbClr val="08519C"/>
                </a:solidFill>
              </a:rPr>
              <a:t>ERREUR DE GÉNÉRALISATION</a:t>
            </a:r>
            <a:r>
              <a:rPr lang="fr-CA" sz="4000" b="1" dirty="0"/>
              <a:t> » du modèle.</a:t>
            </a: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Plus l’erreur de généralisation est élevée, plus on risque d’obtenir un modèle différent à partir d’un autre échantillon.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Plus l’erreur de généralisation est élevée, moins les résultats sont reproductibles.</a:t>
            </a:r>
          </a:p>
          <a:p>
            <a:endParaRPr lang="fr-CA" sz="4000" dirty="0"/>
          </a:p>
          <a:p>
            <a:r>
              <a:rPr lang="fr-CA" sz="4000" dirty="0"/>
              <a:t>En statistiques inférentielles</a:t>
            </a:r>
            <a:r>
              <a:rPr lang="fr-CA" sz="4000" b="1" dirty="0"/>
              <a:t>, au moment d’estimer le modèle, </a:t>
            </a:r>
            <a:r>
              <a:rPr lang="fr-CA" sz="4000" dirty="0"/>
              <a:t>on ne tient compte que du biais.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chercher à </a:t>
            </a:r>
            <a:r>
              <a:rPr lang="fr-CA" sz="3600" b="1" dirty="0">
                <a:solidFill>
                  <a:srgbClr val="EF3B2C"/>
                </a:solidFill>
              </a:rPr>
              <a:t>MINIMISER LE BIAIS</a:t>
            </a:r>
            <a:r>
              <a:rPr lang="fr-CA" sz="3600" dirty="0"/>
              <a:t>.</a:t>
            </a:r>
            <a:endParaRPr lang="fr-CA" sz="3600" b="1" dirty="0"/>
          </a:p>
          <a:p>
            <a:endParaRPr lang="fr-CA" sz="4000" b="1" dirty="0"/>
          </a:p>
          <a:p>
            <a:r>
              <a:rPr lang="fr-CA" sz="4000" dirty="0"/>
              <a:t>Or, une diminution du biais implique généralement… une augmentation de la variance.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Ceci implique qu’un modèle obtenu en minimisant le biais risque d’être peu généralisable.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dirty="0"/>
              <a:t>Voici une illustration de la relation entre le biais, la variance et l’erreur de généralisation.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Notons qu’un certain compromis entre le </a:t>
            </a:r>
            <a:r>
              <a:rPr lang="fr-CA" sz="3600" b="1" dirty="0">
                <a:solidFill>
                  <a:srgbClr val="EF3B2C"/>
                </a:solidFill>
              </a:rPr>
              <a:t>biais </a:t>
            </a:r>
            <a:r>
              <a:rPr lang="fr-CA" sz="3600" dirty="0"/>
              <a:t>et la </a:t>
            </a:r>
            <a:r>
              <a:rPr lang="fr-CA" sz="3600" b="1" dirty="0">
                <a:solidFill>
                  <a:srgbClr val="00B050"/>
                </a:solidFill>
              </a:rPr>
              <a:t>variance</a:t>
            </a:r>
            <a:r>
              <a:rPr lang="fr-CA" sz="3600" dirty="0"/>
              <a:t> permet de minimiser l’</a:t>
            </a:r>
            <a:r>
              <a:rPr lang="fr-CA" sz="3600" b="1" dirty="0">
                <a:solidFill>
                  <a:srgbClr val="08519C"/>
                </a:solidFill>
              </a:rPr>
              <a:t>erreur de généralisation</a:t>
            </a:r>
            <a:r>
              <a:rPr lang="fr-CA" sz="3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MINIMISER LE BIAIS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1B476-405A-4033-A0DC-51999483E0A5}"/>
              </a:ext>
            </a:extLst>
          </p:cNvPr>
          <p:cNvGrpSpPr/>
          <p:nvPr/>
        </p:nvGrpSpPr>
        <p:grpSpPr>
          <a:xfrm>
            <a:off x="-7400915" y="4076700"/>
            <a:ext cx="25241229" cy="11208375"/>
            <a:chOff x="-7400915" y="3429000"/>
            <a:chExt cx="25241229" cy="112083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284FC4-9A6E-415D-BB8F-ABA9FCFC003C}"/>
                </a:ext>
              </a:extLst>
            </p:cNvPr>
            <p:cNvGrpSpPr/>
            <p:nvPr/>
          </p:nvGrpSpPr>
          <p:grpSpPr>
            <a:xfrm>
              <a:off x="-7400915" y="3429000"/>
              <a:ext cx="25241229" cy="11208375"/>
              <a:chOff x="-8248637" y="-4038590"/>
              <a:chExt cx="25241229" cy="11208375"/>
            </a:xfrm>
          </p:grpSpPr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1691449E-418A-401B-AC6B-45DD96A08E41}"/>
                  </a:ext>
                </a:extLst>
              </p:cNvPr>
              <p:cNvSpPr/>
              <p:nvPr/>
            </p:nvSpPr>
            <p:spPr>
              <a:xfrm rot="5400000" flipV="1">
                <a:off x="4381512" y="-7086597"/>
                <a:ext cx="9563074" cy="15659087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EF3B2C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739D275-3E69-43A7-BFED-A6DE1EA1027D}"/>
                  </a:ext>
                </a:extLst>
              </p:cNvPr>
              <p:cNvSpPr/>
              <p:nvPr/>
            </p:nvSpPr>
            <p:spPr>
              <a:xfrm flipV="1">
                <a:off x="-8248637" y="-647708"/>
                <a:ext cx="18497535" cy="6172191"/>
              </a:xfrm>
              <a:prstGeom prst="arc">
                <a:avLst>
                  <a:gd name="adj1" fmla="val 16200000"/>
                  <a:gd name="adj2" fmla="val 21033188"/>
                </a:avLst>
              </a:prstGeom>
              <a:ln w="76200">
                <a:solidFill>
                  <a:srgbClr val="00B05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68AE2DA7-A5AF-419B-8DAD-E81D0B99062B}"/>
                  </a:ext>
                </a:extLst>
              </p:cNvPr>
              <p:cNvSpPr/>
              <p:nvPr/>
            </p:nvSpPr>
            <p:spPr>
              <a:xfrm rot="5400000" flipV="1">
                <a:off x="2309816" y="-3910010"/>
                <a:ext cx="7077073" cy="8801093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0851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DE4CEF4-2C65-440C-BD9D-4338E1A8EFCF}"/>
                  </a:ext>
                </a:extLst>
              </p:cNvPr>
              <p:cNvGrpSpPr/>
              <p:nvPr/>
            </p:nvGrpSpPr>
            <p:grpSpPr>
              <a:xfrm>
                <a:off x="800100" y="381000"/>
                <a:ext cx="9299573" cy="6788785"/>
                <a:chOff x="800100" y="381000"/>
                <a:chExt cx="9299573" cy="678878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9290A65-190C-459A-947D-93BFF21360D0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877303" cy="5562600"/>
                  <a:chOff x="800100" y="381000"/>
                  <a:chExt cx="8877303" cy="5562600"/>
                </a:xfrm>
              </p:grpSpPr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32D1A2B3-6109-4977-8340-C73A1CE8749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0100" y="381000"/>
                    <a:ext cx="0" cy="556260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3B8FE0EA-7F6B-4843-86A2-1A0625B50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5943600"/>
                    <a:ext cx="8648700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Arc 13">
                    <a:extLst>
                      <a:ext uri="{FF2B5EF4-FFF2-40B4-BE49-F238E27FC236}">
                        <a16:creationId xmlns:a16="http://schemas.microsoft.com/office/drawing/2014/main" id="{3F5FEA8E-4749-44D8-9621-C7DBB8C9ED9A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4364051" y="-1284278"/>
                    <a:ext cx="2695557" cy="7931147"/>
                  </a:xfrm>
                  <a:prstGeom prst="arc">
                    <a:avLst>
                      <a:gd name="adj1" fmla="val 16764063"/>
                      <a:gd name="adj2" fmla="val 0"/>
                    </a:avLst>
                  </a:prstGeom>
                  <a:ln w="76200">
                    <a:solidFill>
                      <a:srgbClr val="08519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581D388-846D-4FF4-9056-8C8AA96C5085}"/>
                      </a:ext>
                    </a:extLst>
                  </p:cNvPr>
                  <p:cNvSpPr txBox="1"/>
                  <p:nvPr/>
                </p:nvSpPr>
                <p:spPr>
                  <a:xfrm>
                    <a:off x="1209677" y="4714955"/>
                    <a:ext cx="278129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0B050"/>
                        </a:solidFill>
                      </a:rPr>
                      <a:t>Variance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49B0A68-57F7-4F6F-B170-36AC41ADB2E9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659" y="3344702"/>
                    <a:ext cx="278129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EF3B2C"/>
                        </a:solidFill>
                      </a:rPr>
                      <a:t>Biais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B0456A-22DE-428C-A343-AB6C68519F1D}"/>
                      </a:ext>
                    </a:extLst>
                  </p:cNvPr>
                  <p:cNvSpPr txBox="1"/>
                  <p:nvPr/>
                </p:nvSpPr>
                <p:spPr>
                  <a:xfrm>
                    <a:off x="2200276" y="1038208"/>
                    <a:ext cx="43434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Erreur de </a:t>
                    </a:r>
                    <a:br>
                      <a:rPr lang="fr-CA" sz="3600" b="1" dirty="0">
                        <a:solidFill>
                          <a:srgbClr val="08519C"/>
                        </a:solidFill>
                      </a:rPr>
                    </a:br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généralisation</a:t>
                    </a:r>
                  </a:p>
                </p:txBody>
              </p: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B08F2FF-D2E3-4869-92F5-4BB12B6D8916}"/>
                    </a:ext>
                  </a:extLst>
                </p:cNvPr>
                <p:cNvCxnSpPr/>
                <p:nvPr/>
              </p:nvCxnSpPr>
              <p:spPr>
                <a:xfrm>
                  <a:off x="5848352" y="2438387"/>
                  <a:ext cx="0" cy="3990979"/>
                </a:xfrm>
                <a:prstGeom prst="line">
                  <a:avLst/>
                </a:prstGeom>
                <a:ln w="38100">
                  <a:solidFill>
                    <a:srgbClr val="08519C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F976AEC-4A4E-4A65-B75E-02EEAB7C0354}"/>
                    </a:ext>
                  </a:extLst>
                </p:cNvPr>
                <p:cNvSpPr txBox="1"/>
                <p:nvPr/>
              </p:nvSpPr>
              <p:spPr>
                <a:xfrm>
                  <a:off x="1597031" y="6461899"/>
                  <a:ext cx="850264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4000" b="1" dirty="0">
                      <a:solidFill>
                        <a:srgbClr val="08519C"/>
                      </a:solidFill>
                    </a:rPr>
                    <a:t>Compromis « biais - variance » optimal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AE7056-9E23-4C03-9753-174FE157C429}"/>
                </a:ext>
              </a:extLst>
            </p:cNvPr>
            <p:cNvSpPr txBox="1"/>
            <p:nvPr/>
          </p:nvSpPr>
          <p:spPr>
            <a:xfrm>
              <a:off x="-333376" y="7815288"/>
              <a:ext cx="1981200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700" b="1" dirty="0"/>
                <a:t>Erreur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32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238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Ainsi, en statistiques inférentielles, le modèle est estimé en tenant uniquement compte du biais.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Sans tenir compte de la variance du modèle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Néanmoins, le test de significativité de l’hypothèse nulle, lui, prend la variance du modèle en considération.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En effet, un test de significativité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correspond à un rapport « signal sur bruit ».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Par exemple, dans le cadre de la régression linéaire simple, on effectue, entre autres, un test t sur le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𝑏𝑟𝑢𝑖𝑡</m:t>
                          </m:r>
                        </m:den>
                      </m:f>
                    </m:oMath>
                  </m:oMathPara>
                </a14:m>
                <a:endParaRPr lang="fr-CA" sz="3600" dirty="0"/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Le signal correspond à la différence entre la valeur estimée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et la valeur correspondant à l’hypothèse nulle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(i.e. généralement 0).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−0</m:t>
                      </m:r>
                    </m:oMath>
                  </m:oMathPara>
                </a14:m>
                <a:endParaRPr lang="fr-CA" sz="3600" dirty="0"/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Le bruit correspond à la variance du modèle, estimé à l’aide de l’erreur type (i.e. une estimation de l’écart type des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que l’on obtiendrait à partir d’une infinité d’échantillons tirés d’une même population.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𝑏𝑟𝑢𝑖𝑡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𝑒𝑟𝑟𝑒𝑢𝑟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CA" sz="3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CA" sz="3600" dirty="0"/>
                  <a:t> correspond à l’écart type de l’erreur dans l’échantillon.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3600" dirty="0"/>
                  <a:t> correspond à la taille de l’échantillon.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Ce qui est à retenir ici: plus </a:t>
                </a:r>
                <a14:m>
                  <m:oMath xmlns:m="http://schemas.openxmlformats.org/officeDocument/2006/math">
                    <m:r>
                      <a:rPr lang="fr-CA" sz="36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3600" b="1" dirty="0"/>
                  <a:t> est grand, plus la variance du modèle est petite!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2386852"/>
              </a:xfrm>
              <a:prstGeom prst="rect">
                <a:avLst/>
              </a:prstGeom>
              <a:blipFill>
                <a:blip r:embed="rId3"/>
                <a:stretch>
                  <a:fillRect l="-852" t="-886" b="-93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MINIMISER LE BIAIS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C0ECD62-A068-4BF4-8DF1-774520D9F731}"/>
              </a:ext>
            </a:extLst>
          </p:cNvPr>
          <p:cNvGrpSpPr/>
          <p:nvPr/>
        </p:nvGrpSpPr>
        <p:grpSpPr>
          <a:xfrm>
            <a:off x="-13987443" y="9246115"/>
            <a:ext cx="40166886" cy="11071832"/>
            <a:chOff x="-13050057" y="-4368285"/>
            <a:chExt cx="40166886" cy="1107183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10D268E-3E12-4B04-B6CF-2D8DB38391D7}"/>
                </a:ext>
              </a:extLst>
            </p:cNvPr>
            <p:cNvGrpSpPr/>
            <p:nvPr/>
          </p:nvGrpSpPr>
          <p:grpSpPr>
            <a:xfrm>
              <a:off x="-13050057" y="-4368285"/>
              <a:ext cx="25241229" cy="11071832"/>
              <a:chOff x="-8248637" y="-4038590"/>
              <a:chExt cx="25241229" cy="11071832"/>
            </a:xfrm>
          </p:grpSpPr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ED15A8D2-041B-46AE-9AC2-58631C4498EA}"/>
                  </a:ext>
                </a:extLst>
              </p:cNvPr>
              <p:cNvSpPr/>
              <p:nvPr/>
            </p:nvSpPr>
            <p:spPr>
              <a:xfrm rot="5400000" flipV="1">
                <a:off x="4381512" y="-7086597"/>
                <a:ext cx="9563074" cy="15659087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EF3B2C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E0E36C73-DF2F-40E8-97D5-BFF1F6051CF7}"/>
                  </a:ext>
                </a:extLst>
              </p:cNvPr>
              <p:cNvSpPr/>
              <p:nvPr/>
            </p:nvSpPr>
            <p:spPr>
              <a:xfrm flipV="1">
                <a:off x="-8248637" y="-647708"/>
                <a:ext cx="18497535" cy="6172191"/>
              </a:xfrm>
              <a:prstGeom prst="arc">
                <a:avLst>
                  <a:gd name="adj1" fmla="val 16200000"/>
                  <a:gd name="adj2" fmla="val 21033188"/>
                </a:avLst>
              </a:prstGeom>
              <a:ln w="76200">
                <a:solidFill>
                  <a:srgbClr val="00B05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89CBBE42-1127-4465-8A84-ED882CD06016}"/>
                  </a:ext>
                </a:extLst>
              </p:cNvPr>
              <p:cNvSpPr/>
              <p:nvPr/>
            </p:nvSpPr>
            <p:spPr>
              <a:xfrm rot="5400000" flipV="1">
                <a:off x="2309816" y="-3910010"/>
                <a:ext cx="7077073" cy="8801093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0851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5C72973-1FEC-453B-96B0-F449AD5EDBF2}"/>
                  </a:ext>
                </a:extLst>
              </p:cNvPr>
              <p:cNvGrpSpPr/>
              <p:nvPr/>
            </p:nvGrpSpPr>
            <p:grpSpPr>
              <a:xfrm>
                <a:off x="800100" y="381000"/>
                <a:ext cx="8877303" cy="6652242"/>
                <a:chOff x="800100" y="381000"/>
                <a:chExt cx="8877303" cy="6652242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E6FDA0D1-753B-48F9-9D3C-10880F829D1C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877303" cy="5562600"/>
                  <a:chOff x="800100" y="381000"/>
                  <a:chExt cx="8877303" cy="5562600"/>
                </a:xfrm>
              </p:grpSpPr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F6D0F0F5-EFDA-48EF-A48D-73DAF3348AA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0100" y="381000"/>
                    <a:ext cx="0" cy="556260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E96E594E-4190-4241-AC78-5E88F9729C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5943600"/>
                    <a:ext cx="8648700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Arc 64">
                    <a:extLst>
                      <a:ext uri="{FF2B5EF4-FFF2-40B4-BE49-F238E27FC236}">
                        <a16:creationId xmlns:a16="http://schemas.microsoft.com/office/drawing/2014/main" id="{65EA0FA5-E2CB-404E-81C0-92027F3493EC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4364051" y="-1284278"/>
                    <a:ext cx="2695557" cy="7931147"/>
                  </a:xfrm>
                  <a:prstGeom prst="arc">
                    <a:avLst>
                      <a:gd name="adj1" fmla="val 16764063"/>
                      <a:gd name="adj2" fmla="val 0"/>
                    </a:avLst>
                  </a:prstGeom>
                  <a:ln w="76200">
                    <a:solidFill>
                      <a:srgbClr val="08519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73A2035-F568-4F84-804A-F5700C1F9AE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5382" y="4842050"/>
                    <a:ext cx="278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200" b="1" dirty="0">
                        <a:solidFill>
                          <a:srgbClr val="00B050"/>
                        </a:solidFill>
                      </a:rPr>
                      <a:t>Variance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1188F51-C6E2-4B22-9C05-3136FA1D7D47}"/>
                      </a:ext>
                    </a:extLst>
                  </p:cNvPr>
                  <p:cNvSpPr txBox="1"/>
                  <p:nvPr/>
                </p:nvSpPr>
                <p:spPr>
                  <a:xfrm>
                    <a:off x="1095383" y="2890931"/>
                    <a:ext cx="278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200" b="1" dirty="0">
                        <a:solidFill>
                          <a:srgbClr val="EF3B2C"/>
                        </a:solidFill>
                      </a:rPr>
                      <a:t>Biais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13AC3A2-90A9-44E4-BE25-D8AC27630116}"/>
                      </a:ext>
                    </a:extLst>
                  </p:cNvPr>
                  <p:cNvSpPr txBox="1"/>
                  <p:nvPr/>
                </p:nvSpPr>
                <p:spPr>
                  <a:xfrm>
                    <a:off x="2324164" y="1372816"/>
                    <a:ext cx="43434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Erreur de </a:t>
                    </a:r>
                    <a:br>
                      <a:rPr lang="fr-CA" sz="3600" b="1" dirty="0">
                        <a:solidFill>
                          <a:srgbClr val="08519C"/>
                        </a:solidFill>
                      </a:rPr>
                    </a:br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généralisation</a:t>
                    </a:r>
                  </a:p>
                </p:txBody>
              </p:sp>
            </p:grp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E4655A7-01EA-4FDD-8CB7-8AD16F3AF113}"/>
                    </a:ext>
                  </a:extLst>
                </p:cNvPr>
                <p:cNvCxnSpPr/>
                <p:nvPr/>
              </p:nvCxnSpPr>
              <p:spPr>
                <a:xfrm>
                  <a:off x="5848352" y="2438387"/>
                  <a:ext cx="0" cy="3990979"/>
                </a:xfrm>
                <a:prstGeom prst="line">
                  <a:avLst/>
                </a:prstGeom>
                <a:ln w="38100">
                  <a:solidFill>
                    <a:srgbClr val="08519C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8F4D597-2659-4421-8A70-BBCC21C92B27}"/>
                    </a:ext>
                  </a:extLst>
                </p:cNvPr>
                <p:cNvSpPr txBox="1"/>
                <p:nvPr/>
              </p:nvSpPr>
              <p:spPr>
                <a:xfrm>
                  <a:off x="2043591" y="6386911"/>
                  <a:ext cx="757129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600" b="1" dirty="0">
                      <a:solidFill>
                        <a:srgbClr val="08519C"/>
                      </a:solidFill>
                    </a:rPr>
                    <a:t>Compromis « biais-variance » optimal</a:t>
                  </a:r>
                </a:p>
              </p:txBody>
            </p: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A38EDD-C6B6-4FAD-BED9-9B4D13002576}"/>
                </a:ext>
              </a:extLst>
            </p:cNvPr>
            <p:cNvGrpSpPr/>
            <p:nvPr/>
          </p:nvGrpSpPr>
          <p:grpSpPr>
            <a:xfrm>
              <a:off x="1942273" y="-4368285"/>
              <a:ext cx="25174556" cy="11004965"/>
              <a:chOff x="-8181964" y="-4038590"/>
              <a:chExt cx="25174556" cy="11004965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5F85829-53BD-46BE-B8B2-973D4A289784}"/>
                  </a:ext>
                </a:extLst>
              </p:cNvPr>
              <p:cNvSpPr/>
              <p:nvPr/>
            </p:nvSpPr>
            <p:spPr>
              <a:xfrm rot="5400000" flipV="1">
                <a:off x="4381512" y="-7086597"/>
                <a:ext cx="9563074" cy="15659087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EF3B2C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4C8D1FB2-9642-49FC-A471-341D3712FBA2}"/>
                  </a:ext>
                </a:extLst>
              </p:cNvPr>
              <p:cNvSpPr/>
              <p:nvPr/>
            </p:nvSpPr>
            <p:spPr>
              <a:xfrm flipV="1">
                <a:off x="-8181964" y="1544289"/>
                <a:ext cx="19278566" cy="4160253"/>
              </a:xfrm>
              <a:prstGeom prst="arc">
                <a:avLst>
                  <a:gd name="adj1" fmla="val 15769662"/>
                  <a:gd name="adj2" fmla="val 21033188"/>
                </a:avLst>
              </a:prstGeom>
              <a:ln w="76200">
                <a:solidFill>
                  <a:srgbClr val="00B05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C4CBE2C-8E6F-4079-B28C-CE433AB8141E}"/>
                  </a:ext>
                </a:extLst>
              </p:cNvPr>
              <p:cNvGrpSpPr/>
              <p:nvPr/>
            </p:nvGrpSpPr>
            <p:grpSpPr>
              <a:xfrm>
                <a:off x="800100" y="381000"/>
                <a:ext cx="9932384" cy="6585375"/>
                <a:chOff x="800100" y="381000"/>
                <a:chExt cx="9932384" cy="6585375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4AC4D94F-E7BA-4D99-9B29-AA69ECDCD124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648700" cy="5562600"/>
                  <a:chOff x="800100" y="381000"/>
                  <a:chExt cx="8648700" cy="5562600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08D469A3-BC91-4C8C-9444-FAFD2558D2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0100" y="381000"/>
                    <a:ext cx="0" cy="556260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701E39-AAC3-4636-AD51-BFD7246DAF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5943600"/>
                    <a:ext cx="8648700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Arc 51">
                    <a:extLst>
                      <a:ext uri="{FF2B5EF4-FFF2-40B4-BE49-F238E27FC236}">
                        <a16:creationId xmlns:a16="http://schemas.microsoft.com/office/drawing/2014/main" id="{C290ABAD-037E-46A7-A0CE-90B2C02AC6D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6228094" y="1782589"/>
                    <a:ext cx="1336652" cy="4729238"/>
                  </a:xfrm>
                  <a:prstGeom prst="arc">
                    <a:avLst>
                      <a:gd name="adj1" fmla="val 16521393"/>
                      <a:gd name="adj2" fmla="val 0"/>
                    </a:avLst>
                  </a:prstGeom>
                  <a:ln w="76200">
                    <a:solidFill>
                      <a:srgbClr val="08519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58BB79C-F8B9-472D-A981-82F263A96111}"/>
                      </a:ext>
                    </a:extLst>
                  </p:cNvPr>
                  <p:cNvSpPr txBox="1"/>
                  <p:nvPr/>
                </p:nvSpPr>
                <p:spPr>
                  <a:xfrm>
                    <a:off x="1287346" y="5093887"/>
                    <a:ext cx="278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200" b="1" dirty="0">
                        <a:solidFill>
                          <a:srgbClr val="00B050"/>
                        </a:solidFill>
                      </a:rPr>
                      <a:t>Variance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9DEFA86-263C-427E-A123-796BDDC0D01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6755" y="2989890"/>
                    <a:ext cx="278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200" b="1" dirty="0">
                        <a:solidFill>
                          <a:srgbClr val="EF3B2C"/>
                        </a:solidFill>
                      </a:rPr>
                      <a:t>Biais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000BAF5F-F978-4F11-A0AB-1EC656C23F5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4824" y="2547197"/>
                    <a:ext cx="43434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Erreur de </a:t>
                    </a:r>
                    <a:br>
                      <a:rPr lang="fr-CA" sz="3600" b="1" dirty="0">
                        <a:solidFill>
                          <a:srgbClr val="08519C"/>
                        </a:solidFill>
                      </a:rPr>
                    </a:br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généralisation</a:t>
                    </a:r>
                  </a:p>
                </p:txBody>
              </p:sp>
            </p:grp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961EAB8-6BA0-4BF9-9B93-497EB4269B69}"/>
                    </a:ext>
                  </a:extLst>
                </p:cNvPr>
                <p:cNvCxnSpPr/>
                <p:nvPr/>
              </p:nvCxnSpPr>
              <p:spPr>
                <a:xfrm>
                  <a:off x="6946838" y="2368992"/>
                  <a:ext cx="0" cy="3990979"/>
                </a:xfrm>
                <a:prstGeom prst="line">
                  <a:avLst/>
                </a:prstGeom>
                <a:ln w="38100">
                  <a:solidFill>
                    <a:srgbClr val="08519C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17BA93-96F6-4C0C-AB81-820C8804AD8F}"/>
                    </a:ext>
                  </a:extLst>
                </p:cNvPr>
                <p:cNvSpPr txBox="1"/>
                <p:nvPr/>
              </p:nvSpPr>
              <p:spPr>
                <a:xfrm>
                  <a:off x="3161191" y="6320044"/>
                  <a:ext cx="757129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600" b="1" dirty="0">
                      <a:solidFill>
                        <a:srgbClr val="08519C"/>
                      </a:solidFill>
                    </a:rPr>
                    <a:t>Compromis « biais-variance » optimal</a:t>
                  </a:r>
                </a:p>
              </p:txBody>
            </p: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35CA31-5605-48C6-9B18-A36B8CBEF809}"/>
                </a:ext>
              </a:extLst>
            </p:cNvPr>
            <p:cNvSpPr txBox="1"/>
            <p:nvPr/>
          </p:nvSpPr>
          <p:spPr>
            <a:xfrm>
              <a:off x="5788855" y="1899516"/>
              <a:ext cx="465924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00B050"/>
                  </a:solidFill>
                </a:rPr>
                <a:t>Si N augmente, </a:t>
              </a:r>
              <a:br>
                <a:rPr lang="fr-CA" sz="4000" b="1" dirty="0">
                  <a:solidFill>
                    <a:srgbClr val="00B050"/>
                  </a:solidFill>
                </a:rPr>
              </a:br>
              <a:r>
                <a:rPr lang="fr-CA" sz="4000" b="1" dirty="0">
                  <a:solidFill>
                    <a:srgbClr val="00B050"/>
                  </a:solidFill>
                </a:rPr>
                <a:t>la variance diminue</a:t>
              </a: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C60D5D3B-13C2-4DF7-81D1-C1379FC093F8}"/>
                </a:ext>
              </a:extLst>
            </p:cNvPr>
            <p:cNvSpPr/>
            <p:nvPr/>
          </p:nvSpPr>
          <p:spPr>
            <a:xfrm>
              <a:off x="5876085" y="3699378"/>
              <a:ext cx="4343399" cy="1077218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9C86485-9E4E-45CF-AAD5-93B33673FFD3}"/>
                </a:ext>
              </a:extLst>
            </p:cNvPr>
            <p:cNvSpPr/>
            <p:nvPr/>
          </p:nvSpPr>
          <p:spPr>
            <a:xfrm rot="5400000" flipV="1">
              <a:off x="13698314" y="-6140890"/>
              <a:ext cx="8418703" cy="12913344"/>
            </a:xfrm>
            <a:prstGeom prst="arc">
              <a:avLst>
                <a:gd name="adj1" fmla="val 16367971"/>
                <a:gd name="adj2" fmla="val 20877847"/>
              </a:avLst>
            </a:prstGeom>
            <a:ln w="76200">
              <a:solidFill>
                <a:srgbClr val="08519C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4F4BD0F-63B0-42A0-9DBF-50DDDE8B09CE}"/>
              </a:ext>
            </a:extLst>
          </p:cNvPr>
          <p:cNvSpPr txBox="1"/>
          <p:nvPr/>
        </p:nvSpPr>
        <p:spPr>
          <a:xfrm>
            <a:off x="8265705" y="13268462"/>
            <a:ext cx="19812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Erreur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A97896-4DDD-484F-9705-729327C29F9D}"/>
              </a:ext>
            </a:extLst>
          </p:cNvPr>
          <p:cNvSpPr txBox="1"/>
          <p:nvPr/>
        </p:nvSpPr>
        <p:spPr>
          <a:xfrm>
            <a:off x="-6773789" y="13268462"/>
            <a:ext cx="19812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Erreur</a:t>
            </a:r>
          </a:p>
        </p:txBody>
      </p:sp>
    </p:spTree>
    <p:extLst>
      <p:ext uri="{BB962C8B-B14F-4D97-AF65-F5344CB8AC3E}">
        <p14:creationId xmlns:p14="http://schemas.microsoft.com/office/powerpoint/2010/main" val="3836335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479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On  dit que plus </a:t>
                </a:r>
                <a14:m>
                  <m:oMath xmlns:m="http://schemas.openxmlformats.org/officeDocument/2006/math">
                    <m:r>
                      <a:rPr lang="fr-CA" sz="40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4000" b="1" dirty="0"/>
                  <a:t> est grand, plus la variance du modèle est petite.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Voyons voir pourquoi…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Dans une distribution d'échantillonnage... :</a:t>
                </a:r>
              </a:p>
              <a:p>
                <a:pPr marL="1657350" lvl="2" indent="-742950">
                  <a:buFont typeface="+mj-lt"/>
                  <a:buAutoNum type="arabicPeriod"/>
                </a:pPr>
                <a:r>
                  <a:rPr lang="fr-CA" sz="3600" dirty="0"/>
                  <a:t>Plus les échantillons sont grands, plus ils sont représentatifs de la population.</a:t>
                </a:r>
              </a:p>
              <a:p>
                <a:pPr marL="1657350" lvl="2" indent="-742950">
                  <a:buFont typeface="+mj-lt"/>
                  <a:buAutoNum type="arabicPeriod"/>
                </a:pPr>
                <a:r>
                  <a:rPr lang="fr-CA" sz="3600" dirty="0"/>
                  <a:t>Plus ils sont représentatifs de la population, plus ils sont similaires entre eux.</a:t>
                </a:r>
              </a:p>
              <a:p>
                <a:pPr marL="1657350" lvl="2" indent="-742950">
                  <a:buFont typeface="+mj-lt"/>
                  <a:buAutoNum type="arabicPeriod"/>
                </a:pPr>
                <a:r>
                  <a:rPr lang="fr-CA" sz="3600" dirty="0"/>
                  <a:t>Plus ils sont similaires entre eux, plus la variabilité de la distribution d'échantillonnage est faible.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Ainsi, plus</a:t>
                </a:r>
                <a:r>
                  <a:rPr lang="fr-CA" sz="4000" b="1" dirty="0"/>
                  <a:t> </a:t>
                </a:r>
                <a14:m>
                  <m:oMath xmlns:m="http://schemas.openxmlformats.org/officeDocument/2006/math">
                    <m:r>
                      <a:rPr lang="fr-CA" sz="40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4000" dirty="0"/>
                  <a:t> est grand, plus la variance des modèles sera faible.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Plus </a:t>
                </a:r>
                <a14:m>
                  <m:oMath xmlns:m="http://schemas.openxmlformats.org/officeDocument/2006/math">
                    <m:r>
                      <a:rPr lang="fr-CA" sz="36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3600" dirty="0"/>
                  <a:t> est grand, plus la variabilité des erreurs « dans l’échantillon » (i.e.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CA" sz="3600" dirty="0"/>
                  <a:t>) sous-estime la variance des modèles.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C’est pourquoi on divise </a:t>
                </a:r>
                <a14:m>
                  <m:oMath xmlns:m="http://schemas.openxmlformats.org/officeDocument/2006/math">
                    <m:r>
                      <a:rPr lang="fr-CA" sz="3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CA" sz="3600" dirty="0"/>
                  <a:t> par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(par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fr-CA" sz="3600" dirty="0"/>
                  <a:t> pour être exact) : plus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3600" dirty="0"/>
                  <a:t> est grand, plus le bruit dans le test d’hypothèse est petit.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𝑏𝑟𝑢𝑖𝑡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𝑒𝑟𝑟𝑒𝑢𝑟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Maintenant, si on continue le raisonnement commencé plus haut, on obtient:</a:t>
                </a:r>
              </a:p>
              <a:p>
                <a:pPr marL="1657350" lvl="2" indent="-742950">
                  <a:buFont typeface="+mj-lt"/>
                  <a:buAutoNum type="arabicPeriod" startAt="4"/>
                </a:pPr>
                <a:r>
                  <a:rPr lang="fr-CA" sz="3600" dirty="0"/>
                  <a:t>Plus la variabilité de de la distribution d'échantillonnage est faible, plus le bruit dans le test est faible.</a:t>
                </a:r>
              </a:p>
              <a:p>
                <a:pPr marL="1657350" lvl="2" indent="-742950">
                  <a:buFont typeface="+mj-lt"/>
                  <a:buAutoNum type="arabicPeriod" startAt="4"/>
                </a:pPr>
                <a:r>
                  <a:rPr lang="fr-CA" sz="3600" dirty="0"/>
                  <a:t>Plus le bruit dans le test est faible, plus la valeur du test est grande pour un même signal.</a:t>
                </a:r>
              </a:p>
              <a:p>
                <a:pPr marL="1657350" lvl="2" indent="-742950">
                  <a:buFont typeface="+mj-lt"/>
                  <a:buAutoNum type="arabicPeriod" startAt="4"/>
                </a:pPr>
                <a:r>
                  <a:rPr lang="fr-CA" sz="3600" dirty="0"/>
                  <a:t>Plus la valeur du test est grande pour un même signal, plus il est facile de dépasser les valeurs critique du test.</a:t>
                </a:r>
              </a:p>
              <a:p>
                <a:pPr marL="1657350" lvl="2" indent="-742950">
                  <a:buFont typeface="+mj-lt"/>
                  <a:buAutoNum type="arabicPeriod" startAt="4"/>
                </a:pPr>
                <a:r>
                  <a:rPr lang="fr-CA" sz="3600" dirty="0"/>
                  <a:t>Plus il est facile de dépasser les valeurs critiques du test, plus il est facile de rejeter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.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𝑏𝑟𝑢𝑖𝑡</m:t>
                          </m:r>
                        </m:den>
                      </m:f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  <m:r>
                                <m:rPr>
                                  <m:nor/>
                                </m:rPr>
                                <a:rPr lang="fr-CA" sz="4000" dirty="0"/>
                                <m:t> 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𝑐𝑟𝑖𝑡𝑖𝑞𝑢𝑒</m:t>
                          </m:r>
                        </m:sub>
                      </m:sSub>
                    </m:oMath>
                  </m:oMathPara>
                </a14:m>
                <a:endParaRPr lang="fr-CA" sz="4000" dirty="0"/>
              </a:p>
              <a:p>
                <a:pPr lvl="2"/>
                <a:endParaRPr lang="fr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479348"/>
              </a:xfrm>
              <a:prstGeom prst="rect">
                <a:avLst/>
              </a:prstGeom>
              <a:blipFill>
                <a:blip r:embed="rId3"/>
                <a:stretch>
                  <a:fillRect l="-852" t="-75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MINIMISER LE BIAIS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56EA3-D251-4B2B-ADD9-D70A7F0E904F}"/>
              </a:ext>
            </a:extLst>
          </p:cNvPr>
          <p:cNvSpPr txBox="1"/>
          <p:nvPr/>
        </p:nvSpPr>
        <p:spPr>
          <a:xfrm>
            <a:off x="6494206" y="12273098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4B6B04-8B61-42AA-B5E8-33D1609CA887}"/>
              </a:ext>
            </a:extLst>
          </p:cNvPr>
          <p:cNvGrpSpPr/>
          <p:nvPr/>
        </p:nvGrpSpPr>
        <p:grpSpPr>
          <a:xfrm>
            <a:off x="-6725902" y="12619353"/>
            <a:ext cx="9620910" cy="6551534"/>
            <a:chOff x="5583954" y="-34919"/>
            <a:chExt cx="5873725" cy="39998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6FAC06-C98D-46CA-9735-C9C2B4115A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305215-442A-4B99-B38A-CD7A4C915B21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8EEA53-6D14-49C4-B168-20BBD699BD49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9" name="ZoneTexte 25">
              <a:extLst>
                <a:ext uri="{FF2B5EF4-FFF2-40B4-BE49-F238E27FC236}">
                  <a16:creationId xmlns:a16="http://schemas.microsoft.com/office/drawing/2014/main" id="{BEFFDE81-73B6-4CDB-BEAA-E31180B31F8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</a:t>
              </a:r>
              <a:r>
                <a:rPr lang="fr-CA" sz="4000" b="1" dirty="0" err="1">
                  <a:solidFill>
                    <a:srgbClr val="EF3B2C"/>
                  </a:solidFill>
                  <a:latin typeface="Calibri" panose="020F0502020204030204" pitchFamily="34" charset="0"/>
                </a:rPr>
                <a:t>t</a:t>
              </a:r>
              <a:r>
                <a:rPr lang="fr-CA" sz="4000" b="1" baseline="-25000" dirty="0" err="1">
                  <a:solidFill>
                    <a:srgbClr val="EF3B2C"/>
                  </a:solidFill>
                  <a:latin typeface="Calibri" panose="020F0502020204030204" pitchFamily="34" charset="0"/>
                </a:rPr>
                <a:t>critique</a:t>
              </a:r>
              <a:endParaRPr lang="fr-CA" sz="4000" b="1" baseline="-25000" dirty="0">
                <a:solidFill>
                  <a:srgbClr val="EF3B2C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" name="Connecteur droit 30">
              <a:extLst>
                <a:ext uri="{FF2B5EF4-FFF2-40B4-BE49-F238E27FC236}">
                  <a16:creationId xmlns:a16="http://schemas.microsoft.com/office/drawing/2014/main" id="{6F20353E-00B9-449F-B993-C24B89AD5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25">
              <a:extLst>
                <a:ext uri="{FF2B5EF4-FFF2-40B4-BE49-F238E27FC236}">
                  <a16:creationId xmlns:a16="http://schemas.microsoft.com/office/drawing/2014/main" id="{CE36671D-CD92-4630-9444-1461298AE0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</a:t>
              </a:r>
              <a:r>
                <a:rPr lang="fr-CA" sz="4000" b="1" dirty="0" err="1">
                  <a:solidFill>
                    <a:srgbClr val="EF3B2C"/>
                  </a:solidFill>
                  <a:latin typeface="Calibri" panose="020F0502020204030204" pitchFamily="34" charset="0"/>
                </a:rPr>
                <a:t>t</a:t>
              </a:r>
              <a:r>
                <a:rPr lang="fr-CA" sz="4000" b="1" baseline="-25000" dirty="0" err="1">
                  <a:solidFill>
                    <a:srgbClr val="EF3B2C"/>
                  </a:solidFill>
                  <a:latin typeface="Calibri" panose="020F0502020204030204" pitchFamily="34" charset="0"/>
                </a:rPr>
                <a:t>critique</a:t>
              </a:r>
              <a:endParaRPr lang="fr-CA" sz="4000" b="1" dirty="0">
                <a:solidFill>
                  <a:srgbClr val="EF3B2C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2" name="Connecteur droit 30">
              <a:extLst>
                <a:ext uri="{FF2B5EF4-FFF2-40B4-BE49-F238E27FC236}">
                  <a16:creationId xmlns:a16="http://schemas.microsoft.com/office/drawing/2014/main" id="{1344AEF3-722F-4DE8-A143-5FAFDB000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1D9F03-246C-4D35-A6CA-C423E3E15AA3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B3636A-8F14-4E80-A75F-404FC347078F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C15EE3-5D8F-4A17-B75A-4428C3598D1E}"/>
              </a:ext>
            </a:extLst>
          </p:cNvPr>
          <p:cNvSpPr txBox="1"/>
          <p:nvPr/>
        </p:nvSpPr>
        <p:spPr>
          <a:xfrm>
            <a:off x="-2167069" y="18161131"/>
            <a:ext cx="14990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3600" dirty="0"/>
              <a:t>Score t</a:t>
            </a:r>
          </a:p>
        </p:txBody>
      </p:sp>
      <p:sp>
        <p:nvSpPr>
          <p:cNvPr id="22" name="Arrow: U-Turn 21">
            <a:extLst>
              <a:ext uri="{FF2B5EF4-FFF2-40B4-BE49-F238E27FC236}">
                <a16:creationId xmlns:a16="http://schemas.microsoft.com/office/drawing/2014/main" id="{F10E44A5-2ED9-40B0-8AD5-A74E7F31F52F}"/>
              </a:ext>
            </a:extLst>
          </p:cNvPr>
          <p:cNvSpPr/>
          <p:nvPr/>
        </p:nvSpPr>
        <p:spPr>
          <a:xfrm rot="5400000">
            <a:off x="9924314" y="11909334"/>
            <a:ext cx="5299706" cy="4066914"/>
          </a:xfrm>
          <a:prstGeom prst="uturnArrow">
            <a:avLst>
              <a:gd name="adj1" fmla="val 3066"/>
              <a:gd name="adj2" fmla="val 9066"/>
              <a:gd name="adj3" fmla="val 14011"/>
              <a:gd name="adj4" fmla="val 43750"/>
              <a:gd name="adj5" fmla="val 65571"/>
            </a:avLst>
          </a:prstGeom>
          <a:solidFill>
            <a:srgbClr val="EF3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6856F6-D440-4B60-98A0-788B403838B2}"/>
                  </a:ext>
                </a:extLst>
              </p:cNvPr>
              <p:cNvSpPr txBox="1"/>
              <p:nvPr/>
            </p:nvSpPr>
            <p:spPr>
              <a:xfrm>
                <a:off x="3661238" y="15627072"/>
                <a:ext cx="8146991" cy="274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600" i="1" dirty="0"/>
                  <a:t>C’est la raison pour laquelle il est toujours important de rapporter la taille d’effet, </a:t>
                </a:r>
                <a:br>
                  <a:rPr lang="fr-CA" sz="3600" i="1" dirty="0"/>
                </a:br>
                <a:r>
                  <a:rPr lang="fr-CA" sz="3600" i="1" dirty="0"/>
                  <a:t>qui elle est indépendante de N.</a:t>
                </a:r>
              </a:p>
              <a:p>
                <a:pPr marL="742950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𝐶𝑜h𝑒𝑛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3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  <m:r>
                              <m:rPr>
                                <m:nor/>
                              </m:rPr>
                              <a:rPr lang="fr-CA" sz="3600" dirty="0"/>
                              <m:t> </m:t>
                            </m:r>
                          </m:num>
                          <m:den>
                            <m:r>
                              <a:rPr lang="fr-CA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fr-CA" sz="3600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6856F6-D440-4B60-98A0-788B4038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38" y="15627072"/>
                <a:ext cx="8146991" cy="2740366"/>
              </a:xfrm>
              <a:prstGeom prst="rect">
                <a:avLst/>
              </a:prstGeom>
              <a:blipFill>
                <a:blip r:embed="rId5"/>
                <a:stretch>
                  <a:fillRect l="-2320" t="-3333" r="-29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589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126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RÉCAPITULATIF pour la méthode du test de significativité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 dans le cadre des statistiques inférentielles…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forme du modèle correspondant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fr-CA" sz="4000" dirty="0"/>
                  <a:t> est fixée de manière rigide par l’expérimentateur.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La forme du modèle proposé par le chercheur est inspiré principalement de la documentation théorique.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forme du modèle proposé par le chercheur est interprétable.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variables et leurs relations décrivent explicitement le mécanisme réel étudié.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nombre de variables et d’interactions entre ces variables est faible.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Donc… le nombre de paramètres (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A" sz="3600" dirty="0"/>
                  <a:t>) à estimer est faible </a:t>
                </a:r>
                <a:br>
                  <a:rPr lang="fr-CA" sz="3600" dirty="0"/>
                </a:br>
                <a:r>
                  <a:rPr lang="fr-CA" sz="3600" dirty="0"/>
                  <a:t>(i.e. on a généralement une structure de données « longue » ;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&gt;&gt;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A" sz="3600" dirty="0"/>
                  <a:t>).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Ceci limite l’espace de recherche du chercheur (i.e. l’univers des modèles potentiels explorés).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Les paramètres du modèle sont estimés de manière à minimiser le biais. 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vise des estimateurs non biaisés, car l’objectif est d’obtenir une conclusion sur un groupe </a:t>
                </a:r>
                <a:br>
                  <a:rPr lang="fr-CA" sz="3600" dirty="0"/>
                </a:br>
                <a:r>
                  <a:rPr lang="fr-CA" sz="3600" dirty="0"/>
                  <a:t>et non de faire des prédictions sur des individus.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Pour que la conclusion sur un groupe soit généralisable, le test d’hypothèse prend en considération </a:t>
                </a:r>
                <a:br>
                  <a:rPr lang="fr-CA" sz="4000" dirty="0"/>
                </a:br>
                <a:r>
                  <a:rPr lang="fr-CA" sz="4000" dirty="0"/>
                  <a:t>la variance des paramètres estimés.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Plus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3600" dirty="0"/>
                  <a:t> est grand, plus le bruit est faible… 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Plus le bruit est faible, plus le signal minimum permettant de rejeter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est petit (i.e. plus le test est dit « puissant »).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C’est pourquoi on doit également rapporter la taille d’effet (i.e. est-ce que l’effet est important).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validité de toute la méthode repose sur le respect de plusieurs postulats.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La vérification de ces postulats est généralement approximative et met en danger la </a:t>
                </a:r>
                <a:r>
                  <a:rPr lang="fr-CA" sz="3600" dirty="0" err="1"/>
                  <a:t>généralisabilité</a:t>
                </a:r>
                <a:r>
                  <a:rPr lang="fr-CA" sz="3600" dirty="0"/>
                  <a:t> des conclusions.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126944"/>
              </a:xfrm>
              <a:prstGeom prst="rect">
                <a:avLst/>
              </a:prstGeom>
              <a:blipFill>
                <a:blip r:embed="rId3"/>
                <a:stretch>
                  <a:fillRect l="-852" t="-777" b="-64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MINIMISER LE BIAIS</a:t>
            </a:r>
          </a:p>
        </p:txBody>
      </p:sp>
    </p:spTree>
    <p:extLst>
      <p:ext uri="{BB962C8B-B14F-4D97-AF65-F5344CB8AC3E}">
        <p14:creationId xmlns:p14="http://schemas.microsoft.com/office/powerpoint/2010/main" val="403916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0" y="95794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Historiquement:</a:t>
            </a:r>
          </a:p>
          <a:p>
            <a:endParaRPr lang="fr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sz="2800" dirty="0"/>
              <a:t>Les statistiques inférentielles et l'apprentissage machine ont été développées avec en tête des objectifs différents.</a:t>
            </a:r>
          </a:p>
          <a:p>
            <a:endParaRPr lang="fr-CA" sz="2400" dirty="0"/>
          </a:p>
          <a:p>
            <a:pPr lvl="1"/>
            <a:r>
              <a:rPr lang="fr-CA" sz="2400" dirty="0">
                <a:solidFill>
                  <a:srgbClr val="A50F15"/>
                </a:solidFill>
              </a:rPr>
              <a:t>Statistiques inférentielles:  comprendre et expliquer un phénomène.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CA" sz="2400" dirty="0">
                <a:solidFill>
                  <a:srgbClr val="A50F15"/>
                </a:solidFill>
              </a:rPr>
              <a:t>On vise une avancée théorique</a:t>
            </a:r>
          </a:p>
          <a:p>
            <a:pPr lvl="2"/>
            <a:endParaRPr lang="fr-CA" sz="2400" dirty="0"/>
          </a:p>
          <a:p>
            <a:pPr lvl="1"/>
            <a:r>
              <a:rPr lang="fr-CA" sz="2400" dirty="0">
                <a:solidFill>
                  <a:srgbClr val="08519C"/>
                </a:solidFill>
              </a:rPr>
              <a:t>Apprentissage machine: prédire les valeurs de nouvelles observations.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CA" sz="2400" dirty="0">
                <a:solidFill>
                  <a:srgbClr val="08519C"/>
                </a:solidFill>
              </a:rPr>
              <a:t>On vise une application pratique</a:t>
            </a:r>
          </a:p>
        </p:txBody>
      </p:sp>
    </p:spTree>
    <p:extLst>
      <p:ext uri="{BB962C8B-B14F-4D97-AF65-F5344CB8AC3E}">
        <p14:creationId xmlns:p14="http://schemas.microsoft.com/office/powerpoint/2010/main" val="1392363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4001045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8659804" cy="1203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Rappelons qu’en apprentissage machine, il n’y a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,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fr-CA" sz="4000" b="1" dirty="0"/>
                  <a:t>. </a:t>
                </a:r>
              </a:p>
              <a:p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cible un problème à résoudre.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Le modèle est induit à partir des données.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inclut généralement un grand nombre de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variable est accompagnée d’un paramètre, qui reflète 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récolte un échantillon : généralement un grand nombre 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divise ces observations en au moins deux sous-ensembles: un ensemble d’entraînement et un ensemble de test.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construit le modèle à l’aide des exemples de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>
                    <a:solidFill>
                      <a:srgbClr val="08519C"/>
                    </a:solidFill>
                  </a:rPr>
                  <a:t>On utilise l’ensemble d’entraînement pour estimer les valeurs des paramètres (i.e. l’importance des différentes variables prédictives).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évalue le modèle à l’aide des exemples de l’ensemble de test.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vérifie la capacité du modèle à prédire des nouveaux exemples qui n’ont jamais été utilisés pour l’entraîner.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>
                  <a:solidFill>
                    <a:srgbClr val="08519C"/>
                  </a:solidFill>
                </a:endParaRPr>
              </a:p>
              <a:p>
                <a:r>
                  <a:rPr lang="fr-CA" sz="6000" b="1" dirty="0"/>
                  <a:t>Le lieu de rencontre des statistiques inférentielles et de l’apprentissage machine est donc L’ESTIMATION DES PARAMÈTRES DU MODÈLE.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8659804" cy="12034064"/>
              </a:xfrm>
              <a:prstGeom prst="rect">
                <a:avLst/>
              </a:prstGeom>
              <a:blipFill>
                <a:blip r:embed="rId3"/>
                <a:stretch>
                  <a:fillRect l="-1298" t="-912" r="-553" b="-24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261488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14936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4058307" cy="1523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statistiques inférentielles classiques… </a:t>
                </a:r>
              </a:p>
              <a:p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question de recherche visant à comprendre un phénomène.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nulle (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) : une description de l’univers dans laquelle existe l’analyse.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veut rejeter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établit les valeurs critiques qui permettraient de rejeter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 avec une faible probabilité de se tromper si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 est vraie.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Cette « faible probabilité » correspond à l’erreur de type 1.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alternative (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b="0" i="1" baseline="-2500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sz="4000" dirty="0"/>
                  <a:t>) : l’hypothèse du chercheur.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chercheur construit un modèle du phénomène qu’il tente de comprendre.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inclut généralement à une ou plusieurs variables indépendantes (i.e. unidimensionnel ou de faible dimensionnalité).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variable est généralement accompagnée d’un </a:t>
                </a:r>
                <a:r>
                  <a:rPr lang="fr-CA" sz="3600" b="1" dirty="0"/>
                  <a:t>paramètre</a:t>
                </a:r>
                <a:r>
                  <a:rPr lang="fr-CA" sz="3600" dirty="0"/>
                  <a:t>, qui reflète </a:t>
                </a:r>
                <a:br>
                  <a:rPr lang="fr-CA" sz="3600" dirty="0"/>
                </a:br>
                <a:r>
                  <a:rPr lang="fr-CA" sz="3600" dirty="0"/>
                  <a:t>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Le chercheur s’inspire principalement de la documentation théorique pour construire son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 modèle est </a:t>
                </a:r>
                <a:r>
                  <a:rPr lang="fr-CA" sz="3600" b="1" dirty="0"/>
                  <a:t>rigide.</a:t>
                </a:r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:endParaRPr lang="fr-CA" sz="4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récolte un échantillon : un </a:t>
                </a:r>
                <a:r>
                  <a:rPr lang="fr-CA" sz="4000" b="1" dirty="0"/>
                  <a:t>groupe </a:t>
                </a:r>
                <a:r>
                  <a:rPr lang="fr-CA" sz="4000" dirty="0"/>
                  <a:t>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utilise ce </a:t>
                </a:r>
                <a:r>
                  <a:rPr lang="fr-CA" sz="3600" b="1" dirty="0"/>
                  <a:t>groupe </a:t>
                </a:r>
                <a:r>
                  <a:rPr lang="fr-CA" sz="3600" dirty="0"/>
                  <a:t>d’observations pour estimer les valeurs des paramètres du modèles du chercheur</a:t>
                </a:r>
                <a:br>
                  <a:rPr lang="fr-CA" sz="3600" dirty="0"/>
                </a:br>
                <a:r>
                  <a:rPr lang="fr-CA" sz="3600" dirty="0"/>
                  <a:t>(i.e. l’importance des différentes variables du modèle du chercheur).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conclut.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chercheur vérifie quelle était la probabilité d’obtenir les valeurs des paramètres estimées à partir de l’échantillon, </a:t>
                </a:r>
                <a:br>
                  <a:rPr lang="fr-CA" sz="3600" dirty="0"/>
                </a:br>
                <a:r>
                  <a:rPr lang="fr-CA" sz="3600" b="1" dirty="0"/>
                  <a:t>si </a:t>
                </a:r>
                <a14:m>
                  <m:oMath xmlns:m="http://schemas.openxmlformats.org/officeDocument/2006/math">
                    <m:r>
                      <a:rPr lang="fr-CA" sz="36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fr-CA" sz="3600" b="1" i="1" baseline="-2500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3600" b="1" dirty="0"/>
                  <a:t> est vraie </a:t>
                </a:r>
                <a:r>
                  <a:rPr lang="fr-CA" sz="3600" dirty="0"/>
                  <a:t>(i.e. la valeur </a:t>
                </a:r>
                <a:r>
                  <a:rPr lang="fr-CA" sz="3600" i="1" dirty="0"/>
                  <a:t>p</a:t>
                </a:r>
                <a:r>
                  <a:rPr lang="fr-CA" sz="3600" dirty="0"/>
                  <a:t>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Si cette probabilité est plus faible que la probabilité d’erreur de type 1 maximale établie au début, on rejette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4058307" cy="15234940"/>
              </a:xfrm>
              <a:prstGeom prst="rect">
                <a:avLst/>
              </a:prstGeom>
              <a:blipFill>
                <a:blip r:embed="rId3"/>
                <a:stretch>
                  <a:fillRect l="-912" t="-720" b="-76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257019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8010525" y="707886"/>
                <a:ext cx="23525828" cy="8525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statistiques inférentielles classiques… </a:t>
                </a:r>
              </a:p>
              <a:p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On cherche généralement à </a:t>
                </a:r>
                <a:r>
                  <a:rPr lang="fr-CA" sz="4000" b="1" dirty="0"/>
                  <a:t>COMPRENDRE</a:t>
                </a:r>
                <a:r>
                  <a:rPr lang="fr-CA" sz="4000" dirty="0"/>
                  <a:t> un phénomène.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Le nombre de variables indépendantes impliquées dans le modèle du chercheur est généralement peu élevé.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On essaie d’avoir le plus grand nombre de participants possible.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nombre de variables incluses dans le modèle est généralement beaucoup plus petit que le nombre de sujets.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Cette structure de données est généralement nommée « données longues » (</a:t>
                </a:r>
                <a:r>
                  <a:rPr lang="fr-CA" sz="3600" i="1" dirty="0"/>
                  <a:t>long data</a:t>
                </a:r>
                <a:r>
                  <a:rPr lang="fr-CA" sz="3600" dirty="0"/>
                  <a:t>).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conclusion obtenue est essentiellement binaire: on rejette ou on ne rejette pas 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conclusion est limitée à des groupes d’individus.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pas utiliser les résultats de l’analyse pour prédire de nouvelles données individuelles.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10525" y="707886"/>
                <a:ext cx="23525828" cy="8525411"/>
              </a:xfrm>
              <a:prstGeom prst="rect">
                <a:avLst/>
              </a:prstGeom>
              <a:blipFill>
                <a:blip r:embed="rId4"/>
                <a:stretch>
                  <a:fillRect l="-933" t="-1287" b="-171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F1EADE-A066-48E5-B20F-4EEE95093578}"/>
              </a:ext>
            </a:extLst>
          </p:cNvPr>
          <p:cNvSpPr txBox="1"/>
          <p:nvPr/>
        </p:nvSpPr>
        <p:spPr>
          <a:xfrm>
            <a:off x="-8010525" y="-707886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25640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05080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8866282" cy="1184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apprentissage machine, il n’y a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,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fr-CA" sz="4000" b="1" dirty="0"/>
                  <a:t>. </a:t>
                </a:r>
              </a:p>
              <a:p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cible un problème à résoudre.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quant à la forme d’un modèle capable de transformer des variables d’entrée en variables de sortie appropriées.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inclut généralement à un grand nombre de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variable est généralement accompagnée d’un </a:t>
                </a:r>
                <a:r>
                  <a:rPr lang="fr-CA" sz="3600" b="1" dirty="0"/>
                  <a:t>paramètre</a:t>
                </a:r>
                <a:r>
                  <a:rPr lang="fr-CA" sz="3600" dirty="0"/>
                  <a:t>, qui reflète 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Le chercheur s’inspire principalement de la documentation pratique pour construire son modèle </a:t>
                </a:r>
                <a:br>
                  <a:rPr lang="fr-CA" sz="3600" b="1" dirty="0"/>
                </a:br>
                <a:r>
                  <a:rPr lang="fr-CA" sz="3600" b="1" dirty="0"/>
                  <a:t>(i.e. s’inspire de ce qui fonctionne et non ce qui est interprétable).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La forme du modèle est </a:t>
                </a:r>
                <a:r>
                  <a:rPr lang="fr-CA" sz="3600" b="1" dirty="0"/>
                  <a:t>flexible</a:t>
                </a:r>
                <a:r>
                  <a:rPr lang="fr-CA" sz="3600" dirty="0"/>
                  <a:t> et peut être adaptée à partir des exemples.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récolte un échantillon : un grand nombre 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divise ces observations en au moins deux sous-ensembles: un ensemble d’entraînement et un ensemble de test.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entraîne le modèle à l’aide des exemples de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utilise l’ensemble d’entraînement pour estimer les valeurs des paramètres (i.e. l’importance des différentes variables prédictives).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évalue le modèle à l’aide des exemples de l’ensemble de test.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vérifie la capacité du modèle à prédire des nouveaux exemples qui n’ont jamais été utilisés pour l’entraîner.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vérifie la capacité du modèle à généraliser.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8866282" cy="11849398"/>
              </a:xfrm>
              <a:prstGeom prst="rect">
                <a:avLst/>
              </a:prstGeom>
              <a:blipFill>
                <a:blip r:embed="rId3"/>
                <a:stretch>
                  <a:fillRect l="-760" t="-926" b="-97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678389"/>
            <a:ext cx="2886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53182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8010526" y="596860"/>
            <a:ext cx="22193249" cy="1031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On induit une loi générale à partir des données.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On cherche généralement à </a:t>
            </a:r>
            <a:r>
              <a:rPr lang="fr-CA" sz="4000" b="1" dirty="0"/>
              <a:t>PRÉDIRE</a:t>
            </a:r>
            <a:r>
              <a:rPr lang="fr-CA" sz="4000" dirty="0"/>
              <a:t> de nouvelles observations individuelles.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Le nombre de </a:t>
            </a:r>
            <a:r>
              <a:rPr lang="fr-CA" sz="4000" b="1" dirty="0"/>
              <a:t>prédicteurs</a:t>
            </a:r>
            <a:r>
              <a:rPr lang="fr-CA" sz="4000" dirty="0"/>
              <a:t> impliqués dans le modèle du chercheur est souvent élevé.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On essaie d’avoir le plus grand nombre d’</a:t>
            </a:r>
            <a:r>
              <a:rPr lang="fr-CA" sz="4000" b="1" dirty="0"/>
              <a:t>exemples</a:t>
            </a:r>
            <a:r>
              <a:rPr lang="fr-CA" sz="4000" dirty="0"/>
              <a:t> possible.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Néanmoins, le nombre de prédicteurs inclus dans le modèle est souvent plus grand que le nombre d’exemples.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Cette structure de données est généralement nommée « données larges » (</a:t>
            </a:r>
            <a:r>
              <a:rPr lang="fr-CA" sz="3600" i="1" dirty="0" err="1"/>
              <a:t>wide</a:t>
            </a:r>
            <a:r>
              <a:rPr lang="fr-CA" sz="3600" i="1" dirty="0"/>
              <a:t> data</a:t>
            </a:r>
            <a:r>
              <a:rPr lang="fr-CA" sz="3600" dirty="0"/>
              <a:t>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La conclusion obtenue est essentiellement continue: 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À quel point peut-on bien prédire de nouvelles observations.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La conclusion n’est pas limitée à des groupes d’individus.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sz="3600" dirty="0"/>
              <a:t>On peut utiliser le modèle estimé pour prédire de nouvelles données individuelles (c’est l’objectif principal!).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A180F-EF15-48F7-8E1B-F9215A957FF5}"/>
              </a:ext>
            </a:extLst>
          </p:cNvPr>
          <p:cNvSpPr txBox="1"/>
          <p:nvPr/>
        </p:nvSpPr>
        <p:spPr>
          <a:xfrm>
            <a:off x="-8010526" y="-678389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86346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1997</Words>
  <Application>Microsoft Office PowerPoint</Application>
  <PresentationFormat>Widescreen</PresentationFormat>
  <Paragraphs>546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144</cp:revision>
  <dcterms:created xsi:type="dcterms:W3CDTF">2019-10-19T13:38:13Z</dcterms:created>
  <dcterms:modified xsi:type="dcterms:W3CDTF">2019-10-20T23:08:13Z</dcterms:modified>
</cp:coreProperties>
</file>