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96" r:id="rId2"/>
    <p:sldId id="302" r:id="rId3"/>
    <p:sldId id="301" r:id="rId4"/>
    <p:sldId id="303" r:id="rId5"/>
    <p:sldId id="304" r:id="rId6"/>
    <p:sldId id="305" r:id="rId7"/>
    <p:sldId id="306" r:id="rId8"/>
    <p:sldId id="307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519C"/>
    <a:srgbClr val="EF3B2C"/>
    <a:srgbClr val="00B050"/>
    <a:srgbClr val="E6E6E6"/>
    <a:srgbClr val="A50F15"/>
    <a:srgbClr val="FC9272"/>
    <a:srgbClr val="9ECAE1"/>
    <a:srgbClr val="4292C6"/>
    <a:srgbClr val="000000"/>
    <a:srgbClr val="C6DB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97" autoAdjust="0"/>
    <p:restoredTop sz="94464" autoAdjust="0"/>
  </p:normalViewPr>
  <p:slideViewPr>
    <p:cSldViewPr snapToGrid="0">
      <p:cViewPr>
        <p:scale>
          <a:sx n="25" d="100"/>
          <a:sy n="25" d="100"/>
        </p:scale>
        <p:origin x="2280" y="18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7DCEE0-1C9B-4B02-9EE0-A573ACA05D6E}" type="datetimeFigureOut">
              <a:rPr lang="fr-CA" smtClean="0"/>
              <a:t>2019-10-20</a:t>
            </a:fld>
            <a:endParaRPr lang="fr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3F8AC-CE29-474A-8EF3-B92DD467D45E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62779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AM_3_titre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34073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AM_3_txt_1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49052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AM_3_txt_2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341403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AM_3_txt_3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981960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AM_3_txt_4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56192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AM_3_txt_5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128075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AM_3_txt_6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53112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 err="1"/>
              <a:t>SI_vs_AM_comp</a:t>
            </a:r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8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25059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7AC51-A95D-4FBE-8B31-DD93D8DEFD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E1B097-8FC5-4BF2-8A1F-E36A7EFD33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D385C-0565-4B0C-A08A-14CDC6553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2019-10-20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D0F9C-CEA1-4033-B127-E2BCDE057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1DC6D-D60B-481C-B770-60C4FEA32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41976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4C890-3DDD-4CE7-B8C5-E6FB0E405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057550-4791-4D15-B1EF-1FB985E97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88191-B36E-4234-949A-76843D499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2019-10-20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4D2AC-FEE0-4B00-AA33-DB70E3C68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61B5B-FF5E-4A21-9A07-58DB5865A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68193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5F29DC-02FD-4B12-9276-C4E1D2559A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40C37E-83DD-474E-9C7E-5731F927CF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F5A20-9D3F-46E2-94D8-1379C2E57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2019-10-20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7F21D-BF4C-483B-8C62-A4B142212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A6B53-4A7E-4C13-BE38-594C94C38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76448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77A2A-1CC8-4C33-9907-334C1668B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72BD6-CA17-4D2D-99B2-3FE709CF3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AFBA7-9034-4CD4-9CCB-7727AE67F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2019-10-20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CA673-8211-405B-8B5D-3F2698958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17A82-AD95-4147-8532-E4E5AB176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8298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1F360-0BE0-46AB-B6DD-02670E06E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3F5E4E-D190-4BDA-AEB6-93DF294758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E3E8E-01ED-46AB-A3A0-B5CDB855C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2019-10-20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9A4EE-9A24-4789-86A8-A31E020CE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39D9C-C721-4C78-83D7-EDEAD0230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80541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ED2D7-1EF4-45C3-9F94-AD9DC66F9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27A47-AD14-4683-A1EA-274F06E337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A21C39-A0A0-449D-87EB-DD9910ECF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279235-B79D-49B5-9898-1DE7EF99A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2019-10-20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E1D1CD-7593-4CC3-A31C-247D82D88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EB5ECC-9F67-4BFD-A1A4-0A0DE7EF4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69455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BCA56-F121-4419-8D68-4D7817AD8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DAD4F3-2270-4876-BF53-8BE1EE162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607B83-40F0-4587-AA06-F33327E681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CEC516-EB74-488F-ABDC-784EBC114D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55F57E-BB0C-42AB-BA4D-2B3A9DF33D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12C12B-5FB2-4D88-B890-E501B3E8D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2019-10-20</a:t>
            </a:fld>
            <a:endParaRPr lang="fr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38A882-2EFB-4EB9-B18D-C1F9627E8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E04510-32D8-42D1-892B-9970D8001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4976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2266D-ED7D-4176-BD10-1CC0322E5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9D0DCE-DA02-47CD-9717-8728C7E44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2019-10-20</a:t>
            </a:fld>
            <a:endParaRPr lang="fr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272638-0297-4650-A6E9-52134A9C3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4DF4FD-9A0C-423E-A102-796ABF0DD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48427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BC0325-AB84-445C-AF7B-DCBE99F69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2019-10-20</a:t>
            </a:fld>
            <a:endParaRPr lang="fr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8CA684-2A5D-44D1-A5ED-868BC7AC0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31503D-F416-462B-8CE1-86F8E3820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68712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0A9A7-0AD0-4215-9FA5-2A1761E62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6FEAE-8F48-4000-B36A-090CB9BA3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0530F3-EBBC-4F5B-A1C7-6F357E5B4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D9D860-7FEE-4382-A272-75DBC9FB5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2019-10-20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3AA562-3440-4F5E-825E-DD7B16D3D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03749F-92D6-4DEA-B4EB-0C22CF7DA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44606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5001B-E327-4140-B8B1-659EFD92F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FA0B13-0C04-4EB8-BE32-76F67712CF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B2F99E-F178-4C7D-8819-3C8F4BE63C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C750A3-2DA3-4407-ABF5-F7C0F034C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2019-10-20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DBC5E8-56AE-4D75-BCA8-AA80AE9B1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B098B2-2F51-49D4-BD41-BE74C902E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98780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ABBFD4-84C8-4B94-9E19-70CAAFF2D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3F2BD7-E591-4358-8B99-F38D85E9D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18FA4-0FD4-405C-BB8C-5A6B3F8D64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D8EBC-0555-4B87-8A1F-3ADBF9B7C52B}" type="datetimeFigureOut">
              <a:rPr lang="fr-CA" smtClean="0"/>
              <a:t>2019-10-20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B4A3A-AF59-4978-BC71-B324F35A25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E26A2-4507-4425-9951-D37FC2466A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3300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-7562850" y="2413337"/>
            <a:ext cx="27317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6000" b="1" dirty="0">
                <a:solidFill>
                  <a:srgbClr val="08519C"/>
                </a:solidFill>
              </a:rPr>
              <a:t>1.3.2. APPRENTISSAGE MACHINE : COMPROMIS BIAIS-VARIANCE</a:t>
            </a:r>
          </a:p>
        </p:txBody>
      </p:sp>
    </p:spTree>
    <p:extLst>
      <p:ext uri="{BB962C8B-B14F-4D97-AF65-F5344CB8AC3E}">
        <p14:creationId xmlns:p14="http://schemas.microsoft.com/office/powerpoint/2010/main" val="4001045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0FDD1FD-49C6-4CAF-A371-3D79CB109F68}"/>
                  </a:ext>
                </a:extLst>
              </p:cNvPr>
              <p:cNvSpPr txBox="1"/>
              <p:nvPr/>
            </p:nvSpPr>
            <p:spPr>
              <a:xfrm>
                <a:off x="-7658101" y="707886"/>
                <a:ext cx="28659804" cy="149887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sz="4000" b="1" dirty="0"/>
                  <a:t>Rappelons qu’en apprentissage machine, il n’y a ni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4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40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fr-CA" sz="40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fr-CA" sz="4000" b="1" dirty="0"/>
                  <a:t>, ni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4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40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fr-CA" sz="4000" b="1" i="1">
                            <a:latin typeface="Cambria Math" panose="02040503050406030204" pitchFamily="18" charset="0"/>
                          </a:rPr>
                          <m:t>𝑨</m:t>
                        </m:r>
                      </m:sub>
                    </m:sSub>
                  </m:oMath>
                </a14:m>
                <a:r>
                  <a:rPr lang="fr-CA" sz="4000" b="1" dirty="0"/>
                  <a:t>. </a:t>
                </a:r>
              </a:p>
              <a:p>
                <a:endParaRPr lang="fr-CA" sz="4000" dirty="0"/>
              </a:p>
              <a:p>
                <a:pPr marL="571500" indent="-571500">
                  <a:buFont typeface="+mj-lt"/>
                  <a:buAutoNum type="romanUcPeriod"/>
                </a:pPr>
                <a:r>
                  <a:rPr lang="fr-CA" sz="4000" dirty="0"/>
                  <a:t>On cible un problème à résoudre.</a:t>
                </a:r>
              </a:p>
              <a:p>
                <a:pPr marL="1485900" lvl="2" indent="-571500">
                  <a:buFont typeface="Wingdings" panose="05000000000000000000" pitchFamily="2" charset="2"/>
                  <a:buChar char="Ø"/>
                </a:pPr>
                <a:r>
                  <a:rPr lang="fr-CA" sz="4000" dirty="0"/>
                  <a:t>On doit transformer des variables d’entrée en variables de sortie appropriées </a:t>
                </a:r>
              </a:p>
              <a:p>
                <a:pPr marL="1485900" lvl="2" indent="-571500">
                  <a:buFont typeface="Wingdings" panose="05000000000000000000" pitchFamily="2" charset="2"/>
                  <a:buChar char="Ø"/>
                </a:pPr>
                <a:r>
                  <a:rPr lang="fr-CA" sz="4000" dirty="0"/>
                  <a:t>On doit trouver la bonne « fonction ».</a:t>
                </a:r>
              </a:p>
              <a:p>
                <a:pPr lvl="2"/>
                <a:endParaRPr lang="fr-CA" sz="4000" dirty="0"/>
              </a:p>
              <a:p>
                <a:pPr marL="857250" indent="-857250">
                  <a:buFont typeface="+mj-lt"/>
                  <a:buAutoNum type="romanUcPeriod"/>
                </a:pPr>
                <a:r>
                  <a:rPr lang="fr-CA" sz="4000" dirty="0"/>
                  <a:t>Le modèle (i.e. la bonne fonction) induite à partir des données.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Le modèle inclut généralement un grand nombre de variables.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Chaque variable est accompagnée d’un paramètre, qui reflète l’importance de la variable à l’intérieur du modèle.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endParaRPr lang="fr-CA" sz="4000" b="1" dirty="0"/>
              </a:p>
              <a:p>
                <a:pPr marL="571500" indent="-571500">
                  <a:buFont typeface="+mj-lt"/>
                  <a:buAutoNum type="romanUcPeriod"/>
                </a:pPr>
                <a:r>
                  <a:rPr lang="fr-CA" sz="4000" dirty="0"/>
                  <a:t>On récolte un échantillon : généralement un grand nombre d’observations.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b="1" dirty="0"/>
                  <a:t>On divise ces observations en au moins deux sous-ensembles: un ensemble d’entraînement et un ensemble de test.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fr-CA" sz="4000" dirty="0"/>
              </a:p>
              <a:p>
                <a:pPr marL="571500" indent="-571500">
                  <a:buFont typeface="+mj-lt"/>
                  <a:buAutoNum type="romanUcPeriod"/>
                </a:pPr>
                <a:r>
                  <a:rPr lang="fr-CA" sz="4000" dirty="0"/>
                  <a:t>On construit le modèle à l’aide des exemples de l’ensemble d’entraînement.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b="1" dirty="0">
                    <a:solidFill>
                      <a:srgbClr val="08519C"/>
                    </a:solidFill>
                  </a:rPr>
                  <a:t>On utilise l’ensemble d’entraînement pour estimer les valeurs des paramètres (i.e. l’importance des différentes variables prédictives).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endParaRPr lang="fr-CA" sz="4000" dirty="0"/>
              </a:p>
              <a:p>
                <a:pPr marL="571500" indent="-571500">
                  <a:buFont typeface="+mj-lt"/>
                  <a:buAutoNum type="romanUcPeriod"/>
                </a:pPr>
                <a:r>
                  <a:rPr lang="fr-CA" sz="4000" dirty="0"/>
                  <a:t>On évalue le modèle à l’aide des exemples de l’ensemble de test.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b="1" dirty="0"/>
                  <a:t>On vérifie la capacité du modèle à prédire des nouveaux exemples qui n’ont jamais été utilisés pour l’entraîner.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endParaRPr lang="fr-CA" sz="3600" b="1" dirty="0">
                  <a:solidFill>
                    <a:srgbClr val="08519C"/>
                  </a:solidFill>
                </a:endParaRPr>
              </a:p>
              <a:p>
                <a:r>
                  <a:rPr lang="fr-CA" sz="6000" b="1" dirty="0"/>
                  <a:t>Le lieu de rencontre des statistiques inférentielles et de l’apprentissage machine est donc L’ESTIMATION (DES PARAMÈTRES) DU MODÈLE.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4000" b="1" dirty="0"/>
                  <a:t>Deux différences importantes:</a:t>
                </a:r>
              </a:p>
              <a:p>
                <a:pPr marL="2571750" lvl="4" indent="-742950">
                  <a:buFont typeface="+mj-lt"/>
                  <a:buAutoNum type="arabicPeriod"/>
                </a:pPr>
                <a:r>
                  <a:rPr lang="fr-CA" sz="3600" dirty="0"/>
                  <a:t>En apprentissage machine, on utilise au moins </a:t>
                </a:r>
                <a:r>
                  <a:rPr lang="fr-CA" sz="3600" b="1" dirty="0">
                    <a:solidFill>
                      <a:srgbClr val="08519C"/>
                    </a:solidFill>
                  </a:rPr>
                  <a:t>deux ensembles de données </a:t>
                </a:r>
                <a:r>
                  <a:rPr lang="fr-CA" sz="3600" dirty="0"/>
                  <a:t>différents plutôt qu’</a:t>
                </a:r>
                <a:r>
                  <a:rPr lang="fr-CA" sz="3600" b="1" dirty="0">
                    <a:solidFill>
                      <a:srgbClr val="EF3B2C"/>
                    </a:solidFill>
                  </a:rPr>
                  <a:t>un seul</a:t>
                </a:r>
                <a:r>
                  <a:rPr lang="fr-CA" sz="3600" dirty="0"/>
                  <a:t>.</a:t>
                </a:r>
              </a:p>
              <a:p>
                <a:pPr marL="2571750" lvl="4" indent="-742950">
                  <a:buFont typeface="+mj-lt"/>
                  <a:buAutoNum type="arabicPeriod"/>
                </a:pPr>
                <a:r>
                  <a:rPr lang="fr-CA" sz="3600" dirty="0"/>
                  <a:t>En apprentissage machine, on cherche à trouver le </a:t>
                </a:r>
                <a:r>
                  <a:rPr lang="fr-CA" sz="3600" b="1" dirty="0">
                    <a:solidFill>
                      <a:srgbClr val="08519C"/>
                    </a:solidFill>
                  </a:rPr>
                  <a:t>meilleur compromis biais-variance</a:t>
                </a:r>
                <a:r>
                  <a:rPr lang="fr-CA" sz="3600" dirty="0"/>
                  <a:t> pas à </a:t>
                </a:r>
                <a:r>
                  <a:rPr lang="fr-CA" sz="3600" b="1" dirty="0">
                    <a:solidFill>
                      <a:srgbClr val="EF3B2C"/>
                    </a:solidFill>
                  </a:rPr>
                  <a:t>minimiser le biais</a:t>
                </a:r>
                <a:r>
                  <a:rPr lang="fr-CA" sz="3600" dirty="0"/>
                  <a:t>.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0FDD1FD-49C6-4CAF-A371-3D79CB109F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58101" y="707886"/>
                <a:ext cx="28659804" cy="14988719"/>
              </a:xfrm>
              <a:prstGeom prst="rect">
                <a:avLst/>
              </a:prstGeom>
              <a:blipFill>
                <a:blip r:embed="rId3"/>
                <a:stretch>
                  <a:fillRect l="-1298" t="-732" r="-553" b="-610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-7658101" y="-707887"/>
            <a:ext cx="286598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08519C"/>
                </a:solidFill>
              </a:rPr>
              <a:t>1.3.2. APPRENTISSAGE MACHINE : COMPROMIS BIAIS-VARIANCE</a:t>
            </a:r>
          </a:p>
        </p:txBody>
      </p:sp>
    </p:spTree>
    <p:extLst>
      <p:ext uri="{BB962C8B-B14F-4D97-AF65-F5344CB8AC3E}">
        <p14:creationId xmlns:p14="http://schemas.microsoft.com/office/powerpoint/2010/main" val="2827152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FDD1FD-49C6-4CAF-A371-3D79CB109F68}"/>
              </a:ext>
            </a:extLst>
          </p:cNvPr>
          <p:cNvSpPr txBox="1"/>
          <p:nvPr/>
        </p:nvSpPr>
        <p:spPr>
          <a:xfrm>
            <a:off x="-6008371" y="982206"/>
            <a:ext cx="24208741" cy="10125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000" b="1" dirty="0"/>
              <a:t>Tout ce que nous avons vu dans la section précédente quant à l’estimation des paramètres s’applique ici.</a:t>
            </a:r>
          </a:p>
          <a:p>
            <a:endParaRPr lang="fr-CA" sz="4000" dirty="0"/>
          </a:p>
          <a:p>
            <a:r>
              <a:rPr lang="fr-CA" sz="4000" dirty="0"/>
              <a:t>Toutefois, on a maintenant deux ensembles de données: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600" dirty="0"/>
              <a:t>Un ensemble d’</a:t>
            </a:r>
            <a:r>
              <a:rPr lang="fr-CA" sz="3600" b="1" dirty="0"/>
              <a:t>entraînement</a:t>
            </a:r>
            <a:r>
              <a:rPr lang="fr-CA" sz="3600" dirty="0"/>
              <a:t>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600" dirty="0"/>
              <a:t>Un ensemble de </a:t>
            </a:r>
            <a:r>
              <a:rPr lang="fr-CA" sz="3600" b="1" dirty="0"/>
              <a:t>test</a:t>
            </a:r>
            <a:r>
              <a:rPr lang="fr-CA" sz="3600" dirty="0"/>
              <a:t>.</a:t>
            </a:r>
          </a:p>
          <a:p>
            <a:endParaRPr lang="fr-CA" sz="4000" dirty="0"/>
          </a:p>
          <a:p>
            <a:r>
              <a:rPr lang="fr-CA" sz="4000" b="1" dirty="0">
                <a:solidFill>
                  <a:srgbClr val="EF3B2C"/>
                </a:solidFill>
              </a:rPr>
              <a:t>En statistiques inférentielles: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600" dirty="0"/>
              <a:t>On estime les valeurs des paramètres du modèle </a:t>
            </a:r>
            <a:r>
              <a:rPr lang="fr-CA" sz="3600" b="1" dirty="0">
                <a:solidFill>
                  <a:srgbClr val="EF3B2C"/>
                </a:solidFill>
              </a:rPr>
              <a:t>à l’aide des données de l’échantillon</a:t>
            </a:r>
            <a:r>
              <a:rPr lang="fr-CA" sz="3600" dirty="0"/>
              <a:t>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600" dirty="0"/>
              <a:t>On cherche à minimiser l’erreur de prédiction </a:t>
            </a:r>
            <a:r>
              <a:rPr lang="fr-CA" sz="3600" b="1" dirty="0">
                <a:solidFill>
                  <a:srgbClr val="EF3B2C"/>
                </a:solidFill>
              </a:rPr>
              <a:t>à </a:t>
            </a:r>
            <a:r>
              <a:rPr lang="fr-CA" sz="3600" b="1" u="sng" dirty="0">
                <a:solidFill>
                  <a:srgbClr val="EF3B2C"/>
                </a:solidFill>
              </a:rPr>
              <a:t>l’intérieur</a:t>
            </a:r>
            <a:r>
              <a:rPr lang="fr-CA" sz="3600" b="1" dirty="0">
                <a:solidFill>
                  <a:srgbClr val="EF3B2C"/>
                </a:solidFill>
              </a:rPr>
              <a:t> de l’échantillon</a:t>
            </a:r>
            <a:r>
              <a:rPr lang="fr-CA" sz="3600" dirty="0"/>
              <a:t>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endParaRPr lang="fr-CA" sz="4000" dirty="0"/>
          </a:p>
          <a:p>
            <a:r>
              <a:rPr lang="fr-CA" sz="4000" b="1" dirty="0">
                <a:solidFill>
                  <a:srgbClr val="08519C"/>
                </a:solidFill>
              </a:rPr>
              <a:t>En apprentissage machine: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600" dirty="0"/>
              <a:t>On estime les valeurs des paramètres du modèle </a:t>
            </a:r>
            <a:r>
              <a:rPr lang="fr-CA" sz="3600" b="1" dirty="0">
                <a:solidFill>
                  <a:srgbClr val="08519C"/>
                </a:solidFill>
              </a:rPr>
              <a:t>à l’aide des données de l’ensemble d’entraînement</a:t>
            </a:r>
            <a:r>
              <a:rPr lang="fr-CA" sz="3600" dirty="0"/>
              <a:t>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600" dirty="0"/>
              <a:t>On cherche à minimiser l’erreur de prédiction </a:t>
            </a:r>
            <a:r>
              <a:rPr lang="fr-CA" sz="3600" b="1" dirty="0">
                <a:solidFill>
                  <a:srgbClr val="08519C"/>
                </a:solidFill>
              </a:rPr>
              <a:t>à </a:t>
            </a:r>
            <a:r>
              <a:rPr lang="fr-CA" sz="3600" b="1" u="sng" dirty="0">
                <a:solidFill>
                  <a:srgbClr val="08519C"/>
                </a:solidFill>
              </a:rPr>
              <a:t>l’extérieur</a:t>
            </a:r>
            <a:r>
              <a:rPr lang="fr-CA" sz="3600" b="1" dirty="0">
                <a:solidFill>
                  <a:srgbClr val="08519C"/>
                </a:solidFill>
              </a:rPr>
              <a:t> de l’ensemble d’entraînement</a:t>
            </a:r>
            <a:r>
              <a:rPr lang="fr-CA" sz="3600" dirty="0"/>
              <a:t>.</a:t>
            </a:r>
          </a:p>
          <a:p>
            <a:pPr marL="2571750" lvl="4" indent="-742950">
              <a:buFont typeface="Wingdings" panose="05000000000000000000" pitchFamily="2" charset="2"/>
              <a:buChar char="Ø"/>
            </a:pPr>
            <a:r>
              <a:rPr lang="fr-CA" sz="3600" dirty="0"/>
              <a:t>On cherche à minimiser l’erreur de prédiction </a:t>
            </a:r>
            <a:r>
              <a:rPr lang="fr-CA" sz="3600" i="1" dirty="0">
                <a:solidFill>
                  <a:srgbClr val="08519C"/>
                </a:solidFill>
              </a:rPr>
              <a:t>dans l’ensemble de test</a:t>
            </a:r>
            <a:r>
              <a:rPr lang="fr-CA" sz="3600" dirty="0"/>
              <a:t>.</a:t>
            </a:r>
          </a:p>
          <a:p>
            <a:endParaRPr lang="fr-CA" sz="4000" dirty="0"/>
          </a:p>
          <a:p>
            <a:r>
              <a:rPr lang="fr-CA" sz="4000" dirty="0"/>
              <a:t>En apprentissage machine, on cherche à </a:t>
            </a:r>
            <a:r>
              <a:rPr lang="fr-CA" sz="4000" b="1" dirty="0"/>
              <a:t>maximiser la </a:t>
            </a:r>
            <a:r>
              <a:rPr lang="fr-CA" sz="4000" b="1" dirty="0" err="1"/>
              <a:t>généralisabilité</a:t>
            </a:r>
            <a:r>
              <a:rPr lang="fr-CA" sz="4000" b="1" dirty="0"/>
              <a:t> du modèle </a:t>
            </a:r>
            <a:r>
              <a:rPr lang="fr-CA" sz="4000" dirty="0"/>
              <a:t>estimé.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600" dirty="0"/>
              <a:t>On veut faire les meilleures prédictions possibles au niveau de nouvelles données </a:t>
            </a:r>
            <a:r>
              <a:rPr lang="fr-CA" sz="3600" b="1" dirty="0"/>
              <a:t>individuelles</a:t>
            </a:r>
            <a:r>
              <a:rPr lang="fr-CA" sz="3600" dirty="0"/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-6008371" y="-585968"/>
            <a:ext cx="24208741" cy="707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08519C"/>
                </a:solidFill>
              </a:rPr>
              <a:t>1.3.2. APPRENTISSAGE MACHINE : COMPROMIS BIAIS-VARIANCE</a:t>
            </a:r>
          </a:p>
        </p:txBody>
      </p:sp>
    </p:spTree>
    <p:extLst>
      <p:ext uri="{BB962C8B-B14F-4D97-AF65-F5344CB8AC3E}">
        <p14:creationId xmlns:p14="http://schemas.microsoft.com/office/powerpoint/2010/main" val="2614883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0FDD1FD-49C6-4CAF-A371-3D79CB109F68}"/>
                  </a:ext>
                </a:extLst>
              </p:cNvPr>
              <p:cNvSpPr txBox="1"/>
              <p:nvPr/>
            </p:nvSpPr>
            <p:spPr>
              <a:xfrm>
                <a:off x="-7658101" y="707886"/>
                <a:ext cx="28659804" cy="173698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sz="4000" b="1" dirty="0"/>
                  <a:t>Le défi en apprentissage machine est de trouver le bon compromis entre le biais et la variance.</a:t>
                </a:r>
              </a:p>
              <a:p>
                <a:endParaRPr lang="fr-CA" sz="4000" dirty="0"/>
              </a:p>
              <a:p>
                <a:r>
                  <a:rPr lang="fr-CA" sz="4000" dirty="0"/>
                  <a:t>La complexité du modèle induit n’a pas le même impact dans l’ensemble d’entraînement que dans l’ensemble de test.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À l’intérieur de l’ensemble d’entraînement, plus le modèle est complexe, meilleure est la prédiction.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À l’intérieur de l’ensemble de test, la relation n’est pas si simple…</a:t>
                </a:r>
              </a:p>
              <a:p>
                <a:pPr lvl="2"/>
                <a:endParaRPr lang="fr-CA" sz="4000" dirty="0"/>
              </a:p>
              <a:p>
                <a:r>
                  <a:rPr lang="fr-CA" sz="4000" dirty="0"/>
                  <a:t>La complexité du modèle est associée au nombre de paramètres estimés et à leur importance. Par exemple, pour augmenter la complexité du modèle suivant: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fr-CA" sz="4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CA" sz="4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fr-CA" sz="4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CA" sz="4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fr-CA" sz="4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sz="4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  <m:sub>
                        <m:r>
                          <a:rPr lang="fr-CA" sz="4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CA" sz="4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CA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fr-CA" sz="4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sz="4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  <m:sub>
                        <m:r>
                          <a:rPr lang="fr-CA" sz="4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fr-CA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4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CA" sz="4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CA" sz="4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CA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fr-CA" sz="4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sz="4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  <m:sub>
                        <m:r>
                          <a:rPr lang="fr-CA" sz="4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fr-CA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4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CA" sz="4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fr-CA" sz="4000" dirty="0"/>
                  <a:t>,  on peut: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Augmenter le nombre de prédicteurs (ex.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3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CA" sz="3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fr-CA" sz="36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3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CA" sz="3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fr-CA" sz="36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3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CA" sz="36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fr-CA" sz="3600" dirty="0"/>
                  <a:t>, …).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Augmenter l'ordre d'un prédicteur (ex.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CA" sz="3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CA" sz="3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CA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fr-CA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fr-CA" sz="3600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CA" sz="3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CA" sz="3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CA" sz="3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fr-CA" sz="3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</m:oMath>
                </a14:m>
                <a:r>
                  <a:rPr lang="fr-CA" sz="3600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CA" sz="3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CA" sz="3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CA" sz="3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fr-CA" sz="3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bSup>
                  </m:oMath>
                </a14:m>
                <a:r>
                  <a:rPr lang="fr-CA" sz="3600" dirty="0"/>
                  <a:t>, …).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Ajouter une interaction entre deux termes (ex. 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3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CA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fr-CA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3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CA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fr-CA" sz="3600" dirty="0"/>
                  <a:t>, …)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Etc.</a:t>
                </a:r>
              </a:p>
              <a:p>
                <a:endParaRPr lang="fr-CA" sz="4000" dirty="0"/>
              </a:p>
              <a:p>
                <a:r>
                  <a:rPr lang="fr-CA" sz="4000" dirty="0"/>
                  <a:t>Un modèle </a:t>
                </a:r>
                <a:r>
                  <a:rPr lang="fr-CA" sz="4000" b="1" dirty="0"/>
                  <a:t>trop simple </a:t>
                </a:r>
                <a:r>
                  <a:rPr lang="fr-CA" sz="4000" dirty="0"/>
                  <a:t>risque de souffrir de </a:t>
                </a:r>
                <a:r>
                  <a:rPr lang="fr-CA" sz="4000" b="1" dirty="0"/>
                  <a:t>sous-apprentissage</a:t>
                </a:r>
                <a:r>
                  <a:rPr lang="fr-CA" sz="4000" dirty="0"/>
                  <a:t>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Le modèle induit n’est pas suffisamment complexe vis-à-vis la fonction qu’il essaie de représenter.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b="1" dirty="0"/>
                  <a:t>La variance sera faible</a:t>
                </a:r>
                <a:r>
                  <a:rPr lang="fr-CA" sz="3600" dirty="0"/>
                  <a:t>: les modèles induit à partir de différents échantillons se ressembleront.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b="1" dirty="0"/>
                  <a:t>Le biais sera élevé</a:t>
                </a:r>
                <a:r>
                  <a:rPr lang="fr-CA" sz="3600" dirty="0"/>
                  <a:t>: l’erreur de prédiction sera élevée, même dans l’ensemble d’entraînement.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endParaRPr lang="fr-CA" sz="3600" dirty="0"/>
              </a:p>
              <a:p>
                <a:pPr marL="1657350" lvl="2" indent="-742950">
                  <a:buFont typeface="Wingdings" panose="05000000000000000000" pitchFamily="2" charset="2"/>
                  <a:buChar char="v"/>
                </a:pPr>
                <a:r>
                  <a:rPr lang="fr-CA" sz="3600" dirty="0"/>
                  <a:t>Dans l’ensemble d’entraînement, l’erreur de prédiction sera élevée.</a:t>
                </a:r>
              </a:p>
              <a:p>
                <a:pPr marL="1657350" lvl="2" indent="-742950">
                  <a:buFont typeface="Wingdings" panose="05000000000000000000" pitchFamily="2" charset="2"/>
                  <a:buChar char="v"/>
                </a:pPr>
                <a:r>
                  <a:rPr lang="fr-CA" sz="3600" dirty="0"/>
                  <a:t>Dans l’ensemble de test, l’erreur de prédiction sera élevée.</a:t>
                </a:r>
              </a:p>
              <a:p>
                <a:pPr lvl="2"/>
                <a:endParaRPr lang="fr-CA" sz="4000" dirty="0"/>
              </a:p>
              <a:p>
                <a:r>
                  <a:rPr lang="fr-CA" sz="4000" dirty="0"/>
                  <a:t>Un modèle </a:t>
                </a:r>
                <a:r>
                  <a:rPr lang="fr-CA" sz="4000" b="1" dirty="0"/>
                  <a:t>trop complexe </a:t>
                </a:r>
                <a:r>
                  <a:rPr lang="fr-CA" sz="4000" dirty="0"/>
                  <a:t>risque de souffrir de </a:t>
                </a:r>
                <a:r>
                  <a:rPr lang="fr-CA" sz="4000" b="1" dirty="0"/>
                  <a:t>surapprentissage</a:t>
                </a:r>
                <a:r>
                  <a:rPr lang="fr-CA" sz="4000" dirty="0"/>
                  <a:t>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Le modèle induit est trop complexe vis-à-vis la fonction qu’il essaie de représenter. </a:t>
                </a:r>
                <a:br>
                  <a:rPr lang="fr-CA" sz="3600" dirty="0"/>
                </a:br>
                <a:r>
                  <a:rPr lang="fr-CA" sz="3600" dirty="0"/>
                  <a:t>Il apprend à prédire non seulement le signal, mais aussi du bruit (par hasard) dans l’ensemble d’entraînement.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b="1" dirty="0"/>
                  <a:t>La variance sera élevée</a:t>
                </a:r>
                <a:r>
                  <a:rPr lang="fr-CA" sz="3600" dirty="0"/>
                  <a:t>: les modèles induit à partir de différents échantillons seront très différents </a:t>
                </a:r>
                <a:br>
                  <a:rPr lang="fr-CA" sz="3600" dirty="0"/>
                </a:br>
                <a:r>
                  <a:rPr lang="fr-CA" sz="3600" dirty="0"/>
                  <a:t>(le bruit est aléatoire et donc différent dans différents échantillons).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b="1" dirty="0"/>
                  <a:t>Le biais sera faible</a:t>
                </a:r>
                <a:r>
                  <a:rPr lang="fr-CA" sz="3600" dirty="0"/>
                  <a:t>: l’erreur de prédiction sera très faible peu importe l’ensemble d’entraînement.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endParaRPr lang="fr-CA" sz="3600" dirty="0"/>
              </a:p>
              <a:p>
                <a:pPr marL="1657350" lvl="2" indent="-742950">
                  <a:buFont typeface="Wingdings" panose="05000000000000000000" pitchFamily="2" charset="2"/>
                  <a:buChar char="v"/>
                </a:pPr>
                <a:r>
                  <a:rPr lang="fr-CA" sz="3600" dirty="0"/>
                  <a:t>Dans l’ensemble d’entraînement, l’erreur de prédiction sera faible.</a:t>
                </a:r>
              </a:p>
              <a:p>
                <a:pPr marL="1657350" lvl="2" indent="-742950">
                  <a:buFont typeface="Wingdings" panose="05000000000000000000" pitchFamily="2" charset="2"/>
                  <a:buChar char="v"/>
                </a:pPr>
                <a:r>
                  <a:rPr lang="fr-CA" sz="3600" dirty="0"/>
                  <a:t>Dans l’ensemble de test, l’erreur de prédiction sera élevée.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0FDD1FD-49C6-4CAF-A371-3D79CB109F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58101" y="707886"/>
                <a:ext cx="28659804" cy="17369883"/>
              </a:xfrm>
              <a:prstGeom prst="rect">
                <a:avLst/>
              </a:prstGeom>
              <a:blipFill>
                <a:blip r:embed="rId3"/>
                <a:stretch>
                  <a:fillRect l="-766" t="-632" r="-1127" b="-351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-7658101" y="-707887"/>
            <a:ext cx="286598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08519C"/>
                </a:solidFill>
              </a:rPr>
              <a:t>1.3.2. APPRENTISSAGE MACHINE : COMPROMIS BIAIS-VARIANCE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9CFE229-50FB-4B4D-9F98-A7D087327394}"/>
              </a:ext>
            </a:extLst>
          </p:cNvPr>
          <p:cNvGrpSpPr/>
          <p:nvPr/>
        </p:nvGrpSpPr>
        <p:grpSpPr>
          <a:xfrm>
            <a:off x="3771900" y="2340839"/>
            <a:ext cx="25241229" cy="11932275"/>
            <a:chOff x="6096000" y="3788639"/>
            <a:chExt cx="25241229" cy="11932275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E4E9391-4683-4E44-968E-57B982E01D21}"/>
                </a:ext>
              </a:extLst>
            </p:cNvPr>
            <p:cNvSpPr/>
            <p:nvPr/>
          </p:nvSpPr>
          <p:spPr>
            <a:xfrm>
              <a:off x="15157421" y="8208228"/>
              <a:ext cx="5048253" cy="5562601"/>
            </a:xfrm>
            <a:prstGeom prst="rect">
              <a:avLst/>
            </a:prstGeom>
            <a:solidFill>
              <a:srgbClr val="00B050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AB67A90-9927-4F89-8FF7-825B9C0E78F7}"/>
                </a:ext>
              </a:extLst>
            </p:cNvPr>
            <p:cNvSpPr/>
            <p:nvPr/>
          </p:nvSpPr>
          <p:spPr>
            <a:xfrm>
              <a:off x="20192988" y="8208228"/>
              <a:ext cx="3600450" cy="5562601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2BE1178B-9E4A-4F34-B2D6-CEF173B234D5}"/>
                </a:ext>
              </a:extLst>
            </p:cNvPr>
            <p:cNvGrpSpPr/>
            <p:nvPr/>
          </p:nvGrpSpPr>
          <p:grpSpPr>
            <a:xfrm>
              <a:off x="6096000" y="3788639"/>
              <a:ext cx="25241229" cy="11932275"/>
              <a:chOff x="-7400915" y="3429000"/>
              <a:chExt cx="25241229" cy="11932275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5192878E-4143-4E80-9080-3142BF825DF6}"/>
                  </a:ext>
                </a:extLst>
              </p:cNvPr>
              <p:cNvGrpSpPr/>
              <p:nvPr/>
            </p:nvGrpSpPr>
            <p:grpSpPr>
              <a:xfrm>
                <a:off x="-7400915" y="3429000"/>
                <a:ext cx="25241229" cy="11932275"/>
                <a:chOff x="-8248637" y="-4038590"/>
                <a:chExt cx="25241229" cy="11932275"/>
              </a:xfrm>
            </p:grpSpPr>
            <p:sp>
              <p:nvSpPr>
                <p:cNvPr id="7" name="Arc 6">
                  <a:extLst>
                    <a:ext uri="{FF2B5EF4-FFF2-40B4-BE49-F238E27FC236}">
                      <a16:creationId xmlns:a16="http://schemas.microsoft.com/office/drawing/2014/main" id="{01586B9E-69E2-4666-A4AD-9CB9159D10B6}"/>
                    </a:ext>
                  </a:extLst>
                </p:cNvPr>
                <p:cNvSpPr/>
                <p:nvPr/>
              </p:nvSpPr>
              <p:spPr>
                <a:xfrm rot="5400000" flipV="1">
                  <a:off x="4381512" y="-7086597"/>
                  <a:ext cx="9563074" cy="15659087"/>
                </a:xfrm>
                <a:prstGeom prst="arc">
                  <a:avLst>
                    <a:gd name="adj1" fmla="val 16367971"/>
                    <a:gd name="adj2" fmla="val 0"/>
                  </a:avLst>
                </a:prstGeom>
                <a:ln w="76200">
                  <a:solidFill>
                    <a:srgbClr val="EF3B2C"/>
                  </a:solidFill>
                  <a:prstDash val="sysDash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CA" dirty="0"/>
                </a:p>
              </p:txBody>
            </p:sp>
            <p:sp>
              <p:nvSpPr>
                <p:cNvPr id="8" name="Arc 7">
                  <a:extLst>
                    <a:ext uri="{FF2B5EF4-FFF2-40B4-BE49-F238E27FC236}">
                      <a16:creationId xmlns:a16="http://schemas.microsoft.com/office/drawing/2014/main" id="{0F5C8AC2-3708-440D-8104-4E1BA58F8326}"/>
                    </a:ext>
                  </a:extLst>
                </p:cNvPr>
                <p:cNvSpPr/>
                <p:nvPr/>
              </p:nvSpPr>
              <p:spPr>
                <a:xfrm flipV="1">
                  <a:off x="-8248637" y="-647708"/>
                  <a:ext cx="18497535" cy="6172191"/>
                </a:xfrm>
                <a:prstGeom prst="arc">
                  <a:avLst>
                    <a:gd name="adj1" fmla="val 16200000"/>
                    <a:gd name="adj2" fmla="val 21033188"/>
                  </a:avLst>
                </a:prstGeom>
                <a:ln w="76200">
                  <a:solidFill>
                    <a:srgbClr val="00B050"/>
                  </a:solidFill>
                  <a:prstDash val="sysDash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" name="Arc 8">
                  <a:extLst>
                    <a:ext uri="{FF2B5EF4-FFF2-40B4-BE49-F238E27FC236}">
                      <a16:creationId xmlns:a16="http://schemas.microsoft.com/office/drawing/2014/main" id="{C9D06D86-747B-4C36-BF5E-8F447747DF59}"/>
                    </a:ext>
                  </a:extLst>
                </p:cNvPr>
                <p:cNvSpPr/>
                <p:nvPr/>
              </p:nvSpPr>
              <p:spPr>
                <a:xfrm rot="5400000" flipV="1">
                  <a:off x="2309816" y="-3910010"/>
                  <a:ext cx="7077073" cy="8801093"/>
                </a:xfrm>
                <a:prstGeom prst="arc">
                  <a:avLst>
                    <a:gd name="adj1" fmla="val 16367971"/>
                    <a:gd name="adj2" fmla="val 0"/>
                  </a:avLst>
                </a:prstGeom>
                <a:ln w="76200">
                  <a:solidFill>
                    <a:srgbClr val="08519C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grpSp>
              <p:nvGrpSpPr>
                <p:cNvPr id="10" name="Group 9">
                  <a:extLst>
                    <a:ext uri="{FF2B5EF4-FFF2-40B4-BE49-F238E27FC236}">
                      <a16:creationId xmlns:a16="http://schemas.microsoft.com/office/drawing/2014/main" id="{8F19B049-19CD-4C10-9591-09272CDB43DD}"/>
                    </a:ext>
                  </a:extLst>
                </p:cNvPr>
                <p:cNvGrpSpPr/>
                <p:nvPr/>
              </p:nvGrpSpPr>
              <p:grpSpPr>
                <a:xfrm>
                  <a:off x="800100" y="381000"/>
                  <a:ext cx="9299573" cy="7512685"/>
                  <a:chOff x="800100" y="381000"/>
                  <a:chExt cx="9299573" cy="7512685"/>
                </a:xfrm>
              </p:grpSpPr>
              <p:grpSp>
                <p:nvGrpSpPr>
                  <p:cNvPr id="11" name="Group 10">
                    <a:extLst>
                      <a:ext uri="{FF2B5EF4-FFF2-40B4-BE49-F238E27FC236}">
                        <a16:creationId xmlns:a16="http://schemas.microsoft.com/office/drawing/2014/main" id="{C0EDD02F-8B32-4C49-A7E8-35D0659DE8D9}"/>
                      </a:ext>
                    </a:extLst>
                  </p:cNvPr>
                  <p:cNvGrpSpPr/>
                  <p:nvPr/>
                </p:nvGrpSpPr>
                <p:grpSpPr>
                  <a:xfrm>
                    <a:off x="800100" y="381000"/>
                    <a:ext cx="8877303" cy="5562600"/>
                    <a:chOff x="800100" y="381000"/>
                    <a:chExt cx="8877303" cy="5562600"/>
                  </a:xfrm>
                </p:grpSpPr>
                <p:cxnSp>
                  <p:nvCxnSpPr>
                    <p:cNvPr id="14" name="Straight Arrow Connector 13">
                      <a:extLst>
                        <a:ext uri="{FF2B5EF4-FFF2-40B4-BE49-F238E27FC236}">
                          <a16:creationId xmlns:a16="http://schemas.microsoft.com/office/drawing/2014/main" id="{104E7F48-3BCD-4FA1-A387-E237E7B20190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800100" y="381000"/>
                      <a:ext cx="0" cy="5562600"/>
                    </a:xfrm>
                    <a:prstGeom prst="straightConnector1">
                      <a:avLst/>
                    </a:prstGeom>
                    <a:ln w="5715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" name="Straight Arrow Connector 14">
                      <a:extLst>
                        <a:ext uri="{FF2B5EF4-FFF2-40B4-BE49-F238E27FC236}">
                          <a16:creationId xmlns:a16="http://schemas.microsoft.com/office/drawing/2014/main" id="{59C9F97B-5FF8-4447-814A-2049065E384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800100" y="5943600"/>
                      <a:ext cx="8648700" cy="0"/>
                    </a:xfrm>
                    <a:prstGeom prst="straightConnector1">
                      <a:avLst/>
                    </a:prstGeom>
                    <a:ln w="5715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6" name="Arc 15">
                      <a:extLst>
                        <a:ext uri="{FF2B5EF4-FFF2-40B4-BE49-F238E27FC236}">
                          <a16:creationId xmlns:a16="http://schemas.microsoft.com/office/drawing/2014/main" id="{46AC447F-72EE-424F-90CB-5A553A8F31E1}"/>
                        </a:ext>
                      </a:extLst>
                    </p:cNvPr>
                    <p:cNvSpPr/>
                    <p:nvPr/>
                  </p:nvSpPr>
                  <p:spPr>
                    <a:xfrm rot="16200000" flipH="1" flipV="1">
                      <a:off x="4364051" y="-1284278"/>
                      <a:ext cx="2695557" cy="7931147"/>
                    </a:xfrm>
                    <a:prstGeom prst="arc">
                      <a:avLst>
                        <a:gd name="adj1" fmla="val 16764063"/>
                        <a:gd name="adj2" fmla="val 0"/>
                      </a:avLst>
                    </a:prstGeom>
                    <a:ln w="76200">
                      <a:solidFill>
                        <a:srgbClr val="08519C"/>
                      </a:solidFill>
                      <a:headEnd type="triangl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7" name="TextBox 16">
                      <a:extLst>
                        <a:ext uri="{FF2B5EF4-FFF2-40B4-BE49-F238E27FC236}">
                          <a16:creationId xmlns:a16="http://schemas.microsoft.com/office/drawing/2014/main" id="{BF052C09-78A3-483F-A03B-C3FFD7FAF2D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09677" y="4714955"/>
                      <a:ext cx="2781295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CA" sz="3600" b="1" dirty="0">
                          <a:solidFill>
                            <a:srgbClr val="00B050"/>
                          </a:solidFill>
                        </a:rPr>
                        <a:t>Variance</a:t>
                      </a:r>
                    </a:p>
                  </p:txBody>
                </p:sp>
                <p:sp>
                  <p:nvSpPr>
                    <p:cNvPr id="18" name="TextBox 17">
                      <a:extLst>
                        <a:ext uri="{FF2B5EF4-FFF2-40B4-BE49-F238E27FC236}">
                          <a16:creationId xmlns:a16="http://schemas.microsoft.com/office/drawing/2014/main" id="{5AD23C2B-BB31-4DEA-91A0-A2A05CDAA8F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17659" y="3344702"/>
                      <a:ext cx="2781295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CA" sz="3600" b="1" dirty="0">
                          <a:solidFill>
                            <a:srgbClr val="EF3B2C"/>
                          </a:solidFill>
                        </a:rPr>
                        <a:t>Biais</a:t>
                      </a:r>
                    </a:p>
                  </p:txBody>
                </p:sp>
                <p:sp>
                  <p:nvSpPr>
                    <p:cNvPr id="19" name="TextBox 18">
                      <a:extLst>
                        <a:ext uri="{FF2B5EF4-FFF2-40B4-BE49-F238E27FC236}">
                          <a16:creationId xmlns:a16="http://schemas.microsoft.com/office/drawing/2014/main" id="{5CDD2A76-883F-4F2B-8694-93C48CF3F65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200276" y="1038208"/>
                      <a:ext cx="4343403" cy="120032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CA" sz="3600" b="1" dirty="0">
                          <a:solidFill>
                            <a:srgbClr val="08519C"/>
                          </a:solidFill>
                        </a:rPr>
                        <a:t>Erreur de </a:t>
                      </a:r>
                      <a:br>
                        <a:rPr lang="fr-CA" sz="3600" b="1" dirty="0">
                          <a:solidFill>
                            <a:srgbClr val="08519C"/>
                          </a:solidFill>
                        </a:rPr>
                      </a:br>
                      <a:r>
                        <a:rPr lang="fr-CA" sz="3600" b="1" dirty="0">
                          <a:solidFill>
                            <a:srgbClr val="08519C"/>
                          </a:solidFill>
                        </a:rPr>
                        <a:t>généralisation</a:t>
                      </a:r>
                    </a:p>
                  </p:txBody>
                </p:sp>
              </p:grpSp>
              <p:cxnSp>
                <p:nvCxnSpPr>
                  <p:cNvPr id="12" name="Straight Connector 11">
                    <a:extLst>
                      <a:ext uri="{FF2B5EF4-FFF2-40B4-BE49-F238E27FC236}">
                        <a16:creationId xmlns:a16="http://schemas.microsoft.com/office/drawing/2014/main" id="{15169B4C-1393-4664-B4BA-63ACDE29230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48352" y="2438387"/>
                    <a:ext cx="82538" cy="4719049"/>
                  </a:xfrm>
                  <a:prstGeom prst="line">
                    <a:avLst/>
                  </a:prstGeom>
                  <a:ln w="76200">
                    <a:solidFill>
                      <a:srgbClr val="08519C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2526B5B2-46CD-4131-A199-18F5F372C0EE}"/>
                      </a:ext>
                    </a:extLst>
                  </p:cNvPr>
                  <p:cNvSpPr txBox="1"/>
                  <p:nvPr/>
                </p:nvSpPr>
                <p:spPr>
                  <a:xfrm>
                    <a:off x="1597031" y="7185799"/>
                    <a:ext cx="8502642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CA" sz="4000" b="1" dirty="0">
                        <a:solidFill>
                          <a:srgbClr val="08519C"/>
                        </a:solidFill>
                      </a:rPr>
                      <a:t>Compromis « biais - variance » optimal</a:t>
                    </a:r>
                  </a:p>
                </p:txBody>
              </p:sp>
            </p:grpSp>
          </p:grp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98DB278-D44E-4BBE-9465-ED223CB9E4BD}"/>
                  </a:ext>
                </a:extLst>
              </p:cNvPr>
              <p:cNvSpPr txBox="1"/>
              <p:nvPr/>
            </p:nvSpPr>
            <p:spPr>
              <a:xfrm>
                <a:off x="-333376" y="7815288"/>
                <a:ext cx="1981200" cy="6617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sz="3700" b="1" dirty="0"/>
                  <a:t>Erreur</a:t>
                </a:r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0919661-5E95-4EF9-A410-0D823C3B49CC}"/>
                </a:ext>
              </a:extLst>
            </p:cNvPr>
            <p:cNvSpPr txBox="1"/>
            <p:nvPr/>
          </p:nvSpPr>
          <p:spPr>
            <a:xfrm>
              <a:off x="20192988" y="7505700"/>
              <a:ext cx="425132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4000" b="1" dirty="0">
                  <a:solidFill>
                    <a:srgbClr val="EF3B2C"/>
                  </a:solidFill>
                </a:rPr>
                <a:t>Surapprentissage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79FD334-1E40-4ABA-990E-023B7A75C097}"/>
                </a:ext>
              </a:extLst>
            </p:cNvPr>
            <p:cNvSpPr txBox="1"/>
            <p:nvPr/>
          </p:nvSpPr>
          <p:spPr>
            <a:xfrm>
              <a:off x="15144735" y="7505700"/>
              <a:ext cx="5048252" cy="7295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4000" b="1" dirty="0">
                  <a:solidFill>
                    <a:srgbClr val="00B050"/>
                  </a:solidFill>
                </a:rPr>
                <a:t>Sous-apprentissage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99510E03-2B67-47E6-A506-316F51A0053B}"/>
              </a:ext>
            </a:extLst>
          </p:cNvPr>
          <p:cNvSpPr txBox="1"/>
          <p:nvPr/>
        </p:nvSpPr>
        <p:spPr>
          <a:xfrm>
            <a:off x="19836251" y="12520211"/>
            <a:ext cx="4866368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3700" b="1" dirty="0"/>
              <a:t>Complexité du modèle</a:t>
            </a:r>
          </a:p>
        </p:txBody>
      </p:sp>
    </p:spTree>
    <p:extLst>
      <p:ext uri="{BB962C8B-B14F-4D97-AF65-F5344CB8AC3E}">
        <p14:creationId xmlns:p14="http://schemas.microsoft.com/office/powerpoint/2010/main" val="1823322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0FDD1FD-49C6-4CAF-A371-3D79CB109F68}"/>
                  </a:ext>
                </a:extLst>
              </p:cNvPr>
              <p:cNvSpPr txBox="1"/>
              <p:nvPr/>
            </p:nvSpPr>
            <p:spPr>
              <a:xfrm>
                <a:off x="-7658101" y="707886"/>
                <a:ext cx="28659804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sz="4000" b="1" dirty="0"/>
                  <a:t>Toutefois, comme on l’a vu plus tôt, augmenter </a:t>
                </a:r>
                <a14:m>
                  <m:oMath xmlns:m="http://schemas.openxmlformats.org/officeDocument/2006/math">
                    <m:r>
                      <a:rPr lang="fr-CA" sz="4000" b="1" i="1" smtClean="0"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fr-CA" sz="4000" b="1" dirty="0"/>
                  <a:t> permet de réduire la variance du modèle.</a:t>
                </a:r>
              </a:p>
              <a:p>
                <a:endParaRPr lang="fr-CA" sz="4000" dirty="0"/>
              </a:p>
              <a:p>
                <a:r>
                  <a:rPr lang="fr-CA" sz="4000" dirty="0"/>
                  <a:t>Ainsi, dire qu’un modèle est « trop » ou « pas assez » complexe est contextuel à la taille de l’ensemble d’entraînement.</a:t>
                </a:r>
                <a:endParaRPr lang="fr-CA" sz="36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0FDD1FD-49C6-4CAF-A371-3D79CB109F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58101" y="707886"/>
                <a:ext cx="28659804" cy="1938992"/>
              </a:xfrm>
              <a:prstGeom prst="rect">
                <a:avLst/>
              </a:prstGeom>
              <a:blipFill>
                <a:blip r:embed="rId3"/>
                <a:stretch>
                  <a:fillRect l="-766" t="-5660" b="-12579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-7658101" y="-707887"/>
            <a:ext cx="286598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08519C"/>
                </a:solidFill>
              </a:rPr>
              <a:t>1.3.2. APPRENTISSAGE MACHINE : COMPROMIS BIAIS-VARIANCE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1F62711-A5FE-48B3-BA41-A867D90F002A}"/>
              </a:ext>
            </a:extLst>
          </p:cNvPr>
          <p:cNvGrpSpPr/>
          <p:nvPr/>
        </p:nvGrpSpPr>
        <p:grpSpPr>
          <a:xfrm>
            <a:off x="-13892193" y="-307251"/>
            <a:ext cx="40166886" cy="11948132"/>
            <a:chOff x="-13892193" y="-307251"/>
            <a:chExt cx="40166886" cy="11948132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FD95A79A-6065-41F3-905D-0CAD83EE58CA}"/>
                </a:ext>
              </a:extLst>
            </p:cNvPr>
            <p:cNvSpPr/>
            <p:nvPr/>
          </p:nvSpPr>
          <p:spPr>
            <a:xfrm>
              <a:off x="10070693" y="4112339"/>
              <a:ext cx="6158243" cy="5562601"/>
            </a:xfrm>
            <a:prstGeom prst="rect">
              <a:avLst/>
            </a:prstGeom>
            <a:solidFill>
              <a:srgbClr val="00B050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C5594A8B-65B0-4AB5-9CE4-689F8627D1AF}"/>
                </a:ext>
              </a:extLst>
            </p:cNvPr>
            <p:cNvSpPr/>
            <p:nvPr/>
          </p:nvSpPr>
          <p:spPr>
            <a:xfrm>
              <a:off x="16228938" y="4112339"/>
              <a:ext cx="2477771" cy="5562601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257F17A1-1BDA-4542-A1A3-D1F87176D52D}"/>
                </a:ext>
              </a:extLst>
            </p:cNvPr>
            <p:cNvSpPr/>
            <p:nvPr/>
          </p:nvSpPr>
          <p:spPr>
            <a:xfrm>
              <a:off x="-4843457" y="4076699"/>
              <a:ext cx="5048253" cy="5562601"/>
            </a:xfrm>
            <a:prstGeom prst="rect">
              <a:avLst/>
            </a:prstGeom>
            <a:solidFill>
              <a:srgbClr val="00B050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B3F99FA1-CEDF-4AFE-9BFF-EE6D602B097D}"/>
                </a:ext>
              </a:extLst>
            </p:cNvPr>
            <p:cNvSpPr/>
            <p:nvPr/>
          </p:nvSpPr>
          <p:spPr>
            <a:xfrm>
              <a:off x="192110" y="4076699"/>
              <a:ext cx="3600450" cy="5562601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888E30C1-3EAE-41B9-8D0D-8EEF0847E5E2}"/>
                </a:ext>
              </a:extLst>
            </p:cNvPr>
            <p:cNvGrpSpPr/>
            <p:nvPr/>
          </p:nvGrpSpPr>
          <p:grpSpPr>
            <a:xfrm>
              <a:off x="-13892193" y="-307251"/>
              <a:ext cx="40166886" cy="11948132"/>
              <a:chOff x="-13050057" y="-4368285"/>
              <a:chExt cx="40166886" cy="11948132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4086845F-AF14-4B37-BC81-3E7D241B3261}"/>
                  </a:ext>
                </a:extLst>
              </p:cNvPr>
              <p:cNvGrpSpPr/>
              <p:nvPr/>
            </p:nvGrpSpPr>
            <p:grpSpPr>
              <a:xfrm>
                <a:off x="-13050057" y="-4368285"/>
                <a:ext cx="25241229" cy="11948132"/>
                <a:chOff x="-8248637" y="-4038590"/>
                <a:chExt cx="25241229" cy="11948132"/>
              </a:xfrm>
            </p:grpSpPr>
            <p:sp>
              <p:nvSpPr>
                <p:cNvPr id="44" name="Arc 43">
                  <a:extLst>
                    <a:ext uri="{FF2B5EF4-FFF2-40B4-BE49-F238E27FC236}">
                      <a16:creationId xmlns:a16="http://schemas.microsoft.com/office/drawing/2014/main" id="{C7DBDCC6-F462-4985-9052-30BD7AA6E74A}"/>
                    </a:ext>
                  </a:extLst>
                </p:cNvPr>
                <p:cNvSpPr/>
                <p:nvPr/>
              </p:nvSpPr>
              <p:spPr>
                <a:xfrm rot="5400000" flipV="1">
                  <a:off x="4381512" y="-7086597"/>
                  <a:ext cx="9563074" cy="15659087"/>
                </a:xfrm>
                <a:prstGeom prst="arc">
                  <a:avLst>
                    <a:gd name="adj1" fmla="val 16367971"/>
                    <a:gd name="adj2" fmla="val 0"/>
                  </a:avLst>
                </a:prstGeom>
                <a:ln w="76200">
                  <a:solidFill>
                    <a:srgbClr val="EF3B2C"/>
                  </a:solidFill>
                  <a:prstDash val="sysDash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CA" dirty="0"/>
                </a:p>
              </p:txBody>
            </p:sp>
            <p:sp>
              <p:nvSpPr>
                <p:cNvPr id="45" name="Arc 44">
                  <a:extLst>
                    <a:ext uri="{FF2B5EF4-FFF2-40B4-BE49-F238E27FC236}">
                      <a16:creationId xmlns:a16="http://schemas.microsoft.com/office/drawing/2014/main" id="{FC4884BF-71B8-4C61-AED9-698EC26D0DA6}"/>
                    </a:ext>
                  </a:extLst>
                </p:cNvPr>
                <p:cNvSpPr/>
                <p:nvPr/>
              </p:nvSpPr>
              <p:spPr>
                <a:xfrm flipV="1">
                  <a:off x="-8248637" y="-647708"/>
                  <a:ext cx="18497535" cy="6172191"/>
                </a:xfrm>
                <a:prstGeom prst="arc">
                  <a:avLst>
                    <a:gd name="adj1" fmla="val 16200000"/>
                    <a:gd name="adj2" fmla="val 21033188"/>
                  </a:avLst>
                </a:prstGeom>
                <a:ln w="76200">
                  <a:solidFill>
                    <a:srgbClr val="00B050"/>
                  </a:solidFill>
                  <a:prstDash val="sysDash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46" name="Arc 45">
                  <a:extLst>
                    <a:ext uri="{FF2B5EF4-FFF2-40B4-BE49-F238E27FC236}">
                      <a16:creationId xmlns:a16="http://schemas.microsoft.com/office/drawing/2014/main" id="{B118CA02-58C4-4AFB-BF91-989EDF9E3716}"/>
                    </a:ext>
                  </a:extLst>
                </p:cNvPr>
                <p:cNvSpPr/>
                <p:nvPr/>
              </p:nvSpPr>
              <p:spPr>
                <a:xfrm rot="5400000" flipV="1">
                  <a:off x="2309816" y="-3910010"/>
                  <a:ext cx="7077073" cy="8801093"/>
                </a:xfrm>
                <a:prstGeom prst="arc">
                  <a:avLst>
                    <a:gd name="adj1" fmla="val 16367971"/>
                    <a:gd name="adj2" fmla="val 0"/>
                  </a:avLst>
                </a:prstGeom>
                <a:ln w="76200">
                  <a:solidFill>
                    <a:srgbClr val="08519C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grpSp>
              <p:nvGrpSpPr>
                <p:cNvPr id="47" name="Group 46">
                  <a:extLst>
                    <a:ext uri="{FF2B5EF4-FFF2-40B4-BE49-F238E27FC236}">
                      <a16:creationId xmlns:a16="http://schemas.microsoft.com/office/drawing/2014/main" id="{9E7CED58-9941-487A-8671-D37901B14496}"/>
                    </a:ext>
                  </a:extLst>
                </p:cNvPr>
                <p:cNvGrpSpPr/>
                <p:nvPr/>
              </p:nvGrpSpPr>
              <p:grpSpPr>
                <a:xfrm>
                  <a:off x="800100" y="381000"/>
                  <a:ext cx="8877303" cy="7528542"/>
                  <a:chOff x="800100" y="381000"/>
                  <a:chExt cx="8877303" cy="7528542"/>
                </a:xfrm>
              </p:grpSpPr>
              <p:grpSp>
                <p:nvGrpSpPr>
                  <p:cNvPr id="48" name="Group 47">
                    <a:extLst>
                      <a:ext uri="{FF2B5EF4-FFF2-40B4-BE49-F238E27FC236}">
                        <a16:creationId xmlns:a16="http://schemas.microsoft.com/office/drawing/2014/main" id="{E26DED5B-180E-42BF-B044-AAD5775227E4}"/>
                      </a:ext>
                    </a:extLst>
                  </p:cNvPr>
                  <p:cNvGrpSpPr/>
                  <p:nvPr/>
                </p:nvGrpSpPr>
                <p:grpSpPr>
                  <a:xfrm>
                    <a:off x="800100" y="381000"/>
                    <a:ext cx="8877303" cy="5562600"/>
                    <a:chOff x="800100" y="381000"/>
                    <a:chExt cx="8877303" cy="5562600"/>
                  </a:xfrm>
                </p:grpSpPr>
                <p:cxnSp>
                  <p:nvCxnSpPr>
                    <p:cNvPr id="51" name="Straight Arrow Connector 50">
                      <a:extLst>
                        <a:ext uri="{FF2B5EF4-FFF2-40B4-BE49-F238E27FC236}">
                          <a16:creationId xmlns:a16="http://schemas.microsoft.com/office/drawing/2014/main" id="{EA55F0E7-E910-47CA-BE15-763E702356E6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800100" y="381000"/>
                      <a:ext cx="0" cy="5562600"/>
                    </a:xfrm>
                    <a:prstGeom prst="straightConnector1">
                      <a:avLst/>
                    </a:prstGeom>
                    <a:ln w="5715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2" name="Straight Arrow Connector 51">
                      <a:extLst>
                        <a:ext uri="{FF2B5EF4-FFF2-40B4-BE49-F238E27FC236}">
                          <a16:creationId xmlns:a16="http://schemas.microsoft.com/office/drawing/2014/main" id="{165AFC8D-06B8-4BAB-8B32-5F31C928AA2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800100" y="5943600"/>
                      <a:ext cx="8648700" cy="0"/>
                    </a:xfrm>
                    <a:prstGeom prst="straightConnector1">
                      <a:avLst/>
                    </a:prstGeom>
                    <a:ln w="5715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3" name="Arc 52">
                      <a:extLst>
                        <a:ext uri="{FF2B5EF4-FFF2-40B4-BE49-F238E27FC236}">
                          <a16:creationId xmlns:a16="http://schemas.microsoft.com/office/drawing/2014/main" id="{32C42008-5F93-487E-B9CF-5D3E4F520815}"/>
                        </a:ext>
                      </a:extLst>
                    </p:cNvPr>
                    <p:cNvSpPr/>
                    <p:nvPr/>
                  </p:nvSpPr>
                  <p:spPr>
                    <a:xfrm rot="16200000" flipH="1" flipV="1">
                      <a:off x="4364051" y="-1284278"/>
                      <a:ext cx="2695557" cy="7931147"/>
                    </a:xfrm>
                    <a:prstGeom prst="arc">
                      <a:avLst>
                        <a:gd name="adj1" fmla="val 16764063"/>
                        <a:gd name="adj2" fmla="val 0"/>
                      </a:avLst>
                    </a:prstGeom>
                    <a:ln w="76200">
                      <a:solidFill>
                        <a:srgbClr val="08519C"/>
                      </a:solidFill>
                      <a:headEnd type="triangl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54" name="TextBox 53">
                      <a:extLst>
                        <a:ext uri="{FF2B5EF4-FFF2-40B4-BE49-F238E27FC236}">
                          <a16:creationId xmlns:a16="http://schemas.microsoft.com/office/drawing/2014/main" id="{1214F6BC-F95C-4280-81B0-673C1FAC603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95382" y="4842050"/>
                      <a:ext cx="2781295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CA" sz="3200" b="1" dirty="0">
                          <a:solidFill>
                            <a:srgbClr val="00B050"/>
                          </a:solidFill>
                        </a:rPr>
                        <a:t>Variance</a:t>
                      </a:r>
                    </a:p>
                  </p:txBody>
                </p:sp>
                <p:sp>
                  <p:nvSpPr>
                    <p:cNvPr id="55" name="TextBox 54">
                      <a:extLst>
                        <a:ext uri="{FF2B5EF4-FFF2-40B4-BE49-F238E27FC236}">
                          <a16:creationId xmlns:a16="http://schemas.microsoft.com/office/drawing/2014/main" id="{8B5713D3-9AD6-4F42-9507-A79569F671B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95383" y="2890931"/>
                      <a:ext cx="2781295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CA" sz="3200" b="1" dirty="0">
                          <a:solidFill>
                            <a:srgbClr val="EF3B2C"/>
                          </a:solidFill>
                        </a:rPr>
                        <a:t>Biais</a:t>
                      </a:r>
                    </a:p>
                  </p:txBody>
                </p:sp>
                <p:sp>
                  <p:nvSpPr>
                    <p:cNvPr id="56" name="TextBox 55">
                      <a:extLst>
                        <a:ext uri="{FF2B5EF4-FFF2-40B4-BE49-F238E27FC236}">
                          <a16:creationId xmlns:a16="http://schemas.microsoft.com/office/drawing/2014/main" id="{2352C45D-213E-427F-B60B-C1C25B30E94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24164" y="1372816"/>
                      <a:ext cx="4343403" cy="120032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CA" sz="3600" b="1" dirty="0">
                          <a:solidFill>
                            <a:srgbClr val="08519C"/>
                          </a:solidFill>
                        </a:rPr>
                        <a:t>Erreur de </a:t>
                      </a:r>
                      <a:br>
                        <a:rPr lang="fr-CA" sz="3600" b="1" dirty="0">
                          <a:solidFill>
                            <a:srgbClr val="08519C"/>
                          </a:solidFill>
                        </a:rPr>
                      </a:br>
                      <a:r>
                        <a:rPr lang="fr-CA" sz="3600" b="1" dirty="0">
                          <a:solidFill>
                            <a:srgbClr val="08519C"/>
                          </a:solidFill>
                        </a:rPr>
                        <a:t>généralisation</a:t>
                      </a:r>
                    </a:p>
                  </p:txBody>
                </p:sp>
              </p:grpSp>
              <p:cxnSp>
                <p:nvCxnSpPr>
                  <p:cNvPr id="49" name="Straight Connector 48">
                    <a:extLst>
                      <a:ext uri="{FF2B5EF4-FFF2-40B4-BE49-F238E27FC236}">
                        <a16:creationId xmlns:a16="http://schemas.microsoft.com/office/drawing/2014/main" id="{4081C367-1BA7-41D1-A65F-814C073EA7F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48352" y="2438387"/>
                    <a:ext cx="0" cy="4824824"/>
                  </a:xfrm>
                  <a:prstGeom prst="line">
                    <a:avLst/>
                  </a:prstGeom>
                  <a:ln w="76200">
                    <a:solidFill>
                      <a:srgbClr val="08519C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6D89BC78-48C2-4E9A-BA9E-721908289F24}"/>
                      </a:ext>
                    </a:extLst>
                  </p:cNvPr>
                  <p:cNvSpPr txBox="1"/>
                  <p:nvPr/>
                </p:nvSpPr>
                <p:spPr>
                  <a:xfrm>
                    <a:off x="2043591" y="7263211"/>
                    <a:ext cx="7571293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CA" sz="3600" b="1" dirty="0">
                        <a:solidFill>
                          <a:srgbClr val="08519C"/>
                        </a:solidFill>
                      </a:rPr>
                      <a:t>Compromis « biais-variance » optimal</a:t>
                    </a:r>
                  </a:p>
                </p:txBody>
              </p:sp>
            </p:grpSp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82747774-F04A-4047-809D-F2FDB0D02C6E}"/>
                  </a:ext>
                </a:extLst>
              </p:cNvPr>
              <p:cNvGrpSpPr/>
              <p:nvPr/>
            </p:nvGrpSpPr>
            <p:grpSpPr>
              <a:xfrm>
                <a:off x="1942273" y="-4368285"/>
                <a:ext cx="25174556" cy="11881265"/>
                <a:chOff x="-8181964" y="-4038590"/>
                <a:chExt cx="25174556" cy="11881265"/>
              </a:xfrm>
            </p:grpSpPr>
            <p:sp>
              <p:nvSpPr>
                <p:cNvPr id="32" name="Arc 31">
                  <a:extLst>
                    <a:ext uri="{FF2B5EF4-FFF2-40B4-BE49-F238E27FC236}">
                      <a16:creationId xmlns:a16="http://schemas.microsoft.com/office/drawing/2014/main" id="{BAA6F22F-0B56-4BE6-A01B-71E4ECAA789D}"/>
                    </a:ext>
                  </a:extLst>
                </p:cNvPr>
                <p:cNvSpPr/>
                <p:nvPr/>
              </p:nvSpPr>
              <p:spPr>
                <a:xfrm rot="5400000" flipV="1">
                  <a:off x="4381512" y="-7086597"/>
                  <a:ext cx="9563074" cy="15659087"/>
                </a:xfrm>
                <a:prstGeom prst="arc">
                  <a:avLst>
                    <a:gd name="adj1" fmla="val 16367971"/>
                    <a:gd name="adj2" fmla="val 0"/>
                  </a:avLst>
                </a:prstGeom>
                <a:ln w="76200">
                  <a:solidFill>
                    <a:srgbClr val="EF3B2C"/>
                  </a:solidFill>
                  <a:prstDash val="sysDash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CA" dirty="0"/>
                </a:p>
              </p:txBody>
            </p:sp>
            <p:sp>
              <p:nvSpPr>
                <p:cNvPr id="33" name="Arc 32">
                  <a:extLst>
                    <a:ext uri="{FF2B5EF4-FFF2-40B4-BE49-F238E27FC236}">
                      <a16:creationId xmlns:a16="http://schemas.microsoft.com/office/drawing/2014/main" id="{D5FB68D2-B8C0-48E6-8399-E776BE3334B1}"/>
                    </a:ext>
                  </a:extLst>
                </p:cNvPr>
                <p:cNvSpPr/>
                <p:nvPr/>
              </p:nvSpPr>
              <p:spPr>
                <a:xfrm flipV="1">
                  <a:off x="-8181964" y="1544289"/>
                  <a:ext cx="19278566" cy="4160253"/>
                </a:xfrm>
                <a:prstGeom prst="arc">
                  <a:avLst>
                    <a:gd name="adj1" fmla="val 15769662"/>
                    <a:gd name="adj2" fmla="val 21033188"/>
                  </a:avLst>
                </a:prstGeom>
                <a:ln w="76200">
                  <a:solidFill>
                    <a:srgbClr val="00B050"/>
                  </a:solidFill>
                  <a:prstDash val="sysDash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9662BC9D-B36B-426A-AAD5-F9304FE046FD}"/>
                    </a:ext>
                  </a:extLst>
                </p:cNvPr>
                <p:cNvGrpSpPr/>
                <p:nvPr/>
              </p:nvGrpSpPr>
              <p:grpSpPr>
                <a:xfrm>
                  <a:off x="800100" y="381000"/>
                  <a:ext cx="9932384" cy="7461675"/>
                  <a:chOff x="800100" y="381000"/>
                  <a:chExt cx="9932384" cy="7461675"/>
                </a:xfrm>
              </p:grpSpPr>
              <p:grpSp>
                <p:nvGrpSpPr>
                  <p:cNvPr id="35" name="Group 34">
                    <a:extLst>
                      <a:ext uri="{FF2B5EF4-FFF2-40B4-BE49-F238E27FC236}">
                        <a16:creationId xmlns:a16="http://schemas.microsoft.com/office/drawing/2014/main" id="{9485A020-E9B8-4C53-BCFB-1C92C2E717EE}"/>
                      </a:ext>
                    </a:extLst>
                  </p:cNvPr>
                  <p:cNvGrpSpPr/>
                  <p:nvPr/>
                </p:nvGrpSpPr>
                <p:grpSpPr>
                  <a:xfrm>
                    <a:off x="800100" y="381000"/>
                    <a:ext cx="8648700" cy="5562600"/>
                    <a:chOff x="800100" y="381000"/>
                    <a:chExt cx="8648700" cy="5562600"/>
                  </a:xfrm>
                </p:grpSpPr>
                <p:cxnSp>
                  <p:nvCxnSpPr>
                    <p:cNvPr id="38" name="Straight Arrow Connector 37">
                      <a:extLst>
                        <a:ext uri="{FF2B5EF4-FFF2-40B4-BE49-F238E27FC236}">
                          <a16:creationId xmlns:a16="http://schemas.microsoft.com/office/drawing/2014/main" id="{07448A9E-1F27-496B-B4B0-C8F2B0717997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800100" y="381000"/>
                      <a:ext cx="0" cy="5562600"/>
                    </a:xfrm>
                    <a:prstGeom prst="straightConnector1">
                      <a:avLst/>
                    </a:prstGeom>
                    <a:ln w="5715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" name="Straight Arrow Connector 38">
                      <a:extLst>
                        <a:ext uri="{FF2B5EF4-FFF2-40B4-BE49-F238E27FC236}">
                          <a16:creationId xmlns:a16="http://schemas.microsoft.com/office/drawing/2014/main" id="{7F62CC22-42D3-492D-AC4F-B64FEFB351F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800100" y="5943600"/>
                      <a:ext cx="8648700" cy="0"/>
                    </a:xfrm>
                    <a:prstGeom prst="straightConnector1">
                      <a:avLst/>
                    </a:prstGeom>
                    <a:ln w="5715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0" name="Arc 39">
                      <a:extLst>
                        <a:ext uri="{FF2B5EF4-FFF2-40B4-BE49-F238E27FC236}">
                          <a16:creationId xmlns:a16="http://schemas.microsoft.com/office/drawing/2014/main" id="{F4CE970E-EDA5-4D76-95E5-23BE25BCE4BE}"/>
                        </a:ext>
                      </a:extLst>
                    </p:cNvPr>
                    <p:cNvSpPr/>
                    <p:nvPr/>
                  </p:nvSpPr>
                  <p:spPr>
                    <a:xfrm rot="16200000" flipH="1" flipV="1">
                      <a:off x="6228094" y="1782589"/>
                      <a:ext cx="1336652" cy="4729238"/>
                    </a:xfrm>
                    <a:prstGeom prst="arc">
                      <a:avLst>
                        <a:gd name="adj1" fmla="val 16521393"/>
                        <a:gd name="adj2" fmla="val 0"/>
                      </a:avLst>
                    </a:prstGeom>
                    <a:ln w="76200">
                      <a:solidFill>
                        <a:srgbClr val="08519C"/>
                      </a:solidFill>
                      <a:headEnd type="triangl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41" name="TextBox 40">
                      <a:extLst>
                        <a:ext uri="{FF2B5EF4-FFF2-40B4-BE49-F238E27FC236}">
                          <a16:creationId xmlns:a16="http://schemas.microsoft.com/office/drawing/2014/main" id="{ADD7E5FF-44F8-42CB-BD45-C25FBA32A82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87346" y="5093887"/>
                      <a:ext cx="2781295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CA" sz="3200" b="1" dirty="0">
                          <a:solidFill>
                            <a:srgbClr val="00B050"/>
                          </a:solidFill>
                        </a:rPr>
                        <a:t>Variance</a:t>
                      </a:r>
                    </a:p>
                  </p:txBody>
                </p:sp>
                <p:sp>
                  <p:nvSpPr>
                    <p:cNvPr id="42" name="TextBox 41">
                      <a:extLst>
                        <a:ext uri="{FF2B5EF4-FFF2-40B4-BE49-F238E27FC236}">
                          <a16:creationId xmlns:a16="http://schemas.microsoft.com/office/drawing/2014/main" id="{6693890E-48B4-42A0-B11E-5330A028195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326755" y="2989890"/>
                      <a:ext cx="2781295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CA" sz="3200" b="1" dirty="0">
                          <a:solidFill>
                            <a:srgbClr val="EF3B2C"/>
                          </a:solidFill>
                        </a:rPr>
                        <a:t>Biais</a:t>
                      </a:r>
                    </a:p>
                  </p:txBody>
                </p:sp>
                <p:sp>
                  <p:nvSpPr>
                    <p:cNvPr id="43" name="TextBox 42">
                      <a:extLst>
                        <a:ext uri="{FF2B5EF4-FFF2-40B4-BE49-F238E27FC236}">
                          <a16:creationId xmlns:a16="http://schemas.microsoft.com/office/drawing/2014/main" id="{BEF532D4-B2B3-4301-A1C6-E88E150182A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44824" y="2547197"/>
                      <a:ext cx="4343403" cy="120032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CA" sz="3600" b="1" dirty="0">
                          <a:solidFill>
                            <a:srgbClr val="08519C"/>
                          </a:solidFill>
                        </a:rPr>
                        <a:t>Erreur de </a:t>
                      </a:r>
                      <a:br>
                        <a:rPr lang="fr-CA" sz="3600" b="1" dirty="0">
                          <a:solidFill>
                            <a:srgbClr val="08519C"/>
                          </a:solidFill>
                        </a:rPr>
                      </a:br>
                      <a:r>
                        <a:rPr lang="fr-CA" sz="3600" b="1" dirty="0">
                          <a:solidFill>
                            <a:srgbClr val="08519C"/>
                          </a:solidFill>
                        </a:rPr>
                        <a:t>généralisation</a:t>
                      </a:r>
                    </a:p>
                  </p:txBody>
                </p:sp>
              </p:grpSp>
              <p:cxnSp>
                <p:nvCxnSpPr>
                  <p:cNvPr id="36" name="Straight Connector 35">
                    <a:extLst>
                      <a:ext uri="{FF2B5EF4-FFF2-40B4-BE49-F238E27FC236}">
                        <a16:creationId xmlns:a16="http://schemas.microsoft.com/office/drawing/2014/main" id="{9BEC2720-1B2C-45F1-8795-4C9370851B7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946838" y="2368992"/>
                    <a:ext cx="0" cy="4827352"/>
                  </a:xfrm>
                  <a:prstGeom prst="line">
                    <a:avLst/>
                  </a:prstGeom>
                  <a:ln w="76200">
                    <a:solidFill>
                      <a:srgbClr val="08519C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E082E91B-46F8-4FCC-8D94-4F29BDD5BBED}"/>
                      </a:ext>
                    </a:extLst>
                  </p:cNvPr>
                  <p:cNvSpPr txBox="1"/>
                  <p:nvPr/>
                </p:nvSpPr>
                <p:spPr>
                  <a:xfrm>
                    <a:off x="3161191" y="7196344"/>
                    <a:ext cx="7571293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CA" sz="3600" b="1" dirty="0">
                        <a:solidFill>
                          <a:srgbClr val="08519C"/>
                        </a:solidFill>
                      </a:rPr>
                      <a:t>Compromis « biais-variance » optimal</a:t>
                    </a:r>
                  </a:p>
                </p:txBody>
              </p:sp>
            </p:grpSp>
          </p:grp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6AF0DE3-4A6C-40AB-BBAF-127C503E070B}"/>
                  </a:ext>
                </a:extLst>
              </p:cNvPr>
              <p:cNvSpPr txBox="1"/>
              <p:nvPr/>
            </p:nvSpPr>
            <p:spPr>
              <a:xfrm>
                <a:off x="5788855" y="1899516"/>
                <a:ext cx="4659247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sz="4000" b="1" dirty="0">
                    <a:solidFill>
                      <a:srgbClr val="00B050"/>
                    </a:solidFill>
                  </a:rPr>
                  <a:t>Si N augmente, </a:t>
                </a:r>
                <a:br>
                  <a:rPr lang="fr-CA" sz="4000" b="1" dirty="0">
                    <a:solidFill>
                      <a:srgbClr val="00B050"/>
                    </a:solidFill>
                  </a:rPr>
                </a:br>
                <a:r>
                  <a:rPr lang="fr-CA" sz="4000" b="1" dirty="0">
                    <a:solidFill>
                      <a:srgbClr val="00B050"/>
                    </a:solidFill>
                  </a:rPr>
                  <a:t>la variance diminue</a:t>
                </a:r>
              </a:p>
            </p:txBody>
          </p:sp>
          <p:sp>
            <p:nvSpPr>
              <p:cNvPr id="30" name="Arrow: Right 29">
                <a:extLst>
                  <a:ext uri="{FF2B5EF4-FFF2-40B4-BE49-F238E27FC236}">
                    <a16:creationId xmlns:a16="http://schemas.microsoft.com/office/drawing/2014/main" id="{B41C1ADE-0538-4C2F-B5DE-01A4C83FA7EE}"/>
                  </a:ext>
                </a:extLst>
              </p:cNvPr>
              <p:cNvSpPr/>
              <p:nvPr/>
            </p:nvSpPr>
            <p:spPr>
              <a:xfrm>
                <a:off x="5876085" y="3699378"/>
                <a:ext cx="4343399" cy="1077218"/>
              </a:xfrm>
              <a:prstGeom prst="rightArrow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1" name="Arc 30">
                <a:extLst>
                  <a:ext uri="{FF2B5EF4-FFF2-40B4-BE49-F238E27FC236}">
                    <a16:creationId xmlns:a16="http://schemas.microsoft.com/office/drawing/2014/main" id="{4DB35968-80E4-4016-9AD7-8C6BCC1E47FF}"/>
                  </a:ext>
                </a:extLst>
              </p:cNvPr>
              <p:cNvSpPr/>
              <p:nvPr/>
            </p:nvSpPr>
            <p:spPr>
              <a:xfrm rot="5400000" flipV="1">
                <a:off x="13698314" y="-6140890"/>
                <a:ext cx="8418703" cy="12913344"/>
              </a:xfrm>
              <a:prstGeom prst="arc">
                <a:avLst>
                  <a:gd name="adj1" fmla="val 16367971"/>
                  <a:gd name="adj2" fmla="val 20877847"/>
                </a:avLst>
              </a:prstGeom>
              <a:ln w="76200">
                <a:solidFill>
                  <a:srgbClr val="08519C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CA" dirty="0"/>
              </a:p>
            </p:txBody>
          </p: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F58BA32C-B50B-4407-8619-8ED9ED1C6F66}"/>
                </a:ext>
              </a:extLst>
            </p:cNvPr>
            <p:cNvSpPr txBox="1"/>
            <p:nvPr/>
          </p:nvSpPr>
          <p:spPr>
            <a:xfrm>
              <a:off x="15657109" y="3430990"/>
              <a:ext cx="425132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4000" b="1" dirty="0">
                  <a:solidFill>
                    <a:srgbClr val="EF3B2C"/>
                  </a:solidFill>
                </a:rPr>
                <a:t>Surapprentissage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C9E6A2AD-0439-4A1D-B0D8-6879199BAFD2}"/>
                </a:ext>
              </a:extLst>
            </p:cNvPr>
            <p:cNvSpPr txBox="1"/>
            <p:nvPr/>
          </p:nvSpPr>
          <p:spPr>
            <a:xfrm>
              <a:off x="10608856" y="3430990"/>
              <a:ext cx="5048252" cy="7295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4000" b="1" dirty="0">
                  <a:solidFill>
                    <a:srgbClr val="00B050"/>
                  </a:solidFill>
                </a:rPr>
                <a:t>Sous-apprentissage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2B6260F-A624-410D-B8D1-2268AE873756}"/>
                </a:ext>
              </a:extLst>
            </p:cNvPr>
            <p:cNvSpPr txBox="1"/>
            <p:nvPr/>
          </p:nvSpPr>
          <p:spPr>
            <a:xfrm>
              <a:off x="169859" y="3412992"/>
              <a:ext cx="425132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4000" b="1" dirty="0">
                  <a:solidFill>
                    <a:srgbClr val="EF3B2C"/>
                  </a:solidFill>
                </a:rPr>
                <a:t>Surapprentissage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AB6B9E9-47A4-4400-8FA4-C16DC7C9DA04}"/>
                </a:ext>
              </a:extLst>
            </p:cNvPr>
            <p:cNvSpPr txBox="1"/>
            <p:nvPr/>
          </p:nvSpPr>
          <p:spPr>
            <a:xfrm>
              <a:off x="-4878394" y="3412992"/>
              <a:ext cx="5048252" cy="7295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4000" b="1" dirty="0">
                  <a:solidFill>
                    <a:srgbClr val="00B050"/>
                  </a:solidFill>
                </a:rPr>
                <a:t>Sous-apprentissage</a:t>
              </a:r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68E677E7-F0DC-4CF0-B4B8-5087E23CA0E0}"/>
              </a:ext>
            </a:extLst>
          </p:cNvPr>
          <p:cNvSpPr txBox="1"/>
          <p:nvPr/>
        </p:nvSpPr>
        <p:spPr>
          <a:xfrm>
            <a:off x="8287734" y="3714672"/>
            <a:ext cx="1981200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3700" b="1" dirty="0"/>
              <a:t>Erreur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94EEABA-500F-4AA9-A2AE-E4467734E200}"/>
              </a:ext>
            </a:extLst>
          </p:cNvPr>
          <p:cNvSpPr txBox="1"/>
          <p:nvPr/>
        </p:nvSpPr>
        <p:spPr>
          <a:xfrm>
            <a:off x="-6605557" y="3714672"/>
            <a:ext cx="1981200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3700" b="1" dirty="0"/>
              <a:t>Erreur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38BD14E-471C-4836-B1CB-277269F27F24}"/>
              </a:ext>
            </a:extLst>
          </p:cNvPr>
          <p:cNvSpPr txBox="1"/>
          <p:nvPr/>
        </p:nvSpPr>
        <p:spPr>
          <a:xfrm>
            <a:off x="17467823" y="9889255"/>
            <a:ext cx="4866368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3700" b="1" dirty="0"/>
              <a:t>Complexité du modèle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334BA4E-2382-4F3E-B1B7-88AF730F3F08}"/>
              </a:ext>
            </a:extLst>
          </p:cNvPr>
          <p:cNvSpPr txBox="1"/>
          <p:nvPr/>
        </p:nvSpPr>
        <p:spPr>
          <a:xfrm>
            <a:off x="2295520" y="9886530"/>
            <a:ext cx="4866368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3700" b="1" dirty="0"/>
              <a:t>Complexité du modèle</a:t>
            </a:r>
          </a:p>
        </p:txBody>
      </p:sp>
    </p:spTree>
    <p:extLst>
      <p:ext uri="{BB962C8B-B14F-4D97-AF65-F5344CB8AC3E}">
        <p14:creationId xmlns:p14="http://schemas.microsoft.com/office/powerpoint/2010/main" val="2551516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0FDD1FD-49C6-4CAF-A371-3D79CB109F68}"/>
                  </a:ext>
                </a:extLst>
              </p:cNvPr>
              <p:cNvSpPr txBox="1"/>
              <p:nvPr/>
            </p:nvSpPr>
            <p:spPr>
              <a:xfrm>
                <a:off x="-7658101" y="707886"/>
                <a:ext cx="29414426" cy="238814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sz="4000" b="1" dirty="0"/>
                  <a:t>Pour trouver un compromis entre le biais et la variance, on va modifier la fonction que l’on cherche à minimiser.</a:t>
                </a:r>
              </a:p>
              <a:p>
                <a:endParaRPr lang="fr-CA" sz="4000" dirty="0"/>
              </a:p>
              <a:p>
                <a:r>
                  <a:rPr lang="fr-CA" sz="4000" dirty="0"/>
                  <a:t>En </a:t>
                </a:r>
                <a:r>
                  <a:rPr lang="fr-CA" sz="4000" b="1" dirty="0">
                    <a:solidFill>
                      <a:srgbClr val="FF0000"/>
                    </a:solidFill>
                  </a:rPr>
                  <a:t>statistiques inférentielles</a:t>
                </a:r>
                <a:r>
                  <a:rPr lang="fr-CA" sz="4000" dirty="0"/>
                  <a:t>, on essaie de </a:t>
                </a:r>
                <a:r>
                  <a:rPr lang="fr-CA" sz="4000" b="1" dirty="0">
                    <a:solidFill>
                      <a:srgbClr val="FF0000"/>
                    </a:solidFill>
                  </a:rPr>
                  <a:t>minimiser</a:t>
                </a:r>
                <a:r>
                  <a:rPr lang="fr-CA" sz="4000" dirty="0"/>
                  <a:t> uniquement: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4000" dirty="0"/>
                  <a:t>Une </a:t>
                </a:r>
                <a:r>
                  <a:rPr lang="fr-CA" sz="4000" b="1" dirty="0">
                    <a:solidFill>
                      <a:srgbClr val="FF0000"/>
                    </a:solidFill>
                  </a:rPr>
                  <a:t>fonction de coût </a:t>
                </a:r>
                <a:r>
                  <a:rPr lang="fr-CA" sz="4000" dirty="0"/>
                  <a:t>qui calcule l’erreur de prédiction à l’intérieur de l’échantillon.</a:t>
                </a:r>
              </a:p>
              <a:p>
                <a:endParaRPr lang="fr-CA" sz="4000" dirty="0"/>
              </a:p>
              <a:p>
                <a:r>
                  <a:rPr lang="fr-CA" sz="4000" dirty="0"/>
                  <a:t>En </a:t>
                </a:r>
                <a:r>
                  <a:rPr lang="fr-CA" sz="4000" b="1" dirty="0">
                    <a:solidFill>
                      <a:srgbClr val="08519C"/>
                    </a:solidFill>
                  </a:rPr>
                  <a:t>apprentissage machine</a:t>
                </a:r>
                <a:r>
                  <a:rPr lang="fr-CA" sz="4000" dirty="0"/>
                  <a:t>, on essaie de </a:t>
                </a:r>
                <a:r>
                  <a:rPr lang="fr-CA" sz="4000" b="1" dirty="0">
                    <a:solidFill>
                      <a:srgbClr val="08519C"/>
                    </a:solidFill>
                  </a:rPr>
                  <a:t>minimiser</a:t>
                </a:r>
                <a:r>
                  <a:rPr lang="fr-CA" sz="4000" dirty="0"/>
                  <a:t> en même temps: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4000" dirty="0"/>
                  <a:t>Une </a:t>
                </a:r>
                <a:r>
                  <a:rPr lang="fr-CA" sz="4000" b="1" dirty="0">
                    <a:solidFill>
                      <a:srgbClr val="08519C"/>
                    </a:solidFill>
                  </a:rPr>
                  <a:t>fonction de coût </a:t>
                </a:r>
                <a:r>
                  <a:rPr lang="fr-CA" sz="4000" dirty="0"/>
                  <a:t>qui calcule l’erreur de prédiction à l’intérieur de l’ensemble d’entraînement.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4000" dirty="0"/>
                  <a:t>La </a:t>
                </a:r>
                <a:r>
                  <a:rPr lang="fr-CA" sz="4000" b="1" dirty="0">
                    <a:solidFill>
                      <a:srgbClr val="08519C"/>
                    </a:solidFill>
                  </a:rPr>
                  <a:t>complexité du modèle </a:t>
                </a:r>
                <a:r>
                  <a:rPr lang="fr-CA" sz="4000" dirty="0"/>
                  <a:t>(i.e. la taille des paramètres du modèle).</a:t>
                </a:r>
              </a:p>
              <a:p>
                <a:pPr lvl="2"/>
                <a:endParaRPr lang="fr-CA" sz="4000" dirty="0"/>
              </a:p>
              <a:p>
                <a:r>
                  <a:rPr lang="fr-CA" sz="4000" dirty="0"/>
                  <a:t>La fonction totale à minimiser est appelée </a:t>
                </a:r>
                <a:r>
                  <a:rPr lang="fr-CA" sz="4800" b="1" dirty="0">
                    <a:solidFill>
                      <a:srgbClr val="08519C"/>
                    </a:solidFill>
                  </a:rPr>
                  <a:t>« fonction de perte »</a:t>
                </a:r>
                <a:r>
                  <a:rPr lang="fr-CA" sz="4800" dirty="0">
                    <a:solidFill>
                      <a:srgbClr val="08519C"/>
                    </a:solidFill>
                  </a:rPr>
                  <a:t> </a:t>
                </a:r>
                <a:r>
                  <a:rPr lang="fr-CA" sz="4000" dirty="0"/>
                  <a:t>(</a:t>
                </a:r>
                <a:r>
                  <a:rPr lang="fr-CA" sz="4000" i="1" dirty="0" err="1"/>
                  <a:t>loss</a:t>
                </a:r>
                <a:r>
                  <a:rPr lang="fr-CA" sz="4000" i="1" dirty="0"/>
                  <a:t> </a:t>
                </a:r>
                <a:r>
                  <a:rPr lang="fr-CA" sz="4000" i="1" dirty="0" err="1"/>
                  <a:t>function</a:t>
                </a:r>
                <a:r>
                  <a:rPr lang="fr-CA" sz="4000" dirty="0"/>
                  <a:t>)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4000" dirty="0"/>
                  <a:t>Voici un exemple de fonction de perte: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CA" sz="4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CA" sz="4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CA" sz="4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fr-CA" sz="4000" b="0" i="1" smtClean="0">
                          <a:latin typeface="Cambria Math" panose="02040503050406030204" pitchFamily="18" charset="0"/>
                        </a:rPr>
                        <m:t>          +          </m:t>
                      </m:r>
                      <m:r>
                        <a:rPr lang="fr-CA" sz="4000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begChr m:val="‖"/>
                          <m:endChr m:val="‖"/>
                          <m:ctrlPr>
                            <a:rPr lang="fr-CA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fr-CA" sz="40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CA" sz="4000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4000" dirty="0"/>
                  <a:t>où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fr-CA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fr-CA" sz="40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sz="4000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</m:acc>
                      </m:e>
                    </m:d>
                    <m:r>
                      <a:rPr lang="fr-CA" sz="40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fr-CA" sz="40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ctrlPr>
                              <a:rPr lang="fr-CA" sz="4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fr-CA" sz="4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fr-CA" sz="40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fr-CA" sz="40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fr-CA" sz="40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CA" sz="40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fr-CA" sz="40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fr-CA" sz="4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e>
                    </m:rad>
                  </m:oMath>
                </a14:m>
                <a:endParaRPr lang="fr-CA" sz="4000" dirty="0"/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4000" dirty="0"/>
                  <a:t>où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CA" sz="4000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fr-CA" sz="40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fr-CA" sz="4000" dirty="0"/>
                  <a:t> nombre de paramètres estimés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4000" dirty="0"/>
                  <a:t>Où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CA" sz="4000" b="0" i="0" smtClean="0"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r>
                  <a:rPr lang="fr-CA" sz="4000" dirty="0"/>
                  <a:t> est un </a:t>
                </a:r>
                <a:r>
                  <a:rPr lang="fr-CA" sz="4000" b="1" dirty="0"/>
                  <a:t>« hyperparamètre »</a:t>
                </a:r>
                <a:r>
                  <a:rPr lang="fr-CA" sz="4000" dirty="0"/>
                  <a:t> fixé par le chercheur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endParaRPr lang="fr-CA" sz="4000" dirty="0"/>
              </a:p>
              <a:p>
                <a:r>
                  <a:rPr lang="fr-CA" sz="4000" dirty="0"/>
                  <a:t>Notons que: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4000" dirty="0"/>
                  <a:t>Un </a:t>
                </a:r>
                <a:r>
                  <a:rPr lang="fr-CA" sz="4000" b="1" dirty="0"/>
                  <a:t>paramètre</a:t>
                </a:r>
                <a:r>
                  <a:rPr lang="fr-CA" sz="4000" dirty="0"/>
                  <a:t> est estimé par l’algorithme d’apprentissage utilisée et reflète l’importance des différents prédicteurs.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4000" dirty="0"/>
                  <a:t>Un </a:t>
                </a:r>
                <a:r>
                  <a:rPr lang="fr-CA" sz="4000" b="1" dirty="0"/>
                  <a:t>hyperparamètre</a:t>
                </a:r>
                <a:r>
                  <a:rPr lang="fr-CA" sz="4000" dirty="0"/>
                  <a:t> est spécifié par le chercheur (ou estimé par un second algorithme d’apprentissage) et spécifie la forme d’un modèle ou d’un algorithme d’apprentissage.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4000" dirty="0"/>
                  <a:t>Un </a:t>
                </a:r>
                <a:r>
                  <a:rPr lang="fr-CA" sz="4000" b="1" dirty="0"/>
                  <a:t>algorithme</a:t>
                </a:r>
                <a:r>
                  <a:rPr lang="fr-CA" sz="4000" dirty="0"/>
                  <a:t> est une séquence d’opérations finies permettant de résoudre  une classe de problèmes.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endParaRPr lang="fr-CA" sz="4000" dirty="0"/>
              </a:p>
              <a:p>
                <a:r>
                  <a:rPr lang="fr-CA" sz="4800" b="1" dirty="0">
                    <a:solidFill>
                      <a:srgbClr val="00B050"/>
                    </a:solidFill>
                  </a:rPr>
                  <a:t>On souhaite diminuer la complexité du modèle, car on veut diminuer la variance</a:t>
                </a:r>
                <a:r>
                  <a:rPr lang="fr-CA" sz="4800" b="1" dirty="0"/>
                  <a:t>.</a:t>
                </a:r>
              </a:p>
              <a:p>
                <a:r>
                  <a:rPr lang="fr-CA" sz="4800" b="1" dirty="0">
                    <a:solidFill>
                      <a:srgbClr val="EF3B2C"/>
                    </a:solidFill>
                  </a:rPr>
                  <a:t>On souhaite diminuer l’erreur de la fonction de coût, car on veut diminuer le biais.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4400" b="1" dirty="0"/>
                  <a:t>Or, diminuer la complexité du modèle est généralement associé à une augmentation de l’erreur de la fonction de coût.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4400" b="1" dirty="0"/>
                  <a:t>Et diminuer l’erreur de la fonction de coût est généralement associé à une augmentation de la complexité du modèle.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endParaRPr lang="fr-CA" sz="4800" b="1" dirty="0"/>
              </a:p>
              <a:p>
                <a:r>
                  <a:rPr lang="fr-CA" sz="4800" b="1" dirty="0">
                    <a:solidFill>
                      <a:srgbClr val="08519C"/>
                    </a:solidFill>
                  </a:rPr>
                  <a:t>La fonction de perte implique une tension entre diminuer le biais (i.e. la fonction de coût) et </a:t>
                </a:r>
                <a:br>
                  <a:rPr lang="fr-CA" sz="4800" b="1" dirty="0">
                    <a:solidFill>
                      <a:srgbClr val="08519C"/>
                    </a:solidFill>
                  </a:rPr>
                </a:br>
                <a:r>
                  <a:rPr lang="fr-CA" sz="4800" b="1" dirty="0">
                    <a:solidFill>
                      <a:srgbClr val="08519C"/>
                    </a:solidFill>
                  </a:rPr>
                  <a:t>diminuer la variance (i.e. la complexité du modèle).</a:t>
                </a:r>
              </a:p>
              <a:p>
                <a:pPr marL="1828800" lvl="2" indent="-914400">
                  <a:buFont typeface="Wingdings" panose="05000000000000000000" pitchFamily="2" charset="2"/>
                  <a:buChar char="Ø"/>
                </a:pPr>
                <a:r>
                  <a:rPr lang="fr-CA" sz="4400" b="1" dirty="0"/>
                  <a:t>Les paramètres estimés reflètent ainsi un compromis entre le biais et la variance.</a:t>
                </a:r>
              </a:p>
              <a:p>
                <a:pPr marL="1828800" lvl="2" indent="-914400">
                  <a:buFont typeface="Wingdings" panose="05000000000000000000" pitchFamily="2" charset="2"/>
                  <a:buChar char="Ø"/>
                </a:pPr>
                <a:r>
                  <a:rPr lang="fr-CA" sz="4400" b="1" dirty="0"/>
                  <a:t>Ceci permet de minimiser l’erreur de généralisation.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0FDD1FD-49C6-4CAF-A371-3D79CB109F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58101" y="707886"/>
                <a:ext cx="29414426" cy="23881409"/>
              </a:xfrm>
              <a:prstGeom prst="rect">
                <a:avLst/>
              </a:prstGeom>
              <a:blipFill>
                <a:blip r:embed="rId3"/>
                <a:stretch>
                  <a:fillRect l="-953" t="-459" r="-124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-7658101" y="-707887"/>
            <a:ext cx="286598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08519C"/>
                </a:solidFill>
              </a:rPr>
              <a:t>1.3.2. APPRENTISSAGE MACHINE : COMPROMIS BIAIS-VARIANCE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327FFD60-B709-4991-B087-31A54D853685}"/>
              </a:ext>
            </a:extLst>
          </p:cNvPr>
          <p:cNvSpPr/>
          <p:nvPr/>
        </p:nvSpPr>
        <p:spPr>
          <a:xfrm rot="16200000">
            <a:off x="4140967" y="7737117"/>
            <a:ext cx="889716" cy="4019550"/>
          </a:xfrm>
          <a:prstGeom prst="lef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8" name="Left Brace 67">
            <a:extLst>
              <a:ext uri="{FF2B5EF4-FFF2-40B4-BE49-F238E27FC236}">
                <a16:creationId xmlns:a16="http://schemas.microsoft.com/office/drawing/2014/main" id="{6DA38884-1B0E-4A2C-AF5F-722FC64E74BD}"/>
              </a:ext>
            </a:extLst>
          </p:cNvPr>
          <p:cNvSpPr/>
          <p:nvPr/>
        </p:nvSpPr>
        <p:spPr>
          <a:xfrm rot="16200000">
            <a:off x="9679292" y="7737117"/>
            <a:ext cx="889716" cy="4019550"/>
          </a:xfrm>
          <a:prstGeom prst="lef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4CECC1-FF59-45A6-A420-8380B3706491}"/>
              </a:ext>
            </a:extLst>
          </p:cNvPr>
          <p:cNvSpPr txBox="1"/>
          <p:nvPr/>
        </p:nvSpPr>
        <p:spPr>
          <a:xfrm>
            <a:off x="2273398" y="10382250"/>
            <a:ext cx="4624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3600" b="1" dirty="0">
                <a:solidFill>
                  <a:srgbClr val="08519C"/>
                </a:solidFill>
              </a:rPr>
              <a:t>Fonction de coût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912034E-D6FB-4112-AA7B-E1F2B8324F36}"/>
              </a:ext>
            </a:extLst>
          </p:cNvPr>
          <p:cNvSpPr txBox="1"/>
          <p:nvPr/>
        </p:nvSpPr>
        <p:spPr>
          <a:xfrm>
            <a:off x="7869799" y="10382250"/>
            <a:ext cx="4624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3600" b="1" dirty="0">
                <a:solidFill>
                  <a:srgbClr val="08519C"/>
                </a:solidFill>
              </a:rPr>
              <a:t>Complexité du modèle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04933A56-8126-4BEF-87DB-BA5FA9031EA0}"/>
              </a:ext>
            </a:extLst>
          </p:cNvPr>
          <p:cNvGrpSpPr/>
          <p:nvPr/>
        </p:nvGrpSpPr>
        <p:grpSpPr>
          <a:xfrm>
            <a:off x="5691973" y="1159739"/>
            <a:ext cx="25241229" cy="11932275"/>
            <a:chOff x="6096000" y="3788639"/>
            <a:chExt cx="25241229" cy="11932275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64DECAAC-F511-4437-98F0-B80042A74E09}"/>
                </a:ext>
              </a:extLst>
            </p:cNvPr>
            <p:cNvSpPr/>
            <p:nvPr/>
          </p:nvSpPr>
          <p:spPr>
            <a:xfrm>
              <a:off x="15157421" y="8208228"/>
              <a:ext cx="5048253" cy="5562601"/>
            </a:xfrm>
            <a:prstGeom prst="rect">
              <a:avLst/>
            </a:prstGeom>
            <a:solidFill>
              <a:srgbClr val="00B050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D173D838-704B-4698-9DD7-9856E00608E2}"/>
                </a:ext>
              </a:extLst>
            </p:cNvPr>
            <p:cNvSpPr/>
            <p:nvPr/>
          </p:nvSpPr>
          <p:spPr>
            <a:xfrm>
              <a:off x="20192988" y="8208228"/>
              <a:ext cx="3600450" cy="5562601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FD9F0E34-A3DC-42A7-980E-CB3FB140BF4C}"/>
                </a:ext>
              </a:extLst>
            </p:cNvPr>
            <p:cNvGrpSpPr/>
            <p:nvPr/>
          </p:nvGrpSpPr>
          <p:grpSpPr>
            <a:xfrm>
              <a:off x="6096000" y="3788639"/>
              <a:ext cx="25241229" cy="11932275"/>
              <a:chOff x="-7400915" y="3429000"/>
              <a:chExt cx="25241229" cy="11932275"/>
            </a:xfrm>
          </p:grpSpPr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2BFDDFD7-6433-4D2D-9789-6CFF1FFD7BF3}"/>
                  </a:ext>
                </a:extLst>
              </p:cNvPr>
              <p:cNvGrpSpPr/>
              <p:nvPr/>
            </p:nvGrpSpPr>
            <p:grpSpPr>
              <a:xfrm>
                <a:off x="-7400915" y="3429000"/>
                <a:ext cx="25241229" cy="11932275"/>
                <a:chOff x="-8248637" y="-4038590"/>
                <a:chExt cx="25241229" cy="11932275"/>
              </a:xfrm>
            </p:grpSpPr>
            <p:sp>
              <p:nvSpPr>
                <p:cNvPr id="79" name="Arc 78">
                  <a:extLst>
                    <a:ext uri="{FF2B5EF4-FFF2-40B4-BE49-F238E27FC236}">
                      <a16:creationId xmlns:a16="http://schemas.microsoft.com/office/drawing/2014/main" id="{D152FCE6-236B-4447-A4D8-79A0117A6A6B}"/>
                    </a:ext>
                  </a:extLst>
                </p:cNvPr>
                <p:cNvSpPr/>
                <p:nvPr/>
              </p:nvSpPr>
              <p:spPr>
                <a:xfrm rot="5400000" flipV="1">
                  <a:off x="4381512" y="-7086597"/>
                  <a:ext cx="9563074" cy="15659087"/>
                </a:xfrm>
                <a:prstGeom prst="arc">
                  <a:avLst>
                    <a:gd name="adj1" fmla="val 16367971"/>
                    <a:gd name="adj2" fmla="val 0"/>
                  </a:avLst>
                </a:prstGeom>
                <a:ln w="76200">
                  <a:solidFill>
                    <a:srgbClr val="EF3B2C"/>
                  </a:solidFill>
                  <a:prstDash val="sysDash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CA" dirty="0"/>
                </a:p>
              </p:txBody>
            </p:sp>
            <p:sp>
              <p:nvSpPr>
                <p:cNvPr id="80" name="Arc 79">
                  <a:extLst>
                    <a:ext uri="{FF2B5EF4-FFF2-40B4-BE49-F238E27FC236}">
                      <a16:creationId xmlns:a16="http://schemas.microsoft.com/office/drawing/2014/main" id="{1C997D26-9B93-4F25-9F17-B02A03FA0780}"/>
                    </a:ext>
                  </a:extLst>
                </p:cNvPr>
                <p:cNvSpPr/>
                <p:nvPr/>
              </p:nvSpPr>
              <p:spPr>
                <a:xfrm flipV="1">
                  <a:off x="-8248637" y="-647708"/>
                  <a:ext cx="18497535" cy="6172191"/>
                </a:xfrm>
                <a:prstGeom prst="arc">
                  <a:avLst>
                    <a:gd name="adj1" fmla="val 16200000"/>
                    <a:gd name="adj2" fmla="val 21033188"/>
                  </a:avLst>
                </a:prstGeom>
                <a:ln w="76200">
                  <a:solidFill>
                    <a:srgbClr val="00B050"/>
                  </a:solidFill>
                  <a:prstDash val="sysDash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81" name="Arc 80">
                  <a:extLst>
                    <a:ext uri="{FF2B5EF4-FFF2-40B4-BE49-F238E27FC236}">
                      <a16:creationId xmlns:a16="http://schemas.microsoft.com/office/drawing/2014/main" id="{0D3BAB6F-438E-4037-9FF9-4D972D31DBDE}"/>
                    </a:ext>
                  </a:extLst>
                </p:cNvPr>
                <p:cNvSpPr/>
                <p:nvPr/>
              </p:nvSpPr>
              <p:spPr>
                <a:xfrm rot="5400000" flipV="1">
                  <a:off x="2309816" y="-3910010"/>
                  <a:ext cx="7077073" cy="8801093"/>
                </a:xfrm>
                <a:prstGeom prst="arc">
                  <a:avLst>
                    <a:gd name="adj1" fmla="val 16367971"/>
                    <a:gd name="adj2" fmla="val 0"/>
                  </a:avLst>
                </a:prstGeom>
                <a:ln w="76200">
                  <a:solidFill>
                    <a:srgbClr val="08519C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grpSp>
              <p:nvGrpSpPr>
                <p:cNvPr id="82" name="Group 81">
                  <a:extLst>
                    <a:ext uri="{FF2B5EF4-FFF2-40B4-BE49-F238E27FC236}">
                      <a16:creationId xmlns:a16="http://schemas.microsoft.com/office/drawing/2014/main" id="{F4701636-6796-4C92-8139-C92697F6BEE0}"/>
                    </a:ext>
                  </a:extLst>
                </p:cNvPr>
                <p:cNvGrpSpPr/>
                <p:nvPr/>
              </p:nvGrpSpPr>
              <p:grpSpPr>
                <a:xfrm>
                  <a:off x="800100" y="381000"/>
                  <a:ext cx="9299573" cy="7512685"/>
                  <a:chOff x="800100" y="381000"/>
                  <a:chExt cx="9299573" cy="7512685"/>
                </a:xfrm>
              </p:grpSpPr>
              <p:grpSp>
                <p:nvGrpSpPr>
                  <p:cNvPr id="83" name="Group 82">
                    <a:extLst>
                      <a:ext uri="{FF2B5EF4-FFF2-40B4-BE49-F238E27FC236}">
                        <a16:creationId xmlns:a16="http://schemas.microsoft.com/office/drawing/2014/main" id="{000D068F-2C54-4BF8-AB93-77F98AC81299}"/>
                      </a:ext>
                    </a:extLst>
                  </p:cNvPr>
                  <p:cNvGrpSpPr/>
                  <p:nvPr/>
                </p:nvGrpSpPr>
                <p:grpSpPr>
                  <a:xfrm>
                    <a:off x="800100" y="381000"/>
                    <a:ext cx="8877303" cy="5562600"/>
                    <a:chOff x="800100" y="381000"/>
                    <a:chExt cx="8877303" cy="5562600"/>
                  </a:xfrm>
                </p:grpSpPr>
                <p:cxnSp>
                  <p:nvCxnSpPr>
                    <p:cNvPr id="86" name="Straight Arrow Connector 85">
                      <a:extLst>
                        <a:ext uri="{FF2B5EF4-FFF2-40B4-BE49-F238E27FC236}">
                          <a16:creationId xmlns:a16="http://schemas.microsoft.com/office/drawing/2014/main" id="{F43BB254-AB6D-4B39-9365-405B2C48BB87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800100" y="381000"/>
                      <a:ext cx="0" cy="5562600"/>
                    </a:xfrm>
                    <a:prstGeom prst="straightConnector1">
                      <a:avLst/>
                    </a:prstGeom>
                    <a:ln w="5715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7" name="Straight Arrow Connector 86">
                      <a:extLst>
                        <a:ext uri="{FF2B5EF4-FFF2-40B4-BE49-F238E27FC236}">
                          <a16:creationId xmlns:a16="http://schemas.microsoft.com/office/drawing/2014/main" id="{E20F1BBC-85D8-4171-93D7-F80E9EF5C73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800100" y="5943600"/>
                      <a:ext cx="8648700" cy="0"/>
                    </a:xfrm>
                    <a:prstGeom prst="straightConnector1">
                      <a:avLst/>
                    </a:prstGeom>
                    <a:ln w="5715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88" name="Arc 87">
                      <a:extLst>
                        <a:ext uri="{FF2B5EF4-FFF2-40B4-BE49-F238E27FC236}">
                          <a16:creationId xmlns:a16="http://schemas.microsoft.com/office/drawing/2014/main" id="{D80CF6C7-BBF8-4CFC-B58F-9D64D251B236}"/>
                        </a:ext>
                      </a:extLst>
                    </p:cNvPr>
                    <p:cNvSpPr/>
                    <p:nvPr/>
                  </p:nvSpPr>
                  <p:spPr>
                    <a:xfrm rot="16200000" flipH="1" flipV="1">
                      <a:off x="4364051" y="-1284278"/>
                      <a:ext cx="2695557" cy="7931147"/>
                    </a:xfrm>
                    <a:prstGeom prst="arc">
                      <a:avLst>
                        <a:gd name="adj1" fmla="val 16764063"/>
                        <a:gd name="adj2" fmla="val 0"/>
                      </a:avLst>
                    </a:prstGeom>
                    <a:ln w="76200">
                      <a:solidFill>
                        <a:srgbClr val="08519C"/>
                      </a:solidFill>
                      <a:headEnd type="triangl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89" name="TextBox 88">
                      <a:extLst>
                        <a:ext uri="{FF2B5EF4-FFF2-40B4-BE49-F238E27FC236}">
                          <a16:creationId xmlns:a16="http://schemas.microsoft.com/office/drawing/2014/main" id="{6248C3B8-C9A7-4F9D-A284-447F91CA626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09677" y="4714955"/>
                      <a:ext cx="2781295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CA" sz="3600" b="1" dirty="0">
                          <a:solidFill>
                            <a:srgbClr val="00B050"/>
                          </a:solidFill>
                        </a:rPr>
                        <a:t>Variance</a:t>
                      </a:r>
                    </a:p>
                  </p:txBody>
                </p:sp>
                <p:sp>
                  <p:nvSpPr>
                    <p:cNvPr id="90" name="TextBox 89">
                      <a:extLst>
                        <a:ext uri="{FF2B5EF4-FFF2-40B4-BE49-F238E27FC236}">
                          <a16:creationId xmlns:a16="http://schemas.microsoft.com/office/drawing/2014/main" id="{C81F6B93-551B-4F7A-A1D2-E89906C6238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17659" y="3344702"/>
                      <a:ext cx="2781295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CA" sz="3600" b="1" dirty="0">
                          <a:solidFill>
                            <a:srgbClr val="EF3B2C"/>
                          </a:solidFill>
                        </a:rPr>
                        <a:t>Biais</a:t>
                      </a:r>
                    </a:p>
                  </p:txBody>
                </p:sp>
                <p:sp>
                  <p:nvSpPr>
                    <p:cNvPr id="91" name="TextBox 90">
                      <a:extLst>
                        <a:ext uri="{FF2B5EF4-FFF2-40B4-BE49-F238E27FC236}">
                          <a16:creationId xmlns:a16="http://schemas.microsoft.com/office/drawing/2014/main" id="{2B170B6D-FDE3-4637-A14D-2F546024005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200276" y="1038208"/>
                      <a:ext cx="4343403" cy="120032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CA" sz="3600" b="1" dirty="0">
                          <a:solidFill>
                            <a:srgbClr val="08519C"/>
                          </a:solidFill>
                        </a:rPr>
                        <a:t>Erreur de </a:t>
                      </a:r>
                      <a:br>
                        <a:rPr lang="fr-CA" sz="3600" b="1" dirty="0">
                          <a:solidFill>
                            <a:srgbClr val="08519C"/>
                          </a:solidFill>
                        </a:rPr>
                      </a:br>
                      <a:r>
                        <a:rPr lang="fr-CA" sz="3600" b="1" dirty="0">
                          <a:solidFill>
                            <a:srgbClr val="08519C"/>
                          </a:solidFill>
                        </a:rPr>
                        <a:t>généralisation</a:t>
                      </a:r>
                    </a:p>
                  </p:txBody>
                </p:sp>
              </p:grpSp>
              <p:cxnSp>
                <p:nvCxnSpPr>
                  <p:cNvPr id="84" name="Straight Connector 83">
                    <a:extLst>
                      <a:ext uri="{FF2B5EF4-FFF2-40B4-BE49-F238E27FC236}">
                        <a16:creationId xmlns:a16="http://schemas.microsoft.com/office/drawing/2014/main" id="{8D30F8C2-72E3-49B0-A771-844DC0940A6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48352" y="2438387"/>
                    <a:ext cx="82538" cy="4719049"/>
                  </a:xfrm>
                  <a:prstGeom prst="line">
                    <a:avLst/>
                  </a:prstGeom>
                  <a:ln w="76200">
                    <a:solidFill>
                      <a:srgbClr val="08519C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5" name="TextBox 84">
                    <a:extLst>
                      <a:ext uri="{FF2B5EF4-FFF2-40B4-BE49-F238E27FC236}">
                        <a16:creationId xmlns:a16="http://schemas.microsoft.com/office/drawing/2014/main" id="{45F71384-CA77-4131-906B-FF6AA29A7511}"/>
                      </a:ext>
                    </a:extLst>
                  </p:cNvPr>
                  <p:cNvSpPr txBox="1"/>
                  <p:nvPr/>
                </p:nvSpPr>
                <p:spPr>
                  <a:xfrm>
                    <a:off x="1597031" y="7185799"/>
                    <a:ext cx="8502642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CA" sz="4000" b="1" dirty="0">
                        <a:solidFill>
                          <a:srgbClr val="08519C"/>
                        </a:solidFill>
                      </a:rPr>
                      <a:t>Compromis « biais - variance » optimal</a:t>
                    </a:r>
                  </a:p>
                </p:txBody>
              </p:sp>
            </p:grpSp>
          </p:grp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ECC269A9-772E-4A27-8BA6-908293329AAB}"/>
                  </a:ext>
                </a:extLst>
              </p:cNvPr>
              <p:cNvSpPr txBox="1"/>
              <p:nvPr/>
            </p:nvSpPr>
            <p:spPr>
              <a:xfrm>
                <a:off x="-333376" y="7815288"/>
                <a:ext cx="1981200" cy="6617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sz="3700" b="1" dirty="0"/>
                  <a:t>Erreur</a:t>
                </a:r>
              </a:p>
            </p:txBody>
          </p:sp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068F881E-C3A8-4DEF-A9D9-C759BE0A0BB0}"/>
                </a:ext>
              </a:extLst>
            </p:cNvPr>
            <p:cNvSpPr txBox="1"/>
            <p:nvPr/>
          </p:nvSpPr>
          <p:spPr>
            <a:xfrm>
              <a:off x="20192988" y="7505700"/>
              <a:ext cx="425132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4000" b="1" dirty="0">
                  <a:solidFill>
                    <a:srgbClr val="EF3B2C"/>
                  </a:solidFill>
                </a:rPr>
                <a:t>Surapprentissage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56D61796-373E-4AA0-9EBB-2CA31A56CAEB}"/>
                </a:ext>
              </a:extLst>
            </p:cNvPr>
            <p:cNvSpPr txBox="1"/>
            <p:nvPr/>
          </p:nvSpPr>
          <p:spPr>
            <a:xfrm>
              <a:off x="15144735" y="7505700"/>
              <a:ext cx="5048252" cy="7295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4000" b="1" dirty="0">
                  <a:solidFill>
                    <a:srgbClr val="00B050"/>
                  </a:solidFill>
                </a:rPr>
                <a:t>Sous-apprentissage</a:t>
              </a:r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A16F516A-0077-44BF-8A33-5C8A7EF30ADA}"/>
              </a:ext>
            </a:extLst>
          </p:cNvPr>
          <p:cNvSpPr txBox="1"/>
          <p:nvPr/>
        </p:nvSpPr>
        <p:spPr>
          <a:xfrm>
            <a:off x="21756324" y="11339111"/>
            <a:ext cx="4866368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3700" b="1" dirty="0"/>
              <a:t>Complexité du modèle</a:t>
            </a:r>
          </a:p>
        </p:txBody>
      </p:sp>
    </p:spTree>
    <p:extLst>
      <p:ext uri="{BB962C8B-B14F-4D97-AF65-F5344CB8AC3E}">
        <p14:creationId xmlns:p14="http://schemas.microsoft.com/office/powerpoint/2010/main" val="2655546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0FDD1FD-49C6-4CAF-A371-3D79CB109F68}"/>
                  </a:ext>
                </a:extLst>
              </p:cNvPr>
              <p:cNvSpPr txBox="1"/>
              <p:nvPr/>
            </p:nvSpPr>
            <p:spPr>
              <a:xfrm>
                <a:off x="-7658101" y="707886"/>
                <a:ext cx="29414426" cy="103720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sz="4000" b="1" dirty="0"/>
                  <a:t>RÉCAPITULATIF pour l’apprentissage machine.</a:t>
                </a:r>
              </a:p>
              <a:p>
                <a:endParaRPr lang="fr-CA" sz="4000" dirty="0"/>
              </a:p>
              <a:p>
                <a:pPr marL="742950" indent="-742950">
                  <a:buFont typeface="Wingdings" panose="05000000000000000000" pitchFamily="2" charset="2"/>
                  <a:buChar char="§"/>
                </a:pPr>
                <a:r>
                  <a:rPr lang="fr-CA" sz="4000" dirty="0"/>
                  <a:t>La forme du modèle est induite automatiquement à partir des données.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En réalité, le chercheur peut contraindre plus ou moins fortement la forme du modèle.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endParaRPr lang="fr-CA" sz="4000" dirty="0"/>
              </a:p>
              <a:p>
                <a:pPr marL="742950" indent="-742950">
                  <a:buFont typeface="Wingdings" panose="05000000000000000000" pitchFamily="2" charset="2"/>
                  <a:buChar char="§"/>
                </a:pPr>
                <a:r>
                  <a:rPr lang="fr-CA" sz="4000" dirty="0"/>
                  <a:t>Concernant la forme du modèle…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L’algorithme d’apprentissage machine prend généralement en entrée un grand nombre de prédicteurs (appelés « caractéristiques »).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Le nombre d’interactions entre ces variables peut être élevé.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Donc… le nombre de paramètres (</a:t>
                </a:r>
                <a:r>
                  <a:rPr lang="fr-CA" sz="3600" i="1" dirty="0"/>
                  <a:t>p</a:t>
                </a:r>
                <a:r>
                  <a:rPr lang="fr-CA" sz="3600" dirty="0"/>
                  <a:t>) à estimer est élevé.</a:t>
                </a:r>
                <a:br>
                  <a:rPr lang="fr-CA" sz="3600" dirty="0"/>
                </a:br>
                <a:r>
                  <a:rPr lang="fr-CA" sz="3600" dirty="0"/>
                  <a:t>(i.e. on a souvent une structure de données « large » ; </a:t>
                </a:r>
                <a14:m>
                  <m:oMath xmlns:m="http://schemas.openxmlformats.org/officeDocument/2006/math"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≪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fr-CA" sz="3600" dirty="0"/>
                  <a:t>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endParaRPr lang="fr-CA" sz="3600" dirty="0"/>
              </a:p>
              <a:p>
                <a:pPr marL="742950" indent="-742950">
                  <a:buFont typeface="Wingdings" panose="05000000000000000000" pitchFamily="2" charset="2"/>
                  <a:buChar char="§"/>
                </a:pPr>
                <a:r>
                  <a:rPr lang="fr-CA" sz="3600" dirty="0"/>
                  <a:t>Le modèle est induit à partir d’un ensemble de données d’entraînement.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On cherche alors à estimer les paramètres de manière à minimiser l’erreur de généralisation.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On vise un compromis entre une diminution du biais et une diminution de la variance.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Parce qu’on cherche à prédire de nouvelles données individuelles.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endParaRPr lang="fr-CA" sz="3600" dirty="0"/>
              </a:p>
              <a:p>
                <a:pPr marL="742950" indent="-742950">
                  <a:buFont typeface="Wingdings" panose="05000000000000000000" pitchFamily="2" charset="2"/>
                  <a:buChar char="§"/>
                </a:pPr>
                <a:r>
                  <a:rPr lang="fr-CA" sz="3600" dirty="0"/>
                  <a:t>La validité du modèle induit est évaluée à l’aide d’un ensemble de test.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Les données de l’ensemble de test n’ont alors jamais été « vues » par le modèle.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0FDD1FD-49C6-4CAF-A371-3D79CB109F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58101" y="707886"/>
                <a:ext cx="29414426" cy="10372070"/>
              </a:xfrm>
              <a:prstGeom prst="rect">
                <a:avLst/>
              </a:prstGeom>
              <a:blipFill>
                <a:blip r:embed="rId3"/>
                <a:stretch>
                  <a:fillRect l="-746" t="-1058" b="-1234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-7658101" y="-707887"/>
            <a:ext cx="286598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08519C"/>
                </a:solidFill>
              </a:rPr>
              <a:t>1.3.2. APPRENTISSAGE MACHINE : COMPROMIS BIAIS-VARIANCE</a:t>
            </a:r>
          </a:p>
        </p:txBody>
      </p:sp>
    </p:spTree>
    <p:extLst>
      <p:ext uri="{BB962C8B-B14F-4D97-AF65-F5344CB8AC3E}">
        <p14:creationId xmlns:p14="http://schemas.microsoft.com/office/powerpoint/2010/main" val="1792353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-7658101" y="-707887"/>
            <a:ext cx="286598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COMPARATIF DES </a:t>
            </a:r>
            <a:r>
              <a:rPr lang="fr-CA" sz="4000" b="1" dirty="0">
                <a:solidFill>
                  <a:srgbClr val="FF0000"/>
                </a:solidFill>
              </a:rPr>
              <a:t>STATISTIQUES INFÉRENTIELLES </a:t>
            </a:r>
            <a:r>
              <a:rPr lang="fr-CA" sz="4000" b="1" dirty="0"/>
              <a:t>ET DE </a:t>
            </a:r>
            <a:r>
              <a:rPr lang="fr-CA" sz="4000" b="1" dirty="0">
                <a:solidFill>
                  <a:srgbClr val="08519C"/>
                </a:solidFill>
              </a:rPr>
              <a:t>L’APPRENTISSAGE MACHINE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 descr="is-">
                <a:extLst>
                  <a:ext uri="{FF2B5EF4-FFF2-40B4-BE49-F238E27FC236}">
                    <a16:creationId xmlns:a16="http://schemas.microsoft.com/office/drawing/2014/main" id="{36D2349A-7593-4ADD-A5B0-325E471F434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81300048"/>
                  </p:ext>
                </p:extLst>
              </p:nvPr>
            </p:nvGraphicFramePr>
            <p:xfrm>
              <a:off x="-13754100" y="1989000"/>
              <a:ext cx="43494391" cy="1591087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1600000">
                      <a:extLst>
                        <a:ext uri="{9D8B030D-6E8A-4147-A177-3AD203B41FA5}">
                          <a16:colId xmlns:a16="http://schemas.microsoft.com/office/drawing/2014/main" val="526581103"/>
                        </a:ext>
                      </a:extLst>
                    </a:gridCol>
                    <a:gridCol w="294391">
                      <a:extLst>
                        <a:ext uri="{9D8B030D-6E8A-4147-A177-3AD203B41FA5}">
                          <a16:colId xmlns:a16="http://schemas.microsoft.com/office/drawing/2014/main" val="1553563492"/>
                        </a:ext>
                      </a:extLst>
                    </a:gridCol>
                    <a:gridCol w="21600000">
                      <a:extLst>
                        <a:ext uri="{9D8B030D-6E8A-4147-A177-3AD203B41FA5}">
                          <a16:colId xmlns:a16="http://schemas.microsoft.com/office/drawing/2014/main" val="1746123975"/>
                        </a:ext>
                      </a:extLst>
                    </a:gridCol>
                  </a:tblGrid>
                  <a:tr h="13259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4800" b="1" dirty="0">
                              <a:solidFill>
                                <a:schemeClr val="bg1"/>
                              </a:solidFill>
                            </a:rPr>
                            <a:t>STATISTIQUES INFÉRENTIELLES CLASSIQUES</a:t>
                          </a:r>
                        </a:p>
                      </a:txBody>
                      <a:tcPr marL="106706" marR="106706" marT="53353" marB="53353" anchor="ctr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A50F1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48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06706" marR="106706" marT="53353" marB="53353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4800" b="1" dirty="0">
                              <a:solidFill>
                                <a:schemeClr val="bg1"/>
                              </a:solidFill>
                            </a:rPr>
                            <a:t>APPRENTISSAGE MACHINE</a:t>
                          </a:r>
                        </a:p>
                      </a:txBody>
                      <a:tcPr marL="106706" marR="106706" marT="53353" marB="53353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8519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79488229"/>
                      </a:ext>
                    </a:extLst>
                  </a:tr>
                  <a:tr h="13259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4000" b="1" dirty="0">
                              <a:solidFill>
                                <a:schemeClr val="bg1"/>
                              </a:solidFill>
                            </a:rPr>
                            <a:t>OBJECTIF: COMPRENDRE UN PHÉNOMÈNE</a:t>
                          </a:r>
                        </a:p>
                      </a:txBody>
                      <a:tcPr marL="106706" marR="106706" marT="53353" marB="53353" anchor="ctr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F3B2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4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06706" marR="106706" marT="53353" marB="53353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4000" b="1" dirty="0">
                              <a:solidFill>
                                <a:schemeClr val="bg1"/>
                              </a:solidFill>
                            </a:rPr>
                            <a:t>OBJECTIF: PRÉDIRE DE NOUVELLES OBSERVATIONS</a:t>
                          </a:r>
                        </a:p>
                      </a:txBody>
                      <a:tcPr marL="106706" marR="106706" marT="53353" marB="53353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4292C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8709484"/>
                      </a:ext>
                    </a:extLst>
                  </a:tr>
                  <a:tr h="132590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CA" sz="4000" b="1" dirty="0">
                              <a:solidFill>
                                <a:schemeClr val="bg1"/>
                              </a:solidFill>
                            </a:rPr>
                            <a:t>MODÈLES SIMPLES (UNIDIMENSIONNELS / PEU DE DIMENSIONS)</a:t>
                          </a:r>
                        </a:p>
                      </a:txBody>
                      <a:tcPr marL="106706" marR="106706" marT="53353" marB="53353" anchor="ctr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F3B2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fr-CA" sz="4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06706" marR="106706" marT="53353" marB="53353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4000" b="1" dirty="0">
                              <a:solidFill>
                                <a:schemeClr val="bg1"/>
                              </a:solidFill>
                            </a:rPr>
                            <a:t>MODÈLES COMPLEXES (MULTIDIMENSIONNELS)</a:t>
                          </a:r>
                        </a:p>
                      </a:txBody>
                      <a:tcPr marL="106706" marR="106706" marT="53353" marB="53353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4292C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0451549"/>
                      </a:ext>
                    </a:extLst>
                  </a:tr>
                  <a:tr h="132590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CA" sz="4000" b="1" dirty="0">
                              <a:solidFill>
                                <a:schemeClr val="bg1"/>
                              </a:solidFill>
                            </a:rPr>
                            <a:t>MODÈLES INTERPRÉTABLES</a:t>
                          </a:r>
                        </a:p>
                      </a:txBody>
                      <a:tcPr marL="106706" marR="106706" marT="53353" marB="53353" anchor="ctr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F3B2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fr-CA" sz="4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06706" marR="106706" marT="53353" marB="53353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4000" b="1" dirty="0">
                              <a:solidFill>
                                <a:schemeClr val="bg1"/>
                              </a:solidFill>
                            </a:rPr>
                            <a:t>MODÈLES SOUVENT PEU/PAS INTERPRÉTABLES</a:t>
                          </a:r>
                        </a:p>
                      </a:txBody>
                      <a:tcPr marL="106706" marR="106706" marT="53353" marB="53353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4292C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23511157"/>
                      </a:ext>
                    </a:extLst>
                  </a:tr>
                  <a:tr h="132590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CA" sz="4000" b="1" dirty="0">
                              <a:solidFill>
                                <a:schemeClr val="bg1"/>
                              </a:solidFill>
                            </a:rPr>
                            <a:t>DONNÉES LONGUES</a:t>
                          </a:r>
                        </a:p>
                      </a:txBody>
                      <a:tcPr marL="106706" marR="106706" marT="53353" marB="53353" anchor="ctr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F3B2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fr-CA" sz="4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06706" marR="106706" marT="53353" marB="53353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4000" b="1" dirty="0">
                              <a:solidFill>
                                <a:schemeClr val="bg1"/>
                              </a:solidFill>
                            </a:rPr>
                            <a:t>DONNÉES LARGES</a:t>
                          </a:r>
                        </a:p>
                      </a:txBody>
                      <a:tcPr marL="106706" marR="106706" marT="53353" marB="53353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4292C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43912150"/>
                      </a:ext>
                    </a:extLst>
                  </a:tr>
                  <a:tr h="132590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CA" sz="4000" b="1" dirty="0">
                              <a:solidFill>
                                <a:schemeClr val="bg1"/>
                              </a:solidFill>
                            </a:rPr>
                            <a:t>PROCESSUS DÉDUCTIF</a:t>
                          </a:r>
                        </a:p>
                      </a:txBody>
                      <a:tcPr marL="106706" marR="106706" marT="53353" marB="53353" anchor="ctr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F3B2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fr-CA" sz="4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06706" marR="106706" marT="53353" marB="53353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4000" b="1" dirty="0">
                              <a:solidFill>
                                <a:schemeClr val="bg1"/>
                              </a:solidFill>
                            </a:rPr>
                            <a:t>PROCESSUS INDUCTIF</a:t>
                          </a:r>
                        </a:p>
                      </a:txBody>
                      <a:tcPr marL="106706" marR="106706" marT="53353" marB="53353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4292C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9590025"/>
                      </a:ext>
                    </a:extLst>
                  </a:tr>
                  <a:tr h="132590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CA" sz="4000" b="1" dirty="0">
                              <a:solidFill>
                                <a:schemeClr val="bg1"/>
                              </a:solidFill>
                            </a:rPr>
                            <a:t>NOMBREUX POSTULATS À RESPECTER</a:t>
                          </a:r>
                        </a:p>
                      </a:txBody>
                      <a:tcPr marL="106706" marR="106706" marT="53353" marB="53353" anchor="ctr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F3B2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fr-CA" sz="4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06706" marR="106706" marT="53353" marB="53353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4000" b="1" dirty="0">
                              <a:solidFill>
                                <a:schemeClr val="bg1"/>
                              </a:solidFill>
                            </a:rPr>
                            <a:t>PEU/PAS DE POSTULATS À RESPECTER</a:t>
                          </a:r>
                        </a:p>
                      </a:txBody>
                      <a:tcPr marL="106706" marR="106706" marT="53353" marB="53353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4292C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47856646"/>
                      </a:ext>
                    </a:extLst>
                  </a:tr>
                  <a:tr h="132590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CA" sz="4000" b="1" dirty="0">
                              <a:solidFill>
                                <a:schemeClr val="bg1"/>
                              </a:solidFill>
                            </a:rPr>
                            <a:t>LA CONCLUSION DE L’ANALYSE EST BINAIRE (REJET OU NON REJET DE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CA" sz="4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A" sz="4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fr-CA" sz="4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r>
                            <a:rPr lang="fr-CA" sz="40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marL="106706" marR="106706" marT="53353" marB="53353" anchor="ctr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F3B2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fr-CA" sz="4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06706" marR="106706" marT="53353" marB="53353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4000" b="1" dirty="0">
                              <a:solidFill>
                                <a:schemeClr val="bg1"/>
                              </a:solidFill>
                            </a:rPr>
                            <a:t>LA CONCLUSION DE L’ANALYSE EST CONTINUE (CAPACITÉ À GÉNÉRALISER)</a:t>
                          </a:r>
                        </a:p>
                      </a:txBody>
                      <a:tcPr marL="106706" marR="106706" marT="53353" marB="53353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4292C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45985741"/>
                      </a:ext>
                    </a:extLst>
                  </a:tr>
                  <a:tr h="132590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CA" sz="4000" b="1" dirty="0">
                              <a:solidFill>
                                <a:schemeClr val="bg1"/>
                              </a:solidFill>
                            </a:rPr>
                            <a:t>LA CONCLUSION DE L’ANALYSE EST LIMITÉE À DES GROUPES D’OBSERVATIONS</a:t>
                          </a:r>
                        </a:p>
                      </a:txBody>
                      <a:tcPr marL="106706" marR="106706" marT="53353" marB="53353" anchor="ctr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F3B2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fr-CA" sz="4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06706" marR="106706" marT="53353" marB="53353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4000" b="1" dirty="0">
                              <a:solidFill>
                                <a:schemeClr val="bg1"/>
                              </a:solidFill>
                            </a:rPr>
                            <a:t>LA CONCLUSION DE L’ANALYSE EST APPLICABLE À DE NOUVELLES DONNÉES INDIVIDUELLES</a:t>
                          </a:r>
                        </a:p>
                      </a:txBody>
                      <a:tcPr marL="106706" marR="106706" marT="53353" marB="53353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4292C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98748574"/>
                      </a:ext>
                    </a:extLst>
                  </a:tr>
                  <a:tr h="132590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CA" sz="4000" b="1" dirty="0">
                              <a:solidFill>
                                <a:schemeClr val="bg1"/>
                              </a:solidFill>
                            </a:rPr>
                            <a:t>ON ESTIME LE PARAMÈTRES EN MINIMISANT LE BIAIS</a:t>
                          </a:r>
                        </a:p>
                      </a:txBody>
                      <a:tcPr marL="106706" marR="106706" marT="53353" marB="53353" anchor="ctr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F3B2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fr-CA" sz="4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06706" marR="106706" marT="53353" marB="53353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4000" b="1" dirty="0">
                              <a:solidFill>
                                <a:schemeClr val="bg1"/>
                              </a:solidFill>
                            </a:rPr>
                            <a:t>ON ESTIME LES PARAMÈTRES EN MINIMISANT L’ERREUR DE GÉNÉRALISATION (BIAIS-VARIANCE)</a:t>
                          </a:r>
                        </a:p>
                      </a:txBody>
                      <a:tcPr marL="106706" marR="106706" marT="53353" marB="53353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4292C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82445112"/>
                      </a:ext>
                    </a:extLst>
                  </a:tr>
                  <a:tr h="132590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CA" sz="4000" b="1" dirty="0">
                              <a:solidFill>
                                <a:schemeClr val="bg1"/>
                              </a:solidFill>
                            </a:rPr>
                            <a:t>ON VEUT LE PLUS GRAND </a:t>
                          </a:r>
                          <a:r>
                            <a:rPr lang="fr-CA" sz="4000" b="1" i="1" dirty="0">
                              <a:solidFill>
                                <a:schemeClr val="bg1"/>
                              </a:solidFill>
                            </a:rPr>
                            <a:t>N </a:t>
                          </a:r>
                          <a:r>
                            <a:rPr lang="fr-CA" sz="4000" b="1" i="0" dirty="0">
                              <a:solidFill>
                                <a:schemeClr val="bg1"/>
                              </a:solidFill>
                            </a:rPr>
                            <a:t>POSSIBLE</a:t>
                          </a:r>
                          <a:endParaRPr lang="fr-CA" sz="4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06706" marR="106706" marT="53353" marB="53353" anchor="ctr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F3B2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fr-CA" sz="4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06706" marR="106706" marT="53353" marB="53353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CA" sz="4000" b="1" dirty="0">
                              <a:solidFill>
                                <a:schemeClr val="bg1"/>
                              </a:solidFill>
                            </a:rPr>
                            <a:t>ON VEUT LE PLUS GRAND </a:t>
                          </a:r>
                          <a:r>
                            <a:rPr lang="fr-CA" sz="4000" b="1" i="1" dirty="0">
                              <a:solidFill>
                                <a:schemeClr val="bg1"/>
                              </a:solidFill>
                            </a:rPr>
                            <a:t>N </a:t>
                          </a:r>
                          <a:r>
                            <a:rPr lang="fr-CA" sz="4000" b="1" i="0" dirty="0">
                              <a:solidFill>
                                <a:schemeClr val="bg1"/>
                              </a:solidFill>
                            </a:rPr>
                            <a:t>POSSIBLE</a:t>
                          </a:r>
                          <a:endParaRPr lang="fr-CA" sz="4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06706" marR="106706" marT="53353" marB="53353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4292C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6283251"/>
                      </a:ext>
                    </a:extLst>
                  </a:tr>
                  <a:tr h="1325906">
                    <a:tc gridSpan="3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CA" sz="6000" b="1" dirty="0">
                              <a:solidFill>
                                <a:schemeClr val="bg1"/>
                              </a:solidFill>
                            </a:rPr>
                            <a:t>DANS LES FAITS, LA PLUPART DE CES POINTS SONT LES EXTRÉMITÉS D’UN CONTINUUM!</a:t>
                          </a:r>
                        </a:p>
                      </a:txBody>
                      <a:tcPr marL="106706" marR="106706" marT="53353" marB="53353" anchor="ctr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7030A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fr-CA" sz="4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06706" marR="106706" marT="53353" marB="53353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fr-CA" sz="4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06706" marR="106706" marT="53353" marB="53353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4292C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68900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 descr="is-">
                <a:extLst>
                  <a:ext uri="{FF2B5EF4-FFF2-40B4-BE49-F238E27FC236}">
                    <a16:creationId xmlns:a16="http://schemas.microsoft.com/office/drawing/2014/main" id="{36D2349A-7593-4ADD-A5B0-325E471F434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81300048"/>
                  </p:ext>
                </p:extLst>
              </p:nvPr>
            </p:nvGraphicFramePr>
            <p:xfrm>
              <a:off x="-13754100" y="1989000"/>
              <a:ext cx="43494391" cy="1591087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1600000">
                      <a:extLst>
                        <a:ext uri="{9D8B030D-6E8A-4147-A177-3AD203B41FA5}">
                          <a16:colId xmlns:a16="http://schemas.microsoft.com/office/drawing/2014/main" val="526581103"/>
                        </a:ext>
                      </a:extLst>
                    </a:gridCol>
                    <a:gridCol w="294391">
                      <a:extLst>
                        <a:ext uri="{9D8B030D-6E8A-4147-A177-3AD203B41FA5}">
                          <a16:colId xmlns:a16="http://schemas.microsoft.com/office/drawing/2014/main" val="1553563492"/>
                        </a:ext>
                      </a:extLst>
                    </a:gridCol>
                    <a:gridCol w="21600000">
                      <a:extLst>
                        <a:ext uri="{9D8B030D-6E8A-4147-A177-3AD203B41FA5}">
                          <a16:colId xmlns:a16="http://schemas.microsoft.com/office/drawing/2014/main" val="1746123975"/>
                        </a:ext>
                      </a:extLst>
                    </a:gridCol>
                  </a:tblGrid>
                  <a:tr h="13259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4800" b="1" dirty="0">
                              <a:solidFill>
                                <a:schemeClr val="bg1"/>
                              </a:solidFill>
                            </a:rPr>
                            <a:t>STATISTIQUES INFÉRENTIELLES CLASSIQUES</a:t>
                          </a:r>
                        </a:p>
                      </a:txBody>
                      <a:tcPr marL="106706" marR="106706" marT="53353" marB="53353" anchor="ctr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A50F1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48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06706" marR="106706" marT="53353" marB="53353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4800" b="1" dirty="0">
                              <a:solidFill>
                                <a:schemeClr val="bg1"/>
                              </a:solidFill>
                            </a:rPr>
                            <a:t>APPRENTISSAGE MACHINE</a:t>
                          </a:r>
                        </a:p>
                      </a:txBody>
                      <a:tcPr marL="106706" marR="106706" marT="53353" marB="53353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8519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79488229"/>
                      </a:ext>
                    </a:extLst>
                  </a:tr>
                  <a:tr h="13259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4000" b="1" dirty="0">
                              <a:solidFill>
                                <a:schemeClr val="bg1"/>
                              </a:solidFill>
                            </a:rPr>
                            <a:t>OBJECTIF: COMPRENDRE UN PHÉNOMÈNE</a:t>
                          </a:r>
                        </a:p>
                      </a:txBody>
                      <a:tcPr marL="106706" marR="106706" marT="53353" marB="53353" anchor="ctr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F3B2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4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06706" marR="106706" marT="53353" marB="53353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4000" b="1" dirty="0">
                              <a:solidFill>
                                <a:schemeClr val="bg1"/>
                              </a:solidFill>
                            </a:rPr>
                            <a:t>OBJECTIF: PRÉDIRE DE NOUVELLES OBSERVATIONS</a:t>
                          </a:r>
                        </a:p>
                      </a:txBody>
                      <a:tcPr marL="106706" marR="106706" marT="53353" marB="53353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4292C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8709484"/>
                      </a:ext>
                    </a:extLst>
                  </a:tr>
                  <a:tr h="132590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CA" sz="4000" b="1" dirty="0">
                              <a:solidFill>
                                <a:schemeClr val="bg1"/>
                              </a:solidFill>
                            </a:rPr>
                            <a:t>MODÈLES SIMPLES (UNIDIMENSIONNELS / PEU DE DIMENSIONS)</a:t>
                          </a:r>
                        </a:p>
                      </a:txBody>
                      <a:tcPr marL="106706" marR="106706" marT="53353" marB="53353" anchor="ctr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F3B2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fr-CA" sz="4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06706" marR="106706" marT="53353" marB="53353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4000" b="1" dirty="0">
                              <a:solidFill>
                                <a:schemeClr val="bg1"/>
                              </a:solidFill>
                            </a:rPr>
                            <a:t>MODÈLES COMPLEXES (MULTIDIMENSIONNELS)</a:t>
                          </a:r>
                        </a:p>
                      </a:txBody>
                      <a:tcPr marL="106706" marR="106706" marT="53353" marB="53353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4292C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0451549"/>
                      </a:ext>
                    </a:extLst>
                  </a:tr>
                  <a:tr h="132590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CA" sz="4000" b="1" dirty="0">
                              <a:solidFill>
                                <a:schemeClr val="bg1"/>
                              </a:solidFill>
                            </a:rPr>
                            <a:t>MODÈLES INTERPRÉTABLES</a:t>
                          </a:r>
                        </a:p>
                      </a:txBody>
                      <a:tcPr marL="106706" marR="106706" marT="53353" marB="53353" anchor="ctr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F3B2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fr-CA" sz="4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06706" marR="106706" marT="53353" marB="53353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4000" b="1" dirty="0">
                              <a:solidFill>
                                <a:schemeClr val="bg1"/>
                              </a:solidFill>
                            </a:rPr>
                            <a:t>MODÈLES SOUVENT PEU/PAS INTERPRÉTABLES</a:t>
                          </a:r>
                        </a:p>
                      </a:txBody>
                      <a:tcPr marL="106706" marR="106706" marT="53353" marB="53353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4292C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23511157"/>
                      </a:ext>
                    </a:extLst>
                  </a:tr>
                  <a:tr h="132590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CA" sz="4000" b="1" dirty="0">
                              <a:solidFill>
                                <a:schemeClr val="bg1"/>
                              </a:solidFill>
                            </a:rPr>
                            <a:t>DONNÉES LONGUES</a:t>
                          </a:r>
                        </a:p>
                      </a:txBody>
                      <a:tcPr marL="106706" marR="106706" marT="53353" marB="53353" anchor="ctr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F3B2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fr-CA" sz="4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06706" marR="106706" marT="53353" marB="53353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4000" b="1" dirty="0">
                              <a:solidFill>
                                <a:schemeClr val="bg1"/>
                              </a:solidFill>
                            </a:rPr>
                            <a:t>DONNÉES LARGES</a:t>
                          </a:r>
                        </a:p>
                      </a:txBody>
                      <a:tcPr marL="106706" marR="106706" marT="53353" marB="53353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4292C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43912150"/>
                      </a:ext>
                    </a:extLst>
                  </a:tr>
                  <a:tr h="132590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CA" sz="4000" b="1" dirty="0">
                              <a:solidFill>
                                <a:schemeClr val="bg1"/>
                              </a:solidFill>
                            </a:rPr>
                            <a:t>PROCESSUS DÉDUCTIF</a:t>
                          </a:r>
                        </a:p>
                      </a:txBody>
                      <a:tcPr marL="106706" marR="106706" marT="53353" marB="53353" anchor="ctr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F3B2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fr-CA" sz="4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06706" marR="106706" marT="53353" marB="53353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4000" b="1" dirty="0">
                              <a:solidFill>
                                <a:schemeClr val="bg1"/>
                              </a:solidFill>
                            </a:rPr>
                            <a:t>PROCESSUS INDUCTIF</a:t>
                          </a:r>
                        </a:p>
                      </a:txBody>
                      <a:tcPr marL="106706" marR="106706" marT="53353" marB="53353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4292C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9590025"/>
                      </a:ext>
                    </a:extLst>
                  </a:tr>
                  <a:tr h="132590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CA" sz="4000" b="1" dirty="0">
                              <a:solidFill>
                                <a:schemeClr val="bg1"/>
                              </a:solidFill>
                            </a:rPr>
                            <a:t>NOMBREUX POSTULATS À RESPECTER</a:t>
                          </a:r>
                        </a:p>
                      </a:txBody>
                      <a:tcPr marL="106706" marR="106706" marT="53353" marB="53353" anchor="ctr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F3B2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fr-CA" sz="4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06706" marR="106706" marT="53353" marB="53353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4000" b="1" dirty="0">
                              <a:solidFill>
                                <a:schemeClr val="bg1"/>
                              </a:solidFill>
                            </a:rPr>
                            <a:t>PEU/PAS DE POSTULATS À RESPECTER</a:t>
                          </a:r>
                        </a:p>
                      </a:txBody>
                      <a:tcPr marL="106706" marR="106706" marT="53353" marB="53353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4292C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47856646"/>
                      </a:ext>
                    </a:extLst>
                  </a:tr>
                  <a:tr h="1325906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06706" marR="106706" marT="53353" marB="53353" anchor="ctr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700000" r="-101637" b="-4178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fr-CA" sz="4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06706" marR="106706" marT="53353" marB="53353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4000" b="1" dirty="0">
                              <a:solidFill>
                                <a:schemeClr val="bg1"/>
                              </a:solidFill>
                            </a:rPr>
                            <a:t>LA CONCLUSION DE L’ANALYSE EST CONTINUE (CAPACITÉ À GÉNÉRALISER)</a:t>
                          </a:r>
                        </a:p>
                      </a:txBody>
                      <a:tcPr marL="106706" marR="106706" marT="53353" marB="53353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4292C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45985741"/>
                      </a:ext>
                    </a:extLst>
                  </a:tr>
                  <a:tr h="132590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CA" sz="4000" b="1" dirty="0">
                              <a:solidFill>
                                <a:schemeClr val="bg1"/>
                              </a:solidFill>
                            </a:rPr>
                            <a:t>LA CONCLUSION DE L’ANALYSE EST LIMITÉE À DES GROUPES D’OBSERVATIONS</a:t>
                          </a:r>
                        </a:p>
                      </a:txBody>
                      <a:tcPr marL="106706" marR="106706" marT="53353" marB="53353" anchor="ctr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F3B2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fr-CA" sz="4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06706" marR="106706" marT="53353" marB="53353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4000" b="1" dirty="0">
                              <a:solidFill>
                                <a:schemeClr val="bg1"/>
                              </a:solidFill>
                            </a:rPr>
                            <a:t>LA CONCLUSION DE L’ANALYSE EST APPLICABLE À DE NOUVELLES DONNÉES INDIVIDUELLES</a:t>
                          </a:r>
                        </a:p>
                      </a:txBody>
                      <a:tcPr marL="106706" marR="106706" marT="53353" marB="53353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4292C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98748574"/>
                      </a:ext>
                    </a:extLst>
                  </a:tr>
                  <a:tr h="132590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CA" sz="4000" b="1" dirty="0">
                              <a:solidFill>
                                <a:schemeClr val="bg1"/>
                              </a:solidFill>
                            </a:rPr>
                            <a:t>ON ESTIME LE PARAMÈTRES EN MINIMISANT LE BIAIS</a:t>
                          </a:r>
                        </a:p>
                      </a:txBody>
                      <a:tcPr marL="106706" marR="106706" marT="53353" marB="53353" anchor="ctr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F3B2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fr-CA" sz="4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06706" marR="106706" marT="53353" marB="53353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4000" b="1" dirty="0">
                              <a:solidFill>
                                <a:schemeClr val="bg1"/>
                              </a:solidFill>
                            </a:rPr>
                            <a:t>ON ESTIME LES PARAMÈTRES EN MINIMISANT L’ERREUR DE GÉNÉRALISATION (BIAIS-VARIANCE)</a:t>
                          </a:r>
                        </a:p>
                      </a:txBody>
                      <a:tcPr marL="106706" marR="106706" marT="53353" marB="53353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4292C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82445112"/>
                      </a:ext>
                    </a:extLst>
                  </a:tr>
                  <a:tr h="132590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CA" sz="4000" b="1" dirty="0">
                              <a:solidFill>
                                <a:schemeClr val="bg1"/>
                              </a:solidFill>
                            </a:rPr>
                            <a:t>ON VEUT LE PLUS GRAND </a:t>
                          </a:r>
                          <a:r>
                            <a:rPr lang="fr-CA" sz="4000" b="1" i="1" dirty="0">
                              <a:solidFill>
                                <a:schemeClr val="bg1"/>
                              </a:solidFill>
                            </a:rPr>
                            <a:t>N </a:t>
                          </a:r>
                          <a:r>
                            <a:rPr lang="fr-CA" sz="4000" b="1" i="0" dirty="0">
                              <a:solidFill>
                                <a:schemeClr val="bg1"/>
                              </a:solidFill>
                            </a:rPr>
                            <a:t>POSSIBLE</a:t>
                          </a:r>
                          <a:endParaRPr lang="fr-CA" sz="4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06706" marR="106706" marT="53353" marB="53353" anchor="ctr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F3B2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fr-CA" sz="4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06706" marR="106706" marT="53353" marB="53353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CA" sz="4000" b="1" dirty="0">
                              <a:solidFill>
                                <a:schemeClr val="bg1"/>
                              </a:solidFill>
                            </a:rPr>
                            <a:t>ON VEUT LE PLUS GRAND </a:t>
                          </a:r>
                          <a:r>
                            <a:rPr lang="fr-CA" sz="4000" b="1" i="1" dirty="0">
                              <a:solidFill>
                                <a:schemeClr val="bg1"/>
                              </a:solidFill>
                            </a:rPr>
                            <a:t>N </a:t>
                          </a:r>
                          <a:r>
                            <a:rPr lang="fr-CA" sz="4000" b="1" i="0" dirty="0">
                              <a:solidFill>
                                <a:schemeClr val="bg1"/>
                              </a:solidFill>
                            </a:rPr>
                            <a:t>POSSIBLE</a:t>
                          </a:r>
                          <a:endParaRPr lang="fr-CA" sz="4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06706" marR="106706" marT="53353" marB="53353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4292C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6283251"/>
                      </a:ext>
                    </a:extLst>
                  </a:tr>
                  <a:tr h="1325906">
                    <a:tc gridSpan="3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CA" sz="6000" b="1" dirty="0">
                              <a:solidFill>
                                <a:schemeClr val="bg1"/>
                              </a:solidFill>
                            </a:rPr>
                            <a:t>DANS LES FAITS, LA PLUPART DE CES POINTS SONT LES EXTRÉMITÉS D’UN CONTINUUM!</a:t>
                          </a:r>
                        </a:p>
                      </a:txBody>
                      <a:tcPr marL="106706" marR="106706" marT="53353" marB="53353" anchor="ctr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7030A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fr-CA" sz="4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06706" marR="106706" marT="53353" marB="53353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fr-CA" sz="4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06706" marR="106706" marT="53353" marB="53353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4292C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68900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322852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859</TotalTime>
  <Words>940</Words>
  <Application>Microsoft Office PowerPoint</Application>
  <PresentationFormat>Widescreen</PresentationFormat>
  <Paragraphs>200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Etienne Dumesnil</dc:creator>
  <cp:lastModifiedBy>Etienne Dumesnil</cp:lastModifiedBy>
  <cp:revision>161</cp:revision>
  <dcterms:created xsi:type="dcterms:W3CDTF">2019-10-19T13:38:13Z</dcterms:created>
  <dcterms:modified xsi:type="dcterms:W3CDTF">2019-10-20T22:42:32Z</dcterms:modified>
</cp:coreProperties>
</file>