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6" r:id="rId2"/>
    <p:sldId id="302" r:id="rId3"/>
    <p:sldId id="301" r:id="rId4"/>
    <p:sldId id="303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EF3B2C"/>
    <a:srgbClr val="00B050"/>
    <a:srgbClr val="E6E6E6"/>
    <a:srgbClr val="A50F15"/>
    <a:srgbClr val="FC9272"/>
    <a:srgbClr val="9ECAE1"/>
    <a:srgbClr val="4292C6"/>
    <a:srgbClr val="000000"/>
    <a:srgbClr val="C6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7" autoAdjust="0"/>
    <p:restoredTop sz="94464" autoAdjust="0"/>
  </p:normalViewPr>
  <p:slideViewPr>
    <p:cSldViewPr snapToGrid="0">
      <p:cViewPr>
        <p:scale>
          <a:sx n="10" d="100"/>
          <a:sy n="10" d="100"/>
        </p:scale>
        <p:origin x="3138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90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819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61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280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31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SI_vs_AM_comp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50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transformer des variables d’entrée en variables de sortie appropriées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trouver la bonne « fonction ».</a:t>
                </a:r>
              </a:p>
              <a:p>
                <a:pPr lvl="2"/>
                <a:endParaRPr lang="fr-CA" sz="4000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dirty="0"/>
                  <a:t>Le modèle (i.e. la bonne fonction) induite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généralement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construit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(DES PARAMÈTRES)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Deux différences importantes: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utilise au moins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deux ensembles de données </a:t>
                </a:r>
                <a:r>
                  <a:rPr lang="fr-CA" sz="3600" dirty="0"/>
                  <a:t>différents plutôt qu’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un seul</a:t>
                </a:r>
                <a:r>
                  <a:rPr lang="fr-CA" sz="3600" dirty="0"/>
                  <a:t>.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cherche à trouver le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meilleur compromis biais-variance</a:t>
                </a:r>
                <a:r>
                  <a:rPr lang="fr-CA" sz="3600" dirty="0"/>
                  <a:t> pas à 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minimiser le biais</a:t>
                </a:r>
                <a:r>
                  <a:rPr lang="fr-CA" sz="3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blipFill>
                <a:blip r:embed="rId3"/>
                <a:stretch>
                  <a:fillRect l="-1298" t="-732" r="-553" b="-6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8271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6008371" y="982206"/>
            <a:ext cx="24208741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Tout ce que nous avons vu dans la section précédente quant à l’estimation des paramètres s’applique ici.</a:t>
            </a:r>
          </a:p>
          <a:p>
            <a:endParaRPr lang="fr-CA" sz="4000" dirty="0"/>
          </a:p>
          <a:p>
            <a:r>
              <a:rPr lang="fr-CA" sz="4000" dirty="0"/>
              <a:t>Toutefois, on a maintenant deux ensembles de données: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d’</a:t>
            </a:r>
            <a:r>
              <a:rPr lang="fr-CA" sz="3600" b="1" dirty="0"/>
              <a:t>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de </a:t>
            </a:r>
            <a:r>
              <a:rPr lang="fr-CA" sz="3600" b="1" dirty="0"/>
              <a:t>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b="1" dirty="0">
                <a:solidFill>
                  <a:srgbClr val="EF3B2C"/>
                </a:solidFill>
              </a:rPr>
              <a:t>En statistiques inférentielles: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EF3B2C"/>
                </a:solidFill>
              </a:rPr>
              <a:t>à l’aide des données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EF3B2C"/>
                </a:solidFill>
              </a:rPr>
              <a:t>à </a:t>
            </a:r>
            <a:r>
              <a:rPr lang="fr-CA" sz="3600" b="1" u="sng" dirty="0">
                <a:solidFill>
                  <a:srgbClr val="EF3B2C"/>
                </a:solidFill>
              </a:rPr>
              <a:t>l’intérieur</a:t>
            </a:r>
            <a:r>
              <a:rPr lang="fr-CA" sz="3600" b="1" dirty="0">
                <a:solidFill>
                  <a:srgbClr val="EF3B2C"/>
                </a:solidFill>
              </a:rPr>
              <a:t>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b="1" dirty="0">
                <a:solidFill>
                  <a:srgbClr val="08519C"/>
                </a:solidFill>
              </a:rPr>
              <a:t>En apprentissage machine: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08519C"/>
                </a:solidFill>
              </a:rPr>
              <a:t>à l’aide des données de l’ensemble d’entraînement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08519C"/>
                </a:solidFill>
              </a:rPr>
              <a:t>à </a:t>
            </a:r>
            <a:r>
              <a:rPr lang="fr-CA" sz="3600" b="1" u="sng" dirty="0">
                <a:solidFill>
                  <a:srgbClr val="08519C"/>
                </a:solidFill>
              </a:rPr>
              <a:t>l’extérieur</a:t>
            </a:r>
            <a:r>
              <a:rPr lang="fr-CA" sz="3600" b="1" dirty="0">
                <a:solidFill>
                  <a:srgbClr val="08519C"/>
                </a:solidFill>
              </a:rPr>
              <a:t> de l’ensemble d’entraînement</a:t>
            </a:r>
            <a:r>
              <a:rPr lang="fr-CA" sz="3600" dirty="0"/>
              <a:t>.</a:t>
            </a:r>
          </a:p>
          <a:p>
            <a:pPr marL="2571750" lvl="4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i="1" dirty="0">
                <a:solidFill>
                  <a:srgbClr val="08519C"/>
                </a:solidFill>
              </a:rPr>
              <a:t>dans l’ensemble de 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En apprentissage machine, on cherche à </a:t>
            </a:r>
            <a:r>
              <a:rPr lang="fr-CA" sz="4000" b="1" dirty="0"/>
              <a:t>maximiser la </a:t>
            </a:r>
            <a:r>
              <a:rPr lang="fr-CA" sz="4000" b="1" dirty="0" err="1"/>
              <a:t>généralisabilité</a:t>
            </a:r>
            <a:r>
              <a:rPr lang="fr-CA" sz="4000" b="1" dirty="0"/>
              <a:t> du modèle </a:t>
            </a:r>
            <a:r>
              <a:rPr lang="fr-CA" sz="4000" dirty="0"/>
              <a:t>estimé.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veut faire les meilleures prédictions possibles au niveau de nouvelles données </a:t>
            </a:r>
            <a:r>
              <a:rPr lang="fr-CA" sz="3600" b="1" dirty="0"/>
              <a:t>individuelles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6008371" y="-585968"/>
            <a:ext cx="24208741" cy="70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Le défi en apprentissage machine est de trouver le bon compromis entre le biais et la variance.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complexité du modèle induit n’a pas le même impact dans l’ensemble d’entraînement que dans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d’entraînement, plus le modèle est complexe, meilleure est la prédiction.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de test, la relation n’est pas si simple…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complexité du modèle est associée au nombre de paramètres estimés et à leur importance. Par exemple, pour augmenter la complexité du modèle suivant: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4000" dirty="0"/>
                  <a:t>,  on peut: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le nombre de prédicteurs (ex.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l'ordre d'un prédicteur (ex.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Ajouter une interaction entre deux termes (ex.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3600" dirty="0"/>
                  <a:t>, …)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Etc.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simple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sous-apprentissage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n’est pas suffisamment complexe vis-à-vis la fonction qu’il essaie de représenter.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faible</a:t>
                </a:r>
                <a:r>
                  <a:rPr lang="fr-CA" sz="3600" dirty="0"/>
                  <a:t>: les modèles induit à partir de différents échantillons se ressembleront.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élevé</a:t>
                </a:r>
                <a:r>
                  <a:rPr lang="fr-CA" sz="3600" dirty="0"/>
                  <a:t>: l’erreur de prédiction sera élevée, même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élevée.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complexe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surapprentissage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est trop complexe vis-à-vis la fonction qu’il essaie de représenter. </a:t>
                </a:r>
                <a:br>
                  <a:rPr lang="fr-CA" sz="3600" dirty="0"/>
                </a:br>
                <a:r>
                  <a:rPr lang="fr-CA" sz="3600" dirty="0"/>
                  <a:t>Il apprend à prédire non seulement le signal, mais aussi du bruit (par hasard)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élevée</a:t>
                </a:r>
                <a:r>
                  <a:rPr lang="fr-CA" sz="3600" dirty="0"/>
                  <a:t>: les modèles induit à partir de différents échantillons seront très différents </a:t>
                </a:r>
                <a:br>
                  <a:rPr lang="fr-CA" sz="3600" dirty="0"/>
                </a:br>
                <a:r>
                  <a:rPr lang="fr-CA" sz="3600" dirty="0"/>
                  <a:t>(le bruit est aléatoire et donc différent dans différents échantillons).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faible</a:t>
                </a:r>
                <a:r>
                  <a:rPr lang="fr-CA" sz="3600" dirty="0"/>
                  <a:t>: l’erreur de prédiction sera très faible peu importe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blipFill>
                <a:blip r:embed="rId3"/>
                <a:stretch>
                  <a:fillRect l="-766" t="-632" r="-1127" b="-35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CFE229-50FB-4B4D-9F98-A7D087327394}"/>
              </a:ext>
            </a:extLst>
          </p:cNvPr>
          <p:cNvGrpSpPr/>
          <p:nvPr/>
        </p:nvGrpSpPr>
        <p:grpSpPr>
          <a:xfrm>
            <a:off x="3771900" y="2340839"/>
            <a:ext cx="25241229" cy="11932275"/>
            <a:chOff x="6096000" y="3788639"/>
            <a:chExt cx="25241229" cy="11932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E9391-4683-4E44-968E-57B982E01D21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67A90-9927-4F89-8FF7-825B9C0E78F7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1178B-9E4A-4F34-B2D6-CEF173B234D5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192878E-4143-4E80-9080-3142BF825DF6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01586B9E-69E2-4666-A4AD-9CB9159D10B6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0F5C8AC2-3708-440D-8104-4E1BA58F832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C9D06D86-747B-4C36-BF5E-8F447747DF5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F19B049-19CD-4C10-9591-09272CDB43D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C0EDD02F-8B32-4C49-A7E8-35D0659DE8D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104E7F48-3BCD-4FA1-A387-E237E7B201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59C9F97B-5FF8-4447-814A-2049065E38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Arc 15">
                      <a:extLst>
                        <a:ext uri="{FF2B5EF4-FFF2-40B4-BE49-F238E27FC236}">
                          <a16:creationId xmlns:a16="http://schemas.microsoft.com/office/drawing/2014/main" id="{46AC447F-72EE-424F-90CB-5A553A8F31E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F052C09-78A3-483F-A03B-C3FFD7FAF2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AD23C2B-BB31-4DEA-91A0-A2A05CDAA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DD2A76-883F-4F2B-8694-93C48CF3F6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5169B4C-1393-4664-B4BA-63ACDE292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26B5B2-46CD-4131-A199-18F5F372C0EE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DB278-D44E-4BBE-9465-ED223CB9E4BD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19661-5E95-4EF9-A410-0D823C3B49CC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9FD334-1E40-4ABA-990E-023B7A75C097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510E03-2B67-47E6-A506-316F51A0053B}"/>
              </a:ext>
            </a:extLst>
          </p:cNvPr>
          <p:cNvSpPr txBox="1"/>
          <p:nvPr/>
        </p:nvSpPr>
        <p:spPr>
          <a:xfrm>
            <a:off x="19836251" y="125202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18233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Toutefois, comme on l’a vu plus tôt, augmenter 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permet de réduire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Ainsi, dire qu’un modèle est « trop » ou « pas assez » complexe est contextuel à la taille de l’ensemble d’entraînement.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blipFill>
                <a:blip r:embed="rId3"/>
                <a:stretch>
                  <a:fillRect l="-766" t="-5660" b="-125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F62711-A5FE-48B3-BA41-A867D90F002A}"/>
              </a:ext>
            </a:extLst>
          </p:cNvPr>
          <p:cNvGrpSpPr/>
          <p:nvPr/>
        </p:nvGrpSpPr>
        <p:grpSpPr>
          <a:xfrm>
            <a:off x="-13892193" y="-307251"/>
            <a:ext cx="40166886" cy="11948132"/>
            <a:chOff x="-13892193" y="-307251"/>
            <a:chExt cx="40166886" cy="119481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95A79A-6065-41F3-905D-0CAD83EE58CA}"/>
                </a:ext>
              </a:extLst>
            </p:cNvPr>
            <p:cNvSpPr/>
            <p:nvPr/>
          </p:nvSpPr>
          <p:spPr>
            <a:xfrm>
              <a:off x="10070693" y="4112339"/>
              <a:ext cx="615824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594A8B-65B0-4AB5-9CE4-689F8627D1AF}"/>
                </a:ext>
              </a:extLst>
            </p:cNvPr>
            <p:cNvSpPr/>
            <p:nvPr/>
          </p:nvSpPr>
          <p:spPr>
            <a:xfrm>
              <a:off x="16228938" y="4112339"/>
              <a:ext cx="2477771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7F17A1-1BDA-4542-A1A3-D1F87176D52D}"/>
                </a:ext>
              </a:extLst>
            </p:cNvPr>
            <p:cNvSpPr/>
            <p:nvPr/>
          </p:nvSpPr>
          <p:spPr>
            <a:xfrm>
              <a:off x="-4843457" y="4076699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F99FA1-CEDF-4AFE-9BFF-EE6D602B097D}"/>
                </a:ext>
              </a:extLst>
            </p:cNvPr>
            <p:cNvSpPr/>
            <p:nvPr/>
          </p:nvSpPr>
          <p:spPr>
            <a:xfrm>
              <a:off x="192110" y="4076699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8E30C1-3EAE-41B9-8D0D-8EEF0847E5E2}"/>
                </a:ext>
              </a:extLst>
            </p:cNvPr>
            <p:cNvGrpSpPr/>
            <p:nvPr/>
          </p:nvGrpSpPr>
          <p:grpSpPr>
            <a:xfrm>
              <a:off x="-13892193" y="-307251"/>
              <a:ext cx="40166886" cy="11948132"/>
              <a:chOff x="-13050057" y="-4368285"/>
              <a:chExt cx="40166886" cy="119481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86845F-AF14-4B37-BC81-3E7D241B3261}"/>
                  </a:ext>
                </a:extLst>
              </p:cNvPr>
              <p:cNvGrpSpPr/>
              <p:nvPr/>
            </p:nvGrpSpPr>
            <p:grpSpPr>
              <a:xfrm>
                <a:off x="-13050057" y="-4368285"/>
                <a:ext cx="25241229" cy="11948132"/>
                <a:chOff x="-8248637" y="-4038590"/>
                <a:chExt cx="25241229" cy="11948132"/>
              </a:xfrm>
            </p:grpSpPr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C7DBDCC6-F462-4985-9052-30BD7AA6E74A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FC4884BF-71B8-4C61-AED9-698EC26D0DA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118CA02-58C4-4AFB-BF91-989EDF9E3716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E7CED58-9941-487A-8671-D37901B14496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7528542"/>
                  <a:chOff x="800100" y="381000"/>
                  <a:chExt cx="8877303" cy="7528542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E26DED5B-180E-42BF-B044-AAD5775227E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EA55F0E7-E910-47CA-BE15-763E702356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165AFC8D-06B8-4BAB-8B32-5F31C928AA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32C42008-5F93-487E-B9CF-5D3E4F520815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214F6BC-F95C-4280-81B0-673C1FA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2" y="484205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B5713D3-9AD6-4F42-9507-A79569F67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3" y="2890931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352C45D-213E-427F-B60B-C1C25B30E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164" y="1372816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81C367-1BA7-41D1-A65F-814C073EA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0" cy="482482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D89BC78-48C2-4E9A-BA9E-721908289F24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591" y="7263211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2747774-F04A-4047-809D-F2FDB0D02C6E}"/>
                  </a:ext>
                </a:extLst>
              </p:cNvPr>
              <p:cNvGrpSpPr/>
              <p:nvPr/>
            </p:nvGrpSpPr>
            <p:grpSpPr>
              <a:xfrm>
                <a:off x="1942273" y="-4368285"/>
                <a:ext cx="25174556" cy="11881265"/>
                <a:chOff x="-8181964" y="-4038590"/>
                <a:chExt cx="25174556" cy="11881265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BAA6F22F-0B56-4BE6-A01B-71E4ECAA789D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D5FB68D2-B8C0-48E6-8399-E776BE3334B1}"/>
                    </a:ext>
                  </a:extLst>
                </p:cNvPr>
                <p:cNvSpPr/>
                <p:nvPr/>
              </p:nvSpPr>
              <p:spPr>
                <a:xfrm flipV="1">
                  <a:off x="-8181964" y="1544289"/>
                  <a:ext cx="19278566" cy="4160253"/>
                </a:xfrm>
                <a:prstGeom prst="arc">
                  <a:avLst>
                    <a:gd name="adj1" fmla="val 15769662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662BC9D-B36B-426A-AAD5-F9304FE046F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932384" cy="7461675"/>
                  <a:chOff x="800100" y="381000"/>
                  <a:chExt cx="9932384" cy="7461675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9485A020-E9B8-4C53-BCFB-1C92C2E717E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648700" cy="5562600"/>
                    <a:chOff x="800100" y="381000"/>
                    <a:chExt cx="8648700" cy="5562600"/>
                  </a:xfrm>
                </p:grpSpPr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07448A9E-1F27-496B-B4B0-C8F2B07179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7F62CC22-42D3-492D-AC4F-B64FEFB351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F4CE970E-EDA5-4D76-95E5-23BE25BCE4BE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6228094" y="1782589"/>
                      <a:ext cx="1336652" cy="4729238"/>
                    </a:xfrm>
                    <a:prstGeom prst="arc">
                      <a:avLst>
                        <a:gd name="adj1" fmla="val 1652139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DD7E5FF-44F8-42CB-BD45-C25FBA32A8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7346" y="5093887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6693890E-48B4-42A0-B11E-5330A0281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6755" y="298989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EF532D4-B2B3-4301-A1C6-E88E15018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24" y="2547197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BEC2720-1B2C-45F1-8795-4C9370851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46838" y="2368992"/>
                    <a:ext cx="0" cy="4827352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082E91B-46F8-4FCC-8D94-4F29BDD5BBED}"/>
                      </a:ext>
                    </a:extLst>
                  </p:cNvPr>
                  <p:cNvSpPr txBox="1"/>
                  <p:nvPr/>
                </p:nvSpPr>
                <p:spPr>
                  <a:xfrm>
                    <a:off x="3161191" y="7196344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AF0DE3-4A6C-40AB-BBAF-127C503E070B}"/>
                  </a:ext>
                </a:extLst>
              </p:cNvPr>
              <p:cNvSpPr txBox="1"/>
              <p:nvPr/>
            </p:nvSpPr>
            <p:spPr>
              <a:xfrm>
                <a:off x="5788855" y="1899516"/>
                <a:ext cx="46592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rgbClr val="00B050"/>
                    </a:solidFill>
                  </a:rPr>
                  <a:t>Si N augmente, </a:t>
                </a:r>
                <a:br>
                  <a:rPr lang="fr-CA" sz="4000" b="1" dirty="0">
                    <a:solidFill>
                      <a:srgbClr val="00B050"/>
                    </a:solidFill>
                  </a:rPr>
                </a:br>
                <a:r>
                  <a:rPr lang="fr-CA" sz="4000" b="1" dirty="0">
                    <a:solidFill>
                      <a:srgbClr val="00B050"/>
                    </a:solidFill>
                  </a:rPr>
                  <a:t>la variance diminue</a:t>
                </a:r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B41C1ADE-0538-4C2F-B5DE-01A4C83FA7EE}"/>
                  </a:ext>
                </a:extLst>
              </p:cNvPr>
              <p:cNvSpPr/>
              <p:nvPr/>
            </p:nvSpPr>
            <p:spPr>
              <a:xfrm>
                <a:off x="5876085" y="3699378"/>
                <a:ext cx="4343399" cy="1077218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DB35968-80E4-4016-9AD7-8C6BCC1E47FF}"/>
                  </a:ext>
                </a:extLst>
              </p:cNvPr>
              <p:cNvSpPr/>
              <p:nvPr/>
            </p:nvSpPr>
            <p:spPr>
              <a:xfrm rot="5400000" flipV="1">
                <a:off x="13698314" y="-6140890"/>
                <a:ext cx="8418703" cy="12913344"/>
              </a:xfrm>
              <a:prstGeom prst="arc">
                <a:avLst>
                  <a:gd name="adj1" fmla="val 16367971"/>
                  <a:gd name="adj2" fmla="val 20877847"/>
                </a:avLst>
              </a:prstGeom>
              <a:ln w="76200">
                <a:solidFill>
                  <a:srgbClr val="08519C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8BA32C-B50B-4407-8619-8ED9ED1C6F66}"/>
                </a:ext>
              </a:extLst>
            </p:cNvPr>
            <p:cNvSpPr txBox="1"/>
            <p:nvPr/>
          </p:nvSpPr>
          <p:spPr>
            <a:xfrm>
              <a:off x="15657109" y="343099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E6A2AD-0439-4A1D-B0D8-6879199BAFD2}"/>
                </a:ext>
              </a:extLst>
            </p:cNvPr>
            <p:cNvSpPr txBox="1"/>
            <p:nvPr/>
          </p:nvSpPr>
          <p:spPr>
            <a:xfrm>
              <a:off x="10608856" y="343099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B6260F-A624-410D-B8D1-2268AE873756}"/>
                </a:ext>
              </a:extLst>
            </p:cNvPr>
            <p:cNvSpPr txBox="1"/>
            <p:nvPr/>
          </p:nvSpPr>
          <p:spPr>
            <a:xfrm>
              <a:off x="169859" y="3412992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B6B9E9-47A4-4400-8FA4-C16DC7C9DA04}"/>
                </a:ext>
              </a:extLst>
            </p:cNvPr>
            <p:cNvSpPr txBox="1"/>
            <p:nvPr/>
          </p:nvSpPr>
          <p:spPr>
            <a:xfrm>
              <a:off x="-4878394" y="3412992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8E677E7-F0DC-4CF0-B4B8-5087E23CA0E0}"/>
              </a:ext>
            </a:extLst>
          </p:cNvPr>
          <p:cNvSpPr txBox="1"/>
          <p:nvPr/>
        </p:nvSpPr>
        <p:spPr>
          <a:xfrm>
            <a:off x="8287734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EABA-500F-4AA9-A2AE-E4467734E200}"/>
              </a:ext>
            </a:extLst>
          </p:cNvPr>
          <p:cNvSpPr txBox="1"/>
          <p:nvPr/>
        </p:nvSpPr>
        <p:spPr>
          <a:xfrm>
            <a:off x="-6605557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8BD14E-471C-4836-B1CB-277269F27F24}"/>
              </a:ext>
            </a:extLst>
          </p:cNvPr>
          <p:cNvSpPr txBox="1"/>
          <p:nvPr/>
        </p:nvSpPr>
        <p:spPr>
          <a:xfrm>
            <a:off x="17467823" y="9889255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34BA4E-2382-4F3E-B1B7-88AF730F3F08}"/>
              </a:ext>
            </a:extLst>
          </p:cNvPr>
          <p:cNvSpPr txBox="1"/>
          <p:nvPr/>
        </p:nvSpPr>
        <p:spPr>
          <a:xfrm>
            <a:off x="2295520" y="9886530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55151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Pour trouver un compromis entre le biais et la variance, on va modifier la fonction que l’on cherche à minimiser.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statistiques inférentielles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minimiser</a:t>
                </a:r>
                <a:r>
                  <a:rPr lang="fr-CA" sz="4000" dirty="0"/>
                  <a:t> uniquement: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l’échantillon.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apprentissage machine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minimiser</a:t>
                </a:r>
                <a:r>
                  <a:rPr lang="fr-CA" sz="4000" dirty="0"/>
                  <a:t> en même temps: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La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complexité du modèle </a:t>
                </a:r>
                <a:r>
                  <a:rPr lang="fr-CA" sz="4000" dirty="0"/>
                  <a:t>(i.e. la taille des paramètres du modèle).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fonction totale à minimiser est appelée </a:t>
                </a:r>
                <a:r>
                  <a:rPr lang="fr-CA" sz="4800" b="1" dirty="0">
                    <a:solidFill>
                      <a:srgbClr val="08519C"/>
                    </a:solidFill>
                  </a:rPr>
                  <a:t>« fonction de perte »</a:t>
                </a:r>
                <a:r>
                  <a:rPr lang="fr-CA" sz="4800" dirty="0">
                    <a:solidFill>
                      <a:srgbClr val="08519C"/>
                    </a:solidFill>
                  </a:rPr>
                  <a:t> </a:t>
                </a:r>
                <a:r>
                  <a:rPr lang="fr-CA" sz="4000" dirty="0"/>
                  <a:t>(</a:t>
                </a:r>
                <a:r>
                  <a:rPr lang="fr-CA" sz="4000" i="1" dirty="0" err="1"/>
                  <a:t>loss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Voici un exemple de fonction de perte: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          +          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‖"/>
                          <m:endChr m:val="‖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sz="4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4000" dirty="0"/>
                  <a:t> nombre de paramètres estimés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« hyperparamètre »</a:t>
                </a:r>
                <a:r>
                  <a:rPr lang="fr-CA" sz="4000" dirty="0"/>
                  <a:t> fixé par le chercheur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Notons que: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paramètre</a:t>
                </a:r>
                <a:r>
                  <a:rPr lang="fr-CA" sz="4000" dirty="0"/>
                  <a:t> est estimé par l’algorithme d’apprentissage utilisée et reflète l’importance des différents prédicteurs.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 est spécifié par le chercheur (ou estimé par un second algorithme d’apprentissage) et spécifie la forme d’un modèle ou d’un algorithme d’apprentissage.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algorithme</a:t>
                </a:r>
                <a:r>
                  <a:rPr lang="fr-CA" sz="4000" dirty="0"/>
                  <a:t> est une séquence d’opérations finies permettant de résoudre  une classe de problèmes.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800" b="1" dirty="0">
                    <a:solidFill>
                      <a:srgbClr val="00B050"/>
                    </a:solidFill>
                  </a:rPr>
                  <a:t>On souhaite diminuer la complexité du modèle, car on veut diminuer la variance</a:t>
                </a:r>
                <a:r>
                  <a:rPr lang="fr-CA" sz="4800" b="1" dirty="0"/>
                  <a:t>.</a:t>
                </a:r>
              </a:p>
              <a:p>
                <a:r>
                  <a:rPr lang="fr-CA" sz="4800" b="1" dirty="0">
                    <a:solidFill>
                      <a:srgbClr val="EF3B2C"/>
                    </a:solidFill>
                  </a:rPr>
                  <a:t>On souhaite diminuer l’erreur de la fonction de coût, car on veut diminuer le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Or, diminuer la complexité du modèle est généralement associé à une augmentation de l’erreur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Et diminuer l’erreur de la fonction de coût est généralement associé à une augmentation de la complexité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800" b="1" dirty="0"/>
              </a:p>
              <a:p>
                <a:r>
                  <a:rPr lang="fr-CA" sz="4800" b="1" dirty="0">
                    <a:solidFill>
                      <a:srgbClr val="08519C"/>
                    </a:solidFill>
                  </a:rPr>
                  <a:t>La fonction de perte implique une tension entre diminuer le biais (i.e. la fonction de coût) et </a:t>
                </a:r>
                <a:br>
                  <a:rPr lang="fr-CA" sz="4800" b="1" dirty="0">
                    <a:solidFill>
                      <a:srgbClr val="08519C"/>
                    </a:solidFill>
                  </a:rPr>
                </a:br>
                <a:r>
                  <a:rPr lang="fr-CA" sz="4800" b="1" dirty="0">
                    <a:solidFill>
                      <a:srgbClr val="08519C"/>
                    </a:solidFill>
                  </a:rPr>
                  <a:t>diminuer la variance (i.e. la complexité du modèle).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Les paramètres estimés reflètent ainsi un compromis entre le biais et la variance.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Ceci permet de minimiser l’erreur de généralisation.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blipFill>
                <a:blip r:embed="rId3"/>
                <a:stretch>
                  <a:fillRect l="-953" t="-459" r="-12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27FFD60-B709-4991-B087-31A54D853685}"/>
              </a:ext>
            </a:extLst>
          </p:cNvPr>
          <p:cNvSpPr/>
          <p:nvPr/>
        </p:nvSpPr>
        <p:spPr>
          <a:xfrm rot="16200000">
            <a:off x="4140967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DA38884-1B0E-4A2C-AF5F-722FC64E74BD}"/>
              </a:ext>
            </a:extLst>
          </p:cNvPr>
          <p:cNvSpPr/>
          <p:nvPr/>
        </p:nvSpPr>
        <p:spPr>
          <a:xfrm rot="16200000">
            <a:off x="9679292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ECC1-FF59-45A6-A420-8380B3706491}"/>
              </a:ext>
            </a:extLst>
          </p:cNvPr>
          <p:cNvSpPr txBox="1"/>
          <p:nvPr/>
        </p:nvSpPr>
        <p:spPr>
          <a:xfrm>
            <a:off x="2273398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Fonction de coût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2034E-D6FB-4112-AA7B-E1F2B8324F36}"/>
              </a:ext>
            </a:extLst>
          </p:cNvPr>
          <p:cNvSpPr txBox="1"/>
          <p:nvPr/>
        </p:nvSpPr>
        <p:spPr>
          <a:xfrm>
            <a:off x="7869799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Complexité du modèle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933A56-8126-4BEF-87DB-BA5FA9031EA0}"/>
              </a:ext>
            </a:extLst>
          </p:cNvPr>
          <p:cNvGrpSpPr/>
          <p:nvPr/>
        </p:nvGrpSpPr>
        <p:grpSpPr>
          <a:xfrm>
            <a:off x="5691973" y="1159739"/>
            <a:ext cx="25241229" cy="11932275"/>
            <a:chOff x="6096000" y="3788639"/>
            <a:chExt cx="25241229" cy="119322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DECAAC-F511-4437-98F0-B80042A74E09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73D838-704B-4698-9DD7-9856E00608E2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D9F0E34-A3DC-42A7-980E-CB3FB140BF4C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FDDFD7-6433-4D2D-9789-6CFF1FFD7BF3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D152FCE6-236B-4447-A4D8-79A0117A6A6B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1C997D26-9B93-4F25-9F17-B02A03FA078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0D3BAB6F-438E-4037-9FF9-4D972D31DBDE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4701636-6796-4C92-8139-C92697F6BEE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00D068F-2C54-4BF8-AB93-77F98AC8129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F43BB254-AB6D-4B39-9365-405B2C48BB8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E20F1BBC-85D8-4171-93D7-F80E9EF5C7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D80CF6C7-BBF8-4CFC-B58F-9D64D251B2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6248C3B8-C9A7-4F9D-A284-447F91CA6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1F6B93-551B-4F7A-A1D2-E89906C62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B170B6D-FDE3-4637-A14D-2F54602400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8D30F8C2-72E3-49B0-A771-844DC0940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5F71384-CA77-4131-906B-FF6AA29A7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C269A9-772E-4A27-8BA6-908293329AAB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8F881E-C3A8-4DEF-A9D9-C759BE0A0BB0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D61796-373E-4AA0-9EBB-2CA31A56CAEB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16F516A-0077-44BF-8A33-5C8A7EF30ADA}"/>
              </a:ext>
            </a:extLst>
          </p:cNvPr>
          <p:cNvSpPr txBox="1"/>
          <p:nvPr/>
        </p:nvSpPr>
        <p:spPr>
          <a:xfrm>
            <a:off x="21756324" y="113391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6555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l’apprentissage machine.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est induite automatiquement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réalité, le chercheur peut contraindre plus ou moins fortement la forme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Concernant la forme du modèle…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L’algorithme d’apprentissage machine prend généralement en entrée un grand nombre de prédicteurs (appelés « caractéristiques »).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d’interactions entre ces variables peut être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:r>
                  <a:rPr lang="fr-CA" sz="3600" i="1" dirty="0"/>
                  <a:t>p</a:t>
                </a:r>
                <a:r>
                  <a:rPr lang="fr-CA" sz="3600" dirty="0"/>
                  <a:t>) à estimer est élevé.</a:t>
                </a:r>
                <a:br>
                  <a:rPr lang="fr-CA" sz="3600" dirty="0"/>
                </a:br>
                <a:r>
                  <a:rPr lang="fr-CA" sz="3600" dirty="0"/>
                  <a:t>(i.e. on a souvent une structure de données « large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Le modèle est induit à partir d’un ensemble de données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cherche alors à estimer les paramètres de manière à minimiser l’erreur de généralisation.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un compromis entre une diminution du biais et une diminution de la variance.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Parce qu’on cherche à prédire de nouvelles données individuelles.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La validité du modèle induit est évaluée à l’aide d’un 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données de l’ensemble de test n’ont alors jamais été « vues » par le modèle.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blipFill>
                <a:blip r:embed="rId3"/>
                <a:stretch>
                  <a:fillRect l="-746" t="-1058" b="-123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17923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COMPARATIF DES </a:t>
            </a:r>
            <a:r>
              <a:rPr lang="fr-CA" sz="6000" b="1" dirty="0">
                <a:solidFill>
                  <a:srgbClr val="FF0000"/>
                </a:solidFill>
              </a:rPr>
              <a:t>STATISTIQUES INFÉRENTIELLES </a:t>
            </a:r>
            <a:r>
              <a:rPr lang="fr-CA" sz="6000" b="1" dirty="0"/>
              <a:t>ET DE </a:t>
            </a:r>
            <a:r>
              <a:rPr lang="fr-CA" sz="6000" b="1" dirty="0">
                <a:solidFill>
                  <a:srgbClr val="08519C"/>
                </a:solidFill>
              </a:rPr>
              <a:t>L’APPRENTISSAGE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00048"/>
                  </p:ext>
                </p:extLst>
              </p:nvPr>
            </p:nvGraphicFramePr>
            <p:xfrm>
              <a:off x="-13754100" y="1989000"/>
              <a:ext cx="43494391" cy="15910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94391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2160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SIMPLES (UNIDIMENSIONNELS / PEU DE DIMENSIONS)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COMPLEXES (MULTIDIMENSIONNELS)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SOUVENT PEU/PAS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NOMBREUX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PEU/PAS DE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BINAIRE (REJET OU NON REJET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  <a:tr h="132590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6000" b="1" dirty="0">
                              <a:solidFill>
                                <a:schemeClr val="bg1"/>
                              </a:solidFill>
                            </a:rPr>
                            <a:t>DANS LES FAITS, LA PLUPART DE CES POINTS SONT LES EXTRÉMITÉS D’UN CONTINUUM!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8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00048"/>
                  </p:ext>
                </p:extLst>
              </p:nvPr>
            </p:nvGraphicFramePr>
            <p:xfrm>
              <a:off x="-13754100" y="1989000"/>
              <a:ext cx="43494391" cy="15910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94391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2160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SIMPLES (UNIDIMENSIONNELS / PEU DE DIMENSIONS)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COMPLEXES (MULTIDIMENSIONNELS)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SOUVENT PEU/PAS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NOMBREUX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PEU/PAS DE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  <a:tr h="132590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6000" b="1" dirty="0">
                              <a:solidFill>
                                <a:schemeClr val="bg1"/>
                              </a:solidFill>
                            </a:rPr>
                            <a:t>DANS LES FAITS, LA PLUPART DE CES POINTS SONT LES EXTRÉMITÉS D’UN CONTINUUM!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89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8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940</Words>
  <Application>Microsoft Office PowerPoint</Application>
  <PresentationFormat>Widescreen</PresentationFormat>
  <Paragraphs>200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163</cp:revision>
  <dcterms:created xsi:type="dcterms:W3CDTF">2019-10-19T13:38:13Z</dcterms:created>
  <dcterms:modified xsi:type="dcterms:W3CDTF">2019-10-20T23:37:13Z</dcterms:modified>
</cp:coreProperties>
</file>