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2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328" r:id="rId16"/>
    <p:sldId id="296" r:id="rId17"/>
    <p:sldId id="297" r:id="rId18"/>
    <p:sldId id="298" r:id="rId19"/>
    <p:sldId id="299" r:id="rId20"/>
    <p:sldId id="300" r:id="rId21"/>
    <p:sldId id="301" r:id="rId22"/>
    <p:sldId id="308" r:id="rId23"/>
    <p:sldId id="309" r:id="rId24"/>
    <p:sldId id="311" r:id="rId25"/>
    <p:sldId id="310" r:id="rId26"/>
    <p:sldId id="329" r:id="rId27"/>
    <p:sldId id="305" r:id="rId28"/>
    <p:sldId id="306" r:id="rId29"/>
    <p:sldId id="307" r:id="rId30"/>
    <p:sldId id="302" r:id="rId31"/>
    <p:sldId id="313" r:id="rId32"/>
    <p:sldId id="314" r:id="rId33"/>
    <p:sldId id="330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08519C"/>
    <a:srgbClr val="E6E6E6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994" autoAdjust="0"/>
  </p:normalViewPr>
  <p:slideViewPr>
    <p:cSldViewPr snapToGrid="0">
      <p:cViewPr>
        <p:scale>
          <a:sx n="33" d="100"/>
          <a:sy n="33" d="100"/>
        </p:scale>
        <p:origin x="176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HR_titre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16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CF_titre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08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AI_titre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05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AI_6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V_titre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339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CF_7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794C-6F09-4422-8A69-C410B2734FBD}"/>
              </a:ext>
            </a:extLst>
          </p:cNvPr>
          <p:cNvSpPr txBox="1"/>
          <p:nvPr/>
        </p:nvSpPr>
        <p:spPr>
          <a:xfrm>
            <a:off x="-4006645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CONCEPTS FONDAMENTAUX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8FCCA-A293-49FA-894C-BDE1485EACC0}"/>
              </a:ext>
            </a:extLst>
          </p:cNvPr>
          <p:cNvSpPr txBox="1"/>
          <p:nvPr/>
        </p:nvSpPr>
        <p:spPr>
          <a:xfrm>
            <a:off x="-4006643" y="386729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HYPERPARAMÈTRES ET RÉGULARISATION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CE45E6-6EB1-4201-9353-F428845D2DD5}"/>
              </a:ext>
            </a:extLst>
          </p:cNvPr>
          <p:cNvSpPr/>
          <p:nvPr/>
        </p:nvSpPr>
        <p:spPr>
          <a:xfrm>
            <a:off x="-4006645" y="5174092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3. MÉTHODES ANALYTIQUES ET ITÉRATIVES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A453-D3B9-441A-A229-E837D3013B40}"/>
              </a:ext>
            </a:extLst>
          </p:cNvPr>
          <p:cNvSpPr/>
          <p:nvPr/>
        </p:nvSpPr>
        <p:spPr>
          <a:xfrm>
            <a:off x="-4006645" y="6480886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4.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331B-ECBC-4732-AE73-EFB5F5E66D74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MACHINE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F794C-6F09-4422-8A69-C410B2734FBD}"/>
              </a:ext>
            </a:extLst>
          </p:cNvPr>
          <p:cNvSpPr txBox="1"/>
          <p:nvPr/>
        </p:nvSpPr>
        <p:spPr>
          <a:xfrm>
            <a:off x="-412955" y="2967335"/>
            <a:ext cx="1286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2. HYPERPARAMÈTRES ET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14296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2.1. Régularisation L2 : Ridge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2.1. Régularisation L2 : Ridge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2.1. 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la variance du modèle, sans égard pour le biais.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F794C-6F09-4422-8A69-C410B2734FBD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1. CONCEPTS FONDAMENTAUX</a:t>
            </a:r>
          </a:p>
        </p:txBody>
      </p:sp>
    </p:spTree>
    <p:extLst>
      <p:ext uri="{BB962C8B-B14F-4D97-AF65-F5344CB8AC3E}">
        <p14:creationId xmlns:p14="http://schemas.microsoft.com/office/powerpoint/2010/main" val="368213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2.1. 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2.1. 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77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777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2.2. 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paramètres, on additionne les valeurs absolues.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2.2. 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2.3. </a:t>
                </a:r>
                <a:r>
                  <a:rPr lang="fr-CA" sz="4000" b="1" dirty="0" err="1"/>
                  <a:t>ElasticNet</a:t>
                </a:r>
                <a:endParaRPr lang="fr-CA" sz="4000" b="1" dirty="0"/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 (plus creux).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scikit-learn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HYPERPARAMÈTRES ET RÉGULARISATION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2.3. </a:t>
            </a:r>
            <a:r>
              <a:rPr lang="fr-CA" sz="4000" b="1" dirty="0" err="1"/>
              <a:t>ElasticNet</a:t>
            </a:r>
            <a:endParaRPr lang="fr-CA" sz="4000" b="1" dirty="0"/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872172" y="7764346"/>
                <a:ext cx="6843024" cy="60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2172" y="7764346"/>
                <a:ext cx="6843024" cy="6064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F794C-6F09-4422-8A69-C410B2734FBD}"/>
              </a:ext>
            </a:extLst>
          </p:cNvPr>
          <p:cNvSpPr txBox="1"/>
          <p:nvPr/>
        </p:nvSpPr>
        <p:spPr>
          <a:xfrm>
            <a:off x="-412955" y="2967335"/>
            <a:ext cx="1286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3. MÉTHODES ANALYTIQUES ET ITÉRATIVES</a:t>
            </a:r>
          </a:p>
        </p:txBody>
      </p:sp>
    </p:spTree>
    <p:extLst>
      <p:ext uri="{BB962C8B-B14F-4D97-AF65-F5344CB8AC3E}">
        <p14:creationId xmlns:p14="http://schemas.microsoft.com/office/powerpoint/2010/main" val="364769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61938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Si l’on fait varier les paramètres, on obtiendra différentes valeurs pour la fonction de perte </a:t>
            </a:r>
            <a:br>
              <a:rPr lang="fr-CA" sz="3600" dirty="0"/>
            </a:br>
            <a:r>
              <a:rPr lang="fr-CA" sz="36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2959704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5778167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0080635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044682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0446824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569919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5699195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7244918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5699195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7516716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5778167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7111881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7269868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7462738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7269868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9360504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9360504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1068888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9749821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3.1. Méthodes analytiques</a:t>
                </a:r>
              </a:p>
              <a:p>
                <a:pPr lvl="1"/>
                <a:endParaRPr lang="fr-CA" sz="4000" dirty="0"/>
              </a:p>
              <a:p>
                <a:r>
                  <a:rPr lang="fr-CA" sz="4000" dirty="0"/>
                  <a:t>On calcule la solution en une seule étape avec un algorithme.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Ex. équation normale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09074"/>
                  </p:ext>
                </p:extLst>
              </p:nvPr>
            </p:nvGraphicFramePr>
            <p:xfrm>
              <a:off x="3133179" y="9947557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09074"/>
                  </p:ext>
                </p:extLst>
              </p:nvPr>
            </p:nvGraphicFramePr>
            <p:xfrm>
              <a:off x="3133179" y="9947557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947557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786136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85985"/>
                  </p:ext>
                </p:extLst>
              </p:nvPr>
            </p:nvGraphicFramePr>
            <p:xfrm>
              <a:off x="528108" y="9947557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85985"/>
                  </p:ext>
                </p:extLst>
              </p:nvPr>
            </p:nvGraphicFramePr>
            <p:xfrm>
              <a:off x="528108" y="9947557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947557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71758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033713"/>
                  </p:ext>
                </p:extLst>
              </p:nvPr>
            </p:nvGraphicFramePr>
            <p:xfrm>
              <a:off x="11926530" y="9947557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033713"/>
                  </p:ext>
                </p:extLst>
              </p:nvPr>
            </p:nvGraphicFramePr>
            <p:xfrm>
              <a:off x="11926530" y="9947557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000"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01563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947556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635807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74235"/>
              </p:ext>
            </p:extLst>
          </p:nvPr>
        </p:nvGraphicFramePr>
        <p:xfrm>
          <a:off x="5544165" y="7378849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208227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816782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7034982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709608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233049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233049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3.2. Méthodes itératives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On essaie de s’approcher de la solution à chaque étape avec une heuristique.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Ex. descente de gradient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à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411729" y="8846768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1105517" y="11665231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1105517" y="15967699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5578574" y="15802947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74" y="15802947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2514294" y="11586259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4294" y="11586259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773848" y="1647402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-1267830" y="14763595"/>
            <a:ext cx="1304705" cy="160103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-854283" y="12777303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-54345" y="13930738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931348" y="14626846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A07109-9F05-4531-AE72-21F3827C39C2}"/>
              </a:ext>
            </a:extLst>
          </p:cNvPr>
          <p:cNvGrpSpPr/>
          <p:nvPr/>
        </p:nvGrpSpPr>
        <p:grpSpPr>
          <a:xfrm flipV="1">
            <a:off x="7552403" y="8846771"/>
            <a:ext cx="5361035" cy="6400800"/>
            <a:chOff x="3097161" y="4630994"/>
            <a:chExt cx="3151239" cy="64008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F255427D-1F33-422E-A798-4BDAEAEF3F3E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12273F4-3310-4923-8BAA-1731A1958676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16300-E4A8-4156-9185-24D1EC814BCE}"/>
              </a:ext>
            </a:extLst>
          </p:cNvPr>
          <p:cNvCxnSpPr>
            <a:cxnSpLocks/>
          </p:cNvCxnSpPr>
          <p:nvPr/>
        </p:nvCxnSpPr>
        <p:spPr>
          <a:xfrm flipV="1">
            <a:off x="7006100" y="11665234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5202B0-4233-42E1-BBFC-69EB56F6F27F}"/>
              </a:ext>
            </a:extLst>
          </p:cNvPr>
          <p:cNvCxnSpPr>
            <a:cxnSpLocks/>
          </p:cNvCxnSpPr>
          <p:nvPr/>
        </p:nvCxnSpPr>
        <p:spPr>
          <a:xfrm>
            <a:off x="6858615" y="15967702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E79132-D5BA-4D10-89EF-B2918A07343C}"/>
                  </a:ext>
                </a:extLst>
              </p:cNvPr>
              <p:cNvSpPr txBox="1"/>
              <p:nvPr/>
            </p:nvSpPr>
            <p:spPr>
              <a:xfrm>
                <a:off x="13542706" y="1580295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E79132-D5BA-4D10-89EF-B2918A073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706" y="15802950"/>
                <a:ext cx="1356853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1E7A71-086E-4C6D-B5D3-1426F40E0EB7}"/>
                  </a:ext>
                </a:extLst>
              </p:cNvPr>
              <p:cNvSpPr txBox="1"/>
              <p:nvPr/>
            </p:nvSpPr>
            <p:spPr>
              <a:xfrm>
                <a:off x="5538329" y="11586262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1E7A71-086E-4C6D-B5D3-1426F40E0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9" y="11586262"/>
                <a:ext cx="1356853" cy="801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3B4081-F7C7-42DB-89BA-416DA62EAEED}"/>
              </a:ext>
            </a:extLst>
          </p:cNvPr>
          <p:cNvCxnSpPr>
            <a:cxnSpLocks/>
          </p:cNvCxnSpPr>
          <p:nvPr/>
        </p:nvCxnSpPr>
        <p:spPr>
          <a:xfrm flipH="1" flipV="1">
            <a:off x="12217833" y="14576322"/>
            <a:ext cx="695605" cy="1897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C21917-40D0-43C8-A765-0B2C907D27D2}"/>
              </a:ext>
            </a:extLst>
          </p:cNvPr>
          <p:cNvSpPr/>
          <p:nvPr/>
        </p:nvSpPr>
        <p:spPr>
          <a:xfrm rot="17303263" flipH="1">
            <a:off x="11758049" y="12777306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7A25491-9F0A-49E1-9876-164FC9A47731}"/>
              </a:ext>
            </a:extLst>
          </p:cNvPr>
          <p:cNvSpPr/>
          <p:nvPr/>
        </p:nvSpPr>
        <p:spPr>
          <a:xfrm rot="18706082" flipH="1">
            <a:off x="11186387" y="13930741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B7F45F0-4A7F-46BE-9E78-77DDCC0370B2}"/>
              </a:ext>
            </a:extLst>
          </p:cNvPr>
          <p:cNvSpPr/>
          <p:nvPr/>
        </p:nvSpPr>
        <p:spPr>
          <a:xfrm rot="19960827" flipH="1">
            <a:off x="10571880" y="14626849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00934-A55C-4500-A480-DF4D57F9733D}"/>
              </a:ext>
            </a:extLst>
          </p:cNvPr>
          <p:cNvSpPr txBox="1"/>
          <p:nvPr/>
        </p:nvSpPr>
        <p:spPr>
          <a:xfrm>
            <a:off x="10551319" y="16430198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94936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3.2. Méthodes itératives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Ex. descente de gradient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à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949361"/>
              </a:xfrm>
              <a:prstGeom prst="rect">
                <a:avLst/>
              </a:prstGeom>
              <a:blipFill>
                <a:blip r:embed="rId3"/>
                <a:stretch>
                  <a:fillRect l="-1750" t="-918" r="-1700" b="-12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3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6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4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3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3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4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4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1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1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4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1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2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8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4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1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MÉTHODES ANALYTIQUES ET ITÉRATIVES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8715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3.2. Méthodes itératives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Ex. descente de gradient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871596"/>
              </a:xfrm>
              <a:prstGeom prst="rect">
                <a:avLst/>
              </a:prstGeom>
              <a:blipFill>
                <a:blip r:embed="rId3"/>
                <a:stretch>
                  <a:fillRect l="-1750" t="-1237" r="-1700" b="-199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686802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968648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398895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435514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435514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960751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960751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237284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237284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117819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125601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143680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689804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971650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401897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438516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438516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963753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963753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6292030" y="14118881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30" y="14118881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V="1">
            <a:off x="7274444" y="12197446"/>
            <a:ext cx="1270187" cy="192143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210002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094959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9B5669-5C5A-47C4-9CEC-CF02840137AF}"/>
              </a:ext>
            </a:extLst>
          </p:cNvPr>
          <p:cNvGrpSpPr/>
          <p:nvPr/>
        </p:nvGrpSpPr>
        <p:grpSpPr>
          <a:xfrm flipV="1">
            <a:off x="2924326" y="12126115"/>
            <a:ext cx="5361035" cy="6400800"/>
            <a:chOff x="3097161" y="4630994"/>
            <a:chExt cx="3151239" cy="64008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95299C58-E5A7-4D48-B534-2A09088C8822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E0CD6BF-4220-4F50-8D3F-144ABD3412EE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72CBFE-349E-4668-A9ED-B18C15EAC7BD}"/>
              </a:ext>
            </a:extLst>
          </p:cNvPr>
          <p:cNvCxnSpPr>
            <a:cxnSpLocks/>
          </p:cNvCxnSpPr>
          <p:nvPr/>
        </p:nvCxnSpPr>
        <p:spPr>
          <a:xfrm flipV="1">
            <a:off x="2230538" y="14944578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C2B39-A782-4DED-B22D-B3FAA3EC41DB}"/>
              </a:ext>
            </a:extLst>
          </p:cNvPr>
          <p:cNvCxnSpPr>
            <a:cxnSpLocks/>
          </p:cNvCxnSpPr>
          <p:nvPr/>
        </p:nvCxnSpPr>
        <p:spPr>
          <a:xfrm>
            <a:off x="2230538" y="19247046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17CF3-D5B7-4F3A-A942-01A918B926EE}"/>
                  </a:ext>
                </a:extLst>
              </p:cNvPr>
              <p:cNvSpPr txBox="1"/>
              <p:nvPr/>
            </p:nvSpPr>
            <p:spPr>
              <a:xfrm>
                <a:off x="8796641" y="19613235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817CF3-D5B7-4F3A-A942-01A918B9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9613235"/>
                <a:ext cx="1356853" cy="757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E2CFB4-DE75-4C91-92B8-634847C73A84}"/>
                  </a:ext>
                </a:extLst>
              </p:cNvPr>
              <p:cNvSpPr txBox="1"/>
              <p:nvPr/>
            </p:nvSpPr>
            <p:spPr>
              <a:xfrm>
                <a:off x="526791" y="14865606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E2CFB4-DE75-4C91-92B8-634847C7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4865606"/>
                <a:ext cx="1356853" cy="8015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1B937D-80E3-4AFF-BC25-1D560B18C44A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7974246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E2D34-EE34-4C12-953D-61397DDD8E1B}"/>
              </a:ext>
            </a:extLst>
          </p:cNvPr>
          <p:cNvCxnSpPr>
            <a:cxnSpLocks/>
          </p:cNvCxnSpPr>
          <p:nvPr/>
        </p:nvCxnSpPr>
        <p:spPr>
          <a:xfrm flipV="1">
            <a:off x="3345834" y="15881964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820F65-458D-4862-BE69-8399879B50B5}"/>
              </a:ext>
            </a:extLst>
          </p:cNvPr>
          <p:cNvCxnSpPr>
            <a:cxnSpLocks/>
          </p:cNvCxnSpPr>
          <p:nvPr/>
        </p:nvCxnSpPr>
        <p:spPr>
          <a:xfrm flipV="1">
            <a:off x="4336026" y="17319200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AC76CA-ED1A-4775-81B7-3CDFBDE80FA8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6687826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F794C-6F09-4422-8A69-C410B2734FBD}"/>
              </a:ext>
            </a:extLst>
          </p:cNvPr>
          <p:cNvSpPr txBox="1"/>
          <p:nvPr/>
        </p:nvSpPr>
        <p:spPr>
          <a:xfrm>
            <a:off x="-1" y="2967335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4. VALIDATION</a:t>
            </a:r>
          </a:p>
        </p:txBody>
      </p:sp>
    </p:spTree>
    <p:extLst>
      <p:ext uri="{BB962C8B-B14F-4D97-AF65-F5344CB8AC3E}">
        <p14:creationId xmlns:p14="http://schemas.microsoft.com/office/powerpoint/2010/main" val="373061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de test pour sélectionner les meilleures valeurs de nos hyperparamètres.</a:t>
            </a:r>
          </a:p>
          <a:p>
            <a:endParaRPr lang="fr-CA" sz="4000" i="1" dirty="0"/>
          </a:p>
          <a:p>
            <a:r>
              <a:rPr lang="fr-CA" sz="44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de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</a:t>
            </a:r>
            <a:r>
              <a:rPr lang="fr-CA" sz="4000" b="1" dirty="0"/>
              <a:t>ensemble de « validation »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Pour chaque ensemble d’hyperparamètres possible, on entraîne notre modèle sur </a:t>
            </a:r>
            <a:r>
              <a:rPr lang="fr-CA" sz="3600" b="1" dirty="0"/>
              <a:t>l’ensemble d’entraînement</a:t>
            </a:r>
            <a:r>
              <a:rPr lang="fr-CA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On utilise </a:t>
            </a:r>
            <a:r>
              <a:rPr lang="fr-CA" sz="3600" b="1" dirty="0"/>
              <a:t>l’ensemble de validation </a:t>
            </a:r>
            <a:r>
              <a:rPr lang="fr-CA" sz="36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L’ensemble de valeurs des hyperparamètres qui permet de minimiser l’erreur dans </a:t>
            </a:r>
            <a:r>
              <a:rPr lang="fr-CA" sz="3600" b="1" dirty="0"/>
              <a:t>l’ensemble de validation</a:t>
            </a:r>
            <a:r>
              <a:rPr lang="fr-CA" sz="36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 modèle final est entraîné sur toutes les données provenant des </a:t>
            </a:r>
            <a:r>
              <a:rPr lang="fr-CA" sz="3600" b="1" dirty="0"/>
              <a:t>ensembles « entraînement + validation »</a:t>
            </a:r>
            <a:r>
              <a:rPr lang="fr-CA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On mesure l’erreur de généralisation finale sur </a:t>
            </a:r>
            <a:r>
              <a:rPr lang="fr-CA" sz="3600" b="1" dirty="0"/>
              <a:t>l’ensemble de test</a:t>
            </a:r>
            <a:r>
              <a:rPr lang="fr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 dans </a:t>
            </a:r>
            <a:r>
              <a:rPr lang="fr-CA" sz="4000" dirty="0" err="1"/>
              <a:t>scikit-learn</a:t>
            </a:r>
            <a:r>
              <a:rPr lang="fr-CA" sz="4000" dirty="0"/>
              <a:t>, mais 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4.1. Validation croisée</a:t>
            </a:r>
          </a:p>
          <a:p>
            <a:endParaRPr lang="fr-CA" sz="4000" dirty="0"/>
          </a:p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</a:t>
            </a:r>
            <a:r>
              <a:rPr lang="fr-CA" sz="4000" b="1" dirty="0"/>
              <a:t>et</a:t>
            </a:r>
            <a:r>
              <a:rPr lang="fr-CA" sz="4000" dirty="0"/>
              <a:t>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34833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4.1. Validation croisée</a:t>
            </a:r>
          </a:p>
          <a:p>
            <a:endParaRPr lang="fr-CA" sz="4000" dirty="0"/>
          </a:p>
          <a:p>
            <a:r>
              <a:rPr lang="fr-CA" sz="4000" dirty="0"/>
              <a:t>Version avec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fois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 ».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généraliser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8142"/>
              </p:ext>
            </p:extLst>
          </p:nvPr>
        </p:nvGraphicFramePr>
        <p:xfrm>
          <a:off x="-895350" y="138571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363450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4.1. Validation croisée</a:t>
            </a:r>
          </a:p>
          <a:p>
            <a:endParaRPr lang="fr-CA" sz="4000" dirty="0"/>
          </a:p>
          <a:p>
            <a:r>
              <a:rPr lang="fr-CA" sz="4000" dirty="0"/>
              <a:t>Version avec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Pour expliquer la méthode, prenons directement un exemple. Considérons qu'on a un échantillon de 100 données.</a:t>
            </a:r>
            <a:endParaRPr lang="fr-CA" sz="4000" i="1" dirty="0"/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ainsi la variance des modèles qui seraient obtenus à l'aide de différents échantillons.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612475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4.2. Validation croisée nichée</a:t>
            </a:r>
          </a:p>
          <a:p>
            <a:endParaRPr lang="fr-CA" sz="4000" dirty="0"/>
          </a:p>
          <a:p>
            <a:r>
              <a:rPr lang="fr-CA" sz="4000" dirty="0"/>
              <a:t>Afin de rentabiliser encore plus toutes nos données et d’obtenir des estimations d’erreurs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4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utilisé 20 fois.</a:t>
            </a:r>
            <a:endParaRPr lang="fr-CA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4AAD08-16CE-41AC-A61C-FB461AF2E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34430"/>
              </p:ext>
            </p:extLst>
          </p:nvPr>
        </p:nvGraphicFramePr>
        <p:xfrm>
          <a:off x="2" y="10171830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BE1C4C-4AFB-4A73-85CD-EC71385F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19346"/>
              </p:ext>
            </p:extLst>
          </p:nvPr>
        </p:nvGraphicFramePr>
        <p:xfrm>
          <a:off x="1" y="12646515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97C113-D733-4522-BEF1-ACAA2283A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37259"/>
              </p:ext>
            </p:extLst>
          </p:nvPr>
        </p:nvGraphicFramePr>
        <p:xfrm>
          <a:off x="-1" y="15121103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48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AE776F1-0FF9-438E-882B-381F1D259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31141"/>
              </p:ext>
            </p:extLst>
          </p:nvPr>
        </p:nvGraphicFramePr>
        <p:xfrm>
          <a:off x="-1" y="17595691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1F37AB-3AB9-4BEC-B6B4-F4661D3C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75238"/>
              </p:ext>
            </p:extLst>
          </p:nvPr>
        </p:nvGraphicFramePr>
        <p:xfrm>
          <a:off x="2" y="6539002"/>
          <a:ext cx="1219199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58785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4.2. Validation croisée nichée</a:t>
            </a:r>
          </a:p>
          <a:p>
            <a:endParaRPr lang="fr-CA" sz="4000" dirty="0"/>
          </a:p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4F6D19-563B-426E-93AA-76CF2ED1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5935"/>
              </p:ext>
            </p:extLst>
          </p:nvPr>
        </p:nvGraphicFramePr>
        <p:xfrm>
          <a:off x="2" y="10019430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2AD97C-27AD-4BD0-8B01-811413C4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05604"/>
              </p:ext>
            </p:extLst>
          </p:nvPr>
        </p:nvGraphicFramePr>
        <p:xfrm>
          <a:off x="1" y="12494115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172E3B-54FC-4FCC-BFD5-FB06C329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6747"/>
              </p:ext>
            </p:extLst>
          </p:nvPr>
        </p:nvGraphicFramePr>
        <p:xfrm>
          <a:off x="-1" y="14968703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48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B8A157-7FD7-4507-92C7-4317EA719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11342"/>
              </p:ext>
            </p:extLst>
          </p:nvPr>
        </p:nvGraphicFramePr>
        <p:xfrm>
          <a:off x="-1" y="17443291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0A159F-0296-45CA-8783-BA5E0240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66168"/>
              </p:ext>
            </p:extLst>
          </p:nvPr>
        </p:nvGraphicFramePr>
        <p:xfrm>
          <a:off x="2" y="6386602"/>
          <a:ext cx="1219199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Faisons à nouveau le même exemple avec </a:t>
            </a:r>
            <a:r>
              <a:rPr lang="fr-CA" sz="4000" dirty="0" err="1"/>
              <a:t>scikit-learn</a:t>
            </a:r>
            <a:r>
              <a:rPr lang="fr-CA" sz="4000" dirty="0"/>
              <a:t>, mais 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lvl="2"/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2114550" lvl="3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4 plis.</a:t>
            </a:r>
          </a:p>
          <a:p>
            <a:pPr marL="2114550" lvl="3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Validation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141110" y="12174723"/>
            <a:ext cx="599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6677901-96CF-4DBA-8D30-25BE9B761A74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CONCEPTS FONDAMENTAUX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2444</Words>
  <Application>Microsoft Office PowerPoint</Application>
  <PresentationFormat>Widescreen</PresentationFormat>
  <Paragraphs>993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327</cp:revision>
  <dcterms:created xsi:type="dcterms:W3CDTF">2019-10-19T13:38:13Z</dcterms:created>
  <dcterms:modified xsi:type="dcterms:W3CDTF">2019-11-22T12:15:21Z</dcterms:modified>
</cp:coreProperties>
</file>