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303" r:id="rId3"/>
    <p:sldId id="329" r:id="rId4"/>
    <p:sldId id="359" r:id="rId5"/>
    <p:sldId id="343" r:id="rId6"/>
    <p:sldId id="344" r:id="rId7"/>
    <p:sldId id="349" r:id="rId8"/>
    <p:sldId id="345" r:id="rId9"/>
    <p:sldId id="347" r:id="rId10"/>
    <p:sldId id="346" r:id="rId11"/>
    <p:sldId id="348" r:id="rId12"/>
    <p:sldId id="360" r:id="rId13"/>
    <p:sldId id="331" r:id="rId14"/>
    <p:sldId id="333" r:id="rId15"/>
    <p:sldId id="335" r:id="rId16"/>
    <p:sldId id="337" r:id="rId17"/>
    <p:sldId id="334" r:id="rId18"/>
    <p:sldId id="338" r:id="rId19"/>
    <p:sldId id="295" r:id="rId20"/>
    <p:sldId id="341" r:id="rId21"/>
    <p:sldId id="340" r:id="rId22"/>
    <p:sldId id="342" r:id="rId23"/>
    <p:sldId id="361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B050"/>
    <a:srgbClr val="FFC000"/>
    <a:srgbClr val="ED7D31"/>
    <a:srgbClr val="FF0000"/>
    <a:srgbClr val="08519C"/>
    <a:srgbClr val="E6E6E6"/>
    <a:srgbClr val="006D2C"/>
    <a:srgbClr val="41AE76"/>
    <a:srgbClr val="429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18" autoAdjust="0"/>
    <p:restoredTop sz="95053" autoAdjust="0"/>
  </p:normalViewPr>
  <p:slideViewPr>
    <p:cSldViewPr snapToGrid="0">
      <p:cViewPr>
        <p:scale>
          <a:sx n="33" d="100"/>
          <a:sy n="33" d="100"/>
        </p:scale>
        <p:origin x="1830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DCEE0-1C9B-4B02-9EE0-A573ACA05D6E}" type="datetimeFigureOut">
              <a:rPr lang="fr-CA" smtClean="0"/>
              <a:t>2019-11-22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F8AC-CE29-474A-8EF3-B92DD467D45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277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cours_3_titre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5875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E_6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41474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E_7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2014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RL_titre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4164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RL_1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4767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RL_2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5679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RL_3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9972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RL_4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6971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RL_5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45417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RL_6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1592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RL_7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4270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cours_3_txt_1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20562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RL_8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488335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RL_9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41649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RL_10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78567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SV_titre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41649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SV_1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41649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SV_2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99802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SV_3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13916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SV_4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34088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SV_5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27227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SV_6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03017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cours_3_txt_2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190444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SV_7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798641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SV_8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96935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SV_9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1286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E_titre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4164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E_1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57485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E_2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974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E_3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4409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E_4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8664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E_5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0969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AC51-A95D-4FBE-8B31-DD93D8DEF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1B097-8FC5-4BF2-8A1F-E36A7EFD3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D385C-0565-4B0C-A08A-14CDC655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0F9C-CEA1-4033-B127-E2BCDE05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DC6D-D60B-481C-B770-60C4FEA3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197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C890-3DDD-4CE7-B8C5-E6FB0E40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57550-4791-4D15-B1EF-1FB985E97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8191-B36E-4234-949A-76843D49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D2AC-FEE0-4B00-AA33-DB70E3C6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61B5B-FF5E-4A21-9A07-58DB5865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81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F29DC-02FD-4B12-9276-C4E1D2559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0C37E-83DD-474E-9C7E-5731F927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5A20-9D3F-46E2-94D8-1379C2E5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F21D-BF4C-483B-8C62-A4B14221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A6B53-4A7E-4C13-BE38-594C94C3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644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7A2A-1CC8-4C33-9907-334C1668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2BD6-CA17-4D2D-99B2-3FE709CF3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FBA7-9034-4CD4-9CCB-7727AE67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A673-8211-405B-8B5D-3F269895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7A82-AD95-4147-8532-E4E5AB17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2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F360-0BE0-46AB-B6DD-02670E06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F5E4E-D190-4BDA-AEB6-93DF29475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E3E8E-01ED-46AB-A3A0-B5CDB855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A4EE-9A24-4789-86A8-A31E020C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39D9C-C721-4C78-83D7-EDEAD023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05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D2D7-1EF4-45C3-9F94-AD9DC66F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7A47-AD14-4683-A1EA-274F06E3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21C39-A0A0-449D-87EB-DD9910ECF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9235-B79D-49B5-9898-1DE7EF99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2019-11-22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D1CD-7593-4CC3-A31C-247D82D8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B5ECC-9F67-4BFD-A1A4-0A0DE7EF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945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CA56-F121-4419-8D68-4D7817AD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AD4F3-2270-4876-BF53-8BE1EE16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07B83-40F0-4587-AA06-F33327E68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EC516-EB74-488F-ABDC-784EBC11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F57E-BB0C-42AB-BA4D-2B3A9DF33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2C12B-5FB2-4D88-B890-E501B3E8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2019-11-22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8A882-2EFB-4EB9-B18D-C1F9627E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04510-32D8-42D1-892B-9970D800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9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66D-ED7D-4176-BD10-1CC0322E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D0DCE-DA02-47CD-9717-8728C7E4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2019-11-22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72638-0297-4650-A6E9-52134A9C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DF4FD-9A0C-423E-A102-796ABF0D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842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C0325-AB84-445C-AF7B-DCBE99F6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2019-11-22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CA684-2A5D-44D1-A5ED-868BC7AC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1503D-F416-462B-8CE1-86F8E382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871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A9A7-0AD0-4215-9FA5-2A1761E6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FEAE-8F48-4000-B36A-090CB9BA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530F3-EBBC-4F5B-A1C7-6F357E5B4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9D860-7FEE-4382-A272-75DBC9FB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2019-11-22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AA562-3440-4F5E-825E-DD7B16D3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3749F-92D6-4DEA-B4EB-0C22CF7D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460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001B-E327-4140-B8B1-659EFD92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A0B13-0C04-4EB8-BE32-76F67712C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2F99E-F178-4C7D-8819-3C8F4BE63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750A3-2DA3-4407-ABF5-F7C0F034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2019-11-22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BC5E8-56AE-4D75-BCA8-AA80AE9B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98B2-2F51-49D4-BD41-BE74C90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87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BFD4-84C8-4B94-9E19-70CAAFF2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F2BD7-E591-4358-8B99-F38D85E9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8FA4-0FD4-405C-BB8C-5A6B3F8D6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D8EBC-0555-4B87-8A1F-3ADBF9B7C52B}" type="datetimeFigureOut">
              <a:rPr lang="fr-CA" smtClean="0"/>
              <a:t>2019-11-22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B4A3A-AF59-4978-BC71-B324F35A2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26A2-4507-4425-9951-D37FC2466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30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11" Type="http://schemas.openxmlformats.org/officeDocument/2006/relationships/image" Target="../media/image19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Relationship Id="rId1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170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11" Type="http://schemas.openxmlformats.org/officeDocument/2006/relationships/image" Target="../media/image32.png"/><Relationship Id="rId5" Type="http://schemas.openxmlformats.org/officeDocument/2006/relationships/image" Target="../media/image130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120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29.png"/><Relationship Id="rId7" Type="http://schemas.openxmlformats.org/officeDocument/2006/relationships/image" Target="../media/image170.png"/><Relationship Id="rId12" Type="http://schemas.openxmlformats.org/officeDocument/2006/relationships/image" Target="../media/image490.png"/><Relationship Id="rId17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11" Type="http://schemas.openxmlformats.org/officeDocument/2006/relationships/image" Target="../media/image32.png"/><Relationship Id="rId5" Type="http://schemas.openxmlformats.org/officeDocument/2006/relationships/image" Target="../media/image130.png"/><Relationship Id="rId15" Type="http://schemas.openxmlformats.org/officeDocument/2006/relationships/image" Target="../media/image52.png"/><Relationship Id="rId10" Type="http://schemas.openxmlformats.org/officeDocument/2006/relationships/image" Target="../media/image49.png"/><Relationship Id="rId19" Type="http://schemas.openxmlformats.org/officeDocument/2006/relationships/image" Target="../media/image56.png"/><Relationship Id="rId4" Type="http://schemas.openxmlformats.org/officeDocument/2006/relationships/image" Target="../media/image120.png"/><Relationship Id="rId9" Type="http://schemas.openxmlformats.org/officeDocument/2006/relationships/image" Target="../media/image30.png"/><Relationship Id="rId1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5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56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55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710.png"/><Relationship Id="rId3" Type="http://schemas.openxmlformats.org/officeDocument/2006/relationships/image" Target="../media/image111.png"/><Relationship Id="rId7" Type="http://schemas.openxmlformats.org/officeDocument/2006/relationships/image" Target="../media/image860.png"/><Relationship Id="rId12" Type="http://schemas.openxmlformats.org/officeDocument/2006/relationships/image" Target="../media/image6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0.png"/><Relationship Id="rId11" Type="http://schemas.openxmlformats.org/officeDocument/2006/relationships/image" Target="../media/image510.png"/><Relationship Id="rId5" Type="http://schemas.openxmlformats.org/officeDocument/2006/relationships/image" Target="../media/image840.png"/><Relationship Id="rId15" Type="http://schemas.openxmlformats.org/officeDocument/2006/relationships/image" Target="../media/image94.png"/><Relationship Id="rId10" Type="http://schemas.openxmlformats.org/officeDocument/2006/relationships/image" Target="../media/image410.png"/><Relationship Id="rId4" Type="http://schemas.openxmlformats.org/officeDocument/2006/relationships/image" Target="../media/image830.png"/><Relationship Id="rId9" Type="http://schemas.openxmlformats.org/officeDocument/2006/relationships/image" Target="../media/image91.png"/><Relationship Id="rId14" Type="http://schemas.openxmlformats.org/officeDocument/2006/relationships/image" Target="../media/image8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00.png"/><Relationship Id="rId7" Type="http://schemas.openxmlformats.org/officeDocument/2006/relationships/image" Target="../media/image1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1.png"/><Relationship Id="rId5" Type="http://schemas.openxmlformats.org/officeDocument/2006/relationships/image" Target="../media/image121.png"/><Relationship Id="rId4" Type="http://schemas.openxmlformats.org/officeDocument/2006/relationships/image" Target="../media/image112.png"/><Relationship Id="rId9" Type="http://schemas.openxmlformats.org/officeDocument/2006/relationships/image" Target="../media/image1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7" Type="http://schemas.openxmlformats.org/officeDocument/2006/relationships/image" Target="../media/image2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Receiver_operating_characteristi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A18854-3ECD-4749-AF0F-2E8D1B636D09}"/>
              </a:ext>
            </a:extLst>
          </p:cNvPr>
          <p:cNvSpPr txBox="1"/>
          <p:nvPr/>
        </p:nvSpPr>
        <p:spPr>
          <a:xfrm>
            <a:off x="-4006645" y="0"/>
            <a:ext cx="20205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/>
              <a:t>COURS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523F0-24AB-4651-B7DF-B281EFC6CAD9}"/>
              </a:ext>
            </a:extLst>
          </p:cNvPr>
          <p:cNvSpPr txBox="1"/>
          <p:nvPr/>
        </p:nvSpPr>
        <p:spPr>
          <a:xfrm>
            <a:off x="-4006645" y="1323511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5400" b="1" dirty="0"/>
              <a:t>APPRENTISSAGE SUPERVISÉ : CLASSIFICATION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B21F9-0800-406F-BB5D-112BC66CC9B2}"/>
              </a:ext>
            </a:extLst>
          </p:cNvPr>
          <p:cNvSpPr txBox="1"/>
          <p:nvPr/>
        </p:nvSpPr>
        <p:spPr>
          <a:xfrm>
            <a:off x="-4006645" y="2554689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1. ÉVALUATION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6A834-5660-4BB8-A9CC-AD9F82083AF3}"/>
              </a:ext>
            </a:extLst>
          </p:cNvPr>
          <p:cNvSpPr txBox="1"/>
          <p:nvPr/>
        </p:nvSpPr>
        <p:spPr>
          <a:xfrm>
            <a:off x="-4006643" y="3867298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2. RÉGRESSION LOGISTIQUE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3E8BFB-A023-4101-8D4D-72821061E53F}"/>
              </a:ext>
            </a:extLst>
          </p:cNvPr>
          <p:cNvSpPr/>
          <p:nvPr/>
        </p:nvSpPr>
        <p:spPr>
          <a:xfrm>
            <a:off x="-4006645" y="5174092"/>
            <a:ext cx="202052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5400" b="1" dirty="0"/>
              <a:t>3. MACHINES À VECTEURS DE SUPPORT</a:t>
            </a:r>
          </a:p>
        </p:txBody>
      </p:sp>
    </p:spTree>
    <p:extLst>
      <p:ext uri="{BB962C8B-B14F-4D97-AF65-F5344CB8AC3E}">
        <p14:creationId xmlns:p14="http://schemas.microsoft.com/office/powerpoint/2010/main" val="2299492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BF3B5C5-815D-4A72-883F-470FE5279F43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ÉVALUATION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7EED7F-10C8-40D3-855A-29795D166583}"/>
              </a:ext>
            </a:extLst>
          </p:cNvPr>
          <p:cNvSpPr/>
          <p:nvPr/>
        </p:nvSpPr>
        <p:spPr>
          <a:xfrm>
            <a:off x="0" y="0"/>
            <a:ext cx="12192000" cy="1135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3600" b="1" dirty="0"/>
              <a:t>1.2. Courbe ROC</a:t>
            </a:r>
          </a:p>
          <a:p>
            <a:endParaRPr lang="fr-CA" sz="3600" dirty="0"/>
          </a:p>
          <a:p>
            <a:r>
              <a:rPr lang="fr-CA" sz="3600" dirty="0"/>
              <a:t>Meilleure ROC imaginable :</a:t>
            </a:r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dirty="0"/>
              <a:t>On ne ratte jamais les cas réellement positifs.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On est très sensibles aux vrais cas réels.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Plus la sensibilité est grande, plus la valeur est près de 1</a:t>
            </a:r>
            <a:br>
              <a:rPr lang="fr-CA" sz="3200" dirty="0"/>
            </a:br>
            <a:r>
              <a:rPr lang="fr-CA" sz="3200" dirty="0"/>
              <a:t>sur l’axe des ordonnées.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dirty="0"/>
              <a:t>On ne prend jamais un cas négatif pour un cas positif.</a:t>
            </a:r>
            <a:endParaRPr lang="fr-CA" sz="32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On est très spécifique dans nos choix.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Plus la spécificité est grande, plus la valeur est près de 0 </a:t>
            </a:r>
            <a:br>
              <a:rPr lang="fr-CA" sz="3200" dirty="0"/>
            </a:br>
            <a:r>
              <a:rPr lang="fr-CA" sz="3200" dirty="0"/>
              <a:t>sur l’axe des abscisses.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31E6A5-345C-4633-B08E-AFC1A24DDE05}"/>
              </a:ext>
            </a:extLst>
          </p:cNvPr>
          <p:cNvCxnSpPr>
            <a:cxnSpLocks/>
          </p:cNvCxnSpPr>
          <p:nvPr/>
        </p:nvCxnSpPr>
        <p:spPr>
          <a:xfrm flipV="1">
            <a:off x="3912283" y="1984969"/>
            <a:ext cx="0" cy="42033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8D2EE8-B8DB-4994-AE8F-253258EA7244}"/>
              </a:ext>
            </a:extLst>
          </p:cNvPr>
          <p:cNvCxnSpPr>
            <a:cxnSpLocks/>
          </p:cNvCxnSpPr>
          <p:nvPr/>
        </p:nvCxnSpPr>
        <p:spPr>
          <a:xfrm>
            <a:off x="3912283" y="6188273"/>
            <a:ext cx="41694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59111F-E7B5-4D82-8CFD-CEE8E14F05ED}"/>
                  </a:ext>
                </a:extLst>
              </p:cNvPr>
              <p:cNvSpPr txBox="1"/>
              <p:nvPr/>
            </p:nvSpPr>
            <p:spPr>
              <a:xfrm>
                <a:off x="8022528" y="4379754"/>
                <a:ext cx="4169472" cy="2690608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𝑇𝑎𝑢𝑥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𝑓𝑎𝑢𝑥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𝑝𝑜𝑠𝑖𝑡𝑖𝑓𝑠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𝑐𝑖𝑓𝑖𝑐𝑖𝑡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num>
                            <m:den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CA" sz="2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CA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num>
                            <m:den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𝑇𝑜𝑢𝑠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𝑙𝑒𝑠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𝑔𝑎𝑡𝑖𝑓𝑠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𝑒𝑙𝑠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CA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59111F-E7B5-4D82-8CFD-CEE8E14F0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528" y="4379754"/>
                <a:ext cx="4169472" cy="26906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A4F7BB-A2B9-4F4D-ABA0-32B0F645986E}"/>
              </a:ext>
            </a:extLst>
          </p:cNvPr>
          <p:cNvCxnSpPr>
            <a:cxnSpLocks/>
          </p:cNvCxnSpPr>
          <p:nvPr/>
        </p:nvCxnSpPr>
        <p:spPr>
          <a:xfrm flipV="1">
            <a:off x="3912282" y="2132984"/>
            <a:ext cx="1" cy="4055289"/>
          </a:xfrm>
          <a:prstGeom prst="straightConnector1">
            <a:avLst/>
          </a:prstGeom>
          <a:ln w="76200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A16C6E-63A7-4E60-A19C-8BEA91C5FC3B}"/>
              </a:ext>
            </a:extLst>
          </p:cNvPr>
          <p:cNvCxnSpPr>
            <a:cxnSpLocks/>
          </p:cNvCxnSpPr>
          <p:nvPr/>
        </p:nvCxnSpPr>
        <p:spPr>
          <a:xfrm flipH="1">
            <a:off x="3912282" y="2132984"/>
            <a:ext cx="4093832" cy="0"/>
          </a:xfrm>
          <a:prstGeom prst="straightConnector1">
            <a:avLst/>
          </a:prstGeom>
          <a:ln w="76200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E375C9-76AF-40B9-82FD-95D21AEE3F56}"/>
                  </a:ext>
                </a:extLst>
              </p:cNvPr>
              <p:cNvSpPr txBox="1"/>
              <p:nvPr/>
            </p:nvSpPr>
            <p:spPr>
              <a:xfrm>
                <a:off x="-1869" y="2593406"/>
                <a:ext cx="3914152" cy="2690608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𝑇𝑎𝑢𝑥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𝑣𝑟𝑎𝑖𝑠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𝑝𝑜𝑠𝑖𝑡𝑖𝑓𝑠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𝑟𝑎𝑝𝑝𝑒𝑙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𝑠𝑒𝑛𝑠𝑖𝑏𝑖𝑙𝑖𝑡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𝑉𝑃</m:t>
                              </m:r>
                            </m:num>
                            <m:den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𝑉𝑃</m:t>
                              </m:r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𝐹𝑁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CA" sz="2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CA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𝑉𝑃</m:t>
                              </m:r>
                            </m:num>
                            <m:den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𝑇𝑜𝑢𝑠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𝑙𝑒𝑠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𝑝𝑜𝑠𝑖𝑡𝑖𝑓𝑠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𝑒𝑙𝑠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CA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E375C9-76AF-40B9-82FD-95D21AEE3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69" y="2593406"/>
                <a:ext cx="3914152" cy="26906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3B4DCF5-5792-4C28-803B-F10896BECE70}"/>
              </a:ext>
            </a:extLst>
          </p:cNvPr>
          <p:cNvSpPr txBox="1"/>
          <p:nvPr/>
        </p:nvSpPr>
        <p:spPr>
          <a:xfrm>
            <a:off x="3516430" y="6088321"/>
            <a:ext cx="73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5AAE3F-D19A-495E-81C7-A3C84C2EEC13}"/>
              </a:ext>
            </a:extLst>
          </p:cNvPr>
          <p:cNvSpPr txBox="1"/>
          <p:nvPr/>
        </p:nvSpPr>
        <p:spPr>
          <a:xfrm>
            <a:off x="3345981" y="1873067"/>
            <a:ext cx="73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643924-CAB6-4BD0-8029-5721AF1B535A}"/>
              </a:ext>
            </a:extLst>
          </p:cNvPr>
          <p:cNvSpPr txBox="1"/>
          <p:nvPr/>
        </p:nvSpPr>
        <p:spPr>
          <a:xfrm>
            <a:off x="7768310" y="6288226"/>
            <a:ext cx="73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64BFAA-4FD2-4232-B6F2-E26C983AA090}"/>
              </a:ext>
            </a:extLst>
          </p:cNvPr>
          <p:cNvSpPr txBox="1"/>
          <p:nvPr/>
        </p:nvSpPr>
        <p:spPr>
          <a:xfrm>
            <a:off x="4218508" y="2392902"/>
            <a:ext cx="261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rgbClr val="00B050"/>
                </a:solidFill>
              </a:rPr>
              <a:t>AUC =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4BCBE2-27E3-47EA-BF12-48346B6EED3F}"/>
              </a:ext>
            </a:extLst>
          </p:cNvPr>
          <p:cNvSpPr/>
          <p:nvPr/>
        </p:nvSpPr>
        <p:spPr>
          <a:xfrm>
            <a:off x="3912282" y="2152690"/>
            <a:ext cx="4110244" cy="4055283"/>
          </a:xfrm>
          <a:prstGeom prst="rect">
            <a:avLst/>
          </a:prstGeom>
          <a:solidFill>
            <a:srgbClr val="00B05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29744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BF3B5C5-815D-4A72-883F-470FE5279F43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ÉVALUATION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7EED7F-10C8-40D3-855A-29795D166583}"/>
              </a:ext>
            </a:extLst>
          </p:cNvPr>
          <p:cNvSpPr/>
          <p:nvPr/>
        </p:nvSpPr>
        <p:spPr>
          <a:xfrm>
            <a:off x="0" y="0"/>
            <a:ext cx="12192000" cy="938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3600" b="1" dirty="0"/>
              <a:t>1.2. Courbe ROC</a:t>
            </a:r>
          </a:p>
          <a:p>
            <a:endParaRPr lang="fr-CA" sz="3600" dirty="0"/>
          </a:p>
          <a:p>
            <a:r>
              <a:rPr lang="fr-CA" sz="3600" dirty="0"/>
              <a:t>Cas où l’on inverse les cas réels positifs et négatifs.</a:t>
            </a:r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dirty="0"/>
              <a:t>On ne détecte aucun cas réel positif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La sensibilité demeure à 0.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dirty="0"/>
              <a:t>On prend tous les cas négatifs pour des cas positifs.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La spécificité demeure à 0.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31E6A5-345C-4633-B08E-AFC1A24DDE05}"/>
              </a:ext>
            </a:extLst>
          </p:cNvPr>
          <p:cNvCxnSpPr>
            <a:cxnSpLocks/>
          </p:cNvCxnSpPr>
          <p:nvPr/>
        </p:nvCxnSpPr>
        <p:spPr>
          <a:xfrm flipV="1">
            <a:off x="3912283" y="2043963"/>
            <a:ext cx="0" cy="42033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8D2EE8-B8DB-4994-AE8F-253258EA7244}"/>
              </a:ext>
            </a:extLst>
          </p:cNvPr>
          <p:cNvCxnSpPr>
            <a:cxnSpLocks/>
          </p:cNvCxnSpPr>
          <p:nvPr/>
        </p:nvCxnSpPr>
        <p:spPr>
          <a:xfrm>
            <a:off x="3912283" y="6247267"/>
            <a:ext cx="41694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59111F-E7B5-4D82-8CFD-CEE8E14F05ED}"/>
                  </a:ext>
                </a:extLst>
              </p:cNvPr>
              <p:cNvSpPr txBox="1"/>
              <p:nvPr/>
            </p:nvSpPr>
            <p:spPr>
              <a:xfrm>
                <a:off x="8022528" y="4438748"/>
                <a:ext cx="4169472" cy="2690608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𝑇𝑎𝑢𝑥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𝑓𝑎𝑢𝑥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𝑝𝑜𝑠𝑖𝑡𝑖𝑓𝑠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𝑐𝑖𝑓𝑖𝑐𝑖𝑡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num>
                            <m:den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CA" sz="2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CA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num>
                            <m:den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𝑇𝑜𝑢𝑠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𝑙𝑒𝑠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𝑔𝑎𝑡𝑖𝑓𝑠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𝑒𝑙𝑠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CA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59111F-E7B5-4D82-8CFD-CEE8E14F0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528" y="4438748"/>
                <a:ext cx="4169472" cy="26906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E45B576B-CF03-4886-97D2-09B7B07F81C0}"/>
              </a:ext>
            </a:extLst>
          </p:cNvPr>
          <p:cNvGrpSpPr/>
          <p:nvPr/>
        </p:nvGrpSpPr>
        <p:grpSpPr>
          <a:xfrm rot="10800000">
            <a:off x="3912282" y="2191978"/>
            <a:ext cx="4093832" cy="4055289"/>
            <a:chOff x="3912282" y="1808517"/>
            <a:chExt cx="4093832" cy="4055289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F24D8C6-54C2-4BBE-83FA-C7CC21085B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2282" y="1808517"/>
              <a:ext cx="1" cy="4055289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D192310-FDB1-4986-8241-1B19E47037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2282" y="1808517"/>
              <a:ext cx="4093832" cy="0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F78AEE-782B-49CF-BF53-D545C6C65889}"/>
                  </a:ext>
                </a:extLst>
              </p:cNvPr>
              <p:cNvSpPr txBox="1"/>
              <p:nvPr/>
            </p:nvSpPr>
            <p:spPr>
              <a:xfrm>
                <a:off x="-1869" y="2652400"/>
                <a:ext cx="3914152" cy="2690608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𝑇𝑎𝑢𝑥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𝑣𝑟𝑎𝑖𝑠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𝑝𝑜𝑠𝑖𝑡𝑖𝑓𝑠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𝑟𝑎𝑝𝑝𝑒𝑙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𝑠𝑒𝑛𝑠𝑖𝑏𝑖𝑙𝑖𝑡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𝑉𝑃</m:t>
                              </m:r>
                            </m:num>
                            <m:den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𝑉𝑃</m:t>
                              </m:r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𝐹𝑁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CA" sz="2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CA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𝑉𝑃</m:t>
                              </m:r>
                            </m:num>
                            <m:den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𝑇𝑜𝑢𝑠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𝑙𝑒𝑠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𝑝𝑜𝑠𝑖𝑡𝑖𝑓𝑠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𝑒𝑙𝑠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CA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F78AEE-782B-49CF-BF53-D545C6C65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69" y="2652400"/>
                <a:ext cx="3914152" cy="26906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B1E3E0C-C61A-4FA0-8650-F0D3B30E7090}"/>
              </a:ext>
            </a:extLst>
          </p:cNvPr>
          <p:cNvSpPr txBox="1"/>
          <p:nvPr/>
        </p:nvSpPr>
        <p:spPr>
          <a:xfrm>
            <a:off x="3516430" y="6147315"/>
            <a:ext cx="73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4AD688-4540-4DF9-83DF-98814059749C}"/>
              </a:ext>
            </a:extLst>
          </p:cNvPr>
          <p:cNvSpPr txBox="1"/>
          <p:nvPr/>
        </p:nvSpPr>
        <p:spPr>
          <a:xfrm>
            <a:off x="3345981" y="1932061"/>
            <a:ext cx="73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C3301B-B284-40E5-A55E-A0DFBBEF24DA}"/>
              </a:ext>
            </a:extLst>
          </p:cNvPr>
          <p:cNvSpPr txBox="1"/>
          <p:nvPr/>
        </p:nvSpPr>
        <p:spPr>
          <a:xfrm>
            <a:off x="7768310" y="6347220"/>
            <a:ext cx="73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3D473-17DD-47A8-88C8-DE96C42E09D4}"/>
              </a:ext>
            </a:extLst>
          </p:cNvPr>
          <p:cNvSpPr txBox="1"/>
          <p:nvPr/>
        </p:nvSpPr>
        <p:spPr>
          <a:xfrm>
            <a:off x="5282847" y="6347219"/>
            <a:ext cx="261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rgbClr val="00B050"/>
                </a:solidFill>
              </a:rPr>
              <a:t>AUC = 0</a:t>
            </a:r>
          </a:p>
        </p:txBody>
      </p:sp>
    </p:spTree>
    <p:extLst>
      <p:ext uri="{BB962C8B-B14F-4D97-AF65-F5344CB8AC3E}">
        <p14:creationId xmlns:p14="http://schemas.microsoft.com/office/powerpoint/2010/main" val="765229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272111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RÉGRESSION LOGISTIQUE</a:t>
            </a:r>
          </a:p>
        </p:txBody>
      </p:sp>
    </p:spTree>
    <p:extLst>
      <p:ext uri="{BB962C8B-B14F-4D97-AF65-F5344CB8AC3E}">
        <p14:creationId xmlns:p14="http://schemas.microsoft.com/office/powerpoint/2010/main" val="1683090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RÉGRESSION LOGISTIQUE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Problème de la régression linéaire en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24B9357-B0B6-4788-AFE1-B7C56B2FB664}"/>
                  </a:ext>
                </a:extLst>
              </p:cNvPr>
              <p:cNvSpPr txBox="1"/>
              <p:nvPr/>
            </p:nvSpPr>
            <p:spPr>
              <a:xfrm>
                <a:off x="1556477" y="1074701"/>
                <a:ext cx="4767445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24B9357-B0B6-4788-AFE1-B7C56B2FB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77" y="1074701"/>
                <a:ext cx="4767445" cy="7605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72F6FF-42DB-46F0-AFA5-EA8058FC72E7}"/>
              </a:ext>
            </a:extLst>
          </p:cNvPr>
          <p:cNvCxnSpPr>
            <a:cxnSpLocks/>
          </p:cNvCxnSpPr>
          <p:nvPr/>
        </p:nvCxnSpPr>
        <p:spPr>
          <a:xfrm flipV="1">
            <a:off x="1895753" y="2293684"/>
            <a:ext cx="0" cy="40200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59729D-CEBC-40FF-BDE9-17D214A093D1}"/>
              </a:ext>
            </a:extLst>
          </p:cNvPr>
          <p:cNvCxnSpPr>
            <a:cxnSpLocks/>
          </p:cNvCxnSpPr>
          <p:nvPr/>
        </p:nvCxnSpPr>
        <p:spPr>
          <a:xfrm>
            <a:off x="957943" y="5040083"/>
            <a:ext cx="41584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951FE499-2763-49FE-93F5-93B1E5E6D617}"/>
              </a:ext>
            </a:extLst>
          </p:cNvPr>
          <p:cNvSpPr/>
          <p:nvPr/>
        </p:nvSpPr>
        <p:spPr>
          <a:xfrm>
            <a:off x="2902515" y="49140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81BA89C-E596-4919-8E56-840CA7667DB8}"/>
                  </a:ext>
                </a:extLst>
              </p:cNvPr>
              <p:cNvSpPr txBox="1"/>
              <p:nvPr/>
            </p:nvSpPr>
            <p:spPr>
              <a:xfrm>
                <a:off x="4314487" y="5125312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81BA89C-E596-4919-8E56-840CA7667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487" y="5125312"/>
                <a:ext cx="1356853" cy="76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940EA65-9A32-4533-B881-CB0D5D29D8B7}"/>
                  </a:ext>
                </a:extLst>
              </p:cNvPr>
              <p:cNvSpPr txBox="1"/>
              <p:nvPr/>
            </p:nvSpPr>
            <p:spPr>
              <a:xfrm>
                <a:off x="715881" y="2190878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940EA65-9A32-4533-B881-CB0D5D29D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81" y="2190878"/>
                <a:ext cx="135685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89F230-62EB-461E-8017-2CCFFF466E83}"/>
              </a:ext>
            </a:extLst>
          </p:cNvPr>
          <p:cNvCxnSpPr>
            <a:cxnSpLocks/>
          </p:cNvCxnSpPr>
          <p:nvPr/>
        </p:nvCxnSpPr>
        <p:spPr>
          <a:xfrm flipV="1">
            <a:off x="1712685" y="2190878"/>
            <a:ext cx="3988668" cy="390512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C0934F-0B93-4CDD-9F87-57B49F67DD7B}"/>
              </a:ext>
            </a:extLst>
          </p:cNvPr>
          <p:cNvCxnSpPr>
            <a:cxnSpLocks/>
          </p:cNvCxnSpPr>
          <p:nvPr/>
        </p:nvCxnSpPr>
        <p:spPr>
          <a:xfrm flipH="1">
            <a:off x="804370" y="5885905"/>
            <a:ext cx="1179873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427BD0B-BBB7-48FB-8FED-A69DFC7B6BA8}"/>
                  </a:ext>
                </a:extLst>
              </p:cNvPr>
              <p:cNvSpPr txBox="1"/>
              <p:nvPr/>
            </p:nvSpPr>
            <p:spPr>
              <a:xfrm>
                <a:off x="0" y="4673154"/>
                <a:ext cx="122401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427BD0B-BBB7-48FB-8FED-A69DFC7B6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73154"/>
                <a:ext cx="122401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F0F311-0D4D-4BA3-BD0A-E906D926F34B}"/>
                  </a:ext>
                </a:extLst>
              </p:cNvPr>
              <p:cNvSpPr txBox="1"/>
              <p:nvPr/>
            </p:nvSpPr>
            <p:spPr>
              <a:xfrm>
                <a:off x="5524373" y="2486478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𝑝𝑒𝑛𝑡𝑒</m:t>
                      </m:r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F0F311-0D4D-4BA3-BD0A-E906D926F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373" y="2486478"/>
                <a:ext cx="1356853" cy="707886"/>
              </a:xfrm>
              <a:prstGeom prst="rect">
                <a:avLst/>
              </a:prstGeom>
              <a:blipFill>
                <a:blip r:embed="rId7"/>
                <a:stretch>
                  <a:fillRect r="-81614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D0DAC9-E16A-450A-B160-67089965C677}"/>
              </a:ext>
            </a:extLst>
          </p:cNvPr>
          <p:cNvCxnSpPr>
            <a:cxnSpLocks/>
          </p:cNvCxnSpPr>
          <p:nvPr/>
        </p:nvCxnSpPr>
        <p:spPr>
          <a:xfrm>
            <a:off x="4720090" y="3096439"/>
            <a:ext cx="632291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04A3E89-4F31-4572-8381-3454A46C1F28}"/>
              </a:ext>
            </a:extLst>
          </p:cNvPr>
          <p:cNvCxnSpPr>
            <a:cxnSpLocks/>
          </p:cNvCxnSpPr>
          <p:nvPr/>
        </p:nvCxnSpPr>
        <p:spPr>
          <a:xfrm>
            <a:off x="5363723" y="2486478"/>
            <a:ext cx="0" cy="60996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28653C0-37B9-451C-AD19-983D559CE5A9}"/>
              </a:ext>
            </a:extLst>
          </p:cNvPr>
          <p:cNvSpPr/>
          <p:nvPr/>
        </p:nvSpPr>
        <p:spPr>
          <a:xfrm>
            <a:off x="2498712" y="49140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5A9B1CC-C65D-4325-A807-D8F0E158DA3A}"/>
              </a:ext>
            </a:extLst>
          </p:cNvPr>
          <p:cNvSpPr/>
          <p:nvPr/>
        </p:nvSpPr>
        <p:spPr>
          <a:xfrm>
            <a:off x="2094818" y="49140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E751B38-65AD-4E70-95E2-CAA5692BFE46}"/>
              </a:ext>
            </a:extLst>
          </p:cNvPr>
          <p:cNvSpPr/>
          <p:nvPr/>
        </p:nvSpPr>
        <p:spPr>
          <a:xfrm>
            <a:off x="3298613" y="49140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964A546-5629-4086-953B-D9A4A2CE32FE}"/>
              </a:ext>
            </a:extLst>
          </p:cNvPr>
          <p:cNvGrpSpPr/>
          <p:nvPr/>
        </p:nvGrpSpPr>
        <p:grpSpPr>
          <a:xfrm>
            <a:off x="3736595" y="3433161"/>
            <a:ext cx="211911" cy="243786"/>
            <a:chOff x="4131601" y="2884249"/>
            <a:chExt cx="171830" cy="19767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73E914-2375-4F8D-80E4-728F652E4612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6C97E6B-967B-4DB2-AB28-90CEDA7CCE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BB5A57C-93FD-47A4-9A9B-A0CB07B62B12}"/>
              </a:ext>
            </a:extLst>
          </p:cNvPr>
          <p:cNvGrpSpPr/>
          <p:nvPr/>
        </p:nvGrpSpPr>
        <p:grpSpPr>
          <a:xfrm>
            <a:off x="4061658" y="3433161"/>
            <a:ext cx="211911" cy="243786"/>
            <a:chOff x="4131601" y="2884249"/>
            <a:chExt cx="171830" cy="197676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934FC27-C2E5-4CFD-B452-971ED5EC288B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22C3CE0-0B03-4662-B3A3-55AB4AF04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5D07F0C-A0A4-4E94-851F-262338A17A88}"/>
              </a:ext>
            </a:extLst>
          </p:cNvPr>
          <p:cNvGrpSpPr/>
          <p:nvPr/>
        </p:nvGrpSpPr>
        <p:grpSpPr>
          <a:xfrm>
            <a:off x="4386721" y="3441666"/>
            <a:ext cx="211911" cy="243786"/>
            <a:chOff x="4131601" y="2884249"/>
            <a:chExt cx="171830" cy="197676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D49284F-F0A0-460F-A418-698AA89F9788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0C986DB-7F19-465F-AB1E-4D7A77FD7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FC15AEC-C730-413D-92E0-2E93E8572C5A}"/>
              </a:ext>
            </a:extLst>
          </p:cNvPr>
          <p:cNvGrpSpPr/>
          <p:nvPr/>
        </p:nvGrpSpPr>
        <p:grpSpPr>
          <a:xfrm>
            <a:off x="4711784" y="3441666"/>
            <a:ext cx="211911" cy="243786"/>
            <a:chOff x="4131601" y="2884249"/>
            <a:chExt cx="171830" cy="197676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2B80E01-F5F0-4348-AD8F-927518719934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6E6FFE4-8EF2-4458-A786-20C4AB66A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25F9AC-F93E-4AFD-837A-0873CF43F531}"/>
              </a:ext>
            </a:extLst>
          </p:cNvPr>
          <p:cNvCxnSpPr>
            <a:cxnSpLocks/>
          </p:cNvCxnSpPr>
          <p:nvPr/>
        </p:nvCxnSpPr>
        <p:spPr>
          <a:xfrm>
            <a:off x="3616738" y="2250139"/>
            <a:ext cx="0" cy="3333922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757569-F562-4133-B534-1598B52C5C4A}"/>
                  </a:ext>
                </a:extLst>
              </p:cNvPr>
              <p:cNvSpPr txBox="1"/>
              <p:nvPr/>
            </p:nvSpPr>
            <p:spPr>
              <a:xfrm>
                <a:off x="-90588" y="5584061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757569-F562-4133-B534-1598B52C5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588" y="5584061"/>
                <a:ext cx="1356853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B76B8FF-25BD-4373-934D-466B1CE485B3}"/>
                  </a:ext>
                </a:extLst>
              </p:cNvPr>
              <p:cNvSpPr txBox="1"/>
              <p:nvPr/>
            </p:nvSpPr>
            <p:spPr>
              <a:xfrm>
                <a:off x="-8899" y="3201110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B76B8FF-25BD-4373-934D-466B1CE48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99" y="3201110"/>
                <a:ext cx="1270471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73AE672-3AD8-4A02-BDC1-9FFBCAEF9564}"/>
              </a:ext>
            </a:extLst>
          </p:cNvPr>
          <p:cNvCxnSpPr>
            <a:cxnSpLocks/>
          </p:cNvCxnSpPr>
          <p:nvPr/>
        </p:nvCxnSpPr>
        <p:spPr>
          <a:xfrm flipH="1">
            <a:off x="1166946" y="3536405"/>
            <a:ext cx="223665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E12913B-750E-4EAB-BD39-B1EFC374456C}"/>
              </a:ext>
            </a:extLst>
          </p:cNvPr>
          <p:cNvCxnSpPr>
            <a:cxnSpLocks/>
          </p:cNvCxnSpPr>
          <p:nvPr/>
        </p:nvCxnSpPr>
        <p:spPr>
          <a:xfrm flipH="1">
            <a:off x="1166946" y="4260305"/>
            <a:ext cx="247519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2AC613F-06E6-47B6-A800-CEAFD645EE44}"/>
                  </a:ext>
                </a:extLst>
              </p:cNvPr>
              <p:cNvSpPr txBox="1"/>
              <p:nvPr/>
            </p:nvSpPr>
            <p:spPr>
              <a:xfrm>
                <a:off x="-9678" y="3926156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2AC613F-06E6-47B6-A800-CEAFD645E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78" y="3926156"/>
                <a:ext cx="1270471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E7788CB-C1C0-43FE-8A0E-A272E80F322F}"/>
                  </a:ext>
                </a:extLst>
              </p:cNvPr>
              <p:cNvSpPr txBox="1"/>
              <p:nvPr/>
            </p:nvSpPr>
            <p:spPr>
              <a:xfrm>
                <a:off x="5914492" y="3475447"/>
                <a:ext cx="54856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CA" sz="4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E7788CB-C1C0-43FE-8A0E-A272E80F3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492" y="3475447"/>
                <a:ext cx="5485643" cy="707886"/>
              </a:xfrm>
              <a:prstGeom prst="rect">
                <a:avLst/>
              </a:prstGeom>
              <a:blipFill>
                <a:blip r:embed="rId11"/>
                <a:stretch>
                  <a:fillRect l="-3889"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1D6CA11-54BD-460A-A0FD-50875F011CE3}"/>
                  </a:ext>
                </a:extLst>
              </p:cNvPr>
              <p:cNvSpPr txBox="1"/>
              <p:nvPr/>
            </p:nvSpPr>
            <p:spPr>
              <a:xfrm>
                <a:off x="5914491" y="4124235"/>
                <a:ext cx="54856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fr-CA" sz="4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1D6CA11-54BD-460A-A0FD-50875F011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491" y="4124235"/>
                <a:ext cx="5485643" cy="707886"/>
              </a:xfrm>
              <a:prstGeom prst="rect">
                <a:avLst/>
              </a:prstGeom>
              <a:blipFill>
                <a:blip r:embed="rId12"/>
                <a:stretch>
                  <a:fillRect l="-3889"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D293E2DD-F0EA-4CC6-B36B-0DF810CCD5B3}"/>
              </a:ext>
            </a:extLst>
          </p:cNvPr>
          <p:cNvSpPr txBox="1"/>
          <p:nvPr/>
        </p:nvSpPr>
        <p:spPr>
          <a:xfrm>
            <a:off x="5810319" y="5226784"/>
            <a:ext cx="63816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chemeClr val="tx1"/>
                </a:solidFill>
              </a:rPr>
              <a:t>Problème 1 : 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200" b="1" dirty="0">
                <a:solidFill>
                  <a:schemeClr val="tx1"/>
                </a:solidFill>
              </a:rPr>
              <a:t>Peut avoir des valeurs &gt; 1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200" b="1" dirty="0"/>
              <a:t>Peut avoir des valeurs &lt; 0</a:t>
            </a:r>
            <a:endParaRPr lang="fr-CA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4A2B461-2F78-4315-851E-17A27FCC0D3F}"/>
                  </a:ext>
                </a:extLst>
              </p:cNvPr>
              <p:cNvSpPr txBox="1"/>
              <p:nvPr/>
            </p:nvSpPr>
            <p:spPr>
              <a:xfrm>
                <a:off x="4424377" y="7440618"/>
                <a:ext cx="4767445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4A2B461-2F78-4315-851E-17A27FCC0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377" y="7440618"/>
                <a:ext cx="4767445" cy="76059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0A2934E-3B46-46F5-9E43-235DBF943BBD}"/>
              </a:ext>
            </a:extLst>
          </p:cNvPr>
          <p:cNvCxnSpPr>
            <a:cxnSpLocks/>
          </p:cNvCxnSpPr>
          <p:nvPr/>
        </p:nvCxnSpPr>
        <p:spPr>
          <a:xfrm flipV="1">
            <a:off x="1943272" y="8698404"/>
            <a:ext cx="0" cy="40200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CAE6C2-2A72-4617-8FE6-8F34E8CD9664}"/>
              </a:ext>
            </a:extLst>
          </p:cNvPr>
          <p:cNvCxnSpPr>
            <a:cxnSpLocks/>
          </p:cNvCxnSpPr>
          <p:nvPr/>
        </p:nvCxnSpPr>
        <p:spPr>
          <a:xfrm>
            <a:off x="1005462" y="11444803"/>
            <a:ext cx="41584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7784C66-F93A-4841-8013-1161A91AFB0C}"/>
              </a:ext>
            </a:extLst>
          </p:cNvPr>
          <p:cNvSpPr/>
          <p:nvPr/>
        </p:nvSpPr>
        <p:spPr>
          <a:xfrm>
            <a:off x="2950034" y="1131880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EE9919E-018B-4FBA-BFEA-935110E629FF}"/>
                  </a:ext>
                </a:extLst>
              </p:cNvPr>
              <p:cNvSpPr txBox="1"/>
              <p:nvPr/>
            </p:nvSpPr>
            <p:spPr>
              <a:xfrm>
                <a:off x="4362006" y="11530032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EE9919E-018B-4FBA-BFEA-935110E62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006" y="11530032"/>
                <a:ext cx="1356853" cy="7605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BF3CA26-7AC6-428E-B19D-3088D93AB128}"/>
                  </a:ext>
                </a:extLst>
              </p:cNvPr>
              <p:cNvSpPr txBox="1"/>
              <p:nvPr/>
            </p:nvSpPr>
            <p:spPr>
              <a:xfrm>
                <a:off x="763400" y="8595598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BF3CA26-7AC6-428E-B19D-3088D93AB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00" y="8595598"/>
                <a:ext cx="1356853" cy="7078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4E81374-E5CF-4149-ABED-7D5563C39A3B}"/>
              </a:ext>
            </a:extLst>
          </p:cNvPr>
          <p:cNvCxnSpPr>
            <a:cxnSpLocks/>
          </p:cNvCxnSpPr>
          <p:nvPr/>
        </p:nvCxnSpPr>
        <p:spPr>
          <a:xfrm flipV="1">
            <a:off x="1760204" y="8595598"/>
            <a:ext cx="5770087" cy="390512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84EA23-9663-461C-97D6-B534E84DA8D7}"/>
              </a:ext>
            </a:extLst>
          </p:cNvPr>
          <p:cNvCxnSpPr>
            <a:cxnSpLocks/>
          </p:cNvCxnSpPr>
          <p:nvPr/>
        </p:nvCxnSpPr>
        <p:spPr>
          <a:xfrm flipH="1">
            <a:off x="846266" y="12370296"/>
            <a:ext cx="1179873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DCB5F7B-FF50-4F93-8CB7-E6527703673A}"/>
                  </a:ext>
                </a:extLst>
              </p:cNvPr>
              <p:cNvSpPr txBox="1"/>
              <p:nvPr/>
            </p:nvSpPr>
            <p:spPr>
              <a:xfrm>
                <a:off x="47519" y="11077874"/>
                <a:ext cx="122401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DCB5F7B-FF50-4F93-8CB7-E65277036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9" y="11077874"/>
                <a:ext cx="1224013" cy="70788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FF6618A-43D1-4199-ABD5-47EC2D4AA97E}"/>
                  </a:ext>
                </a:extLst>
              </p:cNvPr>
              <p:cNvSpPr txBox="1"/>
              <p:nvPr/>
            </p:nvSpPr>
            <p:spPr>
              <a:xfrm>
                <a:off x="7529493" y="8807928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𝑝𝑒𝑛𝑡𝑒</m:t>
                      </m:r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FF6618A-43D1-4199-ABD5-47EC2D4AA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493" y="8807928"/>
                <a:ext cx="1356853" cy="707886"/>
              </a:xfrm>
              <a:prstGeom prst="rect">
                <a:avLst/>
              </a:prstGeom>
              <a:blipFill>
                <a:blip r:embed="rId17"/>
                <a:stretch>
                  <a:fillRect r="-81614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3440955-9D69-4FD1-A49D-970993E33A90}"/>
              </a:ext>
            </a:extLst>
          </p:cNvPr>
          <p:cNvCxnSpPr>
            <a:cxnSpLocks/>
          </p:cNvCxnSpPr>
          <p:nvPr/>
        </p:nvCxnSpPr>
        <p:spPr>
          <a:xfrm>
            <a:off x="6371441" y="9417889"/>
            <a:ext cx="986060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032B073-2140-4B22-BBB7-E1CDE649E12C}"/>
              </a:ext>
            </a:extLst>
          </p:cNvPr>
          <p:cNvCxnSpPr>
            <a:cxnSpLocks/>
          </p:cNvCxnSpPr>
          <p:nvPr/>
        </p:nvCxnSpPr>
        <p:spPr>
          <a:xfrm>
            <a:off x="7368843" y="8698404"/>
            <a:ext cx="0" cy="719485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83E7FEF3-568A-4B1A-B66E-4647C6D21063}"/>
              </a:ext>
            </a:extLst>
          </p:cNvPr>
          <p:cNvSpPr/>
          <p:nvPr/>
        </p:nvSpPr>
        <p:spPr>
          <a:xfrm>
            <a:off x="2546231" y="1131880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BF1BCD6-99ED-4EA7-8458-885D02251857}"/>
              </a:ext>
            </a:extLst>
          </p:cNvPr>
          <p:cNvSpPr/>
          <p:nvPr/>
        </p:nvSpPr>
        <p:spPr>
          <a:xfrm>
            <a:off x="2142337" y="1131880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6524EE1-19C2-46EA-B34E-1D5B7FB0B7BF}"/>
              </a:ext>
            </a:extLst>
          </p:cNvPr>
          <p:cNvSpPr/>
          <p:nvPr/>
        </p:nvSpPr>
        <p:spPr>
          <a:xfrm>
            <a:off x="3346132" y="1131880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C4D3415-C614-4B66-ACF9-42BDA948A2D2}"/>
              </a:ext>
            </a:extLst>
          </p:cNvPr>
          <p:cNvGrpSpPr/>
          <p:nvPr/>
        </p:nvGrpSpPr>
        <p:grpSpPr>
          <a:xfrm>
            <a:off x="3784114" y="9837881"/>
            <a:ext cx="211911" cy="243786"/>
            <a:chOff x="4131601" y="2884249"/>
            <a:chExt cx="171830" cy="197676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D1D433-6A04-4850-A26D-1D8A83928741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623AF09-B85D-4FC0-90D4-9AC09F0829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C90CC9B-8958-4C68-B4F5-9861DE58A00D}"/>
              </a:ext>
            </a:extLst>
          </p:cNvPr>
          <p:cNvGrpSpPr/>
          <p:nvPr/>
        </p:nvGrpSpPr>
        <p:grpSpPr>
          <a:xfrm>
            <a:off x="4109177" y="9837881"/>
            <a:ext cx="211911" cy="243786"/>
            <a:chOff x="4131601" y="2884249"/>
            <a:chExt cx="171830" cy="197676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1D7EC32-6B17-4330-8B86-8E553C845022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B1ACFE5-879C-4AA0-A5E7-73F00889D0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87A6E00-0401-462F-A977-B46857972C0E}"/>
              </a:ext>
            </a:extLst>
          </p:cNvPr>
          <p:cNvGrpSpPr/>
          <p:nvPr/>
        </p:nvGrpSpPr>
        <p:grpSpPr>
          <a:xfrm>
            <a:off x="4434240" y="9846386"/>
            <a:ext cx="211911" cy="243786"/>
            <a:chOff x="4131601" y="2884249"/>
            <a:chExt cx="171830" cy="197676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497B18D-36FC-48CB-BB88-9BF6619F00AA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0AEBE87-8C5E-4EE1-BF0B-9325AEA091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712C55F-19D4-49D9-8BB9-696EBA9BFBC4}"/>
              </a:ext>
            </a:extLst>
          </p:cNvPr>
          <p:cNvGrpSpPr/>
          <p:nvPr/>
        </p:nvGrpSpPr>
        <p:grpSpPr>
          <a:xfrm>
            <a:off x="4759303" y="9846386"/>
            <a:ext cx="211911" cy="243786"/>
            <a:chOff x="4131601" y="2884249"/>
            <a:chExt cx="171830" cy="197676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E69ADEB-F8A0-47D6-8E34-3F568F96385F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A814248-C250-43D7-BD60-304DA55DDB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E1C868B-E254-4D2D-9C3B-0760155AFFEC}"/>
              </a:ext>
            </a:extLst>
          </p:cNvPr>
          <p:cNvCxnSpPr>
            <a:cxnSpLocks/>
          </p:cNvCxnSpPr>
          <p:nvPr/>
        </p:nvCxnSpPr>
        <p:spPr>
          <a:xfrm>
            <a:off x="4442546" y="8663915"/>
            <a:ext cx="0" cy="3333922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C55AD1F-1372-4D8F-B1FB-A9A05DD68AE2}"/>
                  </a:ext>
                </a:extLst>
              </p:cNvPr>
              <p:cNvSpPr txBox="1"/>
              <p:nvPr/>
            </p:nvSpPr>
            <p:spPr>
              <a:xfrm>
                <a:off x="-6304" y="12099055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C55AD1F-1372-4D8F-B1FB-A9A05DD68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04" y="12099055"/>
                <a:ext cx="1356853" cy="70788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FC5A2F-2D5C-4206-AE98-F1641A49A930}"/>
                  </a:ext>
                </a:extLst>
              </p:cNvPr>
              <p:cNvSpPr txBox="1"/>
              <p:nvPr/>
            </p:nvSpPr>
            <p:spPr>
              <a:xfrm>
                <a:off x="38620" y="9605830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FC5A2F-2D5C-4206-AE98-F1641A49A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0" y="9605830"/>
                <a:ext cx="1270471" cy="70788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F8CF61C-F48E-4C2F-9B4C-9EB0CC2742EA}"/>
              </a:ext>
            </a:extLst>
          </p:cNvPr>
          <p:cNvCxnSpPr>
            <a:cxnSpLocks/>
          </p:cNvCxnSpPr>
          <p:nvPr/>
        </p:nvCxnSpPr>
        <p:spPr>
          <a:xfrm flipH="1">
            <a:off x="1214465" y="9941125"/>
            <a:ext cx="223665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54E9E2E-5F6F-45A9-9407-104679B5B4A1}"/>
              </a:ext>
            </a:extLst>
          </p:cNvPr>
          <p:cNvCxnSpPr>
            <a:cxnSpLocks/>
          </p:cNvCxnSpPr>
          <p:nvPr/>
        </p:nvCxnSpPr>
        <p:spPr>
          <a:xfrm flipH="1">
            <a:off x="1214465" y="10665025"/>
            <a:ext cx="32280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71E166-BB70-43AD-A51C-001B985ACF1C}"/>
                  </a:ext>
                </a:extLst>
              </p:cNvPr>
              <p:cNvSpPr txBox="1"/>
              <p:nvPr/>
            </p:nvSpPr>
            <p:spPr>
              <a:xfrm>
                <a:off x="37841" y="10330876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71E166-BB70-43AD-A51C-001B985AC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1" y="10330876"/>
                <a:ext cx="1270471" cy="70788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785C22F8-A74D-4F2D-ADB9-8ABAA08D0DEA}"/>
              </a:ext>
            </a:extLst>
          </p:cNvPr>
          <p:cNvSpPr txBox="1"/>
          <p:nvPr/>
        </p:nvSpPr>
        <p:spPr>
          <a:xfrm>
            <a:off x="6323922" y="11262172"/>
            <a:ext cx="59155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/>
              <a:t>Problème 2 : 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200" b="1" dirty="0">
                <a:solidFill>
                  <a:schemeClr val="tx1"/>
                </a:solidFill>
              </a:rPr>
              <a:t>Très sensible aux données influentes.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3BD2512-0F11-403D-9737-028E788544E3}"/>
              </a:ext>
            </a:extLst>
          </p:cNvPr>
          <p:cNvGrpSpPr/>
          <p:nvPr/>
        </p:nvGrpSpPr>
        <p:grpSpPr>
          <a:xfrm>
            <a:off x="6852283" y="9833720"/>
            <a:ext cx="211911" cy="243786"/>
            <a:chOff x="4131601" y="2884249"/>
            <a:chExt cx="171830" cy="197676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87FF838-2005-436B-943D-5DE122C67BE9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BF78353-DED4-4012-B94B-E022E5DECA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142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RÉGRESSION LOGISTIQUE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261884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Solution : régression logistique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600" dirty="0"/>
              <a:t>Partie 1 : la droite devient une frontière entre les catégories.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C5585BC-1AA4-4161-8D6B-92E0BFBFD3F1}"/>
                  </a:ext>
                </a:extLst>
              </p:cNvPr>
              <p:cNvSpPr txBox="1"/>
              <p:nvPr/>
            </p:nvSpPr>
            <p:spPr>
              <a:xfrm>
                <a:off x="5910842" y="1593958"/>
                <a:ext cx="6286765" cy="60529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𝑺𝒊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C5585BC-1AA4-4161-8D6B-92E0BFBFD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42" y="1593958"/>
                <a:ext cx="6286765" cy="6052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8357326-73C7-4CB3-B392-427A14E4DEFC}"/>
              </a:ext>
            </a:extLst>
          </p:cNvPr>
          <p:cNvCxnSpPr>
            <a:cxnSpLocks/>
          </p:cNvCxnSpPr>
          <p:nvPr/>
        </p:nvCxnSpPr>
        <p:spPr>
          <a:xfrm flipV="1">
            <a:off x="1895753" y="2293684"/>
            <a:ext cx="0" cy="40200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5D3227-6C80-4AD8-8005-BB1EEB896A6A}"/>
              </a:ext>
            </a:extLst>
          </p:cNvPr>
          <p:cNvCxnSpPr>
            <a:cxnSpLocks/>
          </p:cNvCxnSpPr>
          <p:nvPr/>
        </p:nvCxnSpPr>
        <p:spPr>
          <a:xfrm>
            <a:off x="957943" y="5040083"/>
            <a:ext cx="41584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4BC4E55E-C465-4D87-AD2E-59C8F18FC579}"/>
              </a:ext>
            </a:extLst>
          </p:cNvPr>
          <p:cNvSpPr/>
          <p:nvPr/>
        </p:nvSpPr>
        <p:spPr>
          <a:xfrm>
            <a:off x="2902515" y="49140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65E919E-9FB2-47A3-8D3D-EE970F75D07A}"/>
                  </a:ext>
                </a:extLst>
              </p:cNvPr>
              <p:cNvSpPr txBox="1"/>
              <p:nvPr/>
            </p:nvSpPr>
            <p:spPr>
              <a:xfrm>
                <a:off x="4314487" y="5125312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65E919E-9FB2-47A3-8D3D-EE970F75D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487" y="5125312"/>
                <a:ext cx="1356853" cy="76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B4B68DD-4A2B-409E-A9B4-1936E6AA2E26}"/>
                  </a:ext>
                </a:extLst>
              </p:cNvPr>
              <p:cNvSpPr txBox="1"/>
              <p:nvPr/>
            </p:nvSpPr>
            <p:spPr>
              <a:xfrm>
                <a:off x="715881" y="2190878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B4B68DD-4A2B-409E-A9B4-1936E6AA2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81" y="2190878"/>
                <a:ext cx="135685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C9DA114-3480-4CFF-810A-C38F31960FA4}"/>
                  </a:ext>
                </a:extLst>
              </p:cNvPr>
              <p:cNvSpPr txBox="1"/>
              <p:nvPr/>
            </p:nvSpPr>
            <p:spPr>
              <a:xfrm>
                <a:off x="0" y="4673154"/>
                <a:ext cx="122401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C9DA114-3480-4CFF-810A-C38F31960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73154"/>
                <a:ext cx="122401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Oval 98">
            <a:extLst>
              <a:ext uri="{FF2B5EF4-FFF2-40B4-BE49-F238E27FC236}">
                <a16:creationId xmlns:a16="http://schemas.microsoft.com/office/drawing/2014/main" id="{2D585CE7-7C4F-4AA6-8132-07D49E6ADC60}"/>
              </a:ext>
            </a:extLst>
          </p:cNvPr>
          <p:cNvSpPr/>
          <p:nvPr/>
        </p:nvSpPr>
        <p:spPr>
          <a:xfrm>
            <a:off x="2498712" y="49140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F42700B-18B4-41A2-ADB7-D389F60BFA13}"/>
              </a:ext>
            </a:extLst>
          </p:cNvPr>
          <p:cNvSpPr/>
          <p:nvPr/>
        </p:nvSpPr>
        <p:spPr>
          <a:xfrm>
            <a:off x="2094818" y="49140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B6C9E13-3868-4322-AB61-09A4C61DEEBA}"/>
              </a:ext>
            </a:extLst>
          </p:cNvPr>
          <p:cNvSpPr/>
          <p:nvPr/>
        </p:nvSpPr>
        <p:spPr>
          <a:xfrm>
            <a:off x="3298613" y="49140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FBF0FCA-1122-4429-A70D-8ABD2BFBD1A3}"/>
              </a:ext>
            </a:extLst>
          </p:cNvPr>
          <p:cNvGrpSpPr/>
          <p:nvPr/>
        </p:nvGrpSpPr>
        <p:grpSpPr>
          <a:xfrm>
            <a:off x="3736595" y="3433161"/>
            <a:ext cx="211911" cy="243786"/>
            <a:chOff x="4131601" y="2884249"/>
            <a:chExt cx="171830" cy="19767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2E46816-168C-418B-87D5-4FAB75184A82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C3D8EDD-2B7C-408D-A3F8-1FC8C4040E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949E0A1-CE3D-4547-8CCA-F1C0B1DC7C2F}"/>
              </a:ext>
            </a:extLst>
          </p:cNvPr>
          <p:cNvGrpSpPr/>
          <p:nvPr/>
        </p:nvGrpSpPr>
        <p:grpSpPr>
          <a:xfrm>
            <a:off x="4061658" y="3433161"/>
            <a:ext cx="211911" cy="243786"/>
            <a:chOff x="4131601" y="2884249"/>
            <a:chExt cx="171830" cy="197676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01367A8-3445-42DB-8224-E15E0B44794F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B7FCAC3-52F6-4C19-97E0-16EF05FEC4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9D8F4AD-BFA0-46DE-B340-B75AAB316A5F}"/>
              </a:ext>
            </a:extLst>
          </p:cNvPr>
          <p:cNvGrpSpPr/>
          <p:nvPr/>
        </p:nvGrpSpPr>
        <p:grpSpPr>
          <a:xfrm>
            <a:off x="4386721" y="3441666"/>
            <a:ext cx="211911" cy="243786"/>
            <a:chOff x="4131601" y="2884249"/>
            <a:chExt cx="171830" cy="197676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9A8467-F9F6-46DF-9884-9CE45747A771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C474038-9ADB-4E17-8CF4-FFA2144C39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2F1E710-81BA-4B83-ADE4-89AEE870F9EC}"/>
              </a:ext>
            </a:extLst>
          </p:cNvPr>
          <p:cNvGrpSpPr/>
          <p:nvPr/>
        </p:nvGrpSpPr>
        <p:grpSpPr>
          <a:xfrm>
            <a:off x="4711784" y="3441666"/>
            <a:ext cx="211911" cy="243786"/>
            <a:chOff x="4131601" y="2884249"/>
            <a:chExt cx="171830" cy="197676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7A66BF1-2234-4522-A61D-15B9E88B8FD0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FABAE49-45B7-4B8B-BEA5-0960B3F98A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483A63F-4205-4FF6-B5A2-3277F0058A87}"/>
                  </a:ext>
                </a:extLst>
              </p:cNvPr>
              <p:cNvSpPr txBox="1"/>
              <p:nvPr/>
            </p:nvSpPr>
            <p:spPr>
              <a:xfrm>
                <a:off x="-8899" y="3201110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483A63F-4205-4FF6-B5A2-3277F0058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99" y="3201110"/>
                <a:ext cx="1270471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DB06DE-FD68-46D6-83B7-CB1533FEFD2F}"/>
                  </a:ext>
                </a:extLst>
              </p:cNvPr>
              <p:cNvSpPr txBox="1"/>
              <p:nvPr/>
            </p:nvSpPr>
            <p:spPr>
              <a:xfrm>
                <a:off x="-9678" y="3926156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DB06DE-FD68-46D6-83B7-CB1533FEF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78" y="3926156"/>
                <a:ext cx="1270471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B51F573-68CC-4117-8D89-467170442671}"/>
                  </a:ext>
                </a:extLst>
              </p:cNvPr>
              <p:cNvSpPr txBox="1"/>
              <p:nvPr/>
            </p:nvSpPr>
            <p:spPr>
              <a:xfrm>
                <a:off x="5943335" y="2195297"/>
                <a:ext cx="6286765" cy="60529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𝑺𝒊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B51F573-68CC-4117-8D89-467170442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335" y="2195297"/>
                <a:ext cx="6286765" cy="6052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A2938F3-4300-498B-8CB1-A1784BAB4F61}"/>
              </a:ext>
            </a:extLst>
          </p:cNvPr>
          <p:cNvCxnSpPr>
            <a:cxnSpLocks/>
          </p:cNvCxnSpPr>
          <p:nvPr/>
        </p:nvCxnSpPr>
        <p:spPr>
          <a:xfrm flipV="1">
            <a:off x="3643378" y="2190878"/>
            <a:ext cx="0" cy="339318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row: Down 125">
            <a:extLst>
              <a:ext uri="{FF2B5EF4-FFF2-40B4-BE49-F238E27FC236}">
                <a16:creationId xmlns:a16="http://schemas.microsoft.com/office/drawing/2014/main" id="{EE25AD00-552E-43FA-AA32-FD341C54DDDA}"/>
              </a:ext>
            </a:extLst>
          </p:cNvPr>
          <p:cNvSpPr/>
          <p:nvPr/>
        </p:nvSpPr>
        <p:spPr>
          <a:xfrm>
            <a:off x="8743487" y="2930832"/>
            <a:ext cx="621474" cy="54290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C6F13F-7138-421A-AA6C-2C3F45B1477E}"/>
                  </a:ext>
                </a:extLst>
              </p:cNvPr>
              <p:cNvSpPr txBox="1"/>
              <p:nvPr/>
            </p:nvSpPr>
            <p:spPr>
              <a:xfrm>
                <a:off x="5910841" y="3527775"/>
                <a:ext cx="6286765" cy="330404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𝑨𝒗𝒆𝒄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𝒆𝒕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br>
                  <a:rPr lang="fr-CA" sz="3200" b="1" dirty="0">
                    <a:solidFill>
                      <a:srgbClr val="C00000"/>
                    </a:solidFill>
                  </a:rPr>
                </a:br>
                <a:endParaRPr lang="fr-CA" sz="3200" b="1" dirty="0">
                  <a:solidFill>
                    <a:srgbClr val="C00000"/>
                  </a:solidFill>
                </a:endParaRPr>
              </a:p>
              <a:p>
                <a:endParaRPr lang="fr-CA" sz="16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  <a:p>
                <a:endParaRPr lang="fr-CA" sz="1600" b="1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br>
                  <a:rPr lang="fr-CA" sz="3200" b="1" dirty="0">
                    <a:solidFill>
                      <a:srgbClr val="C00000"/>
                    </a:solidFill>
                  </a:rPr>
                </a:br>
                <a:endParaRPr lang="fr-CA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C6F13F-7138-421A-AA6C-2C3F45B14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41" y="3527775"/>
                <a:ext cx="6286765" cy="330404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3B01E56-1B56-4322-85B5-00835D623379}"/>
                  </a:ext>
                </a:extLst>
              </p:cNvPr>
              <p:cNvSpPr txBox="1"/>
              <p:nvPr/>
            </p:nvSpPr>
            <p:spPr>
              <a:xfrm>
                <a:off x="2964951" y="5710062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3B01E56-1B56-4322-85B5-00835D623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951" y="5710062"/>
                <a:ext cx="1356853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D79D2BF-C2BC-432E-A7C2-3A267F449311}"/>
                  </a:ext>
                </a:extLst>
              </p:cNvPr>
              <p:cNvSpPr txBox="1"/>
              <p:nvPr/>
            </p:nvSpPr>
            <p:spPr>
              <a:xfrm>
                <a:off x="4206724" y="7676642"/>
                <a:ext cx="8269165" cy="75796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𝑺𝒊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3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D79D2BF-C2BC-432E-A7C2-3A267F449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724" y="7676642"/>
                <a:ext cx="8269165" cy="7579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0DAC7DB-B427-49C6-B35D-DBCFF182FE9E}"/>
              </a:ext>
            </a:extLst>
          </p:cNvPr>
          <p:cNvCxnSpPr>
            <a:cxnSpLocks/>
          </p:cNvCxnSpPr>
          <p:nvPr/>
        </p:nvCxnSpPr>
        <p:spPr>
          <a:xfrm flipH="1" flipV="1">
            <a:off x="2922592" y="8243652"/>
            <a:ext cx="16370" cy="51858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5ABB97E-A281-4234-93BF-A41626FBF3F2}"/>
              </a:ext>
            </a:extLst>
          </p:cNvPr>
          <p:cNvCxnSpPr>
            <a:cxnSpLocks/>
          </p:cNvCxnSpPr>
          <p:nvPr/>
        </p:nvCxnSpPr>
        <p:spPr>
          <a:xfrm flipV="1">
            <a:off x="436289" y="10990051"/>
            <a:ext cx="5706981" cy="249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1E29431-6EA1-4235-BCB2-44A90173D78E}"/>
                  </a:ext>
                </a:extLst>
              </p:cNvPr>
              <p:cNvSpPr txBox="1"/>
              <p:nvPr/>
            </p:nvSpPr>
            <p:spPr>
              <a:xfrm>
                <a:off x="5341326" y="11075280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1E29431-6EA1-4235-BCB2-44A90173D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326" y="11075280"/>
                <a:ext cx="1356853" cy="76059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F6BA2BC-A095-4FB7-BD95-66610BFC5B3B}"/>
                  </a:ext>
                </a:extLst>
              </p:cNvPr>
              <p:cNvSpPr txBox="1"/>
              <p:nvPr/>
            </p:nvSpPr>
            <p:spPr>
              <a:xfrm>
                <a:off x="1742720" y="8140846"/>
                <a:ext cx="1356853" cy="7335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F6BA2BC-A095-4FB7-BD95-66610BFC5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720" y="8140846"/>
                <a:ext cx="1356853" cy="73353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D99187A-6BBC-4EE5-96BD-446911521FF6}"/>
              </a:ext>
            </a:extLst>
          </p:cNvPr>
          <p:cNvGrpSpPr/>
          <p:nvPr/>
        </p:nvGrpSpPr>
        <p:grpSpPr>
          <a:xfrm>
            <a:off x="2828854" y="8938526"/>
            <a:ext cx="211911" cy="243786"/>
            <a:chOff x="4131601" y="2884249"/>
            <a:chExt cx="171830" cy="197676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0392C3D-FE77-40D3-A7DA-5C2C88BBE70A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9425229-6E82-4671-A982-67A438635B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AC1165B-0F77-4D55-B165-4881B723776F}"/>
                  </a:ext>
                </a:extLst>
              </p:cNvPr>
              <p:cNvSpPr txBox="1"/>
              <p:nvPr/>
            </p:nvSpPr>
            <p:spPr>
              <a:xfrm>
                <a:off x="307663" y="8731283"/>
                <a:ext cx="1027496" cy="52322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AC1165B-0F77-4D55-B165-4881B7237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63" y="8731283"/>
                <a:ext cx="1027496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B99766C-E6CF-4FD0-90E3-E89F8954503E}"/>
                  </a:ext>
                </a:extLst>
              </p:cNvPr>
              <p:cNvSpPr txBox="1"/>
              <p:nvPr/>
            </p:nvSpPr>
            <p:spPr>
              <a:xfrm>
                <a:off x="-9678" y="9704920"/>
                <a:ext cx="1270471" cy="52322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B99766C-E6CF-4FD0-90E3-E89F89545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78" y="9704920"/>
                <a:ext cx="1270471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Arrow: Down 138">
            <a:extLst>
              <a:ext uri="{FF2B5EF4-FFF2-40B4-BE49-F238E27FC236}">
                <a16:creationId xmlns:a16="http://schemas.microsoft.com/office/drawing/2014/main" id="{3B85580D-C05B-494B-B871-10AF0BD97674}"/>
              </a:ext>
            </a:extLst>
          </p:cNvPr>
          <p:cNvSpPr/>
          <p:nvPr/>
        </p:nvSpPr>
        <p:spPr>
          <a:xfrm>
            <a:off x="9215712" y="9350268"/>
            <a:ext cx="621474" cy="43860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3132C4F-FC16-4CCA-B85E-9D30EB1D1963}"/>
                  </a:ext>
                </a:extLst>
              </p:cNvPr>
              <p:cNvSpPr txBox="1"/>
              <p:nvPr/>
            </p:nvSpPr>
            <p:spPr>
              <a:xfrm>
                <a:off x="4526395" y="9942704"/>
                <a:ext cx="7955100" cy="356277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𝑨𝒗𝒆𝒄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𝒆𝒕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br>
                  <a:rPr lang="fr-CA" sz="2800" b="1" dirty="0">
                    <a:solidFill>
                      <a:srgbClr val="C00000"/>
                    </a:solidFill>
                  </a:rPr>
                </a:br>
                <a:endParaRPr lang="fr-CA" sz="2800" b="1" dirty="0">
                  <a:solidFill>
                    <a:srgbClr val="C00000"/>
                  </a:solidFill>
                </a:endParaRPr>
              </a:p>
              <a:p>
                <a:endParaRPr lang="fr-CA" sz="14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2800" b="1" dirty="0">
                  <a:solidFill>
                    <a:srgbClr val="C00000"/>
                  </a:solidFill>
                </a:endParaRPr>
              </a:p>
              <a:p>
                <a:endParaRPr lang="fr-CA" sz="1400" b="1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  <a:p>
                <a:endParaRPr lang="fr-CA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3132C4F-FC16-4CCA-B85E-9D30EB1D1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395" y="9942704"/>
                <a:ext cx="7955100" cy="356277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Oval 140">
            <a:extLst>
              <a:ext uri="{FF2B5EF4-FFF2-40B4-BE49-F238E27FC236}">
                <a16:creationId xmlns:a16="http://schemas.microsoft.com/office/drawing/2014/main" id="{4A75B7D5-CE21-486E-B182-3E5185798828}"/>
              </a:ext>
            </a:extLst>
          </p:cNvPr>
          <p:cNvSpPr/>
          <p:nvPr/>
        </p:nvSpPr>
        <p:spPr>
          <a:xfrm>
            <a:off x="1984782" y="10428587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DCCF65D3-A173-4A4D-AFAB-007B8FD82A5E}"/>
              </a:ext>
            </a:extLst>
          </p:cNvPr>
          <p:cNvSpPr/>
          <p:nvPr/>
        </p:nvSpPr>
        <p:spPr>
          <a:xfrm>
            <a:off x="2313508" y="1006807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C8959CC6-0F85-4893-AD14-2A6BE0679CD5}"/>
              </a:ext>
            </a:extLst>
          </p:cNvPr>
          <p:cNvSpPr/>
          <p:nvPr/>
        </p:nvSpPr>
        <p:spPr>
          <a:xfrm>
            <a:off x="3645696" y="10400860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C770EF83-DE33-4E4C-B7C0-44B230168731}"/>
              </a:ext>
            </a:extLst>
          </p:cNvPr>
          <p:cNvSpPr/>
          <p:nvPr/>
        </p:nvSpPr>
        <p:spPr>
          <a:xfrm>
            <a:off x="3297855" y="10070517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1B1F8D1D-1488-4FE8-B6DB-374C4CC820D1}"/>
              </a:ext>
            </a:extLst>
          </p:cNvPr>
          <p:cNvSpPr/>
          <p:nvPr/>
        </p:nvSpPr>
        <p:spPr>
          <a:xfrm>
            <a:off x="2796592" y="995136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1E71ACE7-39C7-4323-9524-03B97B84A4DA}"/>
              </a:ext>
            </a:extLst>
          </p:cNvPr>
          <p:cNvSpPr/>
          <p:nvPr/>
        </p:nvSpPr>
        <p:spPr>
          <a:xfrm>
            <a:off x="3771818" y="10879885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9803CA6B-881C-4772-84BE-947B7563895A}"/>
              </a:ext>
            </a:extLst>
          </p:cNvPr>
          <p:cNvSpPr/>
          <p:nvPr/>
        </p:nvSpPr>
        <p:spPr>
          <a:xfrm flipH="1" flipV="1">
            <a:off x="1998852" y="11348314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6D23A0A2-C97A-41EF-9813-F97B0283CBF7}"/>
              </a:ext>
            </a:extLst>
          </p:cNvPr>
          <p:cNvSpPr/>
          <p:nvPr/>
        </p:nvSpPr>
        <p:spPr>
          <a:xfrm flipH="1" flipV="1">
            <a:off x="2342491" y="11726489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73F14416-62FA-45DA-994F-24111C239B55}"/>
              </a:ext>
            </a:extLst>
          </p:cNvPr>
          <p:cNvSpPr/>
          <p:nvPr/>
        </p:nvSpPr>
        <p:spPr>
          <a:xfrm flipH="1" flipV="1">
            <a:off x="1872852" y="10888962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C090684E-B05B-404A-BA56-A0480071F83D}"/>
              </a:ext>
            </a:extLst>
          </p:cNvPr>
          <p:cNvSpPr/>
          <p:nvPr/>
        </p:nvSpPr>
        <p:spPr>
          <a:xfrm>
            <a:off x="2793746" y="11830669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52130DD-602C-42AC-8224-BB1311C232B9}"/>
              </a:ext>
            </a:extLst>
          </p:cNvPr>
          <p:cNvSpPr/>
          <p:nvPr/>
        </p:nvSpPr>
        <p:spPr>
          <a:xfrm>
            <a:off x="3645696" y="11353498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259F9DA2-3F2F-4798-9975-192A27C46A02}"/>
              </a:ext>
            </a:extLst>
          </p:cNvPr>
          <p:cNvSpPr/>
          <p:nvPr/>
        </p:nvSpPr>
        <p:spPr>
          <a:xfrm>
            <a:off x="3297855" y="11724089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939AB94-4A46-40CA-8BEC-F3605F46971B}"/>
              </a:ext>
            </a:extLst>
          </p:cNvPr>
          <p:cNvGrpSpPr/>
          <p:nvPr/>
        </p:nvGrpSpPr>
        <p:grpSpPr>
          <a:xfrm>
            <a:off x="2832840" y="12784257"/>
            <a:ext cx="211911" cy="243786"/>
            <a:chOff x="4131601" y="2884249"/>
            <a:chExt cx="171830" cy="197676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E3B5087-B5AD-4CF5-A5CA-4470BFB069C7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6C9AF681-8764-4A4C-8DD1-8D4E01DC6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0AEE64B-BC8D-49D4-8488-B41612952AD0}"/>
              </a:ext>
            </a:extLst>
          </p:cNvPr>
          <p:cNvGrpSpPr/>
          <p:nvPr/>
        </p:nvGrpSpPr>
        <p:grpSpPr>
          <a:xfrm>
            <a:off x="3814585" y="12519453"/>
            <a:ext cx="211911" cy="243786"/>
            <a:chOff x="4131601" y="2884249"/>
            <a:chExt cx="171830" cy="197676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9533561-9B99-4A6A-83D9-C66B68B9BA90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80CC165D-6343-4296-BF0E-DC21A6D84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ADF5404E-A26F-4FE9-A6E7-791E328BCA32}"/>
              </a:ext>
            </a:extLst>
          </p:cNvPr>
          <p:cNvGrpSpPr/>
          <p:nvPr/>
        </p:nvGrpSpPr>
        <p:grpSpPr>
          <a:xfrm>
            <a:off x="4470712" y="11892080"/>
            <a:ext cx="211911" cy="243786"/>
            <a:chOff x="4131601" y="2884249"/>
            <a:chExt cx="171830" cy="197676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3071E97-0415-4FEB-90F4-50B06D47BD8D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19EBBF4-C43A-437C-9749-24C47A3E8A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9D596A7-EABF-4002-95B4-14F852E1E375}"/>
              </a:ext>
            </a:extLst>
          </p:cNvPr>
          <p:cNvGrpSpPr/>
          <p:nvPr/>
        </p:nvGrpSpPr>
        <p:grpSpPr>
          <a:xfrm>
            <a:off x="4734704" y="10865735"/>
            <a:ext cx="211911" cy="243786"/>
            <a:chOff x="4131601" y="2884249"/>
            <a:chExt cx="171830" cy="197676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CC78AE3-7D3B-4D4E-9531-AF6EA0D4DF0A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8984139-BEA4-478F-BFA8-71035676D2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646C9BFE-2E44-44FD-B40B-6D2E6835B31E}"/>
              </a:ext>
            </a:extLst>
          </p:cNvPr>
          <p:cNvGrpSpPr/>
          <p:nvPr/>
        </p:nvGrpSpPr>
        <p:grpSpPr>
          <a:xfrm>
            <a:off x="4489111" y="9872830"/>
            <a:ext cx="211911" cy="243786"/>
            <a:chOff x="4131601" y="2884249"/>
            <a:chExt cx="171830" cy="197676"/>
          </a:xfrm>
        </p:grpSpPr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10B7514-6BFC-4FBD-A000-A46D7425DFC1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2E3975DF-2190-45E1-8042-158A43C0DA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CAD9DF5-80DB-4068-8826-30295B078B12}"/>
              </a:ext>
            </a:extLst>
          </p:cNvPr>
          <p:cNvGrpSpPr/>
          <p:nvPr/>
        </p:nvGrpSpPr>
        <p:grpSpPr>
          <a:xfrm>
            <a:off x="3778940" y="9200669"/>
            <a:ext cx="211911" cy="243786"/>
            <a:chOff x="4131601" y="2884249"/>
            <a:chExt cx="171830" cy="197676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46BE52D-83D5-430B-A701-CD1780462904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331AD3E-9590-4EB3-BA9F-DE4F870A5E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BD9CF350-AF0E-4ACE-99EC-3610915E1572}"/>
              </a:ext>
            </a:extLst>
          </p:cNvPr>
          <p:cNvGrpSpPr/>
          <p:nvPr/>
        </p:nvGrpSpPr>
        <p:grpSpPr>
          <a:xfrm>
            <a:off x="1798567" y="9202651"/>
            <a:ext cx="211911" cy="243786"/>
            <a:chOff x="4131601" y="2884249"/>
            <a:chExt cx="171830" cy="197676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61D5AAB-D356-4076-93C0-1FDE53AD298A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30F7A42-F4AA-444B-A14C-3A73ECC46D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DDDA2F9-97CE-454D-AA75-40FD042200E2}"/>
              </a:ext>
            </a:extLst>
          </p:cNvPr>
          <p:cNvGrpSpPr/>
          <p:nvPr/>
        </p:nvGrpSpPr>
        <p:grpSpPr>
          <a:xfrm>
            <a:off x="1144947" y="9872830"/>
            <a:ext cx="211911" cy="243786"/>
            <a:chOff x="4131601" y="2884249"/>
            <a:chExt cx="171830" cy="197676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0473794-EBDF-4E2B-8CD7-4C3339815A7A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D294F82-0D14-458B-9214-84B8D7C3DA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4C0F8922-295F-45F9-8F09-48EFEBA69256}"/>
              </a:ext>
            </a:extLst>
          </p:cNvPr>
          <p:cNvGrpSpPr/>
          <p:nvPr/>
        </p:nvGrpSpPr>
        <p:grpSpPr>
          <a:xfrm>
            <a:off x="841321" y="10879885"/>
            <a:ext cx="211911" cy="243786"/>
            <a:chOff x="4131601" y="2884249"/>
            <a:chExt cx="171830" cy="197676"/>
          </a:xfrm>
        </p:grpSpPr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A9C234C-DCDF-4F1B-A1DF-B43818BB7EE1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9CDCDA5-E12E-4800-A163-8003B60855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65D587B-B4C2-4D91-8018-4BABB67E728D}"/>
              </a:ext>
            </a:extLst>
          </p:cNvPr>
          <p:cNvGrpSpPr/>
          <p:nvPr/>
        </p:nvGrpSpPr>
        <p:grpSpPr>
          <a:xfrm>
            <a:off x="1144947" y="11834603"/>
            <a:ext cx="211911" cy="243786"/>
            <a:chOff x="4131601" y="2884249"/>
            <a:chExt cx="171830" cy="197676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2E85FE95-F0B6-45A7-A5EF-179B9CAC9E0A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B021E41-91AC-450D-9DF1-719F13BE14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B057857-ACDF-42DF-AADA-E4CDABFE8F2A}"/>
              </a:ext>
            </a:extLst>
          </p:cNvPr>
          <p:cNvGrpSpPr/>
          <p:nvPr/>
        </p:nvGrpSpPr>
        <p:grpSpPr>
          <a:xfrm>
            <a:off x="1812784" y="12534202"/>
            <a:ext cx="211911" cy="243786"/>
            <a:chOff x="4131601" y="2884249"/>
            <a:chExt cx="171830" cy="197676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A723EA19-10F2-4170-8DF9-8BEF4D955EED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464F429-D77E-43F8-B4B2-818AD55801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D60EE30E-D2A3-4A2B-9CC8-524C1403B160}"/>
              </a:ext>
            </a:extLst>
          </p:cNvPr>
          <p:cNvCxnSpPr>
            <a:cxnSpLocks/>
          </p:cNvCxnSpPr>
          <p:nvPr/>
        </p:nvCxnSpPr>
        <p:spPr>
          <a:xfrm flipH="1">
            <a:off x="1153253" y="9045931"/>
            <a:ext cx="199281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2968CFE-BD13-4821-B190-2BAA9AFE7C1C}"/>
              </a:ext>
            </a:extLst>
          </p:cNvPr>
          <p:cNvCxnSpPr>
            <a:cxnSpLocks/>
          </p:cNvCxnSpPr>
          <p:nvPr/>
        </p:nvCxnSpPr>
        <p:spPr>
          <a:xfrm flipH="1">
            <a:off x="951429" y="10055581"/>
            <a:ext cx="2161986" cy="85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>
            <a:extLst>
              <a:ext uri="{FF2B5EF4-FFF2-40B4-BE49-F238E27FC236}">
                <a16:creationId xmlns:a16="http://schemas.microsoft.com/office/drawing/2014/main" id="{DF637CCC-509C-447B-9046-E7259CDFFE3D}"/>
              </a:ext>
            </a:extLst>
          </p:cNvPr>
          <p:cNvSpPr/>
          <p:nvPr/>
        </p:nvSpPr>
        <p:spPr>
          <a:xfrm>
            <a:off x="1467620" y="9510425"/>
            <a:ext cx="2921217" cy="292121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86BEC70-1CF7-43A0-8BC7-186D715AFCAE}"/>
              </a:ext>
            </a:extLst>
          </p:cNvPr>
          <p:cNvCxnSpPr>
            <a:cxnSpLocks/>
          </p:cNvCxnSpPr>
          <p:nvPr/>
        </p:nvCxnSpPr>
        <p:spPr>
          <a:xfrm flipH="1">
            <a:off x="951429" y="9503885"/>
            <a:ext cx="19364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95BC3368-43CF-4B84-8517-C597A84C45E6}"/>
                  </a:ext>
                </a:extLst>
              </p:cNvPr>
              <p:cNvSpPr txBox="1"/>
              <p:nvPr/>
            </p:nvSpPr>
            <p:spPr>
              <a:xfrm>
                <a:off x="175606" y="9265655"/>
                <a:ext cx="1027496" cy="52322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95BC3368-43CF-4B84-8517-C597A84C4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06" y="9265655"/>
                <a:ext cx="1027496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B267908-ED50-4558-9E96-AF2E881F92A4}"/>
                  </a:ext>
                </a:extLst>
              </p:cNvPr>
              <p:cNvSpPr txBox="1"/>
              <p:nvPr/>
            </p:nvSpPr>
            <p:spPr>
              <a:xfrm>
                <a:off x="4220637" y="8399129"/>
                <a:ext cx="8269165" cy="75796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𝑺𝒊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3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B267908-ED50-4558-9E96-AF2E881F9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637" y="8399129"/>
                <a:ext cx="8269165" cy="75796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871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RÉGRESSION LOGISTIQUE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81588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Solution : régression logistique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600" dirty="0"/>
              <a:t>Partie 2 : le modèle donne en sortie non pas la valeur de la classe, mais plutôt la probabilité d’appartenir à la classe 1.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AD25813-9CF8-4C22-B73F-3C51895D2701}"/>
              </a:ext>
            </a:extLst>
          </p:cNvPr>
          <p:cNvCxnSpPr>
            <a:cxnSpLocks/>
          </p:cNvCxnSpPr>
          <p:nvPr/>
        </p:nvCxnSpPr>
        <p:spPr>
          <a:xfrm flipV="1">
            <a:off x="3120159" y="2276450"/>
            <a:ext cx="0" cy="44054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F8775A6-6A50-49C9-8586-5157B15BB140}"/>
              </a:ext>
            </a:extLst>
          </p:cNvPr>
          <p:cNvCxnSpPr>
            <a:cxnSpLocks/>
          </p:cNvCxnSpPr>
          <p:nvPr/>
        </p:nvCxnSpPr>
        <p:spPr>
          <a:xfrm>
            <a:off x="285750" y="6060619"/>
            <a:ext cx="61493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603EA67-D5A0-4730-9EC0-A26A3A7AD23F}"/>
                  </a:ext>
                </a:extLst>
              </p:cNvPr>
              <p:cNvSpPr txBox="1"/>
              <p:nvPr/>
            </p:nvSpPr>
            <p:spPr>
              <a:xfrm>
                <a:off x="4390822" y="6145848"/>
                <a:ext cx="2837443" cy="7335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603EA67-D5A0-4730-9EC0-A26A3A7AD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822" y="6145848"/>
                <a:ext cx="2837443" cy="7335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4CBD5C9-FAA5-496C-A4C1-851A36B0490B}"/>
                  </a:ext>
                </a:extLst>
              </p:cNvPr>
              <p:cNvSpPr txBox="1"/>
              <p:nvPr/>
            </p:nvSpPr>
            <p:spPr>
              <a:xfrm>
                <a:off x="1553316" y="1914770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4CBD5C9-FAA5-496C-A4C1-851A36B04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316" y="1914770"/>
                <a:ext cx="135685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2EEA50C-B60D-47A0-AA5A-A6B6E5667338}"/>
                  </a:ext>
                </a:extLst>
              </p:cNvPr>
              <p:cNvSpPr txBox="1"/>
              <p:nvPr/>
            </p:nvSpPr>
            <p:spPr>
              <a:xfrm>
                <a:off x="2270131" y="5973964"/>
                <a:ext cx="122401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2EEA50C-B60D-47A0-AA5A-A6B6E5667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31" y="5973964"/>
                <a:ext cx="122401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98792C6-7BF3-498A-8954-209266C39ACD}"/>
                  </a:ext>
                </a:extLst>
              </p:cNvPr>
              <p:cNvSpPr txBox="1"/>
              <p:nvPr/>
            </p:nvSpPr>
            <p:spPr>
              <a:xfrm>
                <a:off x="1219093" y="2644129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98792C6-7BF3-498A-8954-209266C39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093" y="2644129"/>
                <a:ext cx="1270471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E2F1834-E0AF-478E-A872-1FBC1DB555C1}"/>
                  </a:ext>
                </a:extLst>
              </p:cNvPr>
              <p:cNvSpPr txBox="1"/>
              <p:nvPr/>
            </p:nvSpPr>
            <p:spPr>
              <a:xfrm>
                <a:off x="1072734" y="4093184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E2F1834-E0AF-478E-A872-1FBC1DB55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734" y="4093184"/>
                <a:ext cx="1270471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DB51989-2650-429A-A0C5-492B06792749}"/>
              </a:ext>
            </a:extLst>
          </p:cNvPr>
          <p:cNvCxnSpPr>
            <a:cxnSpLocks/>
          </p:cNvCxnSpPr>
          <p:nvPr/>
        </p:nvCxnSpPr>
        <p:spPr>
          <a:xfrm flipH="1">
            <a:off x="2097268" y="2993240"/>
            <a:ext cx="382561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B2C280D-BEC4-4E4A-9D66-5B9A2A070847}"/>
              </a:ext>
            </a:extLst>
          </p:cNvPr>
          <p:cNvCxnSpPr>
            <a:cxnSpLocks/>
          </p:cNvCxnSpPr>
          <p:nvPr/>
        </p:nvCxnSpPr>
        <p:spPr>
          <a:xfrm flipH="1">
            <a:off x="2097269" y="4503732"/>
            <a:ext cx="149719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63FE0D1-9EA5-4F30-9787-47BF26D96B60}"/>
              </a:ext>
            </a:extLst>
          </p:cNvPr>
          <p:cNvGrpSpPr/>
          <p:nvPr/>
        </p:nvGrpSpPr>
        <p:grpSpPr>
          <a:xfrm>
            <a:off x="453646" y="3000135"/>
            <a:ext cx="5231110" cy="2984190"/>
            <a:chOff x="791865" y="2260600"/>
            <a:chExt cx="5231110" cy="298419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32BB7A9-1D48-4EB5-BA41-11306216816E}"/>
                </a:ext>
              </a:extLst>
            </p:cNvPr>
            <p:cNvCxnSpPr>
              <a:cxnSpLocks/>
            </p:cNvCxnSpPr>
            <p:nvPr/>
          </p:nvCxnSpPr>
          <p:spPr>
            <a:xfrm>
              <a:off x="791865" y="5242606"/>
              <a:ext cx="1401787" cy="2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459498B-C20D-4E49-B7F4-54EA9D9A5AC7}"/>
                </a:ext>
              </a:extLst>
            </p:cNvPr>
            <p:cNvSpPr/>
            <p:nvPr/>
          </p:nvSpPr>
          <p:spPr>
            <a:xfrm rot="5400000">
              <a:off x="1195794" y="3253564"/>
              <a:ext cx="1944915" cy="2028010"/>
            </a:xfrm>
            <a:prstGeom prst="arc">
              <a:avLst>
                <a:gd name="adj1" fmla="val 18399283"/>
                <a:gd name="adj2" fmla="val 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BC952FC-759C-4362-983F-4BC225819816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2969371" y="4493260"/>
              <a:ext cx="212886" cy="37046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23F2C10-893F-4482-9F65-9864F97C59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2257" y="3426460"/>
              <a:ext cx="387781" cy="1066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C732EE3-FDF1-4918-8C8F-59E23D96D2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0038" y="2924175"/>
              <a:ext cx="212886" cy="50228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3B634811-1E28-446B-9BC3-46AB9DE73004}"/>
                </a:ext>
              </a:extLst>
            </p:cNvPr>
            <p:cNvSpPr/>
            <p:nvPr/>
          </p:nvSpPr>
          <p:spPr>
            <a:xfrm rot="16200000">
              <a:off x="3761346" y="2241004"/>
              <a:ext cx="1944915" cy="2028010"/>
            </a:xfrm>
            <a:prstGeom prst="arc">
              <a:avLst>
                <a:gd name="adj1" fmla="val 18399283"/>
                <a:gd name="adj2" fmla="val 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0B5855-02D5-4C1D-A476-07A54CD073AE}"/>
                </a:ext>
              </a:extLst>
            </p:cNvPr>
            <p:cNvCxnSpPr>
              <a:cxnSpLocks/>
              <a:stCxn id="70" idx="0"/>
            </p:cNvCxnSpPr>
            <p:nvPr/>
          </p:nvCxnSpPr>
          <p:spPr>
            <a:xfrm flipH="1">
              <a:off x="3782924" y="2658858"/>
              <a:ext cx="149760" cy="26531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91AB398-AD52-4E83-BC5D-B8239A3428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9041" y="2260600"/>
              <a:ext cx="1293934" cy="2062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EE02759-B30D-42AE-A51B-0F0FE37592AB}"/>
                  </a:ext>
                </a:extLst>
              </p:cNvPr>
              <p:cNvSpPr txBox="1"/>
              <p:nvPr/>
            </p:nvSpPr>
            <p:spPr>
              <a:xfrm>
                <a:off x="6268754" y="3443403"/>
                <a:ext cx="54856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CA" sz="4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EE02759-B30D-42AE-A51B-0F0FE3759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754" y="3443403"/>
                <a:ext cx="5485643" cy="707886"/>
              </a:xfrm>
              <a:prstGeom prst="rect">
                <a:avLst/>
              </a:prstGeom>
              <a:blipFill>
                <a:blip r:embed="rId8"/>
                <a:stretch>
                  <a:fillRect l="-3889"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2E41F67-A07C-4BC5-B017-3F631093A838}"/>
                  </a:ext>
                </a:extLst>
              </p:cNvPr>
              <p:cNvSpPr txBox="1"/>
              <p:nvPr/>
            </p:nvSpPr>
            <p:spPr>
              <a:xfrm>
                <a:off x="4687003" y="1742629"/>
                <a:ext cx="5831153" cy="136351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fr-CA" sz="40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fr-CA" sz="4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2E41F67-A07C-4BC5-B017-3F631093A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003" y="1742629"/>
                <a:ext cx="5831153" cy="1363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69A81B4-1BEB-4A5F-91E7-8EFDD1D32B77}"/>
                  </a:ext>
                </a:extLst>
              </p:cNvPr>
              <p:cNvSpPr txBox="1"/>
              <p:nvPr/>
            </p:nvSpPr>
            <p:spPr>
              <a:xfrm>
                <a:off x="6268754" y="4126147"/>
                <a:ext cx="54856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fr-CA" sz="4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69A81B4-1BEB-4A5F-91E7-8EFDD1D32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754" y="4126147"/>
                <a:ext cx="5485643" cy="707886"/>
              </a:xfrm>
              <a:prstGeom prst="rect">
                <a:avLst/>
              </a:prstGeom>
              <a:blipFill>
                <a:blip r:embed="rId10"/>
                <a:stretch>
                  <a:fillRect l="-3889"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5A80D51F-55FE-4F5A-A07A-1D19BDF41864}"/>
              </a:ext>
            </a:extLst>
          </p:cNvPr>
          <p:cNvSpPr txBox="1"/>
          <p:nvPr/>
        </p:nvSpPr>
        <p:spPr>
          <a:xfrm>
            <a:off x="6965945" y="5219402"/>
            <a:ext cx="52260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/>
              <a:t>Avantage: 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200" b="1" dirty="0">
                <a:solidFill>
                  <a:schemeClr val="tx1"/>
                </a:solidFill>
              </a:rPr>
              <a:t>La fonction est limitée à des valeurs entre 0 et 1.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DB7705-B891-48C5-87D5-52417123B42F}"/>
              </a:ext>
            </a:extLst>
          </p:cNvPr>
          <p:cNvSpPr txBox="1"/>
          <p:nvPr/>
        </p:nvSpPr>
        <p:spPr>
          <a:xfrm>
            <a:off x="0" y="719510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b="1" dirty="0"/>
              <a:t>On appelle cette fonction : « sigmoïde » (ou logistique)</a:t>
            </a:r>
            <a:endParaRPr lang="fr-CA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91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RÉGRESSION LOGISTIQUE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81588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Solution : régression logistique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600" dirty="0"/>
              <a:t>Partie 2 : le modèle donne en sortie non pas la valeur de la classe, mais plutôt la probabilité d’appartenir à la classe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F3DD42C-07E5-45E7-8D03-C6D0C971F1D1}"/>
                  </a:ext>
                </a:extLst>
              </p:cNvPr>
              <p:cNvSpPr txBox="1"/>
              <p:nvPr/>
            </p:nvSpPr>
            <p:spPr>
              <a:xfrm>
                <a:off x="5910842" y="1746358"/>
                <a:ext cx="6286765" cy="60529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𝑺𝒊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F3DD42C-07E5-45E7-8D03-C6D0C971F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42" y="1746358"/>
                <a:ext cx="6286765" cy="6052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7B63A4-053D-47C1-B2B0-64175D0A45C1}"/>
              </a:ext>
            </a:extLst>
          </p:cNvPr>
          <p:cNvCxnSpPr>
            <a:cxnSpLocks/>
          </p:cNvCxnSpPr>
          <p:nvPr/>
        </p:nvCxnSpPr>
        <p:spPr>
          <a:xfrm flipV="1">
            <a:off x="1895753" y="2446084"/>
            <a:ext cx="0" cy="40200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3402D-493E-4DFF-9577-55D22B4F52C2}"/>
              </a:ext>
            </a:extLst>
          </p:cNvPr>
          <p:cNvCxnSpPr>
            <a:cxnSpLocks/>
          </p:cNvCxnSpPr>
          <p:nvPr/>
        </p:nvCxnSpPr>
        <p:spPr>
          <a:xfrm>
            <a:off x="957943" y="5192483"/>
            <a:ext cx="41584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0F81FF5-1ABC-4D56-95F8-A3C4BFDEF588}"/>
              </a:ext>
            </a:extLst>
          </p:cNvPr>
          <p:cNvSpPr/>
          <p:nvPr/>
        </p:nvSpPr>
        <p:spPr>
          <a:xfrm>
            <a:off x="2902515" y="50664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BEED43-3F47-4726-B9B0-AE231A7807C2}"/>
                  </a:ext>
                </a:extLst>
              </p:cNvPr>
              <p:cNvSpPr txBox="1"/>
              <p:nvPr/>
            </p:nvSpPr>
            <p:spPr>
              <a:xfrm>
                <a:off x="4314487" y="5277712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BEED43-3F47-4726-B9B0-AE231A780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487" y="5277712"/>
                <a:ext cx="1356853" cy="76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3A7845-D225-46DF-A0E4-73953E8CC07A}"/>
                  </a:ext>
                </a:extLst>
              </p:cNvPr>
              <p:cNvSpPr txBox="1"/>
              <p:nvPr/>
            </p:nvSpPr>
            <p:spPr>
              <a:xfrm>
                <a:off x="715881" y="2343278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3A7845-D225-46DF-A0E4-73953E8CC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81" y="2343278"/>
                <a:ext cx="135685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8C2A337-F4CB-467A-B9DF-8C5768AE6D6D}"/>
                  </a:ext>
                </a:extLst>
              </p:cNvPr>
              <p:cNvSpPr txBox="1"/>
              <p:nvPr/>
            </p:nvSpPr>
            <p:spPr>
              <a:xfrm>
                <a:off x="0" y="4825554"/>
                <a:ext cx="122401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8C2A337-F4CB-467A-B9DF-8C5768AE6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25554"/>
                <a:ext cx="122401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DF12AA75-1438-46B8-BE7A-9197C6AF4763}"/>
              </a:ext>
            </a:extLst>
          </p:cNvPr>
          <p:cNvSpPr/>
          <p:nvPr/>
        </p:nvSpPr>
        <p:spPr>
          <a:xfrm>
            <a:off x="2498712" y="50664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819AEA7-0D90-49CB-9CE6-1B4E2F3FB7AC}"/>
              </a:ext>
            </a:extLst>
          </p:cNvPr>
          <p:cNvSpPr/>
          <p:nvPr/>
        </p:nvSpPr>
        <p:spPr>
          <a:xfrm>
            <a:off x="2094818" y="50664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AA82F11-0DFD-4271-A41C-217A42F97BC5}"/>
              </a:ext>
            </a:extLst>
          </p:cNvPr>
          <p:cNvSpPr/>
          <p:nvPr/>
        </p:nvSpPr>
        <p:spPr>
          <a:xfrm>
            <a:off x="3298613" y="50664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A159F9D-72DC-46CE-9C80-8D056AA60518}"/>
              </a:ext>
            </a:extLst>
          </p:cNvPr>
          <p:cNvGrpSpPr/>
          <p:nvPr/>
        </p:nvGrpSpPr>
        <p:grpSpPr>
          <a:xfrm>
            <a:off x="3736595" y="3585561"/>
            <a:ext cx="211911" cy="243786"/>
            <a:chOff x="4131601" y="2884249"/>
            <a:chExt cx="171830" cy="197676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3C4C7E4-18B2-4D21-B986-994EC2DD83B9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EF12E41-C551-4FA3-BA75-3349D2CBFE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C1C2A5B-99B8-4903-9157-70547A19DB01}"/>
              </a:ext>
            </a:extLst>
          </p:cNvPr>
          <p:cNvGrpSpPr/>
          <p:nvPr/>
        </p:nvGrpSpPr>
        <p:grpSpPr>
          <a:xfrm>
            <a:off x="4061658" y="3585561"/>
            <a:ext cx="211911" cy="243786"/>
            <a:chOff x="4131601" y="2884249"/>
            <a:chExt cx="171830" cy="197676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26EED35-5532-4240-9DF2-F32943301ACB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5326B4B-6A79-4631-94AF-5A171AE6B2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F707666-392D-4549-8530-49CB4A3B53D6}"/>
              </a:ext>
            </a:extLst>
          </p:cNvPr>
          <p:cNvGrpSpPr/>
          <p:nvPr/>
        </p:nvGrpSpPr>
        <p:grpSpPr>
          <a:xfrm>
            <a:off x="4386721" y="3594066"/>
            <a:ext cx="211911" cy="243786"/>
            <a:chOff x="4131601" y="2884249"/>
            <a:chExt cx="171830" cy="197676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5671140-A9CB-4B5E-81E0-0B23C2362DB7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73944F-BFBC-46BA-9E63-FBC14158CC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ADA22F8-5528-4201-944D-03CF36A8242E}"/>
              </a:ext>
            </a:extLst>
          </p:cNvPr>
          <p:cNvGrpSpPr/>
          <p:nvPr/>
        </p:nvGrpSpPr>
        <p:grpSpPr>
          <a:xfrm>
            <a:off x="4711784" y="3594066"/>
            <a:ext cx="211911" cy="243786"/>
            <a:chOff x="4131601" y="2884249"/>
            <a:chExt cx="171830" cy="197676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1ADFC2E-2F7F-4BB4-AECC-9994711772DA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133B8C3-9758-4A84-83E4-B31028E988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14697E-949B-4E36-80FA-EB589D1FE161}"/>
                  </a:ext>
                </a:extLst>
              </p:cNvPr>
              <p:cNvSpPr txBox="1"/>
              <p:nvPr/>
            </p:nvSpPr>
            <p:spPr>
              <a:xfrm>
                <a:off x="-8899" y="3353510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14697E-949B-4E36-80FA-EB589D1FE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99" y="3353510"/>
                <a:ext cx="1270471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5182A77-39CF-4B9E-B144-0285CF468436}"/>
                  </a:ext>
                </a:extLst>
              </p:cNvPr>
              <p:cNvSpPr txBox="1"/>
              <p:nvPr/>
            </p:nvSpPr>
            <p:spPr>
              <a:xfrm>
                <a:off x="-9678" y="4078556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5182A77-39CF-4B9E-B144-0285CF468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78" y="4078556"/>
                <a:ext cx="1270471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7AE795E-240A-42E4-946B-80502E7E2DC7}"/>
                  </a:ext>
                </a:extLst>
              </p:cNvPr>
              <p:cNvSpPr txBox="1"/>
              <p:nvPr/>
            </p:nvSpPr>
            <p:spPr>
              <a:xfrm>
                <a:off x="5943335" y="2347697"/>
                <a:ext cx="6286765" cy="60529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𝑺𝒊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7AE795E-240A-42E4-946B-80502E7E2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335" y="2347697"/>
                <a:ext cx="6286765" cy="6052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8A02685-7209-49AB-BADE-8E2637B9E230}"/>
              </a:ext>
            </a:extLst>
          </p:cNvPr>
          <p:cNvCxnSpPr>
            <a:cxnSpLocks/>
          </p:cNvCxnSpPr>
          <p:nvPr/>
        </p:nvCxnSpPr>
        <p:spPr>
          <a:xfrm flipV="1">
            <a:off x="3643378" y="2343278"/>
            <a:ext cx="0" cy="339318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row: Down 54">
            <a:extLst>
              <a:ext uri="{FF2B5EF4-FFF2-40B4-BE49-F238E27FC236}">
                <a16:creationId xmlns:a16="http://schemas.microsoft.com/office/drawing/2014/main" id="{887D11C7-8C4F-4322-A575-17072EAADF77}"/>
              </a:ext>
            </a:extLst>
          </p:cNvPr>
          <p:cNvSpPr/>
          <p:nvPr/>
        </p:nvSpPr>
        <p:spPr>
          <a:xfrm>
            <a:off x="8743487" y="3083232"/>
            <a:ext cx="621474" cy="54290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91BCC15-54E1-4C9F-AE97-3D06644013B0}"/>
                  </a:ext>
                </a:extLst>
              </p:cNvPr>
              <p:cNvSpPr txBox="1"/>
              <p:nvPr/>
            </p:nvSpPr>
            <p:spPr>
              <a:xfrm>
                <a:off x="5910841" y="3680175"/>
                <a:ext cx="6286765" cy="330404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𝑨𝒗𝒆𝒄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𝒆𝒕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br>
                  <a:rPr lang="fr-CA" sz="3200" b="1" dirty="0">
                    <a:solidFill>
                      <a:srgbClr val="C00000"/>
                    </a:solidFill>
                  </a:rPr>
                </a:br>
                <a:endParaRPr lang="fr-CA" sz="3200" b="1" dirty="0">
                  <a:solidFill>
                    <a:srgbClr val="C00000"/>
                  </a:solidFill>
                </a:endParaRPr>
              </a:p>
              <a:p>
                <a:endParaRPr lang="fr-CA" sz="16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  <a:p>
                <a:endParaRPr lang="fr-CA" sz="1600" b="1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br>
                  <a:rPr lang="fr-CA" sz="3200" b="1" dirty="0">
                    <a:solidFill>
                      <a:srgbClr val="C00000"/>
                    </a:solidFill>
                  </a:rPr>
                </a:br>
                <a:endParaRPr lang="fr-CA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91BCC15-54E1-4C9F-AE97-3D0664401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41" y="3680175"/>
                <a:ext cx="6286765" cy="330404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A464EE2-64A2-4D02-BC58-1E53F61D0B44}"/>
                  </a:ext>
                </a:extLst>
              </p:cNvPr>
              <p:cNvSpPr txBox="1"/>
              <p:nvPr/>
            </p:nvSpPr>
            <p:spPr>
              <a:xfrm>
                <a:off x="2964951" y="5862462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A464EE2-64A2-4D02-BC58-1E53F61D0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951" y="5862462"/>
                <a:ext cx="1356853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4BAFB17-D232-4565-8BAE-3E110776CC28}"/>
              </a:ext>
            </a:extLst>
          </p:cNvPr>
          <p:cNvCxnSpPr>
            <a:cxnSpLocks/>
          </p:cNvCxnSpPr>
          <p:nvPr/>
        </p:nvCxnSpPr>
        <p:spPr>
          <a:xfrm flipV="1">
            <a:off x="1873700" y="8404861"/>
            <a:ext cx="0" cy="44054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E54E034-0B17-4E8E-B343-FF2D043D98EC}"/>
              </a:ext>
            </a:extLst>
          </p:cNvPr>
          <p:cNvCxnSpPr>
            <a:cxnSpLocks/>
          </p:cNvCxnSpPr>
          <p:nvPr/>
        </p:nvCxnSpPr>
        <p:spPr>
          <a:xfrm>
            <a:off x="715881" y="12189030"/>
            <a:ext cx="447278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DBBEFE2-C7DE-441A-BA7D-96422E477225}"/>
                  </a:ext>
                </a:extLst>
              </p:cNvPr>
              <p:cNvSpPr txBox="1"/>
              <p:nvPr/>
            </p:nvSpPr>
            <p:spPr>
              <a:xfrm>
                <a:off x="4386718" y="12274259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DBBEFE2-C7DE-441A-BA7D-96422E477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718" y="12274259"/>
                <a:ext cx="1356853" cy="7605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1410325-E5F4-4E99-BF2B-14E3DAA0E1FA}"/>
                  </a:ext>
                </a:extLst>
              </p:cNvPr>
              <p:cNvSpPr txBox="1"/>
              <p:nvPr/>
            </p:nvSpPr>
            <p:spPr>
              <a:xfrm>
                <a:off x="330939" y="8163044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1410325-E5F4-4E99-BF2B-14E3DAA0E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39" y="8163044"/>
                <a:ext cx="1356853" cy="7078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44E9D24-17FD-4702-A75F-2A061E1F717E}"/>
                  </a:ext>
                </a:extLst>
              </p:cNvPr>
              <p:cNvSpPr txBox="1"/>
              <p:nvPr/>
            </p:nvSpPr>
            <p:spPr>
              <a:xfrm>
                <a:off x="-214647" y="11855886"/>
                <a:ext cx="122401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44E9D24-17FD-4702-A75F-2A061E1F7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4647" y="11855886"/>
                <a:ext cx="1224013" cy="707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4ED084F-BB0F-4EE7-8AF5-CD517DC43445}"/>
                  </a:ext>
                </a:extLst>
              </p:cNvPr>
              <p:cNvSpPr txBox="1"/>
              <p:nvPr/>
            </p:nvSpPr>
            <p:spPr>
              <a:xfrm>
                <a:off x="-27366" y="8772540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4ED084F-BB0F-4EE7-8AF5-CD517DC43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366" y="8772540"/>
                <a:ext cx="1270471" cy="7078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05E39FD-654C-4A97-896C-1E99737D56D9}"/>
                  </a:ext>
                </a:extLst>
              </p:cNvPr>
              <p:cNvSpPr txBox="1"/>
              <p:nvPr/>
            </p:nvSpPr>
            <p:spPr>
              <a:xfrm>
                <a:off x="-173725" y="10221595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05E39FD-654C-4A97-896C-1E99737D5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3725" y="10221595"/>
                <a:ext cx="1270471" cy="70788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0A775A3-0B2D-4B74-83AB-0495A2AAEBE8}"/>
              </a:ext>
            </a:extLst>
          </p:cNvPr>
          <p:cNvCxnSpPr>
            <a:cxnSpLocks/>
          </p:cNvCxnSpPr>
          <p:nvPr/>
        </p:nvCxnSpPr>
        <p:spPr>
          <a:xfrm flipH="1">
            <a:off x="850809" y="9121651"/>
            <a:ext cx="382561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3A59EF6-CF33-47EB-A47D-F3DCF82E5F11}"/>
              </a:ext>
            </a:extLst>
          </p:cNvPr>
          <p:cNvCxnSpPr>
            <a:cxnSpLocks/>
          </p:cNvCxnSpPr>
          <p:nvPr/>
        </p:nvCxnSpPr>
        <p:spPr>
          <a:xfrm flipH="1">
            <a:off x="850813" y="10632143"/>
            <a:ext cx="278637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7CE87EE-F420-4957-B9C3-CCE955B014E3}"/>
              </a:ext>
            </a:extLst>
          </p:cNvPr>
          <p:cNvGrpSpPr/>
          <p:nvPr/>
        </p:nvGrpSpPr>
        <p:grpSpPr>
          <a:xfrm>
            <a:off x="972495" y="9128546"/>
            <a:ext cx="5231110" cy="2984190"/>
            <a:chOff x="791865" y="2260600"/>
            <a:chExt cx="5231110" cy="298419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F9B644C-0687-455C-8196-37B2447574EE}"/>
                </a:ext>
              </a:extLst>
            </p:cNvPr>
            <p:cNvCxnSpPr>
              <a:cxnSpLocks/>
            </p:cNvCxnSpPr>
            <p:nvPr/>
          </p:nvCxnSpPr>
          <p:spPr>
            <a:xfrm>
              <a:off x="791865" y="5242606"/>
              <a:ext cx="1401787" cy="2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29DC1C56-ACE8-4056-ACAF-77CD1CA4DC77}"/>
                </a:ext>
              </a:extLst>
            </p:cNvPr>
            <p:cNvSpPr/>
            <p:nvPr/>
          </p:nvSpPr>
          <p:spPr>
            <a:xfrm rot="5400000">
              <a:off x="1195794" y="3253564"/>
              <a:ext cx="1944915" cy="2028010"/>
            </a:xfrm>
            <a:prstGeom prst="arc">
              <a:avLst>
                <a:gd name="adj1" fmla="val 18399283"/>
                <a:gd name="adj2" fmla="val 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FA6BA6A-B644-4B32-BA33-5BD12A4830EC}"/>
                </a:ext>
              </a:extLst>
            </p:cNvPr>
            <p:cNvCxnSpPr>
              <a:cxnSpLocks/>
              <a:stCxn id="87" idx="0"/>
            </p:cNvCxnSpPr>
            <p:nvPr/>
          </p:nvCxnSpPr>
          <p:spPr>
            <a:xfrm flipV="1">
              <a:off x="2969371" y="4493260"/>
              <a:ext cx="212886" cy="37046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AC28871-9B83-47CB-867B-840E0EEC95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2257" y="3426460"/>
              <a:ext cx="387781" cy="1066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13137D1-BFB4-4276-8D34-B445B0824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0038" y="2924175"/>
              <a:ext cx="212886" cy="50228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02F8C381-F1EB-4E42-9BC1-0D323C26F45E}"/>
                </a:ext>
              </a:extLst>
            </p:cNvPr>
            <p:cNvSpPr/>
            <p:nvPr/>
          </p:nvSpPr>
          <p:spPr>
            <a:xfrm rot="16200000">
              <a:off x="3761346" y="2241004"/>
              <a:ext cx="1944915" cy="2028010"/>
            </a:xfrm>
            <a:prstGeom prst="arc">
              <a:avLst>
                <a:gd name="adj1" fmla="val 18399283"/>
                <a:gd name="adj2" fmla="val 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55C9D6A-1C21-4367-BB7E-ADA1E6E0D625}"/>
                </a:ext>
              </a:extLst>
            </p:cNvPr>
            <p:cNvCxnSpPr>
              <a:cxnSpLocks/>
              <a:stCxn id="91" idx="0"/>
            </p:cNvCxnSpPr>
            <p:nvPr/>
          </p:nvCxnSpPr>
          <p:spPr>
            <a:xfrm flipH="1">
              <a:off x="3782924" y="2658858"/>
              <a:ext cx="149760" cy="26531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B20592C-2E39-49F9-97BA-52F8EAEA2C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9041" y="2260600"/>
              <a:ext cx="1293934" cy="2062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5A362DB-EB35-41FD-983F-148D48486FC0}"/>
                  </a:ext>
                </a:extLst>
              </p:cNvPr>
              <p:cNvSpPr txBox="1"/>
              <p:nvPr/>
            </p:nvSpPr>
            <p:spPr>
              <a:xfrm>
                <a:off x="6792101" y="9689798"/>
                <a:ext cx="54856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CA" sz="4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5A362DB-EB35-41FD-983F-148D48486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101" y="9689798"/>
                <a:ext cx="5485643" cy="707886"/>
              </a:xfrm>
              <a:prstGeom prst="rect">
                <a:avLst/>
              </a:prstGeom>
              <a:blipFill>
                <a:blip r:embed="rId17"/>
                <a:stretch>
                  <a:fillRect l="-3889"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DD2903F-9126-4919-9AC3-0D1B8BF42087}"/>
                  </a:ext>
                </a:extLst>
              </p:cNvPr>
              <p:cNvSpPr txBox="1"/>
              <p:nvPr/>
            </p:nvSpPr>
            <p:spPr>
              <a:xfrm>
                <a:off x="5210350" y="7989024"/>
                <a:ext cx="5831153" cy="136351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fr-CA" sz="40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fr-CA" sz="4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DD2903F-9126-4919-9AC3-0D1B8BF42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350" y="7989024"/>
                <a:ext cx="5831153" cy="1363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3BB0B81-E513-4DF0-B7C1-5F0164AD9AE9}"/>
                  </a:ext>
                </a:extLst>
              </p:cNvPr>
              <p:cNvSpPr txBox="1"/>
              <p:nvPr/>
            </p:nvSpPr>
            <p:spPr>
              <a:xfrm>
                <a:off x="6792101" y="10372542"/>
                <a:ext cx="54856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fr-CA" sz="4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3BB0B81-E513-4DF0-B7C1-5F0164AD9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101" y="10372542"/>
                <a:ext cx="5485643" cy="707886"/>
              </a:xfrm>
              <a:prstGeom prst="rect">
                <a:avLst/>
              </a:prstGeom>
              <a:blipFill>
                <a:blip r:embed="rId19"/>
                <a:stretch>
                  <a:fillRect l="-3889"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3C7C54E6-1F6E-425E-AB27-81E28F50807F}"/>
              </a:ext>
            </a:extLst>
          </p:cNvPr>
          <p:cNvSpPr txBox="1"/>
          <p:nvPr/>
        </p:nvSpPr>
        <p:spPr>
          <a:xfrm>
            <a:off x="7489292" y="11465797"/>
            <a:ext cx="52260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/>
              <a:t>Avantage: 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200" b="1" dirty="0">
                <a:solidFill>
                  <a:schemeClr val="tx1"/>
                </a:solidFill>
              </a:rPr>
              <a:t>La fonction est limitée à des valeurs entre 0 et 1.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BCC1E53-7FA8-4FE4-8F92-574B639F0387}"/>
              </a:ext>
            </a:extLst>
          </p:cNvPr>
          <p:cNvCxnSpPr>
            <a:cxnSpLocks/>
          </p:cNvCxnSpPr>
          <p:nvPr/>
        </p:nvCxnSpPr>
        <p:spPr>
          <a:xfrm flipV="1">
            <a:off x="3637186" y="9313711"/>
            <a:ext cx="0" cy="3393184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7A26DFD-F95F-45DD-9946-521D7F07EF1C}"/>
                  </a:ext>
                </a:extLst>
              </p:cNvPr>
              <p:cNvSpPr txBox="1"/>
              <p:nvPr/>
            </p:nvSpPr>
            <p:spPr>
              <a:xfrm>
                <a:off x="2964951" y="12855237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7A26DFD-F95F-45DD-9946-521D7F07E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951" y="12855237"/>
                <a:ext cx="1356853" cy="70788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125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RÉGRESSION LOGISTIQUE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93899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Solution : régression logistique (avec 2 caractéristiques)</a:t>
            </a:r>
          </a:p>
          <a:p>
            <a:endParaRPr lang="fr-CA" sz="4000" dirty="0"/>
          </a:p>
          <a:p>
            <a:r>
              <a:rPr lang="fr-CA" sz="4000" dirty="0"/>
              <a:t>Exemple avec 2 caractéristiques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7DAE1C7-0B97-4FEB-BC63-D8514FCCCAAC}"/>
              </a:ext>
            </a:extLst>
          </p:cNvPr>
          <p:cNvGrpSpPr/>
          <p:nvPr/>
        </p:nvGrpSpPr>
        <p:grpSpPr>
          <a:xfrm>
            <a:off x="565355" y="2646877"/>
            <a:ext cx="11061290" cy="8222316"/>
            <a:chOff x="0" y="1938991"/>
            <a:chExt cx="6860010" cy="509933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4806346-908C-47AC-A634-8FB86165C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938991"/>
              <a:ext cx="6860010" cy="509933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FE3F71D-A4FB-4645-B074-18EB23C28F2D}"/>
                    </a:ext>
                  </a:extLst>
                </p:cNvPr>
                <p:cNvSpPr txBox="1"/>
                <p:nvPr/>
              </p:nvSpPr>
              <p:spPr>
                <a:xfrm>
                  <a:off x="274768" y="3052936"/>
                  <a:ext cx="334109" cy="4390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sz="40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fr-CA" sz="40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FE3F71D-A4FB-4645-B074-18EB23C28F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768" y="3052936"/>
                  <a:ext cx="334109" cy="43901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C4BE1F9-C83A-445D-A8E4-5FF677EF6355}"/>
                    </a:ext>
                  </a:extLst>
                </p:cNvPr>
                <p:cNvSpPr txBox="1"/>
                <p:nvPr/>
              </p:nvSpPr>
              <p:spPr>
                <a:xfrm>
                  <a:off x="5656991" y="5156472"/>
                  <a:ext cx="512855" cy="45492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40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fr-CA" sz="4000" b="1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40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fr-CA" sz="4000" b="1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4000" b="1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C4BE1F9-C83A-445D-A8E4-5FF677EF63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991" y="5156472"/>
                  <a:ext cx="512855" cy="454924"/>
                </a:xfrm>
                <a:prstGeom prst="rect">
                  <a:avLst/>
                </a:prstGeom>
                <a:blipFill>
                  <a:blip r:embed="rId5"/>
                  <a:stretch>
                    <a:fillRect l="-7353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45178A-371A-4A9B-B495-7243002CE4A3}"/>
                    </a:ext>
                  </a:extLst>
                </p:cNvPr>
                <p:cNvSpPr txBox="1"/>
                <p:nvPr/>
              </p:nvSpPr>
              <p:spPr>
                <a:xfrm>
                  <a:off x="1931368" y="6075894"/>
                  <a:ext cx="624649" cy="45492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40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fr-CA" sz="4000" b="1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40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fr-CA" sz="4000" b="1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4000" b="1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45178A-371A-4A9B-B495-7243002CE4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1368" y="6075894"/>
                  <a:ext cx="624649" cy="4549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72939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Oval 210">
            <a:extLst>
              <a:ext uri="{FF2B5EF4-FFF2-40B4-BE49-F238E27FC236}">
                <a16:creationId xmlns:a16="http://schemas.microsoft.com/office/drawing/2014/main" id="{00DDB59B-6DC6-419B-A8EA-132ADC3CBB0D}"/>
              </a:ext>
            </a:extLst>
          </p:cNvPr>
          <p:cNvSpPr/>
          <p:nvPr/>
        </p:nvSpPr>
        <p:spPr>
          <a:xfrm>
            <a:off x="-240314" y="8354325"/>
            <a:ext cx="5663364" cy="566336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05240F01-E75A-4E7C-A4C4-567DA5824B4D}"/>
              </a:ext>
            </a:extLst>
          </p:cNvPr>
          <p:cNvSpPr/>
          <p:nvPr/>
        </p:nvSpPr>
        <p:spPr>
          <a:xfrm>
            <a:off x="920638" y="9500023"/>
            <a:ext cx="3402051" cy="340205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DEDD4A01-4B18-4C8E-9546-4235718E0752}"/>
              </a:ext>
            </a:extLst>
          </p:cNvPr>
          <p:cNvSpPr/>
          <p:nvPr/>
        </p:nvSpPr>
        <p:spPr>
          <a:xfrm>
            <a:off x="1096833" y="9672141"/>
            <a:ext cx="3053286" cy="30532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F60F1D44-2366-48D8-A1EC-C1AB94953017}"/>
              </a:ext>
            </a:extLst>
          </p:cNvPr>
          <p:cNvSpPr/>
          <p:nvPr/>
        </p:nvSpPr>
        <p:spPr>
          <a:xfrm>
            <a:off x="1249478" y="9837582"/>
            <a:ext cx="2764503" cy="27645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A8A45829-1750-4D32-A2E7-E3F6338069A6}"/>
              </a:ext>
            </a:extLst>
          </p:cNvPr>
          <p:cNvSpPr/>
          <p:nvPr/>
        </p:nvSpPr>
        <p:spPr>
          <a:xfrm>
            <a:off x="1403657" y="9996356"/>
            <a:ext cx="2460186" cy="246018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C76A58E8-A750-455B-AB77-3AFA0F87BF27}"/>
              </a:ext>
            </a:extLst>
          </p:cNvPr>
          <p:cNvSpPr/>
          <p:nvPr/>
        </p:nvSpPr>
        <p:spPr>
          <a:xfrm>
            <a:off x="1720930" y="10309108"/>
            <a:ext cx="1839792" cy="183979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RÉGRESSION LOGISTIQUE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81588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Solution : régression logistique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600" dirty="0"/>
              <a:t>Partie 2 : le modèle donne en sortie non pas la valeur de la classe, mais plutôt la probabilité d’appartenir à la classe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5A362DB-EB35-41FD-983F-148D48486FC0}"/>
                  </a:ext>
                </a:extLst>
              </p:cNvPr>
              <p:cNvSpPr txBox="1"/>
              <p:nvPr/>
            </p:nvSpPr>
            <p:spPr>
              <a:xfrm>
                <a:off x="6792101" y="9689798"/>
                <a:ext cx="54856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CA" sz="4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5A362DB-EB35-41FD-983F-148D48486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101" y="9689798"/>
                <a:ext cx="5485643" cy="707886"/>
              </a:xfrm>
              <a:prstGeom prst="rect">
                <a:avLst/>
              </a:prstGeom>
              <a:blipFill>
                <a:blip r:embed="rId3"/>
                <a:stretch>
                  <a:fillRect l="-3889"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DD2903F-9126-4919-9AC3-0D1B8BF42087}"/>
                  </a:ext>
                </a:extLst>
              </p:cNvPr>
              <p:cNvSpPr txBox="1"/>
              <p:nvPr/>
            </p:nvSpPr>
            <p:spPr>
              <a:xfrm>
                <a:off x="5210350" y="7989024"/>
                <a:ext cx="5831153" cy="136351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fr-CA" sz="40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fr-CA" sz="4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DD2903F-9126-4919-9AC3-0D1B8BF42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350" y="7989024"/>
                <a:ext cx="5831153" cy="1363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3BB0B81-E513-4DF0-B7C1-5F0164AD9AE9}"/>
                  </a:ext>
                </a:extLst>
              </p:cNvPr>
              <p:cNvSpPr txBox="1"/>
              <p:nvPr/>
            </p:nvSpPr>
            <p:spPr>
              <a:xfrm>
                <a:off x="6792101" y="10372542"/>
                <a:ext cx="54856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fr-CA" sz="4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3BB0B81-E513-4DF0-B7C1-5F0164AD9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101" y="10372542"/>
                <a:ext cx="5485643" cy="707886"/>
              </a:xfrm>
              <a:prstGeom prst="rect">
                <a:avLst/>
              </a:prstGeom>
              <a:blipFill>
                <a:blip r:embed="rId5"/>
                <a:stretch>
                  <a:fillRect l="-3889"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3C7C54E6-1F6E-425E-AB27-81E28F50807F}"/>
              </a:ext>
            </a:extLst>
          </p:cNvPr>
          <p:cNvSpPr txBox="1"/>
          <p:nvPr/>
        </p:nvSpPr>
        <p:spPr>
          <a:xfrm>
            <a:off x="7489292" y="11465797"/>
            <a:ext cx="52260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/>
              <a:t>Avantage: 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200" b="1" dirty="0">
                <a:solidFill>
                  <a:schemeClr val="tx1"/>
                </a:solidFill>
              </a:rPr>
              <a:t>La fonction est limitée à des valeurs entre 0 et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C9826D1-A462-4D63-915C-92BB6C3091BE}"/>
                  </a:ext>
                </a:extLst>
              </p:cNvPr>
              <p:cNvSpPr txBox="1"/>
              <p:nvPr/>
            </p:nvSpPr>
            <p:spPr>
              <a:xfrm>
                <a:off x="3910226" y="1885741"/>
                <a:ext cx="8269165" cy="75796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𝑺𝒊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3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C9826D1-A462-4D63-915C-92BB6C30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226" y="1885741"/>
                <a:ext cx="8269165" cy="7579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77BDA33-C970-461B-8B3D-07D8A3855E8C}"/>
              </a:ext>
            </a:extLst>
          </p:cNvPr>
          <p:cNvCxnSpPr>
            <a:cxnSpLocks/>
          </p:cNvCxnSpPr>
          <p:nvPr/>
        </p:nvCxnSpPr>
        <p:spPr>
          <a:xfrm flipH="1" flipV="1">
            <a:off x="2626094" y="2452751"/>
            <a:ext cx="16370" cy="51858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807F9DE-23AF-421A-89DD-9BD48F6DCC8C}"/>
              </a:ext>
            </a:extLst>
          </p:cNvPr>
          <p:cNvCxnSpPr>
            <a:cxnSpLocks/>
          </p:cNvCxnSpPr>
          <p:nvPr/>
        </p:nvCxnSpPr>
        <p:spPr>
          <a:xfrm flipV="1">
            <a:off x="139791" y="5199150"/>
            <a:ext cx="5706981" cy="249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76E1395-77CB-495E-99E7-9646C6CDAE4D}"/>
                  </a:ext>
                </a:extLst>
              </p:cNvPr>
              <p:cNvSpPr txBox="1"/>
              <p:nvPr/>
            </p:nvSpPr>
            <p:spPr>
              <a:xfrm>
                <a:off x="5044828" y="5284379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76E1395-77CB-495E-99E7-9646C6CDA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828" y="5284379"/>
                <a:ext cx="1356853" cy="7605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70E566F-62C2-4557-9D99-B7BE5766915C}"/>
                  </a:ext>
                </a:extLst>
              </p:cNvPr>
              <p:cNvSpPr txBox="1"/>
              <p:nvPr/>
            </p:nvSpPr>
            <p:spPr>
              <a:xfrm>
                <a:off x="1446222" y="2349945"/>
                <a:ext cx="1356853" cy="7335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70E566F-62C2-4557-9D99-B7BE57669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222" y="2349945"/>
                <a:ext cx="1356853" cy="7335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1C75FD1A-A57C-4391-A5BF-9446AA7C0527}"/>
              </a:ext>
            </a:extLst>
          </p:cNvPr>
          <p:cNvGrpSpPr/>
          <p:nvPr/>
        </p:nvGrpSpPr>
        <p:grpSpPr>
          <a:xfrm>
            <a:off x="2532356" y="3147625"/>
            <a:ext cx="211911" cy="243786"/>
            <a:chOff x="4131601" y="2884249"/>
            <a:chExt cx="171830" cy="197676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1206101-0FC4-4FAE-8DA7-E8301336E8FB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93EBDFC-D74A-4FA4-9088-B29E75EEA2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1D3CD45-2C09-4FBA-9D05-6F552394AEE3}"/>
                  </a:ext>
                </a:extLst>
              </p:cNvPr>
              <p:cNvSpPr txBox="1"/>
              <p:nvPr/>
            </p:nvSpPr>
            <p:spPr>
              <a:xfrm>
                <a:off x="11165" y="2940382"/>
                <a:ext cx="1027496" cy="52322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1D3CD45-2C09-4FBA-9D05-6F552394A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5" y="2940382"/>
                <a:ext cx="102749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3892423-1ED1-4C05-94C7-4E8D7C8AFDDA}"/>
                  </a:ext>
                </a:extLst>
              </p:cNvPr>
              <p:cNvSpPr txBox="1"/>
              <p:nvPr/>
            </p:nvSpPr>
            <p:spPr>
              <a:xfrm>
                <a:off x="-306176" y="3914019"/>
                <a:ext cx="1270471" cy="52322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3892423-1ED1-4C05-94C7-4E8D7C8AF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6176" y="3914019"/>
                <a:ext cx="127047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Arrow: Down 77">
            <a:extLst>
              <a:ext uri="{FF2B5EF4-FFF2-40B4-BE49-F238E27FC236}">
                <a16:creationId xmlns:a16="http://schemas.microsoft.com/office/drawing/2014/main" id="{40683E06-7B8E-4B46-A961-6CAA063B64B6}"/>
              </a:ext>
            </a:extLst>
          </p:cNvPr>
          <p:cNvSpPr/>
          <p:nvPr/>
        </p:nvSpPr>
        <p:spPr>
          <a:xfrm>
            <a:off x="8919214" y="3559367"/>
            <a:ext cx="621474" cy="43860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595D688-7800-4000-B666-FEEC28090746}"/>
                  </a:ext>
                </a:extLst>
              </p:cNvPr>
              <p:cNvSpPr txBox="1"/>
              <p:nvPr/>
            </p:nvSpPr>
            <p:spPr>
              <a:xfrm>
                <a:off x="4229897" y="4151803"/>
                <a:ext cx="7955100" cy="356277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𝑨𝒗𝒆𝒄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𝒆𝒕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br>
                  <a:rPr lang="fr-CA" sz="2800" b="1" dirty="0">
                    <a:solidFill>
                      <a:srgbClr val="C00000"/>
                    </a:solidFill>
                  </a:rPr>
                </a:br>
                <a:endParaRPr lang="fr-CA" sz="2800" b="1" dirty="0">
                  <a:solidFill>
                    <a:srgbClr val="C00000"/>
                  </a:solidFill>
                </a:endParaRPr>
              </a:p>
              <a:p>
                <a:endParaRPr lang="fr-CA" sz="14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2800" b="1" dirty="0">
                  <a:solidFill>
                    <a:srgbClr val="C00000"/>
                  </a:solidFill>
                </a:endParaRPr>
              </a:p>
              <a:p>
                <a:endParaRPr lang="fr-CA" sz="1400" b="1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  <a:p>
                <a:endParaRPr lang="fr-CA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595D688-7800-4000-B666-FEEC28090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897" y="4151803"/>
                <a:ext cx="7955100" cy="35627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 79">
            <a:extLst>
              <a:ext uri="{FF2B5EF4-FFF2-40B4-BE49-F238E27FC236}">
                <a16:creationId xmlns:a16="http://schemas.microsoft.com/office/drawing/2014/main" id="{B671CC69-DCF9-4B52-A7D6-458EA8CA577C}"/>
              </a:ext>
            </a:extLst>
          </p:cNvPr>
          <p:cNvSpPr/>
          <p:nvPr/>
        </p:nvSpPr>
        <p:spPr>
          <a:xfrm>
            <a:off x="1688284" y="4637686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863C344-DD7B-4AA2-91F9-B4A52F07340E}"/>
              </a:ext>
            </a:extLst>
          </p:cNvPr>
          <p:cNvSpPr/>
          <p:nvPr/>
        </p:nvSpPr>
        <p:spPr>
          <a:xfrm>
            <a:off x="2017010" y="4277172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6F861D4-3DB3-4F86-B68C-724510D28FAB}"/>
              </a:ext>
            </a:extLst>
          </p:cNvPr>
          <p:cNvSpPr/>
          <p:nvPr/>
        </p:nvSpPr>
        <p:spPr>
          <a:xfrm>
            <a:off x="3349198" y="4609959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3C0D2DC-0746-4A0E-B545-06CB3742501B}"/>
              </a:ext>
            </a:extLst>
          </p:cNvPr>
          <p:cNvSpPr/>
          <p:nvPr/>
        </p:nvSpPr>
        <p:spPr>
          <a:xfrm>
            <a:off x="3001357" y="4279616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3463F1F-B60E-4AE4-B6BB-46B4C7E8A848}"/>
              </a:ext>
            </a:extLst>
          </p:cNvPr>
          <p:cNvSpPr/>
          <p:nvPr/>
        </p:nvSpPr>
        <p:spPr>
          <a:xfrm>
            <a:off x="2500094" y="4160462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6122E77-96A4-4DE7-96A9-83DF4FC86040}"/>
              </a:ext>
            </a:extLst>
          </p:cNvPr>
          <p:cNvSpPr/>
          <p:nvPr/>
        </p:nvSpPr>
        <p:spPr>
          <a:xfrm>
            <a:off x="3475320" y="5088984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908E780-42FB-4AB3-9516-7F3BB73292F4}"/>
              </a:ext>
            </a:extLst>
          </p:cNvPr>
          <p:cNvSpPr/>
          <p:nvPr/>
        </p:nvSpPr>
        <p:spPr>
          <a:xfrm flipH="1" flipV="1">
            <a:off x="1702354" y="555741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153A918-D0E7-4F4F-A8FE-5166B8706A8E}"/>
              </a:ext>
            </a:extLst>
          </p:cNvPr>
          <p:cNvSpPr/>
          <p:nvPr/>
        </p:nvSpPr>
        <p:spPr>
          <a:xfrm flipH="1" flipV="1">
            <a:off x="2045993" y="5935588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705F907-9958-4F8A-9985-D57DEFEEBB68}"/>
              </a:ext>
            </a:extLst>
          </p:cNvPr>
          <p:cNvSpPr/>
          <p:nvPr/>
        </p:nvSpPr>
        <p:spPr>
          <a:xfrm flipH="1" flipV="1">
            <a:off x="1576354" y="5098061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36EC9F6-D201-4DB7-A76E-E96863BF4705}"/>
              </a:ext>
            </a:extLst>
          </p:cNvPr>
          <p:cNvSpPr/>
          <p:nvPr/>
        </p:nvSpPr>
        <p:spPr>
          <a:xfrm>
            <a:off x="2497248" y="6039768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AAF8403-E7F0-4662-97BC-5019408094FC}"/>
              </a:ext>
            </a:extLst>
          </p:cNvPr>
          <p:cNvSpPr/>
          <p:nvPr/>
        </p:nvSpPr>
        <p:spPr>
          <a:xfrm>
            <a:off x="3349198" y="5562597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E67821A-8BE4-42CA-B6CA-AE339E74D490}"/>
              </a:ext>
            </a:extLst>
          </p:cNvPr>
          <p:cNvSpPr/>
          <p:nvPr/>
        </p:nvSpPr>
        <p:spPr>
          <a:xfrm>
            <a:off x="3001357" y="5933188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0611B66-02F1-4732-B4FB-74AFE7F79F1C}"/>
              </a:ext>
            </a:extLst>
          </p:cNvPr>
          <p:cNvGrpSpPr/>
          <p:nvPr/>
        </p:nvGrpSpPr>
        <p:grpSpPr>
          <a:xfrm>
            <a:off x="2536342" y="6993356"/>
            <a:ext cx="211911" cy="243786"/>
            <a:chOff x="4131601" y="2884249"/>
            <a:chExt cx="171830" cy="197676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A241A8F-03CF-47DC-860E-4D4389DA5E56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F3F19E5-EB8B-47A6-B412-1F44A03DD0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A3D76C8-FBF4-40F9-A79B-8135D7B20ED6}"/>
              </a:ext>
            </a:extLst>
          </p:cNvPr>
          <p:cNvGrpSpPr/>
          <p:nvPr/>
        </p:nvGrpSpPr>
        <p:grpSpPr>
          <a:xfrm>
            <a:off x="3518087" y="6728552"/>
            <a:ext cx="211911" cy="243786"/>
            <a:chOff x="4131601" y="2884249"/>
            <a:chExt cx="171830" cy="197676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6B61336-B62E-419A-8378-514F57430161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CC539F7-ED7B-4766-9745-9C8C1E9FD2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EAE8D1A-940A-4FE0-B2F9-D3C330924D2B}"/>
              </a:ext>
            </a:extLst>
          </p:cNvPr>
          <p:cNvGrpSpPr/>
          <p:nvPr/>
        </p:nvGrpSpPr>
        <p:grpSpPr>
          <a:xfrm>
            <a:off x="4174214" y="6101179"/>
            <a:ext cx="211911" cy="243786"/>
            <a:chOff x="4131601" y="2884249"/>
            <a:chExt cx="171830" cy="197676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CA9A669-066F-41AE-B11D-F36251B331A4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1757169-DFA4-4F2F-860D-ACCD825AB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9380D2B-98EA-4082-9396-CBE4B683B84B}"/>
              </a:ext>
            </a:extLst>
          </p:cNvPr>
          <p:cNvGrpSpPr/>
          <p:nvPr/>
        </p:nvGrpSpPr>
        <p:grpSpPr>
          <a:xfrm>
            <a:off x="4438206" y="5074834"/>
            <a:ext cx="211911" cy="243786"/>
            <a:chOff x="4131601" y="2884249"/>
            <a:chExt cx="171830" cy="197676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B6CA3C0-7541-4A50-8C70-DE58A81624B1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A1275D8-0FE4-4154-A114-6F74E8B627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5A26EAA-018D-4109-8B98-706C12CCFAD9}"/>
              </a:ext>
            </a:extLst>
          </p:cNvPr>
          <p:cNvGrpSpPr/>
          <p:nvPr/>
        </p:nvGrpSpPr>
        <p:grpSpPr>
          <a:xfrm>
            <a:off x="4192613" y="4081929"/>
            <a:ext cx="211911" cy="243786"/>
            <a:chOff x="4131601" y="2884249"/>
            <a:chExt cx="171830" cy="197676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F6D37F0-A4C2-4E80-808C-168FE7A18807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E50A722-909B-45A9-BE31-A0A33C2A16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E60038D-81C6-46ED-A70C-E4CA1DBBE473}"/>
              </a:ext>
            </a:extLst>
          </p:cNvPr>
          <p:cNvGrpSpPr/>
          <p:nvPr/>
        </p:nvGrpSpPr>
        <p:grpSpPr>
          <a:xfrm>
            <a:off x="3482442" y="3409768"/>
            <a:ext cx="211911" cy="243786"/>
            <a:chOff x="4131601" y="2884249"/>
            <a:chExt cx="171830" cy="197676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7D2843C-BE95-4B83-8727-FB39DC9B72C5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7E2B99A-8189-423F-8182-13E66B1AA5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C1CF690-1D20-4875-9561-3CF01AD84841}"/>
              </a:ext>
            </a:extLst>
          </p:cNvPr>
          <p:cNvGrpSpPr/>
          <p:nvPr/>
        </p:nvGrpSpPr>
        <p:grpSpPr>
          <a:xfrm>
            <a:off x="1502069" y="3411750"/>
            <a:ext cx="211911" cy="243786"/>
            <a:chOff x="4131601" y="2884249"/>
            <a:chExt cx="171830" cy="197676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37E0F8D-231E-48F0-8139-FE266C69395F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F76CB43-44C6-4752-99F9-E3E94CE74C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6FE2962-39E5-426A-96C0-98328684CB78}"/>
              </a:ext>
            </a:extLst>
          </p:cNvPr>
          <p:cNvGrpSpPr/>
          <p:nvPr/>
        </p:nvGrpSpPr>
        <p:grpSpPr>
          <a:xfrm>
            <a:off x="848449" y="4081929"/>
            <a:ext cx="211911" cy="243786"/>
            <a:chOff x="4131601" y="2884249"/>
            <a:chExt cx="171830" cy="197676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A8C6F1C-8A43-4986-A762-F665F491B400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1288E01-B808-4F81-B20A-09ACA6E5D2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4AA9AC8-0968-4A3B-8E6A-88CB4C613F68}"/>
              </a:ext>
            </a:extLst>
          </p:cNvPr>
          <p:cNvGrpSpPr/>
          <p:nvPr/>
        </p:nvGrpSpPr>
        <p:grpSpPr>
          <a:xfrm>
            <a:off x="544823" y="5088984"/>
            <a:ext cx="211911" cy="243786"/>
            <a:chOff x="4131601" y="2884249"/>
            <a:chExt cx="171830" cy="197676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0EBD765-6A51-416D-9C76-C0C4763A1B04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1951FA6-09BF-486A-964D-E316E0C77B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94FB924-D97A-45ED-9443-D98BBB1FC3E9}"/>
              </a:ext>
            </a:extLst>
          </p:cNvPr>
          <p:cNvGrpSpPr/>
          <p:nvPr/>
        </p:nvGrpSpPr>
        <p:grpSpPr>
          <a:xfrm>
            <a:off x="848449" y="6043702"/>
            <a:ext cx="211911" cy="243786"/>
            <a:chOff x="4131601" y="2884249"/>
            <a:chExt cx="171830" cy="197676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DE639A0-5A7A-449C-9A4A-DBA33C77381B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4A53B4E-BA6D-4186-962C-595234E36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4066896-C84D-47F5-82AE-A733770A800C}"/>
              </a:ext>
            </a:extLst>
          </p:cNvPr>
          <p:cNvGrpSpPr/>
          <p:nvPr/>
        </p:nvGrpSpPr>
        <p:grpSpPr>
          <a:xfrm>
            <a:off x="1516286" y="6743301"/>
            <a:ext cx="211911" cy="243786"/>
            <a:chOff x="4131601" y="2884249"/>
            <a:chExt cx="171830" cy="197676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04BBED9-0196-4CE4-8522-C94AEAEDBBB4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C16B1A-D509-45E4-B969-3E6922368A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7381EF0-8FC7-40F9-A949-4858D83A249C}"/>
              </a:ext>
            </a:extLst>
          </p:cNvPr>
          <p:cNvCxnSpPr>
            <a:cxnSpLocks/>
          </p:cNvCxnSpPr>
          <p:nvPr/>
        </p:nvCxnSpPr>
        <p:spPr>
          <a:xfrm flipH="1">
            <a:off x="856755" y="3255030"/>
            <a:ext cx="199281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6E7FE8B-0F3A-48B5-8F5F-865DC8B93BFD}"/>
              </a:ext>
            </a:extLst>
          </p:cNvPr>
          <p:cNvCxnSpPr>
            <a:cxnSpLocks/>
          </p:cNvCxnSpPr>
          <p:nvPr/>
        </p:nvCxnSpPr>
        <p:spPr>
          <a:xfrm flipH="1">
            <a:off x="654931" y="4264680"/>
            <a:ext cx="2161986" cy="85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211FDF0E-888D-4C05-A42C-41231656F910}"/>
              </a:ext>
            </a:extLst>
          </p:cNvPr>
          <p:cNvSpPr/>
          <p:nvPr/>
        </p:nvSpPr>
        <p:spPr>
          <a:xfrm>
            <a:off x="1171122" y="3719524"/>
            <a:ext cx="2921217" cy="292121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1EFCFAC-1C5C-4DC6-8CA6-48E40E25AC93}"/>
              </a:ext>
            </a:extLst>
          </p:cNvPr>
          <p:cNvCxnSpPr>
            <a:cxnSpLocks/>
          </p:cNvCxnSpPr>
          <p:nvPr/>
        </p:nvCxnSpPr>
        <p:spPr>
          <a:xfrm flipH="1">
            <a:off x="654931" y="3712984"/>
            <a:ext cx="19364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D1D9E689-421D-48C6-9ACA-99D53D7684D8}"/>
                  </a:ext>
                </a:extLst>
              </p:cNvPr>
              <p:cNvSpPr txBox="1"/>
              <p:nvPr/>
            </p:nvSpPr>
            <p:spPr>
              <a:xfrm>
                <a:off x="-120892" y="3474754"/>
                <a:ext cx="1027496" cy="52322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D1D9E689-421D-48C6-9ACA-99D53D768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892" y="3474754"/>
                <a:ext cx="1027496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E494B58-FD3C-4802-A5A4-9F641A68A7F0}"/>
                  </a:ext>
                </a:extLst>
              </p:cNvPr>
              <p:cNvSpPr txBox="1"/>
              <p:nvPr/>
            </p:nvSpPr>
            <p:spPr>
              <a:xfrm>
                <a:off x="3924139" y="2608228"/>
                <a:ext cx="8269165" cy="75796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𝑺𝒊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3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E494B58-FD3C-4802-A5A4-9F641A68A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139" y="2608228"/>
                <a:ext cx="8269165" cy="7579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B24EAD4-B6EE-4182-B13F-A78322EC05B7}"/>
              </a:ext>
            </a:extLst>
          </p:cNvPr>
          <p:cNvCxnSpPr>
            <a:cxnSpLocks/>
          </p:cNvCxnSpPr>
          <p:nvPr/>
        </p:nvCxnSpPr>
        <p:spPr>
          <a:xfrm flipH="1" flipV="1">
            <a:off x="2626260" y="8467053"/>
            <a:ext cx="16370" cy="51858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31BDC2D-016B-442D-A6B8-9B87A39573C2}"/>
              </a:ext>
            </a:extLst>
          </p:cNvPr>
          <p:cNvCxnSpPr>
            <a:cxnSpLocks/>
          </p:cNvCxnSpPr>
          <p:nvPr/>
        </p:nvCxnSpPr>
        <p:spPr>
          <a:xfrm flipV="1">
            <a:off x="139957" y="11213452"/>
            <a:ext cx="5706981" cy="249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8B0B238D-4E8A-4D6C-A4E3-1BE9C51BEA7B}"/>
                  </a:ext>
                </a:extLst>
              </p:cNvPr>
              <p:cNvSpPr txBox="1"/>
              <p:nvPr/>
            </p:nvSpPr>
            <p:spPr>
              <a:xfrm>
                <a:off x="5044994" y="11298681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8B0B238D-4E8A-4D6C-A4E3-1BE9C51BE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94" y="11298681"/>
                <a:ext cx="1356853" cy="7605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9C26E92-E365-4491-9E4A-5D56D27EF06E}"/>
                  </a:ext>
                </a:extLst>
              </p:cNvPr>
              <p:cNvSpPr txBox="1"/>
              <p:nvPr/>
            </p:nvSpPr>
            <p:spPr>
              <a:xfrm>
                <a:off x="1446388" y="8364247"/>
                <a:ext cx="1356853" cy="7335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9C26E92-E365-4491-9E4A-5D56D27EF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388" y="8364247"/>
                <a:ext cx="1356853" cy="73353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652FD217-BA0D-41C4-8308-5EDA163EF3E4}"/>
                  </a:ext>
                </a:extLst>
              </p:cNvPr>
              <p:cNvSpPr txBox="1"/>
              <p:nvPr/>
            </p:nvSpPr>
            <p:spPr>
              <a:xfrm>
                <a:off x="11331" y="8954684"/>
                <a:ext cx="1027496" cy="52322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652FD217-BA0D-41C4-8308-5EDA163EF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1" y="8954684"/>
                <a:ext cx="1027496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9DA5C50F-6BDA-4475-83AD-B361F64A1C07}"/>
                  </a:ext>
                </a:extLst>
              </p:cNvPr>
              <p:cNvSpPr txBox="1"/>
              <p:nvPr/>
            </p:nvSpPr>
            <p:spPr>
              <a:xfrm>
                <a:off x="-306010" y="9928321"/>
                <a:ext cx="1270471" cy="52322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9DA5C50F-6BDA-4475-83AD-B361F64A1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6010" y="9928321"/>
                <a:ext cx="1270471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6987307B-46AE-432E-9BFD-03524F97B0B4}"/>
              </a:ext>
            </a:extLst>
          </p:cNvPr>
          <p:cNvCxnSpPr>
            <a:cxnSpLocks/>
          </p:cNvCxnSpPr>
          <p:nvPr/>
        </p:nvCxnSpPr>
        <p:spPr>
          <a:xfrm flipH="1">
            <a:off x="856921" y="9269332"/>
            <a:ext cx="199281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B33163C0-3447-48F4-A3CA-FB0E5778C115}"/>
              </a:ext>
            </a:extLst>
          </p:cNvPr>
          <p:cNvCxnSpPr>
            <a:cxnSpLocks/>
          </p:cNvCxnSpPr>
          <p:nvPr/>
        </p:nvCxnSpPr>
        <p:spPr>
          <a:xfrm flipH="1">
            <a:off x="655097" y="10278982"/>
            <a:ext cx="2161986" cy="85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36E4DAA7-1DDB-4A35-87A8-F37953E08B31}"/>
              </a:ext>
            </a:extLst>
          </p:cNvPr>
          <p:cNvCxnSpPr>
            <a:cxnSpLocks/>
          </p:cNvCxnSpPr>
          <p:nvPr/>
        </p:nvCxnSpPr>
        <p:spPr>
          <a:xfrm flipH="1">
            <a:off x="655097" y="9727286"/>
            <a:ext cx="19364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5657AE3-FD8B-492E-8F17-32039DA34C3D}"/>
                  </a:ext>
                </a:extLst>
              </p:cNvPr>
              <p:cNvSpPr txBox="1"/>
              <p:nvPr/>
            </p:nvSpPr>
            <p:spPr>
              <a:xfrm>
                <a:off x="-120726" y="9489056"/>
                <a:ext cx="1027496" cy="52322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5657AE3-FD8B-492E-8F17-32039DA34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726" y="9489056"/>
                <a:ext cx="1027496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7E6487-E272-4E09-81D6-F18E1D65B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851940"/>
              </p:ext>
            </p:extLst>
          </p:nvPr>
        </p:nvGraphicFramePr>
        <p:xfrm>
          <a:off x="355309" y="14343428"/>
          <a:ext cx="4988526" cy="5667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1421">
                  <a:extLst>
                    <a:ext uri="{9D8B030D-6E8A-4147-A177-3AD203B41FA5}">
                      <a16:colId xmlns:a16="http://schemas.microsoft.com/office/drawing/2014/main" val="4175490591"/>
                    </a:ext>
                  </a:extLst>
                </a:gridCol>
                <a:gridCol w="831421">
                  <a:extLst>
                    <a:ext uri="{9D8B030D-6E8A-4147-A177-3AD203B41FA5}">
                      <a16:colId xmlns:a16="http://schemas.microsoft.com/office/drawing/2014/main" val="4061491927"/>
                    </a:ext>
                  </a:extLst>
                </a:gridCol>
                <a:gridCol w="831421">
                  <a:extLst>
                    <a:ext uri="{9D8B030D-6E8A-4147-A177-3AD203B41FA5}">
                      <a16:colId xmlns:a16="http://schemas.microsoft.com/office/drawing/2014/main" val="656808103"/>
                    </a:ext>
                  </a:extLst>
                </a:gridCol>
                <a:gridCol w="831421">
                  <a:extLst>
                    <a:ext uri="{9D8B030D-6E8A-4147-A177-3AD203B41FA5}">
                      <a16:colId xmlns:a16="http://schemas.microsoft.com/office/drawing/2014/main" val="1325498007"/>
                    </a:ext>
                  </a:extLst>
                </a:gridCol>
                <a:gridCol w="831421">
                  <a:extLst>
                    <a:ext uri="{9D8B030D-6E8A-4147-A177-3AD203B41FA5}">
                      <a16:colId xmlns:a16="http://schemas.microsoft.com/office/drawing/2014/main" val="3069901657"/>
                    </a:ext>
                  </a:extLst>
                </a:gridCol>
                <a:gridCol w="831421">
                  <a:extLst>
                    <a:ext uri="{9D8B030D-6E8A-4147-A177-3AD203B41FA5}">
                      <a16:colId xmlns:a16="http://schemas.microsoft.com/office/drawing/2014/main" val="4073387761"/>
                    </a:ext>
                  </a:extLst>
                </a:gridCol>
              </a:tblGrid>
              <a:tr h="566701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12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874D9DD-1702-46B0-B534-7679B9E5CE8E}"/>
                  </a:ext>
                </a:extLst>
              </p:cNvPr>
              <p:cNvSpPr/>
              <p:nvPr/>
            </p:nvSpPr>
            <p:spPr>
              <a:xfrm>
                <a:off x="-2546190" y="14303498"/>
                <a:ext cx="263527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874D9DD-1702-46B0-B534-7679B9E5C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46190" y="14303498"/>
                <a:ext cx="2635272" cy="70788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D138927E-F0EF-4B22-AF2C-4CC4578652D5}"/>
                  </a:ext>
                </a:extLst>
              </p:cNvPr>
              <p:cNvSpPr/>
              <p:nvPr/>
            </p:nvSpPr>
            <p:spPr>
              <a:xfrm>
                <a:off x="5490654" y="14197028"/>
                <a:ext cx="263527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D138927E-F0EF-4B22-AF2C-4CC4578652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654" y="14197028"/>
                <a:ext cx="2635272" cy="70788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200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RÉGRESSION LOGISTIQUE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392798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Comme dans le cas de la régression linéaire, la fonction de perte inclut deux termes: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Une fonction de coût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Une fonction de régularisation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r>
                  <a:rPr lang="fr-CA" sz="4000" dirty="0"/>
                  <a:t>Toutefois, pour ce qui est de la fonction de coût, on ne peut pas prendre directement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fr-CA" sz="4000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40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Le problème est que pour une fonction sigmoïde telle que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CA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fr-CA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fr-CA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fr-CA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fr-CA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CA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fr-CA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fr-CA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CA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fr-CA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pPr marL="742950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Il n’existe pas de solution analytique </a:t>
                </a:r>
                <a:br>
                  <a:rPr lang="fr-CA" sz="4000" dirty="0"/>
                </a:br>
                <a:r>
                  <a:rPr lang="fr-CA" sz="4000" dirty="0"/>
                  <a:t>(on doit donc progresser de manière itérative).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Or, l’espace de la fonction de coût n’est pas « convexe ».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peut alors être coincé dans un « minimum local » qui est supérieur au « minimum global ».</a:t>
                </a:r>
              </a:p>
              <a:p>
                <a:pPr marL="742950" indent="-742950">
                  <a:buFont typeface="+mj-lt"/>
                  <a:buAutoNum type="arabicPeriod"/>
                </a:pPr>
                <a:endParaRPr lang="fr-CA" sz="4000" dirty="0"/>
              </a:p>
              <a:p>
                <a:endParaRPr lang="fr-CA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3927980"/>
              </a:xfrm>
              <a:prstGeom prst="rect">
                <a:avLst/>
              </a:prstGeom>
              <a:blipFill>
                <a:blip r:embed="rId3"/>
                <a:stretch>
                  <a:fillRect l="-1750" t="-788" r="-200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16E0AF9A-2C95-4DD4-A9CD-A34294125608}"/>
              </a:ext>
            </a:extLst>
          </p:cNvPr>
          <p:cNvGrpSpPr/>
          <p:nvPr/>
        </p:nvGrpSpPr>
        <p:grpSpPr>
          <a:xfrm>
            <a:off x="-1058768" y="11066312"/>
            <a:ext cx="6014517" cy="8244571"/>
            <a:chOff x="888618" y="9702176"/>
            <a:chExt cx="10087869" cy="824457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D3051D1-E6C6-4FD6-B89A-F392C1CEF7EE}"/>
                </a:ext>
              </a:extLst>
            </p:cNvPr>
            <p:cNvGrpSpPr/>
            <p:nvPr/>
          </p:nvGrpSpPr>
          <p:grpSpPr>
            <a:xfrm flipV="1">
              <a:off x="3747319" y="9702176"/>
              <a:ext cx="5361035" cy="6400800"/>
              <a:chOff x="3097161" y="4630994"/>
              <a:chExt cx="3151239" cy="6400800"/>
            </a:xfrm>
          </p:grpSpPr>
          <p:sp>
            <p:nvSpPr>
              <p:cNvPr id="41" name="Arc 40">
                <a:extLst>
                  <a:ext uri="{FF2B5EF4-FFF2-40B4-BE49-F238E27FC236}">
                    <a16:creationId xmlns:a16="http://schemas.microsoft.com/office/drawing/2014/main" id="{791901C3-F2BF-4D84-87DA-9A2F1EEAB9A6}"/>
                  </a:ext>
                </a:extLst>
              </p:cNvPr>
              <p:cNvSpPr/>
              <p:nvPr/>
            </p:nvSpPr>
            <p:spPr>
              <a:xfrm>
                <a:off x="3097161" y="4630994"/>
                <a:ext cx="2998839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3E0D54B6-3E7A-4CDF-998E-855D17EFCAC4}"/>
                  </a:ext>
                </a:extLst>
              </p:cNvPr>
              <p:cNvSpPr/>
              <p:nvPr/>
            </p:nvSpPr>
            <p:spPr>
              <a:xfrm flipH="1">
                <a:off x="3249561" y="4630994"/>
                <a:ext cx="2998839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21A8002-2EB5-4F2A-99BB-938AE7AE09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3531" y="12520639"/>
              <a:ext cx="0" cy="430246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2C982F-55E6-4556-8989-F19DFD6B39F1}"/>
                </a:ext>
              </a:extLst>
            </p:cNvPr>
            <p:cNvCxnSpPr>
              <a:cxnSpLocks/>
            </p:cNvCxnSpPr>
            <p:nvPr/>
          </p:nvCxnSpPr>
          <p:spPr>
            <a:xfrm>
              <a:off x="3053531" y="16823107"/>
              <a:ext cx="711671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70990CB-E234-42E4-B06A-D3C259304181}"/>
                    </a:ext>
                  </a:extLst>
                </p:cNvPr>
                <p:cNvSpPr txBox="1"/>
                <p:nvPr/>
              </p:nvSpPr>
              <p:spPr>
                <a:xfrm>
                  <a:off x="9619634" y="17189296"/>
                  <a:ext cx="1356853" cy="757451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70990CB-E234-42E4-B06A-D3C2593041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9634" y="17189296"/>
                  <a:ext cx="1356853" cy="75745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22E77D9-B011-477A-B7CA-1D3960A0DAC3}"/>
                    </a:ext>
                  </a:extLst>
                </p:cNvPr>
                <p:cNvSpPr txBox="1"/>
                <p:nvPr/>
              </p:nvSpPr>
              <p:spPr>
                <a:xfrm>
                  <a:off x="888618" y="12499816"/>
                  <a:ext cx="1356853" cy="801501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22E77D9-B011-477A-B7CA-1D3960A0DA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618" y="12499816"/>
                  <a:ext cx="1356853" cy="801501"/>
                </a:xfrm>
                <a:prstGeom prst="rect">
                  <a:avLst/>
                </a:prstGeom>
                <a:blipFill>
                  <a:blip r:embed="rId5"/>
                  <a:stretch>
                    <a:fillRect r="-39850"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33A4BA63-1F32-4B14-A718-3FB925CE2332}"/>
                </a:ext>
              </a:extLst>
            </p:cNvPr>
            <p:cNvSpPr/>
            <p:nvPr/>
          </p:nvSpPr>
          <p:spPr>
            <a:xfrm rot="16747903" flipH="1">
              <a:off x="7972172" y="13487621"/>
              <a:ext cx="1509939" cy="723436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2B0EF73E-BE6C-4D09-B7B6-AD69358D2B3E}"/>
                </a:ext>
              </a:extLst>
            </p:cNvPr>
            <p:cNvSpPr/>
            <p:nvPr/>
          </p:nvSpPr>
          <p:spPr>
            <a:xfrm rot="17647376" flipH="1">
              <a:off x="7436136" y="14750262"/>
              <a:ext cx="1224265" cy="742429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5F8587AA-B0F6-4C15-A26E-82E6F8780E5B}"/>
                </a:ext>
              </a:extLst>
            </p:cNvPr>
            <p:cNvSpPr/>
            <p:nvPr/>
          </p:nvSpPr>
          <p:spPr>
            <a:xfrm rot="18925399" flipH="1">
              <a:off x="6842000" y="15609510"/>
              <a:ext cx="831815" cy="460530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9ED7B2D-CFC9-4626-9FFE-8F5005B73CB8}"/>
              </a:ext>
            </a:extLst>
          </p:cNvPr>
          <p:cNvGrpSpPr/>
          <p:nvPr/>
        </p:nvGrpSpPr>
        <p:grpSpPr>
          <a:xfrm>
            <a:off x="5607489" y="14052333"/>
            <a:ext cx="6014517" cy="5446931"/>
            <a:chOff x="888618" y="12499816"/>
            <a:chExt cx="10087869" cy="5446931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AC96DF8-1AFD-4D7E-8E27-46CA17206F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3531" y="12520639"/>
              <a:ext cx="0" cy="430246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F4AB223-6374-4351-9047-3BF0EB6F08AF}"/>
                </a:ext>
              </a:extLst>
            </p:cNvPr>
            <p:cNvCxnSpPr>
              <a:cxnSpLocks/>
            </p:cNvCxnSpPr>
            <p:nvPr/>
          </p:nvCxnSpPr>
          <p:spPr>
            <a:xfrm>
              <a:off x="3053531" y="16823107"/>
              <a:ext cx="711671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6620AFC-F374-43CC-AB72-81EE680FD15B}"/>
                    </a:ext>
                  </a:extLst>
                </p:cNvPr>
                <p:cNvSpPr txBox="1"/>
                <p:nvPr/>
              </p:nvSpPr>
              <p:spPr>
                <a:xfrm>
                  <a:off x="9619634" y="17189296"/>
                  <a:ext cx="1356853" cy="757451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6620AFC-F374-43CC-AB72-81EE680FD1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9634" y="17189296"/>
                  <a:ext cx="1356853" cy="75745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A3DC893-3915-47B3-B912-12EF22541365}"/>
                    </a:ext>
                  </a:extLst>
                </p:cNvPr>
                <p:cNvSpPr txBox="1"/>
                <p:nvPr/>
              </p:nvSpPr>
              <p:spPr>
                <a:xfrm>
                  <a:off x="888618" y="12499816"/>
                  <a:ext cx="1356853" cy="801501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A3DC893-3915-47B3-B912-12EF225413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618" y="12499816"/>
                  <a:ext cx="1356853" cy="801501"/>
                </a:xfrm>
                <a:prstGeom prst="rect">
                  <a:avLst/>
                </a:prstGeom>
                <a:blipFill>
                  <a:blip r:embed="rId7"/>
                  <a:stretch>
                    <a:fillRect r="-39098"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DC1775D-1C85-4A2B-A8FF-CB4831E6CE5B}"/>
              </a:ext>
            </a:extLst>
          </p:cNvPr>
          <p:cNvGrpSpPr/>
          <p:nvPr/>
        </p:nvGrpSpPr>
        <p:grpSpPr>
          <a:xfrm>
            <a:off x="7252143" y="14185691"/>
            <a:ext cx="4292574" cy="3614824"/>
            <a:chOff x="13157226" y="8005676"/>
            <a:chExt cx="7947155" cy="719622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52FCC16-303E-42A9-A78C-3B69C982801C}"/>
                </a:ext>
              </a:extLst>
            </p:cNvPr>
            <p:cNvGrpSpPr/>
            <p:nvPr/>
          </p:nvGrpSpPr>
          <p:grpSpPr>
            <a:xfrm>
              <a:off x="14306065" y="8229420"/>
              <a:ext cx="1707242" cy="6972479"/>
              <a:chOff x="14306065" y="8229421"/>
              <a:chExt cx="3196318" cy="6400800"/>
            </a:xfrm>
          </p:grpSpPr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074B4BF7-5AC5-4635-A743-128DB9A531B2}"/>
                  </a:ext>
                </a:extLst>
              </p:cNvPr>
              <p:cNvSpPr/>
              <p:nvPr/>
            </p:nvSpPr>
            <p:spPr>
              <a:xfrm flipV="1">
                <a:off x="14306065" y="8229421"/>
                <a:ext cx="3041738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5761A749-12D3-4B9A-A327-E410C78A4473}"/>
                  </a:ext>
                </a:extLst>
              </p:cNvPr>
              <p:cNvSpPr/>
              <p:nvPr/>
            </p:nvSpPr>
            <p:spPr>
              <a:xfrm flipH="1" flipV="1">
                <a:off x="14460645" y="8229421"/>
                <a:ext cx="3041738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41D85CD-013C-4D37-8290-742D22D87995}"/>
                </a:ext>
              </a:extLst>
            </p:cNvPr>
            <p:cNvGrpSpPr/>
            <p:nvPr/>
          </p:nvGrpSpPr>
          <p:grpSpPr>
            <a:xfrm flipV="1">
              <a:off x="15878579" y="9761134"/>
              <a:ext cx="1012421" cy="3970582"/>
              <a:chOff x="14306065" y="8229421"/>
              <a:chExt cx="3196318" cy="6400800"/>
            </a:xfrm>
          </p:grpSpPr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3CA176DE-0401-4336-A644-FE6E0DD31648}"/>
                  </a:ext>
                </a:extLst>
              </p:cNvPr>
              <p:cNvSpPr/>
              <p:nvPr/>
            </p:nvSpPr>
            <p:spPr>
              <a:xfrm flipV="1">
                <a:off x="14306065" y="8229421"/>
                <a:ext cx="3041738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8" name="Arc 67">
                <a:extLst>
                  <a:ext uri="{FF2B5EF4-FFF2-40B4-BE49-F238E27FC236}">
                    <a16:creationId xmlns:a16="http://schemas.microsoft.com/office/drawing/2014/main" id="{95398982-BEF8-4922-A778-EEB9FBD0ED2B}"/>
                  </a:ext>
                </a:extLst>
              </p:cNvPr>
              <p:cNvSpPr/>
              <p:nvPr/>
            </p:nvSpPr>
            <p:spPr>
              <a:xfrm flipH="1" flipV="1">
                <a:off x="14460645" y="8229421"/>
                <a:ext cx="3041738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2B227EA-7D54-4AA2-B594-4F70589F505F}"/>
                </a:ext>
              </a:extLst>
            </p:cNvPr>
            <p:cNvGrpSpPr/>
            <p:nvPr/>
          </p:nvGrpSpPr>
          <p:grpSpPr>
            <a:xfrm>
              <a:off x="16797897" y="10049955"/>
              <a:ext cx="1012421" cy="2792761"/>
              <a:chOff x="14306065" y="8229421"/>
              <a:chExt cx="3196318" cy="6400800"/>
            </a:xfrm>
          </p:grpSpPr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1291BF0E-0C7C-4862-BD35-EF72C7FB86C1}"/>
                  </a:ext>
                </a:extLst>
              </p:cNvPr>
              <p:cNvSpPr/>
              <p:nvPr/>
            </p:nvSpPr>
            <p:spPr>
              <a:xfrm flipV="1">
                <a:off x="14306065" y="8229421"/>
                <a:ext cx="3041738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1" name="Arc 70">
                <a:extLst>
                  <a:ext uri="{FF2B5EF4-FFF2-40B4-BE49-F238E27FC236}">
                    <a16:creationId xmlns:a16="http://schemas.microsoft.com/office/drawing/2014/main" id="{326312CD-B91A-4049-B6FC-B4A28CC41B8F}"/>
                  </a:ext>
                </a:extLst>
              </p:cNvPr>
              <p:cNvSpPr/>
              <p:nvPr/>
            </p:nvSpPr>
            <p:spPr>
              <a:xfrm flipH="1" flipV="1">
                <a:off x="14460645" y="8229421"/>
                <a:ext cx="3041738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CE896BC-15B0-4031-9AF0-42CA9CF03581}"/>
                </a:ext>
              </a:extLst>
            </p:cNvPr>
            <p:cNvGrpSpPr/>
            <p:nvPr/>
          </p:nvGrpSpPr>
          <p:grpSpPr>
            <a:xfrm flipV="1">
              <a:off x="17720445" y="8458240"/>
              <a:ext cx="1012421" cy="6514837"/>
              <a:chOff x="14306065" y="8229421"/>
              <a:chExt cx="3196318" cy="6400800"/>
            </a:xfrm>
          </p:grpSpPr>
          <p:sp>
            <p:nvSpPr>
              <p:cNvPr id="73" name="Arc 72">
                <a:extLst>
                  <a:ext uri="{FF2B5EF4-FFF2-40B4-BE49-F238E27FC236}">
                    <a16:creationId xmlns:a16="http://schemas.microsoft.com/office/drawing/2014/main" id="{61DD0C3E-21BD-4719-ABE8-192D084698DE}"/>
                  </a:ext>
                </a:extLst>
              </p:cNvPr>
              <p:cNvSpPr/>
              <p:nvPr/>
            </p:nvSpPr>
            <p:spPr>
              <a:xfrm flipV="1">
                <a:off x="14306065" y="8229421"/>
                <a:ext cx="3041738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" name="Arc 73">
                <a:extLst>
                  <a:ext uri="{FF2B5EF4-FFF2-40B4-BE49-F238E27FC236}">
                    <a16:creationId xmlns:a16="http://schemas.microsoft.com/office/drawing/2014/main" id="{FFBBC006-3746-46C0-A75A-FDDF89B2F384}"/>
                  </a:ext>
                </a:extLst>
              </p:cNvPr>
              <p:cNvSpPr/>
              <p:nvPr/>
            </p:nvSpPr>
            <p:spPr>
              <a:xfrm flipH="1" flipV="1">
                <a:off x="14460645" y="8229421"/>
                <a:ext cx="3041738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081AADD-BFB8-4FEB-8BC0-0F78068EFBCD}"/>
                </a:ext>
              </a:extLst>
            </p:cNvPr>
            <p:cNvGrpSpPr/>
            <p:nvPr/>
          </p:nvGrpSpPr>
          <p:grpSpPr>
            <a:xfrm>
              <a:off x="18632759" y="8005676"/>
              <a:ext cx="1304433" cy="6514837"/>
              <a:chOff x="14379947" y="8229421"/>
              <a:chExt cx="3188122" cy="6400800"/>
            </a:xfrm>
          </p:grpSpPr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41683994-5D99-41C2-9461-0887080C6771}"/>
                  </a:ext>
                </a:extLst>
              </p:cNvPr>
              <p:cNvSpPr/>
              <p:nvPr/>
            </p:nvSpPr>
            <p:spPr>
              <a:xfrm flipV="1">
                <a:off x="14379947" y="8229421"/>
                <a:ext cx="3041737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F03A9A53-A4D5-4D17-BB82-1B826884277E}"/>
                  </a:ext>
                </a:extLst>
              </p:cNvPr>
              <p:cNvSpPr/>
              <p:nvPr/>
            </p:nvSpPr>
            <p:spPr>
              <a:xfrm flipH="1" flipV="1">
                <a:off x="14526322" y="8229421"/>
                <a:ext cx="3041747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F6B96883-7172-4013-A947-6C4ABD676693}"/>
                </a:ext>
              </a:extLst>
            </p:cNvPr>
            <p:cNvSpPr/>
            <p:nvPr/>
          </p:nvSpPr>
          <p:spPr>
            <a:xfrm rot="10800000" flipV="1">
              <a:off x="19859840" y="8345417"/>
              <a:ext cx="1244541" cy="6514837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9307024C-3550-4DDB-BD51-3A734C64F75B}"/>
                </a:ext>
              </a:extLst>
            </p:cNvPr>
            <p:cNvSpPr/>
            <p:nvPr/>
          </p:nvSpPr>
          <p:spPr>
            <a:xfrm rot="10800000" flipH="1" flipV="1">
              <a:off x="13157226" y="8687062"/>
              <a:ext cx="1244541" cy="6514837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AA351513-A363-467E-B839-4AEE3C2306B2}"/>
              </a:ext>
            </a:extLst>
          </p:cNvPr>
          <p:cNvSpPr txBox="1"/>
          <p:nvPr/>
        </p:nvSpPr>
        <p:spPr>
          <a:xfrm>
            <a:off x="800206" y="13048136"/>
            <a:ext cx="3300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convexe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4D87A02-42D3-4690-807F-F2196A09EB38}"/>
              </a:ext>
            </a:extLst>
          </p:cNvPr>
          <p:cNvSpPr txBox="1"/>
          <p:nvPr/>
        </p:nvSpPr>
        <p:spPr>
          <a:xfrm>
            <a:off x="7369374" y="13054338"/>
            <a:ext cx="3300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Non convexe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E5A4F8F-37AF-424C-95B0-FC7621AAA0DF}"/>
              </a:ext>
            </a:extLst>
          </p:cNvPr>
          <p:cNvCxnSpPr>
            <a:cxnSpLocks/>
          </p:cNvCxnSpPr>
          <p:nvPr/>
        </p:nvCxnSpPr>
        <p:spPr>
          <a:xfrm flipH="1" flipV="1">
            <a:off x="9746000" y="16485614"/>
            <a:ext cx="1876006" cy="769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95E7FEF-D77E-4950-B8E2-3483CD90F8F7}"/>
              </a:ext>
            </a:extLst>
          </p:cNvPr>
          <p:cNvCxnSpPr>
            <a:cxnSpLocks/>
          </p:cNvCxnSpPr>
          <p:nvPr/>
        </p:nvCxnSpPr>
        <p:spPr>
          <a:xfrm flipH="1">
            <a:off x="8606044" y="17668628"/>
            <a:ext cx="3015962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C5BEB11-429D-462D-AD61-C32142C9DF01}"/>
              </a:ext>
            </a:extLst>
          </p:cNvPr>
          <p:cNvSpPr txBox="1"/>
          <p:nvPr/>
        </p:nvSpPr>
        <p:spPr>
          <a:xfrm>
            <a:off x="11925300" y="15836483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Minimum local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1203255-34B1-4B15-9B13-787DF421CE9C}"/>
              </a:ext>
            </a:extLst>
          </p:cNvPr>
          <p:cNvSpPr txBox="1"/>
          <p:nvPr/>
        </p:nvSpPr>
        <p:spPr>
          <a:xfrm>
            <a:off x="11835527" y="17134743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Minimum global</a:t>
            </a:r>
          </a:p>
        </p:txBody>
      </p:sp>
    </p:spTree>
    <p:extLst>
      <p:ext uri="{BB962C8B-B14F-4D97-AF65-F5344CB8AC3E}">
        <p14:creationId xmlns:p14="http://schemas.microsoft.com/office/powerpoint/2010/main" val="258290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6663297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942116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4563845"/>
                <a:ext cx="2362200" cy="1376146"/>
              </a:xfrm>
              <a:prstGeom prst="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Modèle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4563845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459718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Entrées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4597186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4563845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4563845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917788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917788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2650002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2061261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10092027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10092027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10125368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10125368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10125368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10125368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10445970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10445970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946274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5912932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1474456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1474455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3234570"/>
            <a:ext cx="3076268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942456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2373396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8720270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9428156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1268360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4166436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8175908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10223301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74C410-27D7-4318-ADC5-822D0F0B8F51}"/>
              </a:ext>
            </a:extLst>
          </p:cNvPr>
          <p:cNvSpPr txBox="1"/>
          <p:nvPr/>
        </p:nvSpPr>
        <p:spPr>
          <a:xfrm>
            <a:off x="0" y="9572"/>
            <a:ext cx="12183396" cy="707886"/>
          </a:xfrm>
          <a:prstGeom prst="rect">
            <a:avLst/>
          </a:prstGeom>
          <a:noFill/>
          <a:ln w="76200"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CA" sz="4000" b="1" dirty="0"/>
              <a:t>La structure est la même que pour la régression.</a:t>
            </a:r>
          </a:p>
        </p:txBody>
      </p:sp>
    </p:spTree>
    <p:extLst>
      <p:ext uri="{BB962C8B-B14F-4D97-AF65-F5344CB8AC3E}">
        <p14:creationId xmlns:p14="http://schemas.microsoft.com/office/powerpoint/2010/main" val="3434757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RÉGRESSION LOGISTIQUE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484812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Pour obtenir une fonction convexe, on utilise la fonction de coût suivante: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𝐶𝑜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û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sz="4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CA" sz="4000" b="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  <m:d>
                                  <m:dPr>
                                    <m:ctrlPr>
                                      <a:rPr lang="fr-CA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CA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sz="40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fr-CA" sz="4000" b="1" i="1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fr-CA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CA" sz="40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fr-CA" sz="4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CA" sz="4000" b="0" i="1" smtClean="0">
                                    <a:latin typeface="Cambria Math" panose="02040503050406030204" pitchFamily="18" charset="0"/>
                                  </a:rPr>
                                  <m:t>            </m:t>
                                </m:r>
                                <m:r>
                                  <a:rPr lang="fr-CA" sz="4000" b="0" i="1" smtClean="0">
                                    <a:latin typeface="Cambria Math" panose="02040503050406030204" pitchFamily="18" charset="0"/>
                                  </a:rPr>
                                  <m:t>𝑠𝑖</m:t>
                                </m:r>
                                <m:r>
                                  <a:rPr lang="fr-CA" sz="4000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fr-CA" sz="4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CA" sz="4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  <m:d>
                                  <m:dPr>
                                    <m:ctrlPr>
                                      <a:rPr lang="fr-CA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CA" sz="40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fr-CA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sz="40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fr-CA" sz="4000" b="1" i="1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fr-CA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CA" sz="40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𝑠𝑖</m:t>
                                </m:r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Qu’on peut réécrire ainsi: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𝐶𝑜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û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brk m:alnAt="7"/>
                            </m:rPr>
                            <a:rPr lang="fr-CA" sz="4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𝑜𝑔</m:t>
                          </m:r>
                          <m:d>
                            <m:dPr>
                              <m:ctrlPr>
                                <a:rPr lang="fr-CA" sz="4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CA" sz="40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4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CA" sz="40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4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4848122"/>
              </a:xfrm>
              <a:prstGeom prst="rect">
                <a:avLst/>
              </a:prstGeom>
              <a:blipFill>
                <a:blip r:embed="rId3"/>
                <a:stretch>
                  <a:fillRect l="-1750" t="-2264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8C0CD48-9B35-49D0-9CC4-AED9BD10833D}"/>
              </a:ext>
            </a:extLst>
          </p:cNvPr>
          <p:cNvGrpSpPr/>
          <p:nvPr/>
        </p:nvGrpSpPr>
        <p:grpSpPr>
          <a:xfrm>
            <a:off x="-25024" y="2786952"/>
            <a:ext cx="8359355" cy="7474875"/>
            <a:chOff x="-25024" y="4234752"/>
            <a:chExt cx="8359355" cy="747487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C2CFC41-3FB1-4246-9398-F9A49B92440B}"/>
                </a:ext>
              </a:extLst>
            </p:cNvPr>
            <p:cNvGrpSpPr/>
            <p:nvPr/>
          </p:nvGrpSpPr>
          <p:grpSpPr>
            <a:xfrm>
              <a:off x="-25024" y="4234752"/>
              <a:ext cx="8359355" cy="7409980"/>
              <a:chOff x="846646" y="10422307"/>
              <a:chExt cx="14020757" cy="7409980"/>
            </a:xfrm>
          </p:grpSpPr>
          <p:sp>
            <p:nvSpPr>
              <p:cNvPr id="85" name="Arc 84">
                <a:extLst>
                  <a:ext uri="{FF2B5EF4-FFF2-40B4-BE49-F238E27FC236}">
                    <a16:creationId xmlns:a16="http://schemas.microsoft.com/office/drawing/2014/main" id="{14122FC3-0AF9-4612-9E87-D8B09AAE12E2}"/>
                  </a:ext>
                </a:extLst>
              </p:cNvPr>
              <p:cNvSpPr/>
              <p:nvPr/>
            </p:nvSpPr>
            <p:spPr>
              <a:xfrm flipH="1" flipV="1">
                <a:off x="3223705" y="10422307"/>
                <a:ext cx="11643698" cy="6400800"/>
              </a:xfrm>
              <a:prstGeom prst="arc">
                <a:avLst>
                  <a:gd name="adj1" fmla="val 16069515"/>
                  <a:gd name="adj2" fmla="val 138678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3D5EFA5F-C80D-4FAF-9250-396AC6F871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3531" y="14226655"/>
                <a:ext cx="0" cy="259645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57219C43-1AE1-4DA0-A657-8475D39DC1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3531" y="16823107"/>
                <a:ext cx="8059622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3684B7CC-6EBE-4284-B875-3FA3BC16E0B0}"/>
                      </a:ext>
                    </a:extLst>
                  </p:cNvPr>
                  <p:cNvSpPr txBox="1"/>
                  <p:nvPr/>
                </p:nvSpPr>
                <p:spPr>
                  <a:xfrm>
                    <a:off x="10434727" y="17124401"/>
                    <a:ext cx="1356853" cy="707886"/>
                  </a:xfrm>
                  <a:prstGeom prst="rect">
                    <a:avLst/>
                  </a:prstGeom>
                  <a:noFill/>
                  <a:ln w="762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CA" sz="4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fr-CA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3684B7CC-6EBE-4284-B875-3FA3BC16E0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4727" y="17124401"/>
                    <a:ext cx="1356853" cy="7078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59848"/>
                    </a:stretch>
                  </a:blipFill>
                  <a:ln w="76200">
                    <a:noFill/>
                  </a:ln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0C9A7D15-5CB0-4683-9130-0666FD328583}"/>
                      </a:ext>
                    </a:extLst>
                  </p:cNvPr>
                  <p:cNvSpPr txBox="1"/>
                  <p:nvPr/>
                </p:nvSpPr>
                <p:spPr>
                  <a:xfrm>
                    <a:off x="846646" y="13774557"/>
                    <a:ext cx="1356853" cy="707886"/>
                  </a:xfrm>
                  <a:prstGeom prst="rect">
                    <a:avLst/>
                  </a:prstGeom>
                  <a:noFill/>
                  <a:ln w="762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</m:t>
                          </m:r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û</m:t>
                          </m:r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fr-CA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0C9A7D15-5CB0-4683-9130-0666FD3285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646" y="13774557"/>
                    <a:ext cx="1356853" cy="7078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40602"/>
                    </a:stretch>
                  </a:blipFill>
                  <a:ln w="76200">
                    <a:noFill/>
                  </a:ln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3C311CF-A35F-47DC-A96A-EB3546305617}"/>
                </a:ext>
              </a:extLst>
            </p:cNvPr>
            <p:cNvSpPr txBox="1"/>
            <p:nvPr/>
          </p:nvSpPr>
          <p:spPr>
            <a:xfrm>
              <a:off x="1620809" y="6816394"/>
              <a:ext cx="33008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y = 1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3E62794-32AF-4099-B221-EACE0006D6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3270" y="9337326"/>
              <a:ext cx="0" cy="166441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EA454F4-8B91-4CB6-8A14-3AEE681FAE5A}"/>
                </a:ext>
              </a:extLst>
            </p:cNvPr>
            <p:cNvSpPr txBox="1"/>
            <p:nvPr/>
          </p:nvSpPr>
          <p:spPr>
            <a:xfrm>
              <a:off x="4125581" y="11001741"/>
              <a:ext cx="15920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7FF8CFF-F512-43E8-913C-7EAF9B28D105}"/>
                </a:ext>
              </a:extLst>
            </p:cNvPr>
            <p:cNvSpPr txBox="1"/>
            <p:nvPr/>
          </p:nvSpPr>
          <p:spPr>
            <a:xfrm>
              <a:off x="494719" y="11001741"/>
              <a:ext cx="15920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0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D0244A3-618D-44C4-9261-2775C510C435}"/>
              </a:ext>
            </a:extLst>
          </p:cNvPr>
          <p:cNvGrpSpPr/>
          <p:nvPr/>
        </p:nvGrpSpPr>
        <p:grpSpPr>
          <a:xfrm>
            <a:off x="3841886" y="2722057"/>
            <a:ext cx="8651577" cy="7474875"/>
            <a:chOff x="-2151091" y="4234752"/>
            <a:chExt cx="8651577" cy="7474875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994E2B6-E51E-4FCC-9950-8B81AA2681A7}"/>
                </a:ext>
              </a:extLst>
            </p:cNvPr>
            <p:cNvGrpSpPr/>
            <p:nvPr/>
          </p:nvGrpSpPr>
          <p:grpSpPr>
            <a:xfrm>
              <a:off x="-2151091" y="4234752"/>
              <a:ext cx="8651577" cy="7409980"/>
              <a:chOff x="-2719310" y="10422307"/>
              <a:chExt cx="14510891" cy="7409980"/>
            </a:xfrm>
          </p:grpSpPr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401100FE-8BEC-473E-8A91-2F0292FEA5B5}"/>
                  </a:ext>
                </a:extLst>
              </p:cNvPr>
              <p:cNvSpPr/>
              <p:nvPr/>
            </p:nvSpPr>
            <p:spPr>
              <a:xfrm flipV="1">
                <a:off x="-2719310" y="10422307"/>
                <a:ext cx="11643700" cy="6400800"/>
              </a:xfrm>
              <a:prstGeom prst="arc">
                <a:avLst>
                  <a:gd name="adj1" fmla="val 16069515"/>
                  <a:gd name="adj2" fmla="val 138678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0048D7C5-068E-4057-9DA1-3FBB17159B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3531" y="14226655"/>
                <a:ext cx="0" cy="259645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FF94C074-E39A-442E-AC18-71266025FC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3531" y="16823107"/>
                <a:ext cx="8059622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4A0E4FDF-D6CF-4348-BF2D-257E1141B002}"/>
                      </a:ext>
                    </a:extLst>
                  </p:cNvPr>
                  <p:cNvSpPr txBox="1"/>
                  <p:nvPr/>
                </p:nvSpPr>
                <p:spPr>
                  <a:xfrm>
                    <a:off x="10434728" y="17124401"/>
                    <a:ext cx="1356853" cy="707886"/>
                  </a:xfrm>
                  <a:prstGeom prst="rect">
                    <a:avLst/>
                  </a:prstGeom>
                  <a:noFill/>
                  <a:ln w="762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CA" sz="4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fr-CA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4A0E4FDF-D6CF-4348-BF2D-257E1141B0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4728" y="17124401"/>
                    <a:ext cx="1356853" cy="70788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59848"/>
                    </a:stretch>
                  </a:blipFill>
                  <a:ln w="76200">
                    <a:noFill/>
                  </a:ln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68E75DC9-E0C5-4BCA-8B29-029B8BDC0137}"/>
                      </a:ext>
                    </a:extLst>
                  </p:cNvPr>
                  <p:cNvSpPr txBox="1"/>
                  <p:nvPr/>
                </p:nvSpPr>
                <p:spPr>
                  <a:xfrm>
                    <a:off x="691969" y="13850364"/>
                    <a:ext cx="1356853" cy="707886"/>
                  </a:xfrm>
                  <a:prstGeom prst="rect">
                    <a:avLst/>
                  </a:prstGeom>
                  <a:noFill/>
                  <a:ln w="762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</m:t>
                          </m:r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û</m:t>
                          </m:r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fr-CA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68E75DC9-E0C5-4BCA-8B29-029B8BDC01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969" y="13850364"/>
                    <a:ext cx="1356853" cy="70788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40602"/>
                    </a:stretch>
                  </a:blipFill>
                  <a:ln w="76200">
                    <a:noFill/>
                  </a:ln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774A89D-A864-4067-9897-52EBB6924A13}"/>
                </a:ext>
              </a:extLst>
            </p:cNvPr>
            <p:cNvSpPr txBox="1"/>
            <p:nvPr/>
          </p:nvSpPr>
          <p:spPr>
            <a:xfrm>
              <a:off x="1705960" y="6944011"/>
              <a:ext cx="33008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y = 0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71E52D5-69F9-4089-9C8B-4D35FCC22F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3270" y="6816394"/>
              <a:ext cx="0" cy="418534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7C3DD10-7FE3-471B-B43F-873B80C52E6F}"/>
                </a:ext>
              </a:extLst>
            </p:cNvPr>
            <p:cNvSpPr txBox="1"/>
            <p:nvPr/>
          </p:nvSpPr>
          <p:spPr>
            <a:xfrm>
              <a:off x="4125581" y="11001741"/>
              <a:ext cx="15920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58AA820-4F9C-44DC-81B0-CC672D1F7811}"/>
                </a:ext>
              </a:extLst>
            </p:cNvPr>
            <p:cNvSpPr txBox="1"/>
            <p:nvPr/>
          </p:nvSpPr>
          <p:spPr>
            <a:xfrm>
              <a:off x="494719" y="11001741"/>
              <a:ext cx="15920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0</a:t>
              </a:r>
            </a:p>
          </p:txBody>
        </p:sp>
      </p:grp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5BA47C3-CBD8-46F3-A5D7-969A71352752}"/>
              </a:ext>
            </a:extLst>
          </p:cNvPr>
          <p:cNvSpPr/>
          <p:nvPr/>
        </p:nvSpPr>
        <p:spPr>
          <a:xfrm rot="15548945" flipH="1">
            <a:off x="901917" y="6276015"/>
            <a:ext cx="1075286" cy="30716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1E9F5FD-B0F0-4AA4-AC4B-B71005C7CF6C}"/>
              </a:ext>
            </a:extLst>
          </p:cNvPr>
          <p:cNvSpPr/>
          <p:nvPr/>
        </p:nvSpPr>
        <p:spPr>
          <a:xfrm rot="14604267" flipH="1">
            <a:off x="1341750" y="7208626"/>
            <a:ext cx="825948" cy="27286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80E7E33-4539-4DFF-98B2-2CB25BF475A2}"/>
              </a:ext>
            </a:extLst>
          </p:cNvPr>
          <p:cNvSpPr/>
          <p:nvPr/>
        </p:nvSpPr>
        <p:spPr>
          <a:xfrm rot="13805351" flipH="1">
            <a:off x="1840050" y="7875739"/>
            <a:ext cx="669509" cy="24396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2A04B07-60AC-4F6C-853B-685462E8C008}"/>
              </a:ext>
            </a:extLst>
          </p:cNvPr>
          <p:cNvGrpSpPr/>
          <p:nvPr/>
        </p:nvGrpSpPr>
        <p:grpSpPr>
          <a:xfrm flipH="1">
            <a:off x="9884159" y="5826538"/>
            <a:ext cx="1010808" cy="2440522"/>
            <a:chOff x="1438379" y="6044353"/>
            <a:chExt cx="1010808" cy="2440522"/>
          </a:xfrm>
        </p:grpSpPr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5B917AE2-B2B3-4BD8-A783-60FBA40431A7}"/>
                </a:ext>
              </a:extLst>
            </p:cNvPr>
            <p:cNvSpPr/>
            <p:nvPr/>
          </p:nvSpPr>
          <p:spPr>
            <a:xfrm rot="15548945" flipH="1">
              <a:off x="1054317" y="6428415"/>
              <a:ext cx="1075286" cy="30716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316E85E5-8572-4886-87A7-CE9A1850023A}"/>
                </a:ext>
              </a:extLst>
            </p:cNvPr>
            <p:cNvSpPr/>
            <p:nvPr/>
          </p:nvSpPr>
          <p:spPr>
            <a:xfrm rot="14604267" flipH="1">
              <a:off x="1494150" y="7361026"/>
              <a:ext cx="825948" cy="272865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99B11339-5021-4358-B3B9-D69B8CD32EA1}"/>
                </a:ext>
              </a:extLst>
            </p:cNvPr>
            <p:cNvSpPr/>
            <p:nvPr/>
          </p:nvSpPr>
          <p:spPr>
            <a:xfrm rot="13805351" flipH="1">
              <a:off x="1992450" y="8028139"/>
              <a:ext cx="669509" cy="243964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1112793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RÉGRESSION LOGISTIQUE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859171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La fonction de perte correspond alors à :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Qu’on peut réécrire ainsi:</a:t>
                </a:r>
              </a:p>
              <a:p>
                <a:r>
                  <a:rPr lang="fr-CA" sz="4000" dirty="0"/>
                  <a:t>L1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28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28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fr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𝑜𝑔</m:t>
                                  </m:r>
                                  <m:d>
                                    <m:d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fr-CA" sz="28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A" sz="28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d>
                                    <m:d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fr-CA" sz="28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A" sz="28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fr-CA" sz="2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CA" sz="4000" dirty="0"/>
              </a:p>
              <a:p>
                <a:r>
                  <a:rPr lang="fr-CA" sz="4000" dirty="0"/>
                  <a:t>L2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fr-CA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fr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𝑜𝑔</m:t>
                                  </m:r>
                                  <m:d>
                                    <m:d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fr-CA" sz="28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A" sz="28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d>
                                    <m:d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fr-CA" sz="28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A" sz="28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fr-CA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𝐶𝑝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fr-CA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fr-CA" sz="2800" dirty="0"/>
              </a:p>
              <a:p>
                <a:r>
                  <a:rPr lang="fr-CA" sz="3600" dirty="0"/>
                  <a:t>L1 + L2 (</a:t>
                </a:r>
                <a:r>
                  <a:rPr lang="fr-CA" sz="3600" dirty="0" err="1"/>
                  <a:t>ElasticNet</a:t>
                </a:r>
                <a:r>
                  <a:rPr lang="fr-CA" sz="3600" dirty="0"/>
                  <a:t>)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4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fr-C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fr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  <m:t>𝑜𝑔</m:t>
                                  </m:r>
                                  <m:d>
                                    <m:dPr>
                                      <m:ctrlPr>
                                        <a:rPr lang="fr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fr-CA" sz="24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A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fr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fr-CA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fr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d>
                                    <m:dPr>
                                      <m:ctrlPr>
                                        <a:rPr lang="fr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fr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fr-CA" sz="24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A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fr-CA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CA" sz="2400" i="1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CA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CA" sz="3600" dirty="0"/>
              </a:p>
              <a:p>
                <a:r>
                  <a:rPr lang="fr-CA" sz="3200" i="1" dirty="0" err="1"/>
                  <a:t>ElasticNet</a:t>
                </a:r>
                <a:r>
                  <a:rPr lang="fr-CA" sz="3200" i="1" dirty="0"/>
                  <a:t> version </a:t>
                </a:r>
                <a:r>
                  <a:rPr lang="fr-CA" sz="3200" i="1" dirty="0" err="1"/>
                  <a:t>scikit-learn</a:t>
                </a:r>
                <a:r>
                  <a:rPr lang="fr-CA" sz="3200" i="1" dirty="0"/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fr-CA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A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fr-C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fr-CA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  <m:t>𝑜𝑔</m:t>
                                  </m:r>
                                  <m:d>
                                    <m:dPr>
                                      <m:ctrlPr>
                                        <a:rPr lang="fr-C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20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fr-CA" sz="20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CA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A" sz="2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fr-CA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fr-C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0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fr-CA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fr-CA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d>
                                    <m:dPr>
                                      <m:ctrlPr>
                                        <a:rPr lang="fr-C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0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fr-CA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20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fr-CA" sz="20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CA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A" sz="2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fr-CA" sz="2000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fr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fr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fr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1_</m:t>
                          </m:r>
                          <m:r>
                            <a:rPr lang="fr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𝑟𝑎𝑡𝑖𝑜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fr-CA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fr-CA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CA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CA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CA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CA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fr-CA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1_</m:t>
                      </m:r>
                      <m:r>
                        <a:rPr lang="fr-CA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𝑟𝑎𝑡𝑖𝑜</m:t>
                      </m:r>
                      <m:nary>
                        <m:naryPr>
                          <m:chr m:val="∑"/>
                          <m:ctrlPr>
                            <a:rPr lang="fr-CA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CA" sz="20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8591711"/>
              </a:xfrm>
              <a:prstGeom prst="rect">
                <a:avLst/>
              </a:prstGeom>
              <a:blipFill>
                <a:blip r:embed="rId3"/>
                <a:stretch>
                  <a:fillRect l="-1750" t="-1278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61F88F-5070-4221-9F9B-5AEA4172554E}"/>
              </a:ext>
            </a:extLst>
          </p:cNvPr>
          <p:cNvCxnSpPr>
            <a:cxnSpLocks/>
          </p:cNvCxnSpPr>
          <p:nvPr/>
        </p:nvCxnSpPr>
        <p:spPr>
          <a:xfrm>
            <a:off x="9810750" y="2171700"/>
            <a:ext cx="400050" cy="100965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8076C6-7138-4E8D-A032-8657CC4A2E69}"/>
                  </a:ext>
                </a:extLst>
              </p:cNvPr>
              <p:cNvSpPr txBox="1"/>
              <p:nvPr/>
            </p:nvSpPr>
            <p:spPr>
              <a:xfrm>
                <a:off x="8401050" y="1329918"/>
                <a:ext cx="2819400" cy="803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200" b="1" dirty="0">
                    <a:solidFill>
                      <a:schemeClr val="bg1">
                        <a:lumMod val="65000"/>
                      </a:schemeClr>
                    </a:solidFill>
                  </a:rPr>
                  <a:t>Note:  </a:t>
                </a:r>
                <a14:m>
                  <m:oMath xmlns:m="http://schemas.openxmlformats.org/officeDocument/2006/math">
                    <m:r>
                      <a:rPr lang="el-GR" sz="3200" b="1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fr-CA" sz="3200" b="1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b="1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3200" b="1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fr-CA" sz="3200" b="1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den>
                    </m:f>
                  </m:oMath>
                </a14:m>
                <a:endParaRPr lang="fr-CA" sz="32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8076C6-7138-4E8D-A032-8657CC4A2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050" y="1329918"/>
                <a:ext cx="2819400" cy="803682"/>
              </a:xfrm>
              <a:prstGeom prst="rect">
                <a:avLst/>
              </a:prstGeom>
              <a:blipFill>
                <a:blip r:embed="rId4"/>
                <a:stretch>
                  <a:fillRect l="-5400" b="-1212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181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RÉGRESSION LOGISTIQUE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3690607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Quelques notes :</a:t>
                </a:r>
              </a:p>
              <a:p>
                <a:endParaRPr lang="fr-CA" sz="4000" dirty="0"/>
              </a:p>
              <a:p>
                <a:pPr marL="742950" indent="-74295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La validation croisée est applicable comme dans le cas de la régression linéaire.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 Néanmoins, on doit utiliser une validation croisée « stratifiée » pour s’assurer que chaque « pli » contienne approximativement le même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fr-CA" sz="3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=1)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fr-CA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=0)</m:t>
                            </m:r>
                          </m:e>
                        </m:nary>
                      </m:den>
                    </m:f>
                  </m:oMath>
                </a14:m>
                <a:r>
                  <a:rPr lang="fr-CA" sz="3600" dirty="0"/>
                  <a:t> que dans tout l’ensemble d’entraînement.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2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200" dirty="0"/>
              </a:p>
              <a:p>
                <a:pPr marL="742950" indent="-74295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Si une valeur de </a:t>
                </a:r>
                <a:r>
                  <a:rPr lang="fr-CA" sz="4000" i="1" dirty="0"/>
                  <a:t>y</a:t>
                </a:r>
                <a:r>
                  <a:rPr lang="fr-CA" sz="4000" dirty="0"/>
                  <a:t> est beaucoup plus fréquente qu’une autre (ex. n</a:t>
                </a:r>
                <a:r>
                  <a:rPr lang="fr-CA" sz="4000" baseline="-25000" dirty="0"/>
                  <a:t>0</a:t>
                </a:r>
                <a:r>
                  <a:rPr lang="fr-CA" sz="4000" dirty="0"/>
                  <a:t> = 200, n</a:t>
                </a:r>
                <a:r>
                  <a:rPr lang="fr-CA" sz="4000" baseline="-25000" dirty="0"/>
                  <a:t>1 </a:t>
                </a:r>
                <a:r>
                  <a:rPr lang="fr-CA" sz="4000" dirty="0"/>
                  <a:t>= 10), il est possible d’utiliser l’une ou l’autre des techniques suivantes: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Suréchantillonner le plus petit groupe.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Sous-échantillonner le plus grand groupe.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Créer des données synthétiques supplémentaires pour le plus petit groupe.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pPr marL="1657350" lvl="2" indent="-742950">
                  <a:buFont typeface="Wingdings" panose="05000000000000000000" pitchFamily="2" charset="2"/>
                  <a:buChar char="v"/>
                </a:pPr>
                <a:r>
                  <a:rPr lang="fr-CA" sz="3600" dirty="0"/>
                  <a:t>Dans tous les cas, n’inclure </a:t>
                </a:r>
                <a:r>
                  <a:rPr lang="fr-CA" sz="3600" b="1" dirty="0"/>
                  <a:t>que</a:t>
                </a:r>
                <a:r>
                  <a:rPr lang="fr-CA" sz="3600" dirty="0"/>
                  <a:t> les données utilisées pour l’entraînement!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3690607"/>
              </a:xfrm>
              <a:prstGeom prst="rect">
                <a:avLst/>
              </a:prstGeom>
              <a:blipFill>
                <a:blip r:embed="rId3"/>
                <a:stretch>
                  <a:fillRect l="-1750" t="-801" r="-190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109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MACHINES À VECTEURS DE SUPPORT</a:t>
            </a:r>
          </a:p>
        </p:txBody>
      </p:sp>
    </p:spTree>
    <p:extLst>
      <p:ext uri="{BB962C8B-B14F-4D97-AF65-F5344CB8AC3E}">
        <p14:creationId xmlns:p14="http://schemas.microsoft.com/office/powerpoint/2010/main" val="2294973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MACHINES À VECTEURS DE SUPPORT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141242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Algorithme de classification : 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alternative à la régression logistique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Pour l’expliquer, partons de la régression logistique.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On avait alors le modèle suivant, qui correspond à une fonction sigmoïde et peut être considéré comme une probabilité d’appartenir à une classe :</a:t>
                </a:r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Nous avions alors la fonction de coût suivante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i="1">
                          <a:latin typeface="Cambria Math" panose="02040503050406030204" pitchFamily="18" charset="0"/>
                        </a:rPr>
                        <m:t>𝐶𝑜</m:t>
                      </m:r>
                      <m:r>
                        <a:rPr lang="fr-CA" sz="2800" i="1">
                          <a:latin typeface="Cambria Math" panose="02040503050406030204" pitchFamily="18" charset="0"/>
                        </a:rPr>
                        <m:t>û</m:t>
                      </m:r>
                      <m:r>
                        <a:rPr lang="fr-CA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sz="28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brk m:alnAt="7"/>
                            </m:rPr>
                            <a:rPr lang="fr-CA" sz="28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𝑜𝑔</m:t>
                          </m:r>
                          <m:d>
                            <m:dPr>
                              <m:ctrlPr>
                                <a:rPr lang="fr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CA" sz="28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fr-CA" sz="28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r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fr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fr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CA" sz="28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fr-CA" sz="2800" dirty="0"/>
              </a:p>
              <a:p>
                <a:endParaRPr lang="fr-CA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1412420"/>
              </a:xfrm>
              <a:prstGeom prst="rect">
                <a:avLst/>
              </a:prstGeom>
              <a:blipFill>
                <a:blip r:embed="rId3"/>
                <a:stretch>
                  <a:fillRect l="-1750" t="-962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5BC65D4-49F7-416D-9243-B72E54F217E0}"/>
              </a:ext>
            </a:extLst>
          </p:cNvPr>
          <p:cNvGrpSpPr/>
          <p:nvPr/>
        </p:nvGrpSpPr>
        <p:grpSpPr>
          <a:xfrm>
            <a:off x="-68826" y="8533907"/>
            <a:ext cx="8359355" cy="7474875"/>
            <a:chOff x="-25024" y="4234752"/>
            <a:chExt cx="8359355" cy="74748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C5A9669-47E8-42CA-962F-7269CC060BD9}"/>
                </a:ext>
              </a:extLst>
            </p:cNvPr>
            <p:cNvGrpSpPr/>
            <p:nvPr/>
          </p:nvGrpSpPr>
          <p:grpSpPr>
            <a:xfrm>
              <a:off x="-25024" y="4234752"/>
              <a:ext cx="8359355" cy="7409980"/>
              <a:chOff x="846646" y="10422307"/>
              <a:chExt cx="14020757" cy="7409980"/>
            </a:xfrm>
          </p:grpSpPr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3DB92175-FA23-4679-9C79-16B58D69FA1D}"/>
                  </a:ext>
                </a:extLst>
              </p:cNvPr>
              <p:cNvSpPr/>
              <p:nvPr/>
            </p:nvSpPr>
            <p:spPr>
              <a:xfrm flipH="1" flipV="1">
                <a:off x="3223705" y="10422307"/>
                <a:ext cx="11643698" cy="6400800"/>
              </a:xfrm>
              <a:prstGeom prst="arc">
                <a:avLst>
                  <a:gd name="adj1" fmla="val 16069515"/>
                  <a:gd name="adj2" fmla="val 138678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8CF4489-09C3-46F7-B0B7-65E81AB4C5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3531" y="14226655"/>
                <a:ext cx="0" cy="259645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58BF948-F8BC-42E7-81F9-BDB7140240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3531" y="16823107"/>
                <a:ext cx="8059622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DA673A1-1F26-4A47-85B5-AF5681658F15}"/>
                      </a:ext>
                    </a:extLst>
                  </p:cNvPr>
                  <p:cNvSpPr txBox="1"/>
                  <p:nvPr/>
                </p:nvSpPr>
                <p:spPr>
                  <a:xfrm>
                    <a:off x="10434727" y="17124401"/>
                    <a:ext cx="1356853" cy="707886"/>
                  </a:xfrm>
                  <a:prstGeom prst="rect">
                    <a:avLst/>
                  </a:prstGeom>
                  <a:noFill/>
                  <a:ln w="762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CA" sz="4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fr-CA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3684B7CC-6EBE-4284-B875-3FA3BC16E0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4727" y="17124401"/>
                    <a:ext cx="1356853" cy="7078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59848"/>
                    </a:stretch>
                  </a:blipFill>
                  <a:ln w="76200">
                    <a:noFill/>
                  </a:ln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71AF1A52-92C8-44ED-A99F-B7CC3373CA8C}"/>
                      </a:ext>
                    </a:extLst>
                  </p:cNvPr>
                  <p:cNvSpPr txBox="1"/>
                  <p:nvPr/>
                </p:nvSpPr>
                <p:spPr>
                  <a:xfrm>
                    <a:off x="846646" y="13774557"/>
                    <a:ext cx="1356853" cy="707886"/>
                  </a:xfrm>
                  <a:prstGeom prst="rect">
                    <a:avLst/>
                  </a:prstGeom>
                  <a:noFill/>
                  <a:ln w="762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</m:t>
                          </m:r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û</m:t>
                          </m:r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fr-CA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0C9A7D15-5CB0-4683-9130-0666FD3285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646" y="13774557"/>
                    <a:ext cx="1356853" cy="7078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40602"/>
                    </a:stretch>
                  </a:blipFill>
                  <a:ln w="76200">
                    <a:noFill/>
                  </a:ln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92312B-8AC8-4082-9759-2A1955E6228C}"/>
                </a:ext>
              </a:extLst>
            </p:cNvPr>
            <p:cNvSpPr txBox="1"/>
            <p:nvPr/>
          </p:nvSpPr>
          <p:spPr>
            <a:xfrm>
              <a:off x="1620809" y="6816394"/>
              <a:ext cx="33008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y = 1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1A96A8F-9B44-497B-A84A-57496F3A55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3270" y="9337326"/>
              <a:ext cx="0" cy="166441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E2BB53-75E3-42BA-9B29-16D844FFAA50}"/>
                </a:ext>
              </a:extLst>
            </p:cNvPr>
            <p:cNvSpPr txBox="1"/>
            <p:nvPr/>
          </p:nvSpPr>
          <p:spPr>
            <a:xfrm>
              <a:off x="4125581" y="11001741"/>
              <a:ext cx="15920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A23EDF-93FD-4479-8C39-D0648217C7A3}"/>
                </a:ext>
              </a:extLst>
            </p:cNvPr>
            <p:cNvSpPr txBox="1"/>
            <p:nvPr/>
          </p:nvSpPr>
          <p:spPr>
            <a:xfrm>
              <a:off x="494719" y="11001741"/>
              <a:ext cx="15920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D4427B-919C-45F8-817B-2F1D21C6375E}"/>
              </a:ext>
            </a:extLst>
          </p:cNvPr>
          <p:cNvGrpSpPr/>
          <p:nvPr/>
        </p:nvGrpSpPr>
        <p:grpSpPr>
          <a:xfrm>
            <a:off x="3798084" y="8469012"/>
            <a:ext cx="8651577" cy="7474875"/>
            <a:chOff x="-2151091" y="4234752"/>
            <a:chExt cx="8651577" cy="747487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CC532C4-0C0A-40C3-A0E8-0D6CA1DF500F}"/>
                </a:ext>
              </a:extLst>
            </p:cNvPr>
            <p:cNvGrpSpPr/>
            <p:nvPr/>
          </p:nvGrpSpPr>
          <p:grpSpPr>
            <a:xfrm>
              <a:off x="-2151091" y="4234752"/>
              <a:ext cx="8651577" cy="7409980"/>
              <a:chOff x="-2719310" y="10422307"/>
              <a:chExt cx="14510891" cy="7409980"/>
            </a:xfrm>
          </p:grpSpPr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97C293C7-2A6F-468A-83C8-8BA2B96219F6}"/>
                  </a:ext>
                </a:extLst>
              </p:cNvPr>
              <p:cNvSpPr/>
              <p:nvPr/>
            </p:nvSpPr>
            <p:spPr>
              <a:xfrm flipV="1">
                <a:off x="-2719310" y="10422307"/>
                <a:ext cx="11643700" cy="6400800"/>
              </a:xfrm>
              <a:prstGeom prst="arc">
                <a:avLst>
                  <a:gd name="adj1" fmla="val 16069515"/>
                  <a:gd name="adj2" fmla="val 138678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0E63BCC-CB76-4A1C-83AC-9132015D8F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3531" y="14226655"/>
                <a:ext cx="0" cy="259645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0FBE69D3-E125-4BC1-8C7F-7572B74999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3531" y="16823107"/>
                <a:ext cx="8059622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9B8141F-EF31-4EE0-8F51-4069491DE9FA}"/>
                      </a:ext>
                    </a:extLst>
                  </p:cNvPr>
                  <p:cNvSpPr txBox="1"/>
                  <p:nvPr/>
                </p:nvSpPr>
                <p:spPr>
                  <a:xfrm>
                    <a:off x="10434728" y="17124401"/>
                    <a:ext cx="1356853" cy="707886"/>
                  </a:xfrm>
                  <a:prstGeom prst="rect">
                    <a:avLst/>
                  </a:prstGeom>
                  <a:noFill/>
                  <a:ln w="762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CA" sz="4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fr-CA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4A0E4FDF-D6CF-4348-BF2D-257E1141B0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4728" y="17124401"/>
                    <a:ext cx="1356853" cy="70788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59848"/>
                    </a:stretch>
                  </a:blipFill>
                  <a:ln w="76200">
                    <a:noFill/>
                  </a:ln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AE64E1E-BA98-46F6-B59E-0282F528013C}"/>
                      </a:ext>
                    </a:extLst>
                  </p:cNvPr>
                  <p:cNvSpPr txBox="1"/>
                  <p:nvPr/>
                </p:nvSpPr>
                <p:spPr>
                  <a:xfrm>
                    <a:off x="691969" y="13850364"/>
                    <a:ext cx="1356853" cy="707886"/>
                  </a:xfrm>
                  <a:prstGeom prst="rect">
                    <a:avLst/>
                  </a:prstGeom>
                  <a:noFill/>
                  <a:ln w="762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</m:t>
                          </m:r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û</m:t>
                          </m:r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fr-CA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68E75DC9-E0C5-4BCA-8B29-029B8BDC01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969" y="13850364"/>
                    <a:ext cx="1356853" cy="70788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40602"/>
                    </a:stretch>
                  </a:blipFill>
                  <a:ln w="76200">
                    <a:noFill/>
                  </a:ln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C98A83-17AA-49A1-8F4B-21345F50773F}"/>
                </a:ext>
              </a:extLst>
            </p:cNvPr>
            <p:cNvSpPr txBox="1"/>
            <p:nvPr/>
          </p:nvSpPr>
          <p:spPr>
            <a:xfrm>
              <a:off x="1705960" y="6944011"/>
              <a:ext cx="33008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y = 0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8566A74-B734-43FC-9F66-BF706A8B85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3270" y="6816394"/>
              <a:ext cx="0" cy="418534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D47FCF-60D9-4C58-8F68-12DECD36779D}"/>
                </a:ext>
              </a:extLst>
            </p:cNvPr>
            <p:cNvSpPr txBox="1"/>
            <p:nvPr/>
          </p:nvSpPr>
          <p:spPr>
            <a:xfrm>
              <a:off x="4125581" y="11001741"/>
              <a:ext cx="15920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C3454C-A64E-4A81-8BA8-4AFD0AA0EC6A}"/>
                </a:ext>
              </a:extLst>
            </p:cNvPr>
            <p:cNvSpPr txBox="1"/>
            <p:nvPr/>
          </p:nvSpPr>
          <p:spPr>
            <a:xfrm>
              <a:off x="494719" y="11001741"/>
              <a:ext cx="15920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0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844AE35-3A12-4005-8FA4-A92FF34E3414}"/>
              </a:ext>
            </a:extLst>
          </p:cNvPr>
          <p:cNvCxnSpPr>
            <a:cxnSpLocks/>
          </p:cNvCxnSpPr>
          <p:nvPr/>
        </p:nvCxnSpPr>
        <p:spPr>
          <a:xfrm flipV="1">
            <a:off x="3120159" y="5019650"/>
            <a:ext cx="0" cy="44054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9504DC-EC71-4CC1-8A5B-612CCBEE8554}"/>
              </a:ext>
            </a:extLst>
          </p:cNvPr>
          <p:cNvCxnSpPr>
            <a:cxnSpLocks/>
          </p:cNvCxnSpPr>
          <p:nvPr/>
        </p:nvCxnSpPr>
        <p:spPr>
          <a:xfrm>
            <a:off x="285750" y="8803819"/>
            <a:ext cx="61493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288BEB5-4707-4A1C-BACD-A109A8745166}"/>
                  </a:ext>
                </a:extLst>
              </p:cNvPr>
              <p:cNvSpPr txBox="1"/>
              <p:nvPr/>
            </p:nvSpPr>
            <p:spPr>
              <a:xfrm>
                <a:off x="4877809" y="8889048"/>
                <a:ext cx="2777326" cy="7335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CA" sz="4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fr-CA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288BEB5-4707-4A1C-BACD-A109A8745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809" y="8889048"/>
                <a:ext cx="2777326" cy="7335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118ECCB-78EA-42EB-8667-2DCA37D9CAE8}"/>
                  </a:ext>
                </a:extLst>
              </p:cNvPr>
              <p:cNvSpPr txBox="1"/>
              <p:nvPr/>
            </p:nvSpPr>
            <p:spPr>
              <a:xfrm>
                <a:off x="1560470" y="4771734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118ECCB-78EA-42EB-8667-2DCA37D9C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470" y="4771734"/>
                <a:ext cx="1356853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B3DC372-CBB9-4021-8599-F958A3A4126E}"/>
                  </a:ext>
                </a:extLst>
              </p:cNvPr>
              <p:cNvSpPr txBox="1"/>
              <p:nvPr/>
            </p:nvSpPr>
            <p:spPr>
              <a:xfrm>
                <a:off x="2270131" y="8717164"/>
                <a:ext cx="122401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B3DC372-CBB9-4021-8599-F958A3A41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31" y="8717164"/>
                <a:ext cx="1224013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5CC4874-1CC7-482E-A95B-8D74D38FF69C}"/>
                  </a:ext>
                </a:extLst>
              </p:cNvPr>
              <p:cNvSpPr txBox="1"/>
              <p:nvPr/>
            </p:nvSpPr>
            <p:spPr>
              <a:xfrm>
                <a:off x="1219093" y="5387329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5CC4874-1CC7-482E-A95B-8D74D38FF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093" y="5387329"/>
                <a:ext cx="1270471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F56CD3-F523-422B-B541-0BACACEB4628}"/>
                  </a:ext>
                </a:extLst>
              </p:cNvPr>
              <p:cNvSpPr txBox="1"/>
              <p:nvPr/>
            </p:nvSpPr>
            <p:spPr>
              <a:xfrm>
                <a:off x="1072734" y="6836384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F56CD3-F523-422B-B541-0BACACEB4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734" y="6836384"/>
                <a:ext cx="1270471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FB60A74-DF65-45D6-9F90-04B59A5C06DB}"/>
              </a:ext>
            </a:extLst>
          </p:cNvPr>
          <p:cNvCxnSpPr>
            <a:cxnSpLocks/>
          </p:cNvCxnSpPr>
          <p:nvPr/>
        </p:nvCxnSpPr>
        <p:spPr>
          <a:xfrm flipH="1">
            <a:off x="2097268" y="5736440"/>
            <a:ext cx="382561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8A2973E-8347-4F06-BBC0-36593D49CBA5}"/>
              </a:ext>
            </a:extLst>
          </p:cNvPr>
          <p:cNvCxnSpPr>
            <a:cxnSpLocks/>
          </p:cNvCxnSpPr>
          <p:nvPr/>
        </p:nvCxnSpPr>
        <p:spPr>
          <a:xfrm flipH="1">
            <a:off x="2097269" y="7246932"/>
            <a:ext cx="149719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AFDFE78-BFFC-47F3-929F-2F97F4D06113}"/>
              </a:ext>
            </a:extLst>
          </p:cNvPr>
          <p:cNvGrpSpPr/>
          <p:nvPr/>
        </p:nvGrpSpPr>
        <p:grpSpPr>
          <a:xfrm>
            <a:off x="453646" y="5743335"/>
            <a:ext cx="5231110" cy="2984190"/>
            <a:chOff x="791865" y="2260600"/>
            <a:chExt cx="5231110" cy="298419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E9648C9-9E64-45EC-95A5-39AC04CC303C}"/>
                </a:ext>
              </a:extLst>
            </p:cNvPr>
            <p:cNvCxnSpPr>
              <a:cxnSpLocks/>
            </p:cNvCxnSpPr>
            <p:nvPr/>
          </p:nvCxnSpPr>
          <p:spPr>
            <a:xfrm>
              <a:off x="791865" y="5242606"/>
              <a:ext cx="1401787" cy="2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5264A8D2-8695-4C17-A0F9-26116C40667E}"/>
                </a:ext>
              </a:extLst>
            </p:cNvPr>
            <p:cNvSpPr/>
            <p:nvPr/>
          </p:nvSpPr>
          <p:spPr>
            <a:xfrm rot="5400000">
              <a:off x="1195794" y="3253564"/>
              <a:ext cx="1944915" cy="2028010"/>
            </a:xfrm>
            <a:prstGeom prst="arc">
              <a:avLst>
                <a:gd name="adj1" fmla="val 18399283"/>
                <a:gd name="adj2" fmla="val 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42662F0-941C-4038-B9FD-14FEC5C7FE84}"/>
                </a:ext>
              </a:extLst>
            </p:cNvPr>
            <p:cNvCxnSpPr>
              <a:cxnSpLocks/>
              <a:stCxn id="70" idx="0"/>
            </p:cNvCxnSpPr>
            <p:nvPr/>
          </p:nvCxnSpPr>
          <p:spPr>
            <a:xfrm flipV="1">
              <a:off x="2969371" y="4493260"/>
              <a:ext cx="212886" cy="37046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F5CBF95-029E-4F51-AB82-335078B90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2257" y="3426460"/>
              <a:ext cx="387781" cy="1066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455DDE8-39EA-4EFE-90AF-4F0A0C9469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0038" y="2924175"/>
              <a:ext cx="212886" cy="50228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5009CFD1-D9C9-40FC-9A8D-264FD0F6EE66}"/>
                </a:ext>
              </a:extLst>
            </p:cNvPr>
            <p:cNvSpPr/>
            <p:nvPr/>
          </p:nvSpPr>
          <p:spPr>
            <a:xfrm rot="16200000">
              <a:off x="3761346" y="2241004"/>
              <a:ext cx="1944915" cy="2028010"/>
            </a:xfrm>
            <a:prstGeom prst="arc">
              <a:avLst>
                <a:gd name="adj1" fmla="val 18399283"/>
                <a:gd name="adj2" fmla="val 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A0277A8-AC80-4139-BDED-768C5BB37B00}"/>
                </a:ext>
              </a:extLst>
            </p:cNvPr>
            <p:cNvCxnSpPr>
              <a:cxnSpLocks/>
              <a:stCxn id="74" idx="0"/>
            </p:cNvCxnSpPr>
            <p:nvPr/>
          </p:nvCxnSpPr>
          <p:spPr>
            <a:xfrm flipH="1">
              <a:off x="3782924" y="2658858"/>
              <a:ext cx="149760" cy="26531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6BF6FBD-672B-4A45-810F-D82700640D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9041" y="2260600"/>
              <a:ext cx="1293934" cy="2062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7833965-86D9-4A59-8978-89D914105E45}"/>
                  </a:ext>
                </a:extLst>
              </p:cNvPr>
              <p:cNvSpPr txBox="1"/>
              <p:nvPr/>
            </p:nvSpPr>
            <p:spPr>
              <a:xfrm>
                <a:off x="6268754" y="6186603"/>
                <a:ext cx="54856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CA" sz="4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7833965-86D9-4A59-8978-89D914105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754" y="6186603"/>
                <a:ext cx="5485643" cy="707886"/>
              </a:xfrm>
              <a:prstGeom prst="rect">
                <a:avLst/>
              </a:prstGeom>
              <a:blipFill>
                <a:blip r:embed="rId13"/>
                <a:stretch>
                  <a:fillRect l="-3889"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73B0485-C72E-4F57-9D17-7042BA1E748E}"/>
                  </a:ext>
                </a:extLst>
              </p:cNvPr>
              <p:cNvSpPr txBox="1"/>
              <p:nvPr/>
            </p:nvSpPr>
            <p:spPr>
              <a:xfrm>
                <a:off x="4687003" y="4485829"/>
                <a:ext cx="5831153" cy="136351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fr-CA" sz="40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fr-CA" sz="4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73B0485-C72E-4F57-9D17-7042BA1E7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003" y="4485829"/>
                <a:ext cx="5831153" cy="1363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4AA9404-93F7-416E-B7F8-F5079F06FF43}"/>
                  </a:ext>
                </a:extLst>
              </p:cNvPr>
              <p:cNvSpPr txBox="1"/>
              <p:nvPr/>
            </p:nvSpPr>
            <p:spPr>
              <a:xfrm>
                <a:off x="6268754" y="6869347"/>
                <a:ext cx="54856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fr-CA" sz="4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4AA9404-93F7-416E-B7F8-F5079F06F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754" y="6869347"/>
                <a:ext cx="5485643" cy="707886"/>
              </a:xfrm>
              <a:prstGeom prst="rect">
                <a:avLst/>
              </a:prstGeom>
              <a:blipFill>
                <a:blip r:embed="rId15"/>
                <a:stretch>
                  <a:fillRect l="-3889"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538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MACHINES À VECTEURS DE SUPPORT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058238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Or, si on peut intuitivement interpréter la régression logistique comme une prédiction en termes de probabilités…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…les machines à vecteurs de support ont une interprétation plus intuitive en termes géométriques.</a:t>
                </a:r>
                <a:endParaRPr lang="fr-CA" sz="3600" dirty="0"/>
              </a:p>
              <a:p>
                <a:endParaRPr lang="fr-CA" sz="4000" dirty="0"/>
              </a:p>
              <a:p>
                <a:r>
                  <a:rPr lang="fr-CA" sz="4000" dirty="0"/>
                  <a:t>On revient avec une forme de modèle linéaire plus classique, soit, une frontière linéaire, avec une équation similaire à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4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fr-CA" sz="4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4000" b="1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fr-CA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Toutefois, on apporte une modification. On ne veut pas simplement trouver un hyperplan qui permette de classifier les données, on veut trouver « </a:t>
                </a:r>
                <a:r>
                  <a:rPr lang="fr-CA" sz="4000" b="1" dirty="0"/>
                  <a:t>la meilleure</a:t>
                </a:r>
                <a:r>
                  <a:rPr lang="fr-CA" sz="4000" dirty="0"/>
                  <a:t> » frontière linéaire possible.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Illustrons:</a:t>
                </a:r>
                <a:endParaRPr lang="fr-CA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0582384"/>
              </a:xfrm>
              <a:prstGeom prst="rect">
                <a:avLst/>
              </a:prstGeom>
              <a:blipFill>
                <a:blip r:embed="rId3"/>
                <a:stretch>
                  <a:fillRect l="-1750" t="-1037" b="-1498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2DC4962-3261-4D95-AC56-AD9BF0213827}"/>
              </a:ext>
            </a:extLst>
          </p:cNvPr>
          <p:cNvCxnSpPr>
            <a:cxnSpLocks/>
          </p:cNvCxnSpPr>
          <p:nvPr/>
        </p:nvCxnSpPr>
        <p:spPr>
          <a:xfrm flipV="1">
            <a:off x="5644793" y="11096013"/>
            <a:ext cx="0" cy="40200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7D3CED-828A-4A01-932C-F3AFF3356FD2}"/>
              </a:ext>
            </a:extLst>
          </p:cNvPr>
          <p:cNvCxnSpPr>
            <a:cxnSpLocks/>
          </p:cNvCxnSpPr>
          <p:nvPr/>
        </p:nvCxnSpPr>
        <p:spPr>
          <a:xfrm>
            <a:off x="4706983" y="13842412"/>
            <a:ext cx="41584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40A8601-D73E-473A-8B2D-D1928CCCDD76}"/>
              </a:ext>
            </a:extLst>
          </p:cNvPr>
          <p:cNvSpPr/>
          <p:nvPr/>
        </p:nvSpPr>
        <p:spPr>
          <a:xfrm>
            <a:off x="5904081" y="12378270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BE3E340-1BC8-4949-8339-C23799EED516}"/>
                  </a:ext>
                </a:extLst>
              </p:cNvPr>
              <p:cNvSpPr txBox="1"/>
              <p:nvPr/>
            </p:nvSpPr>
            <p:spPr>
              <a:xfrm>
                <a:off x="8063527" y="13927641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BE3E340-1BC8-4949-8339-C23799EED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527" y="13927641"/>
                <a:ext cx="1356853" cy="76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825E3E-8F0F-4F23-B13D-D825EE39DFBD}"/>
                  </a:ext>
                </a:extLst>
              </p:cNvPr>
              <p:cNvSpPr txBox="1"/>
              <p:nvPr/>
            </p:nvSpPr>
            <p:spPr>
              <a:xfrm>
                <a:off x="4464921" y="10993207"/>
                <a:ext cx="1356853" cy="7335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825E3E-8F0F-4F23-B13D-D825EE39D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921" y="10993207"/>
                <a:ext cx="1356853" cy="7335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39249277-8B07-4265-B995-E06B00EA1151}"/>
              </a:ext>
            </a:extLst>
          </p:cNvPr>
          <p:cNvSpPr/>
          <p:nvPr/>
        </p:nvSpPr>
        <p:spPr>
          <a:xfrm>
            <a:off x="6462873" y="13323562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575A97A-97E3-4352-9D05-F8C9CA3F90D9}"/>
              </a:ext>
            </a:extLst>
          </p:cNvPr>
          <p:cNvSpPr/>
          <p:nvPr/>
        </p:nvSpPr>
        <p:spPr>
          <a:xfrm>
            <a:off x="6152975" y="12830428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1FD4404-AE95-494D-9586-3C241D2935A3}"/>
              </a:ext>
            </a:extLst>
          </p:cNvPr>
          <p:cNvSpPr/>
          <p:nvPr/>
        </p:nvSpPr>
        <p:spPr>
          <a:xfrm>
            <a:off x="5778081" y="1323140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C4398C0-03C6-4147-AD9D-9BA63DF5A726}"/>
              </a:ext>
            </a:extLst>
          </p:cNvPr>
          <p:cNvGrpSpPr/>
          <p:nvPr/>
        </p:nvGrpSpPr>
        <p:grpSpPr>
          <a:xfrm>
            <a:off x="6748205" y="11689588"/>
            <a:ext cx="211911" cy="243786"/>
            <a:chOff x="4131601" y="2884249"/>
            <a:chExt cx="171830" cy="197676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195D1BD-4375-4548-87A4-0C25E98833C1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7D12F53-7025-4011-B9ED-41200A6F8D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E3077B3-5603-45D7-B6B4-C85D985B43F9}"/>
              </a:ext>
            </a:extLst>
          </p:cNvPr>
          <p:cNvGrpSpPr/>
          <p:nvPr/>
        </p:nvGrpSpPr>
        <p:grpSpPr>
          <a:xfrm>
            <a:off x="7144981" y="12544577"/>
            <a:ext cx="211911" cy="243786"/>
            <a:chOff x="4131601" y="2884249"/>
            <a:chExt cx="171830" cy="197676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B5EED42-BD10-4767-8632-3F7EBC65523E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03DDEE7-B569-4064-A881-A313F00556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190E8F8-7E4F-4337-9461-5D3AECFE9C12}"/>
              </a:ext>
            </a:extLst>
          </p:cNvPr>
          <p:cNvGrpSpPr/>
          <p:nvPr/>
        </p:nvGrpSpPr>
        <p:grpSpPr>
          <a:xfrm>
            <a:off x="7420523" y="12003439"/>
            <a:ext cx="211911" cy="243786"/>
            <a:chOff x="4131601" y="2884249"/>
            <a:chExt cx="171830" cy="197676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E797FBE-864F-486C-87AA-3A58B5048EE8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B4A6816-949A-4F99-AF30-C3084E75F3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06F329D-3593-4CE0-B32E-FD46A7E01A5F}"/>
              </a:ext>
            </a:extLst>
          </p:cNvPr>
          <p:cNvGrpSpPr/>
          <p:nvPr/>
        </p:nvGrpSpPr>
        <p:grpSpPr>
          <a:xfrm>
            <a:off x="7699724" y="12728485"/>
            <a:ext cx="211911" cy="243786"/>
            <a:chOff x="4131601" y="2884249"/>
            <a:chExt cx="171830" cy="19767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8355C70-8180-4069-9EED-3EF0D031A32A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5CB2EF8-95B6-43CA-9795-07CC0590A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936C84D-03E7-4661-ABF1-B400038F3FEE}"/>
              </a:ext>
            </a:extLst>
          </p:cNvPr>
          <p:cNvCxnSpPr>
            <a:cxnSpLocks/>
          </p:cNvCxnSpPr>
          <p:nvPr/>
        </p:nvCxnSpPr>
        <p:spPr>
          <a:xfrm flipH="1" flipV="1">
            <a:off x="5161778" y="11786321"/>
            <a:ext cx="3884478" cy="2139889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99B579-C72E-4855-BD5A-9FFFF6AE71E4}"/>
              </a:ext>
            </a:extLst>
          </p:cNvPr>
          <p:cNvCxnSpPr>
            <a:cxnSpLocks/>
          </p:cNvCxnSpPr>
          <p:nvPr/>
        </p:nvCxnSpPr>
        <p:spPr>
          <a:xfrm flipV="1">
            <a:off x="596544" y="11116450"/>
            <a:ext cx="0" cy="40200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9914A81-CEA8-4C28-B27F-03675328E265}"/>
              </a:ext>
            </a:extLst>
          </p:cNvPr>
          <p:cNvCxnSpPr>
            <a:cxnSpLocks/>
          </p:cNvCxnSpPr>
          <p:nvPr/>
        </p:nvCxnSpPr>
        <p:spPr>
          <a:xfrm>
            <a:off x="-341266" y="13862849"/>
            <a:ext cx="41584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E671C245-B076-4B16-95B0-ADECC6421B75}"/>
              </a:ext>
            </a:extLst>
          </p:cNvPr>
          <p:cNvSpPr/>
          <p:nvPr/>
        </p:nvSpPr>
        <p:spPr>
          <a:xfrm>
            <a:off x="855832" y="12398707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1B6F0CC-A2E0-4ACC-97C1-D1F88CCBFCD1}"/>
                  </a:ext>
                </a:extLst>
              </p:cNvPr>
              <p:cNvSpPr txBox="1"/>
              <p:nvPr/>
            </p:nvSpPr>
            <p:spPr>
              <a:xfrm>
                <a:off x="3015278" y="13948078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1B6F0CC-A2E0-4ACC-97C1-D1F88CCBF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278" y="13948078"/>
                <a:ext cx="1356853" cy="7605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D6C6A7F-E411-485C-9663-9F39820ACEFA}"/>
                  </a:ext>
                </a:extLst>
              </p:cNvPr>
              <p:cNvSpPr txBox="1"/>
              <p:nvPr/>
            </p:nvSpPr>
            <p:spPr>
              <a:xfrm>
                <a:off x="-583328" y="11013644"/>
                <a:ext cx="1356853" cy="7335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D6C6A7F-E411-485C-9663-9F39820AC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3328" y="11013644"/>
                <a:ext cx="1356853" cy="7335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Oval 98">
            <a:extLst>
              <a:ext uri="{FF2B5EF4-FFF2-40B4-BE49-F238E27FC236}">
                <a16:creationId xmlns:a16="http://schemas.microsoft.com/office/drawing/2014/main" id="{50B0B1C4-1052-452B-9E6C-25BA49494FA3}"/>
              </a:ext>
            </a:extLst>
          </p:cNvPr>
          <p:cNvSpPr/>
          <p:nvPr/>
        </p:nvSpPr>
        <p:spPr>
          <a:xfrm>
            <a:off x="1414624" y="13343999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E14D29D-8F06-4104-A952-18007D0C0B39}"/>
              </a:ext>
            </a:extLst>
          </p:cNvPr>
          <p:cNvSpPr/>
          <p:nvPr/>
        </p:nvSpPr>
        <p:spPr>
          <a:xfrm>
            <a:off x="1104726" y="12850865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0A51835-F464-4ABB-960B-9A31A4D64272}"/>
              </a:ext>
            </a:extLst>
          </p:cNvPr>
          <p:cNvSpPr/>
          <p:nvPr/>
        </p:nvSpPr>
        <p:spPr>
          <a:xfrm>
            <a:off x="729832" y="13251840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0B9788A-A3E6-4606-BC32-1C9C1AE44B7F}"/>
              </a:ext>
            </a:extLst>
          </p:cNvPr>
          <p:cNvGrpSpPr/>
          <p:nvPr/>
        </p:nvGrpSpPr>
        <p:grpSpPr>
          <a:xfrm>
            <a:off x="1699956" y="11710025"/>
            <a:ext cx="211911" cy="243786"/>
            <a:chOff x="4131601" y="2884249"/>
            <a:chExt cx="171830" cy="19767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84FE8A-76C4-46E7-AD67-155D8D0ABF35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F55F43A-DE3C-4A6A-9AC3-8CACDE870F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BD15CCF-3AF6-4A16-8989-C021C0104E1F}"/>
              </a:ext>
            </a:extLst>
          </p:cNvPr>
          <p:cNvGrpSpPr/>
          <p:nvPr/>
        </p:nvGrpSpPr>
        <p:grpSpPr>
          <a:xfrm>
            <a:off x="2096732" y="12565014"/>
            <a:ext cx="211911" cy="243786"/>
            <a:chOff x="4131601" y="2884249"/>
            <a:chExt cx="171830" cy="197676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18165FE-D655-4DB7-8480-F1F972809EC9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C68DC8-B9BB-40BF-9E31-ABE068F928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734D076-C8AD-447E-A5A1-477828263120}"/>
              </a:ext>
            </a:extLst>
          </p:cNvPr>
          <p:cNvGrpSpPr/>
          <p:nvPr/>
        </p:nvGrpSpPr>
        <p:grpSpPr>
          <a:xfrm>
            <a:off x="2372274" y="12023876"/>
            <a:ext cx="211911" cy="243786"/>
            <a:chOff x="4131601" y="2884249"/>
            <a:chExt cx="171830" cy="197676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6DE0502-7FEB-4D7C-9AA4-F9A9E21A0723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0198825-A4BC-4131-882A-A1E3DE8C2E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A9E3BBC-218F-47EC-96CF-82B5B213C2E6}"/>
              </a:ext>
            </a:extLst>
          </p:cNvPr>
          <p:cNvGrpSpPr/>
          <p:nvPr/>
        </p:nvGrpSpPr>
        <p:grpSpPr>
          <a:xfrm>
            <a:off x="2651475" y="12748922"/>
            <a:ext cx="211911" cy="243786"/>
            <a:chOff x="4131601" y="2884249"/>
            <a:chExt cx="171830" cy="197676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2EF1D8C-C7E0-4CD7-B67A-6AD479E99643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6F2F306-A997-4C58-8C1D-495425BE63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48C6218-296A-4041-A9E1-95C843316C9E}"/>
              </a:ext>
            </a:extLst>
          </p:cNvPr>
          <p:cNvCxnSpPr>
            <a:cxnSpLocks/>
          </p:cNvCxnSpPr>
          <p:nvPr/>
        </p:nvCxnSpPr>
        <p:spPr>
          <a:xfrm flipH="1" flipV="1">
            <a:off x="1407706" y="10761008"/>
            <a:ext cx="608808" cy="356736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BF0A53E-FAB9-44D5-9552-BB05FBA5458B}"/>
              </a:ext>
            </a:extLst>
          </p:cNvPr>
          <p:cNvCxnSpPr>
            <a:cxnSpLocks/>
          </p:cNvCxnSpPr>
          <p:nvPr/>
        </p:nvCxnSpPr>
        <p:spPr>
          <a:xfrm flipV="1">
            <a:off x="10808441" y="11096013"/>
            <a:ext cx="0" cy="40200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7DF373F-83F7-45A6-B51F-5E9A663AD3BC}"/>
              </a:ext>
            </a:extLst>
          </p:cNvPr>
          <p:cNvCxnSpPr>
            <a:cxnSpLocks/>
          </p:cNvCxnSpPr>
          <p:nvPr/>
        </p:nvCxnSpPr>
        <p:spPr>
          <a:xfrm>
            <a:off x="9870631" y="13842412"/>
            <a:ext cx="41584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AC5D587D-C666-48CE-B0DC-BADD0356BCFD}"/>
              </a:ext>
            </a:extLst>
          </p:cNvPr>
          <p:cNvSpPr/>
          <p:nvPr/>
        </p:nvSpPr>
        <p:spPr>
          <a:xfrm>
            <a:off x="11067729" y="12378270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7D3027C-6ADD-4D58-86E2-2B90B59D2D25}"/>
                  </a:ext>
                </a:extLst>
              </p:cNvPr>
              <p:cNvSpPr txBox="1"/>
              <p:nvPr/>
            </p:nvSpPr>
            <p:spPr>
              <a:xfrm>
                <a:off x="13227175" y="13927641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7D3027C-6ADD-4D58-86E2-2B90B59D2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7175" y="13927641"/>
                <a:ext cx="1356853" cy="7605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B47E669-1697-4CC2-8B99-499DB33168A3}"/>
                  </a:ext>
                </a:extLst>
              </p:cNvPr>
              <p:cNvSpPr txBox="1"/>
              <p:nvPr/>
            </p:nvSpPr>
            <p:spPr>
              <a:xfrm>
                <a:off x="9628569" y="10993207"/>
                <a:ext cx="1356853" cy="7335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B47E669-1697-4CC2-8B99-499DB3316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8569" y="10993207"/>
                <a:ext cx="1356853" cy="7335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Oval 123">
            <a:extLst>
              <a:ext uri="{FF2B5EF4-FFF2-40B4-BE49-F238E27FC236}">
                <a16:creationId xmlns:a16="http://schemas.microsoft.com/office/drawing/2014/main" id="{ADFE24B7-FA40-422F-9FBB-13D5424DAD77}"/>
              </a:ext>
            </a:extLst>
          </p:cNvPr>
          <p:cNvSpPr/>
          <p:nvPr/>
        </p:nvSpPr>
        <p:spPr>
          <a:xfrm>
            <a:off x="11626521" y="13323562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4450B290-7BB6-43C1-BADF-4AB1686ACBB2}"/>
              </a:ext>
            </a:extLst>
          </p:cNvPr>
          <p:cNvSpPr/>
          <p:nvPr/>
        </p:nvSpPr>
        <p:spPr>
          <a:xfrm>
            <a:off x="11316623" y="12830428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27E7B39B-5C7B-4195-9DE9-9FD656F20C47}"/>
              </a:ext>
            </a:extLst>
          </p:cNvPr>
          <p:cNvSpPr/>
          <p:nvPr/>
        </p:nvSpPr>
        <p:spPr>
          <a:xfrm>
            <a:off x="10941729" y="1323140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15BBA5E-4472-46A6-BA51-465A13CEC8F0}"/>
              </a:ext>
            </a:extLst>
          </p:cNvPr>
          <p:cNvGrpSpPr/>
          <p:nvPr/>
        </p:nvGrpSpPr>
        <p:grpSpPr>
          <a:xfrm>
            <a:off x="11911853" y="11689588"/>
            <a:ext cx="211911" cy="243786"/>
            <a:chOff x="4131601" y="2884249"/>
            <a:chExt cx="171830" cy="197676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246E46F-88C1-4BA6-A02D-9FEA1AE0553F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705D3EA-27DF-4AD5-97D9-925BAF1059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D9F2DFE-ACDA-41AE-87BD-CA47685793F1}"/>
              </a:ext>
            </a:extLst>
          </p:cNvPr>
          <p:cNvGrpSpPr/>
          <p:nvPr/>
        </p:nvGrpSpPr>
        <p:grpSpPr>
          <a:xfrm>
            <a:off x="12308629" y="12544577"/>
            <a:ext cx="211911" cy="243786"/>
            <a:chOff x="4131601" y="2884249"/>
            <a:chExt cx="171830" cy="197676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51F9469-EA1C-4F98-9FC8-3B2199ADE41C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9E28CAF-D5C3-4D74-8096-37F0954288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A0845D2-E350-4BDF-9A89-4885FEDA5C0D}"/>
              </a:ext>
            </a:extLst>
          </p:cNvPr>
          <p:cNvGrpSpPr/>
          <p:nvPr/>
        </p:nvGrpSpPr>
        <p:grpSpPr>
          <a:xfrm>
            <a:off x="12584171" y="12003439"/>
            <a:ext cx="211911" cy="243786"/>
            <a:chOff x="4131601" y="2884249"/>
            <a:chExt cx="171830" cy="197676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5D91AE2-EF72-4A9E-9DDC-BED0E84323F5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7466E7-F70F-4B91-B98B-9CA046CBB6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762DBB4-CF1F-4F24-8262-6841129B244E}"/>
              </a:ext>
            </a:extLst>
          </p:cNvPr>
          <p:cNvGrpSpPr/>
          <p:nvPr/>
        </p:nvGrpSpPr>
        <p:grpSpPr>
          <a:xfrm>
            <a:off x="12863372" y="12728485"/>
            <a:ext cx="211911" cy="243786"/>
            <a:chOff x="4131601" y="2884249"/>
            <a:chExt cx="171830" cy="197676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74CAB52-9C91-4A1D-9071-8E3698AA43D2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71ADB71-FF2A-47CB-96FE-2F2CF9FC40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DC44EA7-925F-4366-B9E1-DE5FB78B81E4}"/>
              </a:ext>
            </a:extLst>
          </p:cNvPr>
          <p:cNvCxnSpPr>
            <a:cxnSpLocks/>
          </p:cNvCxnSpPr>
          <p:nvPr/>
        </p:nvCxnSpPr>
        <p:spPr>
          <a:xfrm flipH="1" flipV="1">
            <a:off x="10985397" y="11380287"/>
            <a:ext cx="1908615" cy="281578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FB5EF4C-FB54-43E2-93BF-428ED7C54B3B}"/>
              </a:ext>
            </a:extLst>
          </p:cNvPr>
          <p:cNvSpPr txBox="1"/>
          <p:nvPr/>
        </p:nvSpPr>
        <p:spPr>
          <a:xfrm>
            <a:off x="0" y="15617125"/>
            <a:ext cx="12192000" cy="193899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Par « </a:t>
            </a:r>
            <a:r>
              <a:rPr lang="fr-CA" sz="4000" b="1" dirty="0"/>
              <a:t>la meilleure</a:t>
            </a:r>
            <a:r>
              <a:rPr lang="fr-CA" sz="4000" dirty="0"/>
              <a:t> » frontière linéaire, on entend… 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fr-CA" sz="4000" dirty="0"/>
              <a:t>…« la frontière qui est la plus éloignée des données les plus proches ».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4124749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MACHINES À VECTEURS DE SUPPORT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4326999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Pour obtenir une telle frontière, on doit modifier légèrement l’équation générale suivante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4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fr-CA" sz="4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4000" b="1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fr-CA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Cette équation dit simplement que les données supérieures à « 0 » sont classées dans une certaine catégorie et que les données inférieures à « 0 » sont classées dans une autre catégorie.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Or, on veut plutôt avoir une équation qui permette d’éloigner le plus possible les données les plus proches.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En d’autres termes, on veut plutôt quelque chose qui reflèterait :</a:t>
                </a:r>
              </a:p>
              <a:p>
                <a:r>
                  <a:rPr lang="fr-CA" sz="4000" b="1" dirty="0"/>
                  <a:t>	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latin typeface="Cambria Math" panose="02040503050406030204" pitchFamily="18" charset="0"/>
                      </a:rPr>
                      <m:t>𝑺𝒊</m:t>
                    </m:r>
                    <m:r>
                      <a:rPr lang="fr-CA" sz="4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40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1" i="1" smtClean="0">
                        <a:latin typeface="Cambria Math" panose="02040503050406030204" pitchFamily="18" charset="0"/>
                      </a:rPr>
                      <m:t>=+</m:t>
                    </m:r>
                    <m:r>
                      <a:rPr lang="fr-CA" sz="4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fr-CA" sz="4000" b="1" i="1" smtClean="0">
                        <a:latin typeface="Cambria Math" panose="02040503050406030204" pitchFamily="18" charset="0"/>
                      </a:rPr>
                      <m:t> :  </m:t>
                    </m:r>
                    <m:sSub>
                      <m:sSubPr>
                        <m:ctrlPr>
                          <a:rPr lang="fr-CA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CA" sz="40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fr-CA" sz="4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fr-CA" sz="4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latin typeface="Cambria Math" panose="02040503050406030204" pitchFamily="18" charset="0"/>
                      </a:rPr>
                      <m:t>+…</m:t>
                    </m:r>
                    <m:r>
                      <a:rPr lang="fr-CA" sz="4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fr-CA" sz="4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CA" sz="4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fr-CA" sz="4000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>
                          <a:latin typeface="Cambria Math" panose="02040503050406030204" pitchFamily="18" charset="0"/>
                        </a:rPr>
                        <m:t>𝑺𝒊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CA" sz="4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4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4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4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4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4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4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fr-CA" sz="4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4000" b="1" i="1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fr-CA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&lt;−</m:t>
                      </m:r>
                      <m:r>
                        <a:rPr lang="fr-CA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Ceci revient à construire non seulement une frontière de séparation, mais également un « coussin de sûreté », appelé ici une « marge », de chaque côté de la frontière de décision.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Illustrons: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4326999"/>
              </a:xfrm>
              <a:prstGeom prst="rect">
                <a:avLst/>
              </a:prstGeom>
              <a:blipFill>
                <a:blip r:embed="rId3"/>
                <a:stretch>
                  <a:fillRect l="-1750" t="-766" b="-894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1878C1-A3AF-4DEB-92AA-4812C940BDB0}"/>
              </a:ext>
            </a:extLst>
          </p:cNvPr>
          <p:cNvCxnSpPr>
            <a:cxnSpLocks/>
          </p:cNvCxnSpPr>
          <p:nvPr/>
        </p:nvCxnSpPr>
        <p:spPr>
          <a:xfrm flipV="1">
            <a:off x="3987618" y="13858304"/>
            <a:ext cx="0" cy="40200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008BE9-E962-45B2-BBE4-CBCE67285930}"/>
              </a:ext>
            </a:extLst>
          </p:cNvPr>
          <p:cNvCxnSpPr>
            <a:cxnSpLocks/>
          </p:cNvCxnSpPr>
          <p:nvPr/>
        </p:nvCxnSpPr>
        <p:spPr>
          <a:xfrm>
            <a:off x="3049808" y="16604703"/>
            <a:ext cx="41584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646153C-8DEA-47B5-A7FF-9F72DB643A37}"/>
              </a:ext>
            </a:extLst>
          </p:cNvPr>
          <p:cNvSpPr/>
          <p:nvPr/>
        </p:nvSpPr>
        <p:spPr>
          <a:xfrm>
            <a:off x="4265956" y="15140561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0E6640-E400-46E2-A80A-21EBA1E1CFFB}"/>
                  </a:ext>
                </a:extLst>
              </p:cNvPr>
              <p:cNvSpPr txBox="1"/>
              <p:nvPr/>
            </p:nvSpPr>
            <p:spPr>
              <a:xfrm>
                <a:off x="6406352" y="16689932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0E6640-E400-46E2-A80A-21EBA1E1C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352" y="16689932"/>
                <a:ext cx="1356853" cy="76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AF3E991-8B76-4B0E-BD38-CD060F9A912B}"/>
                  </a:ext>
                </a:extLst>
              </p:cNvPr>
              <p:cNvSpPr txBox="1"/>
              <p:nvPr/>
            </p:nvSpPr>
            <p:spPr>
              <a:xfrm>
                <a:off x="2807746" y="13755498"/>
                <a:ext cx="1356853" cy="7335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AF3E991-8B76-4B0E-BD38-CD060F9A9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746" y="13755498"/>
                <a:ext cx="1356853" cy="7335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83FBD8F3-44D4-481B-A7E4-CB3397E79958}"/>
              </a:ext>
            </a:extLst>
          </p:cNvPr>
          <p:cNvSpPr/>
          <p:nvPr/>
        </p:nvSpPr>
        <p:spPr>
          <a:xfrm>
            <a:off x="4919998" y="1608585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DFF62C1-6362-4903-A397-134322B41A11}"/>
              </a:ext>
            </a:extLst>
          </p:cNvPr>
          <p:cNvSpPr/>
          <p:nvPr/>
        </p:nvSpPr>
        <p:spPr>
          <a:xfrm>
            <a:off x="4419600" y="15687969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09181A1-38C8-4ACD-9710-8FFBE9DA05D4}"/>
              </a:ext>
            </a:extLst>
          </p:cNvPr>
          <p:cNvSpPr/>
          <p:nvPr/>
        </p:nvSpPr>
        <p:spPr>
          <a:xfrm>
            <a:off x="4120906" y="15993694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EC456FD-BD5C-4AF4-84CA-0F0D5AD0F6A0}"/>
              </a:ext>
            </a:extLst>
          </p:cNvPr>
          <p:cNvGrpSpPr/>
          <p:nvPr/>
        </p:nvGrpSpPr>
        <p:grpSpPr>
          <a:xfrm>
            <a:off x="5186280" y="14394729"/>
            <a:ext cx="211911" cy="243786"/>
            <a:chOff x="4131601" y="2884249"/>
            <a:chExt cx="171830" cy="197676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7DC83EF-42FD-45E5-88C7-3357D356B72F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A59613B-6A03-4D18-8DDA-1768F95E15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F1B599-9A31-4E34-BC03-0A1165B4AE3B}"/>
              </a:ext>
            </a:extLst>
          </p:cNvPr>
          <p:cNvGrpSpPr/>
          <p:nvPr/>
        </p:nvGrpSpPr>
        <p:grpSpPr>
          <a:xfrm>
            <a:off x="5487806" y="15306868"/>
            <a:ext cx="211911" cy="243786"/>
            <a:chOff x="4131601" y="2884249"/>
            <a:chExt cx="171830" cy="197676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95838D3-7BCD-440A-94F8-48F43CB03183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A65FBEB-ED3D-4A09-8949-278F0CF7F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B18C0CB-A7F0-406E-8D8F-FB37D3465553}"/>
              </a:ext>
            </a:extLst>
          </p:cNvPr>
          <p:cNvGrpSpPr/>
          <p:nvPr/>
        </p:nvGrpSpPr>
        <p:grpSpPr>
          <a:xfrm>
            <a:off x="5763348" y="14765730"/>
            <a:ext cx="211911" cy="243786"/>
            <a:chOff x="4131601" y="2884249"/>
            <a:chExt cx="171830" cy="197676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468EB6C-A576-4D57-A78B-95E6B9BDCD4B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D6BC7C5-6189-45A0-A2AD-3B8A97B1F4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590E46A-F081-4389-B381-9CED60C7F93B}"/>
              </a:ext>
            </a:extLst>
          </p:cNvPr>
          <p:cNvGrpSpPr/>
          <p:nvPr/>
        </p:nvGrpSpPr>
        <p:grpSpPr>
          <a:xfrm>
            <a:off x="6042549" y="15490776"/>
            <a:ext cx="211911" cy="243786"/>
            <a:chOff x="4131601" y="2884249"/>
            <a:chExt cx="171830" cy="197676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220B174-8498-4CCF-805E-CA412B182449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8A5A5EC-6585-4EBA-9DF6-10E6A73C0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C9355ED-F18F-4F86-AC07-3D1972A2133A}"/>
              </a:ext>
            </a:extLst>
          </p:cNvPr>
          <p:cNvCxnSpPr>
            <a:cxnSpLocks/>
          </p:cNvCxnSpPr>
          <p:nvPr/>
        </p:nvCxnSpPr>
        <p:spPr>
          <a:xfrm flipH="1" flipV="1">
            <a:off x="4164574" y="14142578"/>
            <a:ext cx="1908615" cy="281578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ED52DB-90DE-48D2-9168-4A199F025C17}"/>
              </a:ext>
            </a:extLst>
          </p:cNvPr>
          <p:cNvCxnSpPr>
            <a:cxnSpLocks/>
          </p:cNvCxnSpPr>
          <p:nvPr/>
        </p:nvCxnSpPr>
        <p:spPr>
          <a:xfrm flipH="1">
            <a:off x="5237373" y="15432999"/>
            <a:ext cx="350532" cy="247075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F1B3FE6-B7A4-4FBB-B784-285B3C695990}"/>
              </a:ext>
            </a:extLst>
          </p:cNvPr>
          <p:cNvCxnSpPr>
            <a:cxnSpLocks/>
          </p:cNvCxnSpPr>
          <p:nvPr/>
        </p:nvCxnSpPr>
        <p:spPr>
          <a:xfrm flipH="1">
            <a:off x="4372906" y="15031422"/>
            <a:ext cx="350532" cy="247075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BB05E52-93E3-45C2-ACC4-7C4CCA5ACB1B}"/>
              </a:ext>
            </a:extLst>
          </p:cNvPr>
          <p:cNvCxnSpPr>
            <a:cxnSpLocks/>
          </p:cNvCxnSpPr>
          <p:nvPr/>
        </p:nvCxnSpPr>
        <p:spPr>
          <a:xfrm flipH="1" flipV="1">
            <a:off x="4568434" y="13944458"/>
            <a:ext cx="1908615" cy="2815782"/>
          </a:xfrm>
          <a:prstGeom prst="line">
            <a:avLst/>
          </a:prstGeom>
          <a:ln w="571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41ED21F-699A-4274-806F-0324996D939C}"/>
              </a:ext>
            </a:extLst>
          </p:cNvPr>
          <p:cNvCxnSpPr>
            <a:cxnSpLocks/>
          </p:cNvCxnSpPr>
          <p:nvPr/>
        </p:nvCxnSpPr>
        <p:spPr>
          <a:xfrm flipH="1" flipV="1">
            <a:off x="3593074" y="14096858"/>
            <a:ext cx="1908615" cy="281578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624ECD-5223-4C92-B2A1-2AEB600C7A8F}"/>
                  </a:ext>
                </a:extLst>
              </p:cNvPr>
              <p:cNvSpPr txBox="1"/>
              <p:nvPr/>
            </p:nvSpPr>
            <p:spPr>
              <a:xfrm>
                <a:off x="4949927" y="13010224"/>
                <a:ext cx="7135184" cy="1223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36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6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36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fr-CA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36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fr-CA" sz="3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CA" sz="36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CA" sz="36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3600" dirty="0">
                  <a:solidFill>
                    <a:srgbClr val="00B0F0"/>
                  </a:solidFill>
                </a:endParaRPr>
              </a:p>
              <a:p>
                <a:endParaRPr lang="fr-CA" sz="36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624ECD-5223-4C92-B2A1-2AEB600C7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927" y="13010224"/>
                <a:ext cx="7135184" cy="12234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9B1F0C-8638-4E36-A617-F8ADA2EC6550}"/>
              </a:ext>
            </a:extLst>
          </p:cNvPr>
          <p:cNvCxnSpPr>
            <a:cxnSpLocks/>
          </p:cNvCxnSpPr>
          <p:nvPr/>
        </p:nvCxnSpPr>
        <p:spPr>
          <a:xfrm flipH="1">
            <a:off x="4723438" y="13336874"/>
            <a:ext cx="571197" cy="52143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A5B892E-1CCD-43B6-8C22-9025E7E071F9}"/>
                  </a:ext>
                </a:extLst>
              </p:cNvPr>
              <p:cNvSpPr txBox="1"/>
              <p:nvPr/>
            </p:nvSpPr>
            <p:spPr>
              <a:xfrm>
                <a:off x="5427286" y="17684869"/>
                <a:ext cx="7135184" cy="1223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3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fr-CA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3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fr-CA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fr-CA" sz="3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3600" dirty="0">
                  <a:solidFill>
                    <a:srgbClr val="FF0000"/>
                  </a:solidFill>
                </a:endParaRPr>
              </a:p>
              <a:p>
                <a:endParaRPr lang="fr-CA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A5B892E-1CCD-43B6-8C22-9025E7E07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286" y="17684869"/>
                <a:ext cx="7135184" cy="12234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948CA03-9A19-43FD-85F1-5E7C3B601BFA}"/>
              </a:ext>
            </a:extLst>
          </p:cNvPr>
          <p:cNvCxnSpPr>
            <a:cxnSpLocks/>
          </p:cNvCxnSpPr>
          <p:nvPr/>
        </p:nvCxnSpPr>
        <p:spPr>
          <a:xfrm flipH="1" flipV="1">
            <a:off x="5487806" y="17074462"/>
            <a:ext cx="100099" cy="8038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508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MACHINES À VECTEURS DE SUPPORT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058238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Les points qui apparaissent directement sur les droites en pointillés sont appelés « </a:t>
                </a:r>
                <a:r>
                  <a:rPr lang="fr-CA" sz="4000" b="1" dirty="0"/>
                  <a:t>vecteurs de support</a:t>
                </a:r>
                <a:r>
                  <a:rPr lang="fr-CA" sz="4000" dirty="0"/>
                  <a:t> ».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La droite qui correspond à la frontière au centre correspond à la médiane des deux droites pointillées;</a:t>
                </a:r>
              </a:p>
              <a:p>
                <a:endParaRPr lang="fr-CA" sz="4000" dirty="0"/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Cette droite a pour équation: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4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4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4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4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4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fr-CA" sz="4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4000" b="1" i="1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fr-CA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La distance entre la frontière centrale et le point positif le plus proche est appelée « d</a:t>
                </a:r>
                <a:r>
                  <a:rPr lang="fr-CA" sz="4000" baseline="30000" dirty="0"/>
                  <a:t>+</a:t>
                </a:r>
                <a:r>
                  <a:rPr lang="fr-CA" sz="4000" dirty="0"/>
                  <a:t> ».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La distance entre la frontière centrale et le point négatif le plus proche est appelée « d</a:t>
                </a:r>
                <a:r>
                  <a:rPr lang="fr-CA" sz="4000" baseline="30000" dirty="0"/>
                  <a:t>-</a:t>
                </a:r>
                <a:r>
                  <a:rPr lang="fr-CA" sz="4000" dirty="0"/>
                  <a:t> ».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La largeur totale correspondant à « d</a:t>
                </a:r>
                <a:r>
                  <a:rPr lang="fr-CA" sz="4000" baseline="30000" dirty="0"/>
                  <a:t>+</a:t>
                </a:r>
                <a:r>
                  <a:rPr lang="fr-CA" sz="4000" dirty="0"/>
                  <a:t> + d</a:t>
                </a:r>
                <a:r>
                  <a:rPr lang="fr-CA" sz="4000" baseline="30000" dirty="0"/>
                  <a:t>-</a:t>
                </a:r>
                <a:r>
                  <a:rPr lang="fr-CA" sz="4000" dirty="0"/>
                  <a:t> » est appelée </a:t>
                </a:r>
                <a:br>
                  <a:rPr lang="fr-CA" sz="4000" dirty="0"/>
                </a:br>
                <a:r>
                  <a:rPr lang="fr-CA" sz="4000" dirty="0"/>
                  <a:t>la « </a:t>
                </a:r>
                <a:r>
                  <a:rPr lang="fr-CA" sz="4000" b="1" dirty="0"/>
                  <a:t>marge</a:t>
                </a:r>
                <a:r>
                  <a:rPr lang="fr-CA" sz="4000" dirty="0"/>
                  <a:t> » (notée « d »).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0582384"/>
              </a:xfrm>
              <a:prstGeom prst="rect">
                <a:avLst/>
              </a:prstGeom>
              <a:blipFill>
                <a:blip r:embed="rId3"/>
                <a:stretch>
                  <a:fillRect l="-1750" t="-1037" r="-2150" b="-1498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1878C1-A3AF-4DEB-92AA-4812C940BDB0}"/>
              </a:ext>
            </a:extLst>
          </p:cNvPr>
          <p:cNvCxnSpPr>
            <a:cxnSpLocks/>
          </p:cNvCxnSpPr>
          <p:nvPr/>
        </p:nvCxnSpPr>
        <p:spPr>
          <a:xfrm flipV="1">
            <a:off x="2611101" y="11969662"/>
            <a:ext cx="0" cy="40200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008BE9-E962-45B2-BBE4-CBCE67285930}"/>
              </a:ext>
            </a:extLst>
          </p:cNvPr>
          <p:cNvCxnSpPr>
            <a:cxnSpLocks/>
          </p:cNvCxnSpPr>
          <p:nvPr/>
        </p:nvCxnSpPr>
        <p:spPr>
          <a:xfrm>
            <a:off x="1673291" y="14716061"/>
            <a:ext cx="41584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646153C-8DEA-47B5-A7FF-9F72DB643A37}"/>
              </a:ext>
            </a:extLst>
          </p:cNvPr>
          <p:cNvSpPr/>
          <p:nvPr/>
        </p:nvSpPr>
        <p:spPr>
          <a:xfrm>
            <a:off x="2889439" y="13251919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0E6640-E400-46E2-A80A-21EBA1E1CFFB}"/>
                  </a:ext>
                </a:extLst>
              </p:cNvPr>
              <p:cNvSpPr txBox="1"/>
              <p:nvPr/>
            </p:nvSpPr>
            <p:spPr>
              <a:xfrm>
                <a:off x="5029835" y="14801290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0E6640-E400-46E2-A80A-21EBA1E1C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835" y="14801290"/>
                <a:ext cx="1356853" cy="76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AF3E991-8B76-4B0E-BD38-CD060F9A912B}"/>
                  </a:ext>
                </a:extLst>
              </p:cNvPr>
              <p:cNvSpPr txBox="1"/>
              <p:nvPr/>
            </p:nvSpPr>
            <p:spPr>
              <a:xfrm>
                <a:off x="1431229" y="11866856"/>
                <a:ext cx="1356853" cy="7335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AF3E991-8B76-4B0E-BD38-CD060F9A9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229" y="11866856"/>
                <a:ext cx="1356853" cy="7335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83FBD8F3-44D4-481B-A7E4-CB3397E79958}"/>
              </a:ext>
            </a:extLst>
          </p:cNvPr>
          <p:cNvSpPr/>
          <p:nvPr/>
        </p:nvSpPr>
        <p:spPr>
          <a:xfrm>
            <a:off x="3543481" y="14197211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DFF62C1-6362-4903-A397-134322B41A11}"/>
              </a:ext>
            </a:extLst>
          </p:cNvPr>
          <p:cNvSpPr/>
          <p:nvPr/>
        </p:nvSpPr>
        <p:spPr>
          <a:xfrm>
            <a:off x="3043083" y="13799327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09181A1-38C8-4ACD-9710-8FFBE9DA05D4}"/>
              </a:ext>
            </a:extLst>
          </p:cNvPr>
          <p:cNvSpPr/>
          <p:nvPr/>
        </p:nvSpPr>
        <p:spPr>
          <a:xfrm>
            <a:off x="2744389" y="14105052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EC456FD-BD5C-4AF4-84CA-0F0D5AD0F6A0}"/>
              </a:ext>
            </a:extLst>
          </p:cNvPr>
          <p:cNvGrpSpPr/>
          <p:nvPr/>
        </p:nvGrpSpPr>
        <p:grpSpPr>
          <a:xfrm>
            <a:off x="3809763" y="12506087"/>
            <a:ext cx="211911" cy="243786"/>
            <a:chOff x="4131601" y="2884249"/>
            <a:chExt cx="171830" cy="197676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7DC83EF-42FD-45E5-88C7-3357D356B72F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A59613B-6A03-4D18-8DDA-1768F95E15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F1B599-9A31-4E34-BC03-0A1165B4AE3B}"/>
              </a:ext>
            </a:extLst>
          </p:cNvPr>
          <p:cNvGrpSpPr/>
          <p:nvPr/>
        </p:nvGrpSpPr>
        <p:grpSpPr>
          <a:xfrm>
            <a:off x="4111289" y="13418226"/>
            <a:ext cx="211911" cy="243786"/>
            <a:chOff x="4131601" y="2884249"/>
            <a:chExt cx="171830" cy="197676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95838D3-7BCD-440A-94F8-48F43CB03183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A65FBEB-ED3D-4A09-8949-278F0CF7F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B18C0CB-A7F0-406E-8D8F-FB37D3465553}"/>
              </a:ext>
            </a:extLst>
          </p:cNvPr>
          <p:cNvGrpSpPr/>
          <p:nvPr/>
        </p:nvGrpSpPr>
        <p:grpSpPr>
          <a:xfrm>
            <a:off x="4386831" y="12877088"/>
            <a:ext cx="211911" cy="243786"/>
            <a:chOff x="4131601" y="2884249"/>
            <a:chExt cx="171830" cy="197676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468EB6C-A576-4D57-A78B-95E6B9BDCD4B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D6BC7C5-6189-45A0-A2AD-3B8A97B1F4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590E46A-F081-4389-B381-9CED60C7F93B}"/>
              </a:ext>
            </a:extLst>
          </p:cNvPr>
          <p:cNvGrpSpPr/>
          <p:nvPr/>
        </p:nvGrpSpPr>
        <p:grpSpPr>
          <a:xfrm>
            <a:off x="4666032" y="13602134"/>
            <a:ext cx="211911" cy="243786"/>
            <a:chOff x="4131601" y="2884249"/>
            <a:chExt cx="171830" cy="197676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220B174-8498-4CCF-805E-CA412B182449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8A5A5EC-6585-4EBA-9DF6-10E6A73C0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C9355ED-F18F-4F86-AC07-3D1972A2133A}"/>
              </a:ext>
            </a:extLst>
          </p:cNvPr>
          <p:cNvCxnSpPr>
            <a:cxnSpLocks/>
          </p:cNvCxnSpPr>
          <p:nvPr/>
        </p:nvCxnSpPr>
        <p:spPr>
          <a:xfrm flipH="1" flipV="1">
            <a:off x="2788057" y="12253936"/>
            <a:ext cx="1908615" cy="281578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ED52DB-90DE-48D2-9168-4A199F025C17}"/>
              </a:ext>
            </a:extLst>
          </p:cNvPr>
          <p:cNvCxnSpPr>
            <a:cxnSpLocks/>
          </p:cNvCxnSpPr>
          <p:nvPr/>
        </p:nvCxnSpPr>
        <p:spPr>
          <a:xfrm flipH="1">
            <a:off x="3860856" y="13544357"/>
            <a:ext cx="350532" cy="247075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F1B3FE6-B7A4-4FBB-B784-285B3C695990}"/>
              </a:ext>
            </a:extLst>
          </p:cNvPr>
          <p:cNvCxnSpPr>
            <a:cxnSpLocks/>
          </p:cNvCxnSpPr>
          <p:nvPr/>
        </p:nvCxnSpPr>
        <p:spPr>
          <a:xfrm flipH="1">
            <a:off x="2996389" y="13142780"/>
            <a:ext cx="350532" cy="247075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BB05E52-93E3-45C2-ACC4-7C4CCA5ACB1B}"/>
              </a:ext>
            </a:extLst>
          </p:cNvPr>
          <p:cNvCxnSpPr>
            <a:cxnSpLocks/>
          </p:cNvCxnSpPr>
          <p:nvPr/>
        </p:nvCxnSpPr>
        <p:spPr>
          <a:xfrm flipH="1" flipV="1">
            <a:off x="3191917" y="12055816"/>
            <a:ext cx="1908615" cy="2815782"/>
          </a:xfrm>
          <a:prstGeom prst="line">
            <a:avLst/>
          </a:prstGeom>
          <a:ln w="571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41ED21F-699A-4274-806F-0324996D939C}"/>
              </a:ext>
            </a:extLst>
          </p:cNvPr>
          <p:cNvCxnSpPr>
            <a:cxnSpLocks/>
          </p:cNvCxnSpPr>
          <p:nvPr/>
        </p:nvCxnSpPr>
        <p:spPr>
          <a:xfrm flipH="1" flipV="1">
            <a:off x="2216557" y="12208216"/>
            <a:ext cx="1908615" cy="281578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624ECD-5223-4C92-B2A1-2AEB600C7A8F}"/>
                  </a:ext>
                </a:extLst>
              </p:cNvPr>
              <p:cNvSpPr txBox="1"/>
              <p:nvPr/>
            </p:nvSpPr>
            <p:spPr>
              <a:xfrm>
                <a:off x="2611101" y="10569479"/>
                <a:ext cx="7135184" cy="66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6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3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3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3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3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36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fr-CA" sz="3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3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3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3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36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fr-CA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CA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3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624ECD-5223-4C92-B2A1-2AEB600C7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101" y="10569479"/>
                <a:ext cx="7135184" cy="6694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9B1F0C-8638-4E36-A617-F8ADA2EC6550}"/>
              </a:ext>
            </a:extLst>
          </p:cNvPr>
          <p:cNvCxnSpPr>
            <a:cxnSpLocks/>
          </p:cNvCxnSpPr>
          <p:nvPr/>
        </p:nvCxnSpPr>
        <p:spPr>
          <a:xfrm flipH="1">
            <a:off x="2889439" y="11234610"/>
            <a:ext cx="302478" cy="94057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143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MACHINES À VECTEURS DE SUPPORT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671226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L’objectif est donc ici de trouver la frontière centrale qui </a:t>
            </a:r>
            <a:r>
              <a:rPr lang="fr-CA" sz="4000" b="1" dirty="0"/>
              <a:t>maximise la marge</a:t>
            </a:r>
            <a:r>
              <a:rPr lang="fr-CA" sz="4000" dirty="0"/>
              <a:t>.</a:t>
            </a:r>
          </a:p>
          <a:p>
            <a:endParaRPr lang="fr-CA" sz="4000" dirty="0"/>
          </a:p>
          <a:p>
            <a:r>
              <a:rPr lang="fr-CA" sz="4000" dirty="0"/>
              <a:t>Or, la marge ainsi que la position de la frontière, ne reposent que sur les vecteurs de supports.</a:t>
            </a:r>
          </a:p>
          <a:p>
            <a:endParaRPr lang="fr-CA" sz="4000" dirty="0"/>
          </a:p>
          <a:p>
            <a:r>
              <a:rPr lang="fr-CA" sz="4000" dirty="0"/>
              <a:t>Si on ne tient compte </a:t>
            </a:r>
            <a:r>
              <a:rPr lang="fr-CA" sz="4000" b="1" dirty="0"/>
              <a:t>que de ce critère</a:t>
            </a:r>
            <a:r>
              <a:rPr lang="fr-CA" sz="4000" dirty="0"/>
              <a:t>, alors l’algorithme s’appelle en fait </a:t>
            </a:r>
            <a:r>
              <a:rPr lang="fr-CA" sz="4000" b="1" dirty="0"/>
              <a:t>classificateur à marge maximal </a:t>
            </a:r>
            <a:r>
              <a:rPr lang="fr-CA" sz="4000" dirty="0"/>
              <a:t>(</a:t>
            </a:r>
            <a:r>
              <a:rPr lang="fr-CA" sz="4000" i="1" dirty="0"/>
              <a:t>maximal </a:t>
            </a:r>
            <a:r>
              <a:rPr lang="fr-CA" sz="4000" i="1" dirty="0" err="1"/>
              <a:t>margin</a:t>
            </a:r>
            <a:r>
              <a:rPr lang="fr-CA" sz="4000" i="1" dirty="0"/>
              <a:t> classifier</a:t>
            </a:r>
            <a:r>
              <a:rPr lang="fr-CA" sz="4000" dirty="0"/>
              <a:t>).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Ce type de classificateur utilise ce que l’on appelle une marge « dure ».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r>
              <a:rPr lang="fr-CA" sz="4000" dirty="0"/>
              <a:t>Simplifions l’illustration ainsi : </a:t>
            </a:r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r>
              <a:rPr lang="fr-CA" sz="4000" dirty="0"/>
              <a:t>Qu’advient-il alors dans le cas où on aurait :</a:t>
            </a:r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r>
              <a:rPr lang="fr-CA" sz="4000" dirty="0"/>
              <a:t>Or, on minimise alors… le biais… </a:t>
            </a:r>
            <a:br>
              <a:rPr lang="fr-CA" sz="4000" dirty="0"/>
            </a:br>
            <a:r>
              <a:rPr lang="fr-CA" sz="4000" dirty="0"/>
              <a:t>sans considération pour… la variance!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On ne minimise alors pas l’erreur de généralisation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2628AC-13E6-499B-8695-BD659153F1EE}"/>
              </a:ext>
            </a:extLst>
          </p:cNvPr>
          <p:cNvCxnSpPr>
            <a:cxnSpLocks/>
          </p:cNvCxnSpPr>
          <p:nvPr/>
        </p:nvCxnSpPr>
        <p:spPr>
          <a:xfrm>
            <a:off x="2098368" y="8538938"/>
            <a:ext cx="7983783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4675A5A-D99E-4001-85D4-2FD61B002F6A}"/>
              </a:ext>
            </a:extLst>
          </p:cNvPr>
          <p:cNvSpPr/>
          <p:nvPr/>
        </p:nvSpPr>
        <p:spPr>
          <a:xfrm>
            <a:off x="2453518" y="8412938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3470EA9-5077-4971-9594-A6976E09F160}"/>
              </a:ext>
            </a:extLst>
          </p:cNvPr>
          <p:cNvSpPr/>
          <p:nvPr/>
        </p:nvSpPr>
        <p:spPr>
          <a:xfrm>
            <a:off x="3040373" y="8412938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98D95B-FE9E-4BD2-9642-855C4D841406}"/>
              </a:ext>
            </a:extLst>
          </p:cNvPr>
          <p:cNvSpPr/>
          <p:nvPr/>
        </p:nvSpPr>
        <p:spPr>
          <a:xfrm>
            <a:off x="3292373" y="8412938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B604818-4D45-474C-8916-077E8C84A235}"/>
              </a:ext>
            </a:extLst>
          </p:cNvPr>
          <p:cNvSpPr/>
          <p:nvPr/>
        </p:nvSpPr>
        <p:spPr>
          <a:xfrm>
            <a:off x="3797036" y="8412938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1BBBA8B-C53D-4254-B19F-0C8D0A5827FE}"/>
              </a:ext>
            </a:extLst>
          </p:cNvPr>
          <p:cNvSpPr/>
          <p:nvPr/>
        </p:nvSpPr>
        <p:spPr>
          <a:xfrm>
            <a:off x="4686856" y="8412938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F08937D-44E1-4893-A82F-D9E431368C9C}"/>
              </a:ext>
            </a:extLst>
          </p:cNvPr>
          <p:cNvSpPr/>
          <p:nvPr/>
        </p:nvSpPr>
        <p:spPr>
          <a:xfrm>
            <a:off x="4977151" y="8412938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FDDDA8E-6E40-436F-8032-DB4A4066E71B}"/>
              </a:ext>
            </a:extLst>
          </p:cNvPr>
          <p:cNvGrpSpPr/>
          <p:nvPr/>
        </p:nvGrpSpPr>
        <p:grpSpPr>
          <a:xfrm>
            <a:off x="6985866" y="8376938"/>
            <a:ext cx="324000" cy="324000"/>
            <a:chOff x="4131601" y="2884249"/>
            <a:chExt cx="171830" cy="197676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EEC0576-EE62-4653-9F0D-8DDDE656D14B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9DA6F96-12A7-4336-B924-3EB4D135AB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C5FC6AA-5EB0-4B1C-B02F-F8D418E6FA02}"/>
              </a:ext>
            </a:extLst>
          </p:cNvPr>
          <p:cNvGrpSpPr/>
          <p:nvPr/>
        </p:nvGrpSpPr>
        <p:grpSpPr>
          <a:xfrm>
            <a:off x="7552195" y="8376934"/>
            <a:ext cx="324000" cy="324000"/>
            <a:chOff x="4131601" y="2884249"/>
            <a:chExt cx="171830" cy="197676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D9DE7B3-5F27-4F91-B1C9-3E62057458FA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A91ACEC-5502-44CF-80A9-B7DB2BBBC3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1C4B6A5-E94C-4744-ADC0-9C6201DBDC3D}"/>
              </a:ext>
            </a:extLst>
          </p:cNvPr>
          <p:cNvGrpSpPr/>
          <p:nvPr/>
        </p:nvGrpSpPr>
        <p:grpSpPr>
          <a:xfrm>
            <a:off x="8218349" y="8376932"/>
            <a:ext cx="324000" cy="324000"/>
            <a:chOff x="4131601" y="2884249"/>
            <a:chExt cx="171830" cy="197676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994209C-61D1-4D3C-858E-AF4E1B4A8EF3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EE9BFDA-8B9A-4D0A-AAF1-48B4C13B72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BE8C0D0-B4E8-41CC-BE68-055EA8364AEB}"/>
              </a:ext>
            </a:extLst>
          </p:cNvPr>
          <p:cNvGrpSpPr/>
          <p:nvPr/>
        </p:nvGrpSpPr>
        <p:grpSpPr>
          <a:xfrm>
            <a:off x="8598644" y="8376934"/>
            <a:ext cx="324000" cy="324000"/>
            <a:chOff x="4131601" y="2884249"/>
            <a:chExt cx="171830" cy="197676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66993F1-475A-4707-9ADE-48D085F7CFD4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A5DB4A6-4AA9-4A8A-9AA5-08844BA17E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AA27DD7-16FA-4F6F-B61B-5286F9FDD239}"/>
              </a:ext>
            </a:extLst>
          </p:cNvPr>
          <p:cNvGrpSpPr/>
          <p:nvPr/>
        </p:nvGrpSpPr>
        <p:grpSpPr>
          <a:xfrm>
            <a:off x="9121377" y="8376936"/>
            <a:ext cx="324000" cy="324000"/>
            <a:chOff x="4131601" y="2884249"/>
            <a:chExt cx="171830" cy="197676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6410B0E-09C3-49FF-B833-0DF1964C030A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CE0E0C6-C5EE-4302-84F2-633C754033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354801F-23C9-4C06-98CB-81F72CB6D08C}"/>
                  </a:ext>
                </a:extLst>
              </p:cNvPr>
              <p:cNvSpPr txBox="1"/>
              <p:nvPr/>
            </p:nvSpPr>
            <p:spPr>
              <a:xfrm>
                <a:off x="9995451" y="8158634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354801F-23C9-4C06-98CB-81F72CB6D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451" y="8158634"/>
                <a:ext cx="1356853" cy="7605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84133C-E5C4-4643-822A-7A66C59FC004}"/>
              </a:ext>
            </a:extLst>
          </p:cNvPr>
          <p:cNvCxnSpPr/>
          <p:nvPr/>
        </p:nvCxnSpPr>
        <p:spPr>
          <a:xfrm>
            <a:off x="6115659" y="8158634"/>
            <a:ext cx="0" cy="760593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7A0296D-09E7-439E-9F14-BEFA9DA04331}"/>
              </a:ext>
            </a:extLst>
          </p:cNvPr>
          <p:cNvSpPr/>
          <p:nvPr/>
        </p:nvSpPr>
        <p:spPr>
          <a:xfrm rot="5400000">
            <a:off x="6591526" y="8688230"/>
            <a:ext cx="139241" cy="977870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5B84418-AC58-49B4-8BCE-678155D0BAED}"/>
              </a:ext>
            </a:extLst>
          </p:cNvPr>
          <p:cNvCxnSpPr/>
          <p:nvPr/>
        </p:nvCxnSpPr>
        <p:spPr>
          <a:xfrm>
            <a:off x="7150088" y="8136130"/>
            <a:ext cx="0" cy="760593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ight Brace 84">
            <a:extLst>
              <a:ext uri="{FF2B5EF4-FFF2-40B4-BE49-F238E27FC236}">
                <a16:creationId xmlns:a16="http://schemas.microsoft.com/office/drawing/2014/main" id="{5FBFF5D0-D89F-4B0B-967B-FEDE381951B3}"/>
              </a:ext>
            </a:extLst>
          </p:cNvPr>
          <p:cNvSpPr/>
          <p:nvPr/>
        </p:nvSpPr>
        <p:spPr>
          <a:xfrm rot="5400000">
            <a:off x="5528823" y="8659952"/>
            <a:ext cx="139242" cy="103442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971A733-37D1-4C05-94CD-5E9287DF92DA}"/>
              </a:ext>
            </a:extLst>
          </p:cNvPr>
          <p:cNvCxnSpPr/>
          <p:nvPr/>
        </p:nvCxnSpPr>
        <p:spPr>
          <a:xfrm>
            <a:off x="5105388" y="8110730"/>
            <a:ext cx="0" cy="76059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737EF0-799A-4DDA-803D-52EBF58C7248}"/>
              </a:ext>
            </a:extLst>
          </p:cNvPr>
          <p:cNvSpPr txBox="1"/>
          <p:nvPr/>
        </p:nvSpPr>
        <p:spPr>
          <a:xfrm>
            <a:off x="6388100" y="9330226"/>
            <a:ext cx="76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rgbClr val="00B0F0"/>
                </a:solidFill>
              </a:rPr>
              <a:t>d</a:t>
            </a:r>
            <a:r>
              <a:rPr lang="fr-CA" sz="3600" b="1" baseline="30000" dirty="0">
                <a:solidFill>
                  <a:srgbClr val="00B0F0"/>
                </a:solidFill>
              </a:rPr>
              <a:t>+</a:t>
            </a:r>
            <a:endParaRPr lang="fr-CA" sz="3600" b="1" dirty="0">
              <a:solidFill>
                <a:srgbClr val="00B0F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1DAA119-7154-43FE-B4BD-80844A099B0A}"/>
              </a:ext>
            </a:extLst>
          </p:cNvPr>
          <p:cNvSpPr txBox="1"/>
          <p:nvPr/>
        </p:nvSpPr>
        <p:spPr>
          <a:xfrm>
            <a:off x="5328277" y="9330226"/>
            <a:ext cx="76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rgbClr val="FF0000"/>
                </a:solidFill>
              </a:rPr>
              <a:t>d</a:t>
            </a:r>
            <a:r>
              <a:rPr lang="fr-CA" sz="3600" b="1" baseline="30000" dirty="0">
                <a:solidFill>
                  <a:srgbClr val="FF0000"/>
                </a:solidFill>
              </a:rPr>
              <a:t>-</a:t>
            </a:r>
            <a:endParaRPr lang="fr-CA" sz="3600" b="1" dirty="0">
              <a:solidFill>
                <a:srgbClr val="FF0000"/>
              </a:solidFill>
            </a:endParaRPr>
          </a:p>
        </p:txBody>
      </p:sp>
      <p:sp>
        <p:nvSpPr>
          <p:cNvPr id="88" name="Right Brace 87">
            <a:extLst>
              <a:ext uri="{FF2B5EF4-FFF2-40B4-BE49-F238E27FC236}">
                <a16:creationId xmlns:a16="http://schemas.microsoft.com/office/drawing/2014/main" id="{AC6BECDF-6F33-42A4-8E5A-6969A2E1C426}"/>
              </a:ext>
            </a:extLst>
          </p:cNvPr>
          <p:cNvSpPr/>
          <p:nvPr/>
        </p:nvSpPr>
        <p:spPr>
          <a:xfrm rot="5400000">
            <a:off x="6046028" y="8948290"/>
            <a:ext cx="139241" cy="2068837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A43FEA0-2E3F-42B5-B5B2-08532B085ED9}"/>
              </a:ext>
            </a:extLst>
          </p:cNvPr>
          <p:cNvSpPr txBox="1"/>
          <p:nvPr/>
        </p:nvSpPr>
        <p:spPr>
          <a:xfrm>
            <a:off x="5858300" y="10232815"/>
            <a:ext cx="76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rgbClr val="00B050"/>
                </a:solidFill>
              </a:rPr>
              <a:t>d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B687F50-436A-42FB-B84A-B1771FBAD3FE}"/>
              </a:ext>
            </a:extLst>
          </p:cNvPr>
          <p:cNvCxnSpPr>
            <a:cxnSpLocks/>
          </p:cNvCxnSpPr>
          <p:nvPr/>
        </p:nvCxnSpPr>
        <p:spPr>
          <a:xfrm>
            <a:off x="2247177" y="12270969"/>
            <a:ext cx="7983783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5D18A273-E207-48BE-9276-E3F91D7EBA72}"/>
              </a:ext>
            </a:extLst>
          </p:cNvPr>
          <p:cNvSpPr/>
          <p:nvPr/>
        </p:nvSpPr>
        <p:spPr>
          <a:xfrm>
            <a:off x="2602327" y="12144969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73948A-E366-4FB8-9401-54FA6F226F2A}"/>
              </a:ext>
            </a:extLst>
          </p:cNvPr>
          <p:cNvSpPr/>
          <p:nvPr/>
        </p:nvSpPr>
        <p:spPr>
          <a:xfrm>
            <a:off x="3189182" y="12144969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6DDC550-6D66-4B91-AECC-3F2C729756BA}"/>
              </a:ext>
            </a:extLst>
          </p:cNvPr>
          <p:cNvSpPr/>
          <p:nvPr/>
        </p:nvSpPr>
        <p:spPr>
          <a:xfrm>
            <a:off x="3441182" y="12144969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5BE3371-C58D-4D02-8E2C-96E40DD60346}"/>
              </a:ext>
            </a:extLst>
          </p:cNvPr>
          <p:cNvSpPr/>
          <p:nvPr/>
        </p:nvSpPr>
        <p:spPr>
          <a:xfrm>
            <a:off x="3945845" y="12144969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25CFDBA-49D8-45F7-957F-A5EC4CB29190}"/>
              </a:ext>
            </a:extLst>
          </p:cNvPr>
          <p:cNvSpPr/>
          <p:nvPr/>
        </p:nvSpPr>
        <p:spPr>
          <a:xfrm>
            <a:off x="4835665" y="12144969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01E4C26-02CE-4E42-A162-B62B14AD9D90}"/>
              </a:ext>
            </a:extLst>
          </p:cNvPr>
          <p:cNvSpPr/>
          <p:nvPr/>
        </p:nvSpPr>
        <p:spPr>
          <a:xfrm>
            <a:off x="6613493" y="12122457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5B43F6E-A843-4818-9B01-263596E8BA81}"/>
              </a:ext>
            </a:extLst>
          </p:cNvPr>
          <p:cNvGrpSpPr/>
          <p:nvPr/>
        </p:nvGrpSpPr>
        <p:grpSpPr>
          <a:xfrm>
            <a:off x="7134675" y="12108969"/>
            <a:ext cx="324000" cy="324000"/>
            <a:chOff x="4131601" y="2884249"/>
            <a:chExt cx="171830" cy="197676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6237D70-C54E-4DCB-B207-BBF3096D7268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6BDD47E-5095-4C8B-96E6-242EC47EDB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CCFCBD2-11EA-4283-89D9-23D7AA1F716E}"/>
              </a:ext>
            </a:extLst>
          </p:cNvPr>
          <p:cNvGrpSpPr/>
          <p:nvPr/>
        </p:nvGrpSpPr>
        <p:grpSpPr>
          <a:xfrm>
            <a:off x="7701004" y="12108965"/>
            <a:ext cx="324000" cy="324000"/>
            <a:chOff x="4131601" y="2884249"/>
            <a:chExt cx="171830" cy="197676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BDBFFDE-7B70-4F66-BB29-86CC50810391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8D97E89-E1C9-4247-A15E-62D8E2697D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C172C9C-F5D4-47A8-805D-F6ECFF09848F}"/>
              </a:ext>
            </a:extLst>
          </p:cNvPr>
          <p:cNvGrpSpPr/>
          <p:nvPr/>
        </p:nvGrpSpPr>
        <p:grpSpPr>
          <a:xfrm>
            <a:off x="8367158" y="12108963"/>
            <a:ext cx="324000" cy="324000"/>
            <a:chOff x="4131601" y="2884249"/>
            <a:chExt cx="171830" cy="197676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16BDA78-3472-4B2B-B681-ACE78A5ED61A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C04B83E-E8AC-462B-8C54-B98D41CD7C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B212BF6-AA5D-492E-AB1B-DC5718B388C7}"/>
              </a:ext>
            </a:extLst>
          </p:cNvPr>
          <p:cNvGrpSpPr/>
          <p:nvPr/>
        </p:nvGrpSpPr>
        <p:grpSpPr>
          <a:xfrm>
            <a:off x="8747453" y="12108965"/>
            <a:ext cx="324000" cy="324000"/>
            <a:chOff x="4131601" y="2884249"/>
            <a:chExt cx="171830" cy="197676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6F72F49-1B4A-4440-893F-55C3A74AC865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94F6D95-31DF-4E88-907C-214BC996BD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06BD32E-17DC-4D54-8845-77FF519C5A82}"/>
              </a:ext>
            </a:extLst>
          </p:cNvPr>
          <p:cNvGrpSpPr/>
          <p:nvPr/>
        </p:nvGrpSpPr>
        <p:grpSpPr>
          <a:xfrm>
            <a:off x="9270186" y="12108967"/>
            <a:ext cx="324000" cy="324000"/>
            <a:chOff x="4131601" y="2884249"/>
            <a:chExt cx="171830" cy="197676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412DDA5-D3E1-4C70-A43C-6D4E59A62D66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CDCF6E0-8779-44AB-A825-BF843A0C6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6AD6515-03D7-433F-83A2-2A1FB91ED984}"/>
                  </a:ext>
                </a:extLst>
              </p:cNvPr>
              <p:cNvSpPr txBox="1"/>
              <p:nvPr/>
            </p:nvSpPr>
            <p:spPr>
              <a:xfrm>
                <a:off x="10144260" y="11890665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6AD6515-03D7-433F-83A2-2A1FB91ED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4260" y="11890665"/>
                <a:ext cx="1356853" cy="76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4B3325B-23A0-4F98-AEA1-9CE617945EA6}"/>
              </a:ext>
            </a:extLst>
          </p:cNvPr>
          <p:cNvCxnSpPr/>
          <p:nvPr/>
        </p:nvCxnSpPr>
        <p:spPr>
          <a:xfrm>
            <a:off x="7011265" y="11868159"/>
            <a:ext cx="0" cy="760593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ight Brace 113">
            <a:extLst>
              <a:ext uri="{FF2B5EF4-FFF2-40B4-BE49-F238E27FC236}">
                <a16:creationId xmlns:a16="http://schemas.microsoft.com/office/drawing/2014/main" id="{B2DA4845-0FF7-4A34-96A8-9405AEA602D7}"/>
              </a:ext>
            </a:extLst>
          </p:cNvPr>
          <p:cNvSpPr/>
          <p:nvPr/>
        </p:nvSpPr>
        <p:spPr>
          <a:xfrm rot="5400000">
            <a:off x="7132218" y="12718623"/>
            <a:ext cx="45719" cy="287626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8D39196-F78C-4F01-B9DD-C850C41B785D}"/>
              </a:ext>
            </a:extLst>
          </p:cNvPr>
          <p:cNvCxnSpPr/>
          <p:nvPr/>
        </p:nvCxnSpPr>
        <p:spPr>
          <a:xfrm>
            <a:off x="7298897" y="11868161"/>
            <a:ext cx="0" cy="760593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ight Brace 115">
            <a:extLst>
              <a:ext uri="{FF2B5EF4-FFF2-40B4-BE49-F238E27FC236}">
                <a16:creationId xmlns:a16="http://schemas.microsoft.com/office/drawing/2014/main" id="{EBE98545-83C3-461B-870C-E34FA5856C0A}"/>
              </a:ext>
            </a:extLst>
          </p:cNvPr>
          <p:cNvSpPr/>
          <p:nvPr/>
        </p:nvSpPr>
        <p:spPr>
          <a:xfrm rot="5400000">
            <a:off x="6837005" y="12736437"/>
            <a:ext cx="45719" cy="25200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F0F1A43-6137-431C-BF81-1074C1692E5E}"/>
              </a:ext>
            </a:extLst>
          </p:cNvPr>
          <p:cNvCxnSpPr/>
          <p:nvPr/>
        </p:nvCxnSpPr>
        <p:spPr>
          <a:xfrm>
            <a:off x="6735890" y="11868160"/>
            <a:ext cx="0" cy="76059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60FA84E-822B-436C-A697-C6FA993B562B}"/>
              </a:ext>
            </a:extLst>
          </p:cNvPr>
          <p:cNvSpPr txBox="1"/>
          <p:nvPr/>
        </p:nvSpPr>
        <p:spPr>
          <a:xfrm>
            <a:off x="6928875" y="12964170"/>
            <a:ext cx="76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rgbClr val="00B0F0"/>
                </a:solidFill>
              </a:rPr>
              <a:t>d</a:t>
            </a:r>
            <a:r>
              <a:rPr lang="fr-CA" sz="3600" b="1" baseline="30000" dirty="0">
                <a:solidFill>
                  <a:srgbClr val="00B0F0"/>
                </a:solidFill>
              </a:rPr>
              <a:t>+</a:t>
            </a:r>
            <a:endParaRPr lang="fr-CA" sz="3600" b="1" dirty="0">
              <a:solidFill>
                <a:srgbClr val="00B0F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28593E0-1DB9-42B7-80B5-EB9F20CE1B69}"/>
              </a:ext>
            </a:extLst>
          </p:cNvPr>
          <p:cNvSpPr txBox="1"/>
          <p:nvPr/>
        </p:nvSpPr>
        <p:spPr>
          <a:xfrm>
            <a:off x="6588104" y="12976028"/>
            <a:ext cx="76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rgbClr val="FF0000"/>
                </a:solidFill>
              </a:rPr>
              <a:t>d</a:t>
            </a:r>
            <a:r>
              <a:rPr lang="fr-CA" sz="3600" b="1" baseline="30000" dirty="0">
                <a:solidFill>
                  <a:srgbClr val="FF0000"/>
                </a:solidFill>
              </a:rPr>
              <a:t>-</a:t>
            </a:r>
            <a:endParaRPr lang="fr-CA" sz="3600" b="1" dirty="0">
              <a:solidFill>
                <a:srgbClr val="FF0000"/>
              </a:solidFill>
            </a:endParaRPr>
          </a:p>
        </p:txBody>
      </p:sp>
      <p:sp>
        <p:nvSpPr>
          <p:cNvPr id="120" name="Right Brace 119">
            <a:extLst>
              <a:ext uri="{FF2B5EF4-FFF2-40B4-BE49-F238E27FC236}">
                <a16:creationId xmlns:a16="http://schemas.microsoft.com/office/drawing/2014/main" id="{5C7D6007-E831-402D-8221-64685D53056A}"/>
              </a:ext>
            </a:extLst>
          </p:cNvPr>
          <p:cNvSpPr/>
          <p:nvPr/>
        </p:nvSpPr>
        <p:spPr>
          <a:xfrm rot="5400000">
            <a:off x="6981529" y="13397454"/>
            <a:ext cx="67972" cy="563304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AF733D0-D4BB-4F3A-85A9-BC9215F9099D}"/>
              </a:ext>
            </a:extLst>
          </p:cNvPr>
          <p:cNvSpPr txBox="1"/>
          <p:nvPr/>
        </p:nvSpPr>
        <p:spPr>
          <a:xfrm>
            <a:off x="6753684" y="13789902"/>
            <a:ext cx="76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rgbClr val="00B05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001664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MACHINES À VECTEURS DE SUPPORT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240339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Pour trouver un compromis entre le biais et la variance et ainsi minimiser l’erreur de généralisation, on utilisera plutôt des marges dites « </a:t>
            </a:r>
            <a:r>
              <a:rPr lang="fr-CA" sz="4000" b="1" dirty="0"/>
              <a:t>souples</a:t>
            </a:r>
            <a:r>
              <a:rPr lang="fr-CA" sz="4000" dirty="0"/>
              <a:t> ».</a:t>
            </a:r>
          </a:p>
          <a:p>
            <a:endParaRPr lang="fr-CA" sz="4000" dirty="0"/>
          </a:p>
          <a:p>
            <a:r>
              <a:rPr lang="fr-CA" sz="4000" dirty="0"/>
              <a:t>Illustrons :</a:t>
            </a:r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r>
              <a:rPr lang="fr-CA" sz="4000" dirty="0"/>
              <a:t>Afin de déterminer la souplesse de la marge (i.e. combien d’erreurs de classification on est prêt à accepter durant la phase d’entraînement, on utilise un…. :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Hyperparamètre de </a:t>
            </a:r>
            <a:r>
              <a:rPr lang="fr-CA" sz="4000" b="1" dirty="0"/>
              <a:t>régularisation</a:t>
            </a:r>
            <a:r>
              <a:rPr lang="fr-CA" sz="4000" dirty="0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2628AC-13E6-499B-8695-BD659153F1EE}"/>
              </a:ext>
            </a:extLst>
          </p:cNvPr>
          <p:cNvCxnSpPr>
            <a:cxnSpLocks/>
          </p:cNvCxnSpPr>
          <p:nvPr/>
        </p:nvCxnSpPr>
        <p:spPr>
          <a:xfrm>
            <a:off x="2098368" y="3524482"/>
            <a:ext cx="7983783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4675A5A-D99E-4001-85D4-2FD61B002F6A}"/>
              </a:ext>
            </a:extLst>
          </p:cNvPr>
          <p:cNvSpPr/>
          <p:nvPr/>
        </p:nvSpPr>
        <p:spPr>
          <a:xfrm>
            <a:off x="2453518" y="3398482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3470EA9-5077-4971-9594-A6976E09F160}"/>
              </a:ext>
            </a:extLst>
          </p:cNvPr>
          <p:cNvSpPr/>
          <p:nvPr/>
        </p:nvSpPr>
        <p:spPr>
          <a:xfrm>
            <a:off x="3040373" y="3398482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98D95B-FE9E-4BD2-9642-855C4D841406}"/>
              </a:ext>
            </a:extLst>
          </p:cNvPr>
          <p:cNvSpPr/>
          <p:nvPr/>
        </p:nvSpPr>
        <p:spPr>
          <a:xfrm>
            <a:off x="3292373" y="3398482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B604818-4D45-474C-8916-077E8C84A235}"/>
              </a:ext>
            </a:extLst>
          </p:cNvPr>
          <p:cNvSpPr/>
          <p:nvPr/>
        </p:nvSpPr>
        <p:spPr>
          <a:xfrm>
            <a:off x="3797036" y="3398482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1BBBA8B-C53D-4254-B19F-0C8D0A5827FE}"/>
              </a:ext>
            </a:extLst>
          </p:cNvPr>
          <p:cNvSpPr/>
          <p:nvPr/>
        </p:nvSpPr>
        <p:spPr>
          <a:xfrm>
            <a:off x="4686856" y="3398482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F08937D-44E1-4893-A82F-D9E431368C9C}"/>
              </a:ext>
            </a:extLst>
          </p:cNvPr>
          <p:cNvSpPr/>
          <p:nvPr/>
        </p:nvSpPr>
        <p:spPr>
          <a:xfrm>
            <a:off x="4977151" y="3398482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FDDDA8E-6E40-436F-8032-DB4A4066E71B}"/>
              </a:ext>
            </a:extLst>
          </p:cNvPr>
          <p:cNvGrpSpPr/>
          <p:nvPr/>
        </p:nvGrpSpPr>
        <p:grpSpPr>
          <a:xfrm>
            <a:off x="6985866" y="3362482"/>
            <a:ext cx="324000" cy="324000"/>
            <a:chOff x="4131601" y="2884249"/>
            <a:chExt cx="171830" cy="197676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EEC0576-EE62-4653-9F0D-8DDDE656D14B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9DA6F96-12A7-4336-B924-3EB4D135AB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C5FC6AA-5EB0-4B1C-B02F-F8D418E6FA02}"/>
              </a:ext>
            </a:extLst>
          </p:cNvPr>
          <p:cNvGrpSpPr/>
          <p:nvPr/>
        </p:nvGrpSpPr>
        <p:grpSpPr>
          <a:xfrm>
            <a:off x="7552195" y="3362478"/>
            <a:ext cx="324000" cy="324000"/>
            <a:chOff x="4131601" y="2884249"/>
            <a:chExt cx="171830" cy="197676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D9DE7B3-5F27-4F91-B1C9-3E62057458FA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A91ACEC-5502-44CF-80A9-B7DB2BBBC3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1C4B6A5-E94C-4744-ADC0-9C6201DBDC3D}"/>
              </a:ext>
            </a:extLst>
          </p:cNvPr>
          <p:cNvGrpSpPr/>
          <p:nvPr/>
        </p:nvGrpSpPr>
        <p:grpSpPr>
          <a:xfrm>
            <a:off x="8218349" y="3362476"/>
            <a:ext cx="324000" cy="324000"/>
            <a:chOff x="4131601" y="2884249"/>
            <a:chExt cx="171830" cy="197676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994209C-61D1-4D3C-858E-AF4E1B4A8EF3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EE9BFDA-8B9A-4D0A-AAF1-48B4C13B72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BE8C0D0-B4E8-41CC-BE68-055EA8364AEB}"/>
              </a:ext>
            </a:extLst>
          </p:cNvPr>
          <p:cNvGrpSpPr/>
          <p:nvPr/>
        </p:nvGrpSpPr>
        <p:grpSpPr>
          <a:xfrm>
            <a:off x="8598644" y="3362478"/>
            <a:ext cx="324000" cy="324000"/>
            <a:chOff x="4131601" y="2884249"/>
            <a:chExt cx="171830" cy="197676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66993F1-475A-4707-9ADE-48D085F7CFD4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A5DB4A6-4AA9-4A8A-9AA5-08844BA17E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AA27DD7-16FA-4F6F-B61B-5286F9FDD239}"/>
              </a:ext>
            </a:extLst>
          </p:cNvPr>
          <p:cNvGrpSpPr/>
          <p:nvPr/>
        </p:nvGrpSpPr>
        <p:grpSpPr>
          <a:xfrm>
            <a:off x="9121377" y="3362480"/>
            <a:ext cx="324000" cy="324000"/>
            <a:chOff x="4131601" y="2884249"/>
            <a:chExt cx="171830" cy="197676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6410B0E-09C3-49FF-B833-0DF1964C030A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CE0E0C6-C5EE-4302-84F2-633C754033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354801F-23C9-4C06-98CB-81F72CB6D08C}"/>
                  </a:ext>
                </a:extLst>
              </p:cNvPr>
              <p:cNvSpPr txBox="1"/>
              <p:nvPr/>
            </p:nvSpPr>
            <p:spPr>
              <a:xfrm>
                <a:off x="9995451" y="3144178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354801F-23C9-4C06-98CB-81F72CB6D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451" y="3144178"/>
                <a:ext cx="1356853" cy="7605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84133C-E5C4-4643-822A-7A66C59FC004}"/>
              </a:ext>
            </a:extLst>
          </p:cNvPr>
          <p:cNvCxnSpPr/>
          <p:nvPr/>
        </p:nvCxnSpPr>
        <p:spPr>
          <a:xfrm>
            <a:off x="6115659" y="3144178"/>
            <a:ext cx="0" cy="760593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7A0296D-09E7-439E-9F14-BEFA9DA04331}"/>
              </a:ext>
            </a:extLst>
          </p:cNvPr>
          <p:cNvSpPr/>
          <p:nvPr/>
        </p:nvSpPr>
        <p:spPr>
          <a:xfrm rot="5400000">
            <a:off x="6591526" y="3673774"/>
            <a:ext cx="139241" cy="977870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5B84418-AC58-49B4-8BCE-678155D0BAED}"/>
              </a:ext>
            </a:extLst>
          </p:cNvPr>
          <p:cNvCxnSpPr/>
          <p:nvPr/>
        </p:nvCxnSpPr>
        <p:spPr>
          <a:xfrm>
            <a:off x="7150088" y="3121674"/>
            <a:ext cx="0" cy="760593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ight Brace 84">
            <a:extLst>
              <a:ext uri="{FF2B5EF4-FFF2-40B4-BE49-F238E27FC236}">
                <a16:creationId xmlns:a16="http://schemas.microsoft.com/office/drawing/2014/main" id="{5FBFF5D0-D89F-4B0B-967B-FEDE381951B3}"/>
              </a:ext>
            </a:extLst>
          </p:cNvPr>
          <p:cNvSpPr/>
          <p:nvPr/>
        </p:nvSpPr>
        <p:spPr>
          <a:xfrm rot="5400000">
            <a:off x="5528823" y="3645496"/>
            <a:ext cx="139242" cy="103442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971A733-37D1-4C05-94CD-5E9287DF92DA}"/>
              </a:ext>
            </a:extLst>
          </p:cNvPr>
          <p:cNvCxnSpPr/>
          <p:nvPr/>
        </p:nvCxnSpPr>
        <p:spPr>
          <a:xfrm>
            <a:off x="5105388" y="3096274"/>
            <a:ext cx="0" cy="76059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737EF0-799A-4DDA-803D-52EBF58C7248}"/>
              </a:ext>
            </a:extLst>
          </p:cNvPr>
          <p:cNvSpPr txBox="1"/>
          <p:nvPr/>
        </p:nvSpPr>
        <p:spPr>
          <a:xfrm>
            <a:off x="6388100" y="4315770"/>
            <a:ext cx="76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rgbClr val="00B0F0"/>
                </a:solidFill>
              </a:rPr>
              <a:t>d</a:t>
            </a:r>
            <a:r>
              <a:rPr lang="fr-CA" sz="3600" b="1" baseline="30000" dirty="0">
                <a:solidFill>
                  <a:srgbClr val="00B0F0"/>
                </a:solidFill>
              </a:rPr>
              <a:t>+</a:t>
            </a:r>
            <a:endParaRPr lang="fr-CA" sz="3600" b="1" dirty="0">
              <a:solidFill>
                <a:srgbClr val="00B0F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1DAA119-7154-43FE-B4BD-80844A099B0A}"/>
              </a:ext>
            </a:extLst>
          </p:cNvPr>
          <p:cNvSpPr txBox="1"/>
          <p:nvPr/>
        </p:nvSpPr>
        <p:spPr>
          <a:xfrm>
            <a:off x="5328277" y="4315770"/>
            <a:ext cx="76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rgbClr val="FF0000"/>
                </a:solidFill>
              </a:rPr>
              <a:t>d</a:t>
            </a:r>
            <a:r>
              <a:rPr lang="fr-CA" sz="3600" b="1" baseline="30000" dirty="0">
                <a:solidFill>
                  <a:srgbClr val="FF0000"/>
                </a:solidFill>
              </a:rPr>
              <a:t>-</a:t>
            </a:r>
            <a:endParaRPr lang="fr-CA" sz="3600" b="1" dirty="0">
              <a:solidFill>
                <a:srgbClr val="FF0000"/>
              </a:solidFill>
            </a:endParaRPr>
          </a:p>
        </p:txBody>
      </p:sp>
      <p:sp>
        <p:nvSpPr>
          <p:cNvPr id="88" name="Right Brace 87">
            <a:extLst>
              <a:ext uri="{FF2B5EF4-FFF2-40B4-BE49-F238E27FC236}">
                <a16:creationId xmlns:a16="http://schemas.microsoft.com/office/drawing/2014/main" id="{AC6BECDF-6F33-42A4-8E5A-6969A2E1C426}"/>
              </a:ext>
            </a:extLst>
          </p:cNvPr>
          <p:cNvSpPr/>
          <p:nvPr/>
        </p:nvSpPr>
        <p:spPr>
          <a:xfrm rot="5400000">
            <a:off x="6046028" y="3933834"/>
            <a:ext cx="139241" cy="2068837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A43FEA0-2E3F-42B5-B5B2-08532B085ED9}"/>
              </a:ext>
            </a:extLst>
          </p:cNvPr>
          <p:cNvSpPr txBox="1"/>
          <p:nvPr/>
        </p:nvSpPr>
        <p:spPr>
          <a:xfrm>
            <a:off x="5858300" y="5218359"/>
            <a:ext cx="76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rgbClr val="00B050"/>
                </a:solidFill>
              </a:rPr>
              <a:t>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8F5B1B9-55AA-4667-A112-A88BD76219C1}"/>
              </a:ext>
            </a:extLst>
          </p:cNvPr>
          <p:cNvCxnSpPr>
            <a:cxnSpLocks/>
          </p:cNvCxnSpPr>
          <p:nvPr/>
        </p:nvCxnSpPr>
        <p:spPr>
          <a:xfrm>
            <a:off x="2105325" y="6959627"/>
            <a:ext cx="7983783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08603FC9-A74B-4362-925B-39DFBDD1FCDF}"/>
              </a:ext>
            </a:extLst>
          </p:cNvPr>
          <p:cNvSpPr/>
          <p:nvPr/>
        </p:nvSpPr>
        <p:spPr>
          <a:xfrm>
            <a:off x="2460475" y="6833627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E63AA07-CACD-4E8E-B8F2-82B57B977D75}"/>
              </a:ext>
            </a:extLst>
          </p:cNvPr>
          <p:cNvSpPr/>
          <p:nvPr/>
        </p:nvSpPr>
        <p:spPr>
          <a:xfrm>
            <a:off x="3047330" y="6833627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01E4C26-02CE-4E42-A162-B62B14AD9D90}"/>
              </a:ext>
            </a:extLst>
          </p:cNvPr>
          <p:cNvSpPr/>
          <p:nvPr/>
        </p:nvSpPr>
        <p:spPr>
          <a:xfrm>
            <a:off x="6613493" y="6842532"/>
            <a:ext cx="252000" cy="252000"/>
          </a:xfrm>
          <a:prstGeom prst="ellipse">
            <a:avLst/>
          </a:prstGeom>
          <a:solidFill>
            <a:srgbClr val="00B0F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573ECFF-2EEB-4525-920E-A9A8BCFB6BBB}"/>
              </a:ext>
            </a:extLst>
          </p:cNvPr>
          <p:cNvSpPr/>
          <p:nvPr/>
        </p:nvSpPr>
        <p:spPr>
          <a:xfrm>
            <a:off x="3299330" y="6833627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E5CE434-9101-4571-885C-72F469D66340}"/>
              </a:ext>
            </a:extLst>
          </p:cNvPr>
          <p:cNvSpPr/>
          <p:nvPr/>
        </p:nvSpPr>
        <p:spPr>
          <a:xfrm>
            <a:off x="3803993" y="6833627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886BC4A-2C84-4489-A3B0-FDB816D47782}"/>
              </a:ext>
            </a:extLst>
          </p:cNvPr>
          <p:cNvSpPr/>
          <p:nvPr/>
        </p:nvSpPr>
        <p:spPr>
          <a:xfrm>
            <a:off x="4693813" y="6833627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07CDBA6-BF3C-4582-BFFD-AE86A51264A0}"/>
              </a:ext>
            </a:extLst>
          </p:cNvPr>
          <p:cNvSpPr/>
          <p:nvPr/>
        </p:nvSpPr>
        <p:spPr>
          <a:xfrm>
            <a:off x="4984108" y="6833627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956B104-8221-489C-A688-8C1D84BC47F7}"/>
              </a:ext>
            </a:extLst>
          </p:cNvPr>
          <p:cNvGrpSpPr/>
          <p:nvPr/>
        </p:nvGrpSpPr>
        <p:grpSpPr>
          <a:xfrm>
            <a:off x="6992823" y="6797627"/>
            <a:ext cx="324000" cy="324000"/>
            <a:chOff x="4131601" y="2884249"/>
            <a:chExt cx="171830" cy="197676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9BD00C7-6785-42F9-B53C-550102DDC0BC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EE11B25-F924-4E52-864E-297FB0D841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1D66433-988C-4498-8DCD-D940787A3855}"/>
              </a:ext>
            </a:extLst>
          </p:cNvPr>
          <p:cNvGrpSpPr/>
          <p:nvPr/>
        </p:nvGrpSpPr>
        <p:grpSpPr>
          <a:xfrm>
            <a:off x="7559152" y="6797623"/>
            <a:ext cx="324000" cy="324000"/>
            <a:chOff x="4131601" y="2884249"/>
            <a:chExt cx="171830" cy="197676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F56EC0D-37FA-4CB9-BFF8-D152B8A45039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7080995-B1FE-484E-B6B5-B463A222E1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A5CA428-3672-4DEF-891F-DD03C9E36062}"/>
              </a:ext>
            </a:extLst>
          </p:cNvPr>
          <p:cNvGrpSpPr/>
          <p:nvPr/>
        </p:nvGrpSpPr>
        <p:grpSpPr>
          <a:xfrm>
            <a:off x="8225306" y="6797621"/>
            <a:ext cx="324000" cy="324000"/>
            <a:chOff x="4131601" y="2884249"/>
            <a:chExt cx="171830" cy="197676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0BEEA6E-C70D-4406-9A62-B6F283770A9E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8E5AEC4-DE0F-41B3-9333-E3C3EC87F5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60B65F7-A6E2-4DDA-A178-EF85181AE7F5}"/>
              </a:ext>
            </a:extLst>
          </p:cNvPr>
          <p:cNvGrpSpPr/>
          <p:nvPr/>
        </p:nvGrpSpPr>
        <p:grpSpPr>
          <a:xfrm>
            <a:off x="8605601" y="6797623"/>
            <a:ext cx="324000" cy="324000"/>
            <a:chOff x="4131601" y="2884249"/>
            <a:chExt cx="171830" cy="197676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D301CA8-94E7-4D02-B121-04A55B6F89CC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FD401A9-4287-4641-8FE9-4B00278BE2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143F475-68A6-4B03-B47C-9DB5B92F00A6}"/>
              </a:ext>
            </a:extLst>
          </p:cNvPr>
          <p:cNvGrpSpPr/>
          <p:nvPr/>
        </p:nvGrpSpPr>
        <p:grpSpPr>
          <a:xfrm>
            <a:off x="9128334" y="6797625"/>
            <a:ext cx="324000" cy="324000"/>
            <a:chOff x="4131601" y="2884249"/>
            <a:chExt cx="171830" cy="197676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17EC5DC-D791-41C1-B7CD-84F6477C39D9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9A6B549-B91D-4DAA-B273-A8C3ABFD21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EB1D6DC-6AF4-4921-B473-6FC42788A455}"/>
                  </a:ext>
                </a:extLst>
              </p:cNvPr>
              <p:cNvSpPr txBox="1"/>
              <p:nvPr/>
            </p:nvSpPr>
            <p:spPr>
              <a:xfrm>
                <a:off x="10002408" y="6579323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EB1D6DC-6AF4-4921-B473-6FC42788A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408" y="6579323"/>
                <a:ext cx="1356853" cy="76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5CC254F-1D07-4103-8381-75FB8ACF3B0A}"/>
              </a:ext>
            </a:extLst>
          </p:cNvPr>
          <p:cNvCxnSpPr/>
          <p:nvPr/>
        </p:nvCxnSpPr>
        <p:spPr>
          <a:xfrm>
            <a:off x="6122616" y="6579323"/>
            <a:ext cx="0" cy="760593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ight Brace 139">
            <a:extLst>
              <a:ext uri="{FF2B5EF4-FFF2-40B4-BE49-F238E27FC236}">
                <a16:creationId xmlns:a16="http://schemas.microsoft.com/office/drawing/2014/main" id="{C06A9424-A272-4681-95C8-25EAFB70EB30}"/>
              </a:ext>
            </a:extLst>
          </p:cNvPr>
          <p:cNvSpPr/>
          <p:nvPr/>
        </p:nvSpPr>
        <p:spPr>
          <a:xfrm rot="5400000">
            <a:off x="6598483" y="7108919"/>
            <a:ext cx="139241" cy="977870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EC88E18-E5E0-460B-B42E-FE31603B5854}"/>
              </a:ext>
            </a:extLst>
          </p:cNvPr>
          <p:cNvCxnSpPr>
            <a:cxnSpLocks/>
          </p:cNvCxnSpPr>
          <p:nvPr/>
        </p:nvCxnSpPr>
        <p:spPr>
          <a:xfrm>
            <a:off x="7157045" y="6556819"/>
            <a:ext cx="0" cy="760593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ight Brace 141">
            <a:extLst>
              <a:ext uri="{FF2B5EF4-FFF2-40B4-BE49-F238E27FC236}">
                <a16:creationId xmlns:a16="http://schemas.microsoft.com/office/drawing/2014/main" id="{DA2346F0-9ADB-450F-A0A1-3D5A566D1E6C}"/>
              </a:ext>
            </a:extLst>
          </p:cNvPr>
          <p:cNvSpPr/>
          <p:nvPr/>
        </p:nvSpPr>
        <p:spPr>
          <a:xfrm rot="5400000">
            <a:off x="5535780" y="7080641"/>
            <a:ext cx="139242" cy="103442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2A9FB30-1013-4A39-A3B8-A678B6159854}"/>
              </a:ext>
            </a:extLst>
          </p:cNvPr>
          <p:cNvCxnSpPr/>
          <p:nvPr/>
        </p:nvCxnSpPr>
        <p:spPr>
          <a:xfrm>
            <a:off x="5112345" y="6531419"/>
            <a:ext cx="0" cy="76059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5F2335A4-28B0-4571-910D-EB4FB66FB664}"/>
              </a:ext>
            </a:extLst>
          </p:cNvPr>
          <p:cNvSpPr txBox="1"/>
          <p:nvPr/>
        </p:nvSpPr>
        <p:spPr>
          <a:xfrm>
            <a:off x="6395057" y="7750915"/>
            <a:ext cx="76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rgbClr val="00B0F0"/>
                </a:solidFill>
              </a:rPr>
              <a:t>d</a:t>
            </a:r>
            <a:r>
              <a:rPr lang="fr-CA" sz="3600" b="1" baseline="30000" dirty="0">
                <a:solidFill>
                  <a:srgbClr val="00B0F0"/>
                </a:solidFill>
              </a:rPr>
              <a:t>+</a:t>
            </a:r>
            <a:endParaRPr lang="fr-CA" sz="3600" b="1" dirty="0">
              <a:solidFill>
                <a:srgbClr val="00B0F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A0176C0-9D0A-4742-9A24-2EDF6493B6A3}"/>
              </a:ext>
            </a:extLst>
          </p:cNvPr>
          <p:cNvSpPr txBox="1"/>
          <p:nvPr/>
        </p:nvSpPr>
        <p:spPr>
          <a:xfrm>
            <a:off x="5335234" y="7750915"/>
            <a:ext cx="76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rgbClr val="FF0000"/>
                </a:solidFill>
              </a:rPr>
              <a:t>d</a:t>
            </a:r>
            <a:r>
              <a:rPr lang="fr-CA" sz="3600" b="1" baseline="30000" dirty="0">
                <a:solidFill>
                  <a:srgbClr val="FF0000"/>
                </a:solidFill>
              </a:rPr>
              <a:t>-</a:t>
            </a:r>
            <a:endParaRPr lang="fr-CA" sz="3600" b="1" dirty="0">
              <a:solidFill>
                <a:srgbClr val="FF0000"/>
              </a:solidFill>
            </a:endParaRPr>
          </a:p>
        </p:txBody>
      </p:sp>
      <p:sp>
        <p:nvSpPr>
          <p:cNvPr id="146" name="Right Brace 145">
            <a:extLst>
              <a:ext uri="{FF2B5EF4-FFF2-40B4-BE49-F238E27FC236}">
                <a16:creationId xmlns:a16="http://schemas.microsoft.com/office/drawing/2014/main" id="{AF8E37EF-28D2-4439-A32E-C37492AD98C2}"/>
              </a:ext>
            </a:extLst>
          </p:cNvPr>
          <p:cNvSpPr/>
          <p:nvPr/>
        </p:nvSpPr>
        <p:spPr>
          <a:xfrm rot="5400000">
            <a:off x="6052985" y="7368979"/>
            <a:ext cx="139241" cy="2068837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4322FF1-9408-4886-A5AC-D9497B099EC1}"/>
              </a:ext>
            </a:extLst>
          </p:cNvPr>
          <p:cNvSpPr txBox="1"/>
          <p:nvPr/>
        </p:nvSpPr>
        <p:spPr>
          <a:xfrm>
            <a:off x="5865257" y="8653504"/>
            <a:ext cx="76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rgbClr val="00B050"/>
                </a:solidFill>
              </a:rPr>
              <a:t>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18EF40-C131-4CE7-98D4-47AC891CE50F}"/>
              </a:ext>
            </a:extLst>
          </p:cNvPr>
          <p:cNvCxnSpPr>
            <a:cxnSpLocks/>
            <a:stCxn id="148" idx="1"/>
            <a:endCxn id="96" idx="0"/>
          </p:cNvCxnSpPr>
          <p:nvPr/>
        </p:nvCxnSpPr>
        <p:spPr>
          <a:xfrm flipH="1">
            <a:off x="6739493" y="6002286"/>
            <a:ext cx="615480" cy="84024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AD97FE0-FE05-43B1-8FDD-3181B56E9D06}"/>
              </a:ext>
            </a:extLst>
          </p:cNvPr>
          <p:cNvSpPr txBox="1"/>
          <p:nvPr/>
        </p:nvSpPr>
        <p:spPr>
          <a:xfrm>
            <a:off x="7354973" y="5402121"/>
            <a:ext cx="4837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rgbClr val="00B050"/>
                </a:solidFill>
              </a:rPr>
              <a:t>erreur durant la phase d’entraînement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914F11B-3138-413A-BCE2-005FA66E2A09}"/>
              </a:ext>
            </a:extLst>
          </p:cNvPr>
          <p:cNvGrpSpPr/>
          <p:nvPr/>
        </p:nvGrpSpPr>
        <p:grpSpPr>
          <a:xfrm>
            <a:off x="6213732" y="6806532"/>
            <a:ext cx="324000" cy="324000"/>
            <a:chOff x="4131601" y="2884249"/>
            <a:chExt cx="171830" cy="197676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89AA0F7-84F9-4E07-A764-60CC3E2FB763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0C0BF29-6BE5-4409-BDDE-CE23C8DE99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Oval 151">
            <a:extLst>
              <a:ext uri="{FF2B5EF4-FFF2-40B4-BE49-F238E27FC236}">
                <a16:creationId xmlns:a16="http://schemas.microsoft.com/office/drawing/2014/main" id="{AF5C5B20-1EF4-4ACF-AA1E-B77CF27C6ACE}"/>
              </a:ext>
            </a:extLst>
          </p:cNvPr>
          <p:cNvSpPr/>
          <p:nvPr/>
        </p:nvSpPr>
        <p:spPr>
          <a:xfrm>
            <a:off x="4044085" y="6826936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8644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5" name="Table 114">
                <a:extLst>
                  <a:ext uri="{FF2B5EF4-FFF2-40B4-BE49-F238E27FC236}">
                    <a16:creationId xmlns:a16="http://schemas.microsoft.com/office/drawing/2014/main" id="{61500DA2-0A1F-4447-B8DF-2FCA0DB8D4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9927861"/>
                  </p:ext>
                </p:extLst>
              </p:nvPr>
            </p:nvGraphicFramePr>
            <p:xfrm>
              <a:off x="-1944000" y="3694473"/>
              <a:ext cx="16080000" cy="78310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20000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2298046964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2898278077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</a:tblGrid>
                  <a:tr h="108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1" dirty="0" err="1">
                              <a:solidFill>
                                <a:schemeClr val="bg1"/>
                              </a:solidFill>
                            </a:rPr>
                            <a:t>Exemple</a:t>
                          </a: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78479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7458653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5" name="Table 114">
                <a:extLst>
                  <a:ext uri="{FF2B5EF4-FFF2-40B4-BE49-F238E27FC236}">
                    <a16:creationId xmlns:a16="http://schemas.microsoft.com/office/drawing/2014/main" id="{61500DA2-0A1F-4447-B8DF-2FCA0DB8D4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9927861"/>
                  </p:ext>
                </p:extLst>
              </p:nvPr>
            </p:nvGraphicFramePr>
            <p:xfrm>
              <a:off x="-1944000" y="3694473"/>
              <a:ext cx="16080000" cy="78310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20000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2298046964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2898278077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</a:tblGrid>
                  <a:tr h="1351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1" dirty="0" err="1">
                              <a:solidFill>
                                <a:schemeClr val="bg1"/>
                              </a:solidFill>
                            </a:rPr>
                            <a:t>Exemple</a:t>
                          </a: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6757" r="-639683" b="-481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6757" r="-539683" b="-481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6757" r="-439683" b="-481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6757" r="-339683" b="-481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6757" r="-239683" b="-481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6757" r="-139683" b="-481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6757" r="-2222" b="-4815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133898" r="-739683" b="-5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133898" r="-639683" b="-5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133898" r="-539683" b="-5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133898" r="-439683" b="-5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133898" r="-339683" b="-5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133898" r="-239683" b="-5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133898" r="-139683" b="-5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133898" r="-2222" b="-503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233898" r="-739683" b="-4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233898" r="-639683" b="-4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233898" r="-539683" b="-4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233898" r="-439683" b="-4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233898" r="-339683" b="-4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233898" r="-239683" b="-4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233898" r="-139683" b="-4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233898" r="-2222" b="-403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333898" r="-7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333898" r="-6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333898" r="-5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333898" r="-4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333898" r="-3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333898" r="-2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333898" r="-1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333898" r="-2222" b="-303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78479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431461" r="-739683" b="-2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431461" r="-639683" b="-2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431461" r="-539683" b="-2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431461" r="-439683" b="-2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431461" r="-339683" b="-2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431461" r="-239683" b="-2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431461" r="-139683" b="-2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431461" r="-2222" b="-20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7458653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534463" r="-739683" b="-1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534463" r="-639683" b="-1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534463" r="-539683" b="-1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534463" r="-439683" b="-1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534463" r="-339683" b="-1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534463" r="-239683" b="-1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534463" r="-139683" b="-1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534463" r="-2222" b="-1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634463" r="-7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634463" r="-6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634463" r="-5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634463" r="-4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634463" r="-3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634463" r="-2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634463" r="-1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634463" r="-2222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DB118D18-13A6-4366-924A-E918AAFBD8D8}"/>
              </a:ext>
            </a:extLst>
          </p:cNvPr>
          <p:cNvSpPr txBox="1"/>
          <p:nvPr/>
        </p:nvSpPr>
        <p:spPr>
          <a:xfrm>
            <a:off x="4805748" y="823244"/>
            <a:ext cx="2035277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Entrées</a:t>
            </a:r>
          </a:p>
        </p:txBody>
      </p:sp>
      <p:sp>
        <p:nvSpPr>
          <p:cNvPr id="117" name="Left Brace 116">
            <a:extLst>
              <a:ext uri="{FF2B5EF4-FFF2-40B4-BE49-F238E27FC236}">
                <a16:creationId xmlns:a16="http://schemas.microsoft.com/office/drawing/2014/main" id="{F1712D8C-810C-46FF-80AD-C71255F81128}"/>
              </a:ext>
            </a:extLst>
          </p:cNvPr>
          <p:cNvSpPr/>
          <p:nvPr/>
        </p:nvSpPr>
        <p:spPr>
          <a:xfrm rot="5400000">
            <a:off x="5084597" y="-2882516"/>
            <a:ext cx="1477580" cy="11262852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8" name="Left Brace 117">
            <a:extLst>
              <a:ext uri="{FF2B5EF4-FFF2-40B4-BE49-F238E27FC236}">
                <a16:creationId xmlns:a16="http://schemas.microsoft.com/office/drawing/2014/main" id="{5777B1F4-38F3-4FE0-96D6-17E30EFEDD84}"/>
              </a:ext>
            </a:extLst>
          </p:cNvPr>
          <p:cNvSpPr/>
          <p:nvPr/>
        </p:nvSpPr>
        <p:spPr>
          <a:xfrm rot="5400000">
            <a:off x="12469571" y="1821272"/>
            <a:ext cx="1477580" cy="1855277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69913AC-123F-432C-992A-86E7E853EC6E}"/>
              </a:ext>
            </a:extLst>
          </p:cNvPr>
          <p:cNvSpPr txBox="1"/>
          <p:nvPr/>
        </p:nvSpPr>
        <p:spPr>
          <a:xfrm>
            <a:off x="12280722" y="823244"/>
            <a:ext cx="2035277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Sortie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5F29B-9CAC-41BE-B8C3-B8BC55F685FC}"/>
              </a:ext>
            </a:extLst>
          </p:cNvPr>
          <p:cNvSpPr txBox="1"/>
          <p:nvPr/>
        </p:nvSpPr>
        <p:spPr>
          <a:xfrm>
            <a:off x="7433187" y="12440196"/>
            <a:ext cx="67028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4000" b="1" dirty="0">
                <a:solidFill>
                  <a:srgbClr val="C00000"/>
                </a:solidFill>
              </a:rPr>
              <a:t>Sorties : valeurs NOMINALES</a:t>
            </a:r>
            <a:br>
              <a:rPr lang="fr-CA" sz="4000" b="1" dirty="0">
                <a:solidFill>
                  <a:srgbClr val="C00000"/>
                </a:solidFill>
              </a:rPr>
            </a:br>
            <a:r>
              <a:rPr lang="fr-CA" sz="4000" b="1" dirty="0">
                <a:solidFill>
                  <a:srgbClr val="C00000"/>
                </a:solidFill>
              </a:rPr>
              <a:t>(catégorielles)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4EC1876-03EF-43D8-A05C-0EAC63BD2116}"/>
              </a:ext>
            </a:extLst>
          </p:cNvPr>
          <p:cNvSpPr/>
          <p:nvPr/>
        </p:nvSpPr>
        <p:spPr>
          <a:xfrm>
            <a:off x="12683614" y="11732273"/>
            <a:ext cx="825909" cy="56788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FC1CDF-8FAB-46A3-A2A9-DF0AB1AEB075}"/>
              </a:ext>
            </a:extLst>
          </p:cNvPr>
          <p:cNvSpPr txBox="1"/>
          <p:nvPr/>
        </p:nvSpPr>
        <p:spPr>
          <a:xfrm>
            <a:off x="0" y="9572"/>
            <a:ext cx="12183396" cy="707886"/>
          </a:xfrm>
          <a:prstGeom prst="rect">
            <a:avLst/>
          </a:prstGeom>
          <a:noFill/>
          <a:ln w="76200"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CA" sz="4000" b="1" dirty="0"/>
              <a:t>Toutefois, la variable « cible » de sortie est nominale.</a:t>
            </a:r>
          </a:p>
        </p:txBody>
      </p:sp>
    </p:spTree>
    <p:extLst>
      <p:ext uri="{BB962C8B-B14F-4D97-AF65-F5344CB8AC3E}">
        <p14:creationId xmlns:p14="http://schemas.microsoft.com/office/powerpoint/2010/main" val="3785536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MACHINES À VECTEURS DE SUPPORT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3038"/>
                <a:ext cx="12192000" cy="10119758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>
                    <a:latin typeface="Cambria Math" panose="02040503050406030204" pitchFamily="18" charset="0"/>
                  </a:rPr>
                  <a:t>Fonction de perte</a:t>
                </a:r>
              </a:p>
              <a:p>
                <a:endParaRPr lang="fr-CA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fr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nary>
                        <m:naryPr>
                          <m:chr m:val="∑"/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fr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  <m:t>𝑐𝑜</m:t>
                                      </m:r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  <m:t>û</m:t>
                                      </m:r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fr-CA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fr-CA" sz="28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fr-CA" sz="2800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2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28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fr-CA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fr-CA" sz="2800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fr-CA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fr-CA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  <m:t>𝑐𝑜</m:t>
                                      </m:r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  <m:t>û</m:t>
                                      </m:r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fr-CA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fr-CA" sz="28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2800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fr-CA" sz="2800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fr-CA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fr-CA" sz="2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CA" sz="2800" dirty="0"/>
              </a:p>
              <a:p>
                <a:endParaRPr lang="fr-CA" sz="2800" dirty="0"/>
              </a:p>
              <a:p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4000" dirty="0"/>
                  <a:t>est l’hyperparamètre qui gère la « </a:t>
                </a:r>
                <a:r>
                  <a:rPr lang="fr-CA" sz="4000" b="1" dirty="0"/>
                  <a:t>souplesse</a:t>
                </a:r>
                <a:r>
                  <a:rPr lang="fr-CA" sz="4000" dirty="0"/>
                  <a:t> » de la marge.</a:t>
                </a:r>
              </a:p>
              <a:p>
                <a:pPr marL="1371600" lvl="2" indent="-4572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Plus </a:t>
                </a:r>
                <a14:m>
                  <m:oMath xmlns:m="http://schemas.openxmlformats.org/officeDocument/2006/math">
                    <m:r>
                      <a:rPr lang="fr-CA" sz="3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fr-CA" sz="3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3600" dirty="0"/>
                  <a:t>est grand, plus la marge sera « </a:t>
                </a:r>
                <a:r>
                  <a:rPr lang="fr-CA" sz="3600" b="1" dirty="0"/>
                  <a:t>dure</a:t>
                </a:r>
                <a:r>
                  <a:rPr lang="fr-CA" sz="3600" dirty="0"/>
                  <a:t> ».</a:t>
                </a:r>
              </a:p>
              <a:p>
                <a:pPr marL="1371600" lvl="2" indent="-4572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Plus </a:t>
                </a:r>
                <a14:m>
                  <m:oMath xmlns:m="http://schemas.openxmlformats.org/officeDocument/2006/math">
                    <m:r>
                      <a:rPr lang="fr-CA" sz="3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fr-CA" sz="3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3600" dirty="0"/>
                  <a:t>est grand, plus un seul exemple peut contribuer de manière importante à la fonction de perte et ainsi devenir un vecteur de support.</a:t>
                </a:r>
              </a:p>
              <a:p>
                <a:pPr marL="1371600" lvl="2" indent="-45720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pPr marL="1371600" lvl="2" indent="-4572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Si </a:t>
                </a:r>
                <a14:m>
                  <m:oMath xmlns:m="http://schemas.openxmlformats.org/officeDocument/2006/math">
                    <m:r>
                      <a:rPr lang="fr-CA" sz="3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fr-CA" sz="3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3600" dirty="0"/>
                  <a:t>est petit, on pourra diminuer l’importance de chaque erreur individuelle et ainsi permettre une marge plus « </a:t>
                </a:r>
                <a:r>
                  <a:rPr lang="fr-CA" sz="3600" b="1" dirty="0"/>
                  <a:t>souple</a:t>
                </a:r>
                <a:r>
                  <a:rPr lang="fr-CA" sz="3600" dirty="0"/>
                  <a:t> ».</a:t>
                </a:r>
              </a:p>
              <a:p>
                <a:pPr marL="1371600" lvl="2" indent="-457200">
                  <a:buFont typeface="Wingdings" panose="05000000000000000000" pitchFamily="2" charset="2"/>
                  <a:buChar char="Ø"/>
                </a:pPr>
                <a:endParaRPr lang="fr-CA" sz="2800" dirty="0"/>
              </a:p>
              <a:p>
                <a:r>
                  <a:rPr lang="fr-CA" sz="4000" i="1" dirty="0"/>
                  <a:t>Jouons avec l’hyperparamètre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4000" i="1" dirty="0"/>
                  <a:t>dans le cadre d’un exemple concret.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038"/>
                <a:ext cx="12192000" cy="10119758"/>
              </a:xfrm>
              <a:prstGeom prst="rect">
                <a:avLst/>
              </a:prstGeom>
              <a:blipFill>
                <a:blip r:embed="rId3"/>
                <a:stretch>
                  <a:fillRect l="-1750" t="-1084" r="-300" b="-1627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371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MACHINES À VECTEURS DE SUPPORT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3038"/>
            <a:ext cx="12192000" cy="1535805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Maintenant, que peut-on faire dans le cas suivant ?</a:t>
            </a:r>
          </a:p>
          <a:p>
            <a:endParaRPr lang="fr-CA" sz="4000" dirty="0"/>
          </a:p>
          <a:p>
            <a:endParaRPr lang="fr-CA" sz="4000" dirty="0"/>
          </a:p>
          <a:p>
            <a:r>
              <a:rPr lang="fr-CA" sz="4000" dirty="0"/>
              <a:t>On peut utiliser ce que l’on appelle une fonction « noyau » (</a:t>
            </a:r>
            <a:r>
              <a:rPr lang="fr-CA" sz="4000" i="1" dirty="0"/>
              <a:t>kernel </a:t>
            </a:r>
            <a:r>
              <a:rPr lang="fr-CA" sz="4000" i="1" dirty="0" err="1"/>
              <a:t>function</a:t>
            </a:r>
            <a:r>
              <a:rPr lang="fr-CA" sz="4000" dirty="0"/>
              <a:t>).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CA" sz="3600" dirty="0"/>
              <a:t>On projette nos données dans un espace en plus haute dimension.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CA" sz="3600" dirty="0"/>
              <a:t>Exemple polynomial d’ordre 2 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lvl="1"/>
            <a:endParaRPr lang="fr-CA" sz="3600" dirty="0"/>
          </a:p>
          <a:p>
            <a:r>
              <a:rPr lang="fr-CA" sz="3600" dirty="0"/>
              <a:t>La méthode est appelée « </a:t>
            </a:r>
            <a:r>
              <a:rPr lang="fr-CA" sz="3600" b="1" dirty="0"/>
              <a:t>astuce du noyau</a:t>
            </a:r>
            <a:r>
              <a:rPr lang="fr-CA" sz="3600" dirty="0"/>
              <a:t> », car en fait, on </a:t>
            </a:r>
            <a:br>
              <a:rPr lang="fr-CA" sz="3600" dirty="0"/>
            </a:br>
            <a:r>
              <a:rPr lang="fr-CA" sz="3600" b="1" dirty="0"/>
              <a:t>n’a pas </a:t>
            </a:r>
            <a:r>
              <a:rPr lang="fr-CA" sz="3600" dirty="0"/>
              <a:t>à calculer la transformation pour calculer les vecteurs de support et donc la frontière centrale.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CE428E-47DA-4AC2-B32D-88B0B09BDADE}"/>
              </a:ext>
            </a:extLst>
          </p:cNvPr>
          <p:cNvCxnSpPr>
            <a:cxnSpLocks/>
          </p:cNvCxnSpPr>
          <p:nvPr/>
        </p:nvCxnSpPr>
        <p:spPr>
          <a:xfrm>
            <a:off x="1521125" y="1214603"/>
            <a:ext cx="7983783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F3F476AA-C354-48B7-81F2-263DAF1A8BFE}"/>
              </a:ext>
            </a:extLst>
          </p:cNvPr>
          <p:cNvSpPr/>
          <p:nvPr/>
        </p:nvSpPr>
        <p:spPr>
          <a:xfrm>
            <a:off x="1876275" y="108860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40F359-F729-4E30-BF1C-C05BFBC26ED2}"/>
              </a:ext>
            </a:extLst>
          </p:cNvPr>
          <p:cNvSpPr/>
          <p:nvPr/>
        </p:nvSpPr>
        <p:spPr>
          <a:xfrm>
            <a:off x="2463130" y="108860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FE19CB-4720-41D5-B0A2-4C3597751921}"/>
              </a:ext>
            </a:extLst>
          </p:cNvPr>
          <p:cNvSpPr/>
          <p:nvPr/>
        </p:nvSpPr>
        <p:spPr>
          <a:xfrm>
            <a:off x="2715130" y="108860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44478D-84AC-473C-AE4B-107B9DC10665}"/>
              </a:ext>
            </a:extLst>
          </p:cNvPr>
          <p:cNvSpPr/>
          <p:nvPr/>
        </p:nvSpPr>
        <p:spPr>
          <a:xfrm>
            <a:off x="3219793" y="108860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98C5CA-2580-45D0-9541-81397E9A02FA}"/>
              </a:ext>
            </a:extLst>
          </p:cNvPr>
          <p:cNvGrpSpPr/>
          <p:nvPr/>
        </p:nvGrpSpPr>
        <p:grpSpPr>
          <a:xfrm>
            <a:off x="5206350" y="1052597"/>
            <a:ext cx="324000" cy="324000"/>
            <a:chOff x="4131601" y="2884249"/>
            <a:chExt cx="171830" cy="19767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E1C970-FBA7-491E-9369-8D866353D18D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1AC7D1-2DA0-4369-87DA-1DBAC48FD0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7A0597-EA12-41EE-AA1E-875B5D67DA12}"/>
              </a:ext>
            </a:extLst>
          </p:cNvPr>
          <p:cNvGrpSpPr/>
          <p:nvPr/>
        </p:nvGrpSpPr>
        <p:grpSpPr>
          <a:xfrm>
            <a:off x="4650155" y="1045912"/>
            <a:ext cx="324000" cy="324000"/>
            <a:chOff x="4131601" y="2884249"/>
            <a:chExt cx="171830" cy="19767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FC7069-9F25-40F0-A8BD-52379ECCCD6D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CF9E1DA-966E-4FC2-B63E-AB492AD331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AE5775B-0530-4ABA-AC39-1C05F40FD8EC}"/>
              </a:ext>
            </a:extLst>
          </p:cNvPr>
          <p:cNvGrpSpPr/>
          <p:nvPr/>
        </p:nvGrpSpPr>
        <p:grpSpPr>
          <a:xfrm>
            <a:off x="4190632" y="1052597"/>
            <a:ext cx="324000" cy="324000"/>
            <a:chOff x="4131601" y="2884249"/>
            <a:chExt cx="171830" cy="19767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500D4BB-2B03-4D57-AB31-966ED1EC13C9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0B1C28-3764-44AB-B517-B6B5AA3AD0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A3E2451-67F6-4F4A-BFD8-77416F973F0A}"/>
              </a:ext>
            </a:extLst>
          </p:cNvPr>
          <p:cNvGrpSpPr/>
          <p:nvPr/>
        </p:nvGrpSpPr>
        <p:grpSpPr>
          <a:xfrm>
            <a:off x="5982348" y="1052597"/>
            <a:ext cx="324000" cy="324000"/>
            <a:chOff x="4131601" y="2884249"/>
            <a:chExt cx="171830" cy="19767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AD1D02D-24CF-4580-8EC1-48A56AF761C2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B0573F9-4D17-450A-8444-9FADDEADD1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EF8AB1-73F4-414C-8999-C7E1D5077A88}"/>
              </a:ext>
            </a:extLst>
          </p:cNvPr>
          <p:cNvGrpSpPr/>
          <p:nvPr/>
        </p:nvGrpSpPr>
        <p:grpSpPr>
          <a:xfrm>
            <a:off x="6278988" y="1061508"/>
            <a:ext cx="324000" cy="324000"/>
            <a:chOff x="4131601" y="2884249"/>
            <a:chExt cx="171830" cy="19767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2D9BE7-DF90-4F3D-8C61-60B8951BB5E8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119943A-7C4D-44C1-8322-6C9D29270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94579B2-7EE2-4EB4-84AA-28CB635B13C0}"/>
                  </a:ext>
                </a:extLst>
              </p:cNvPr>
              <p:cNvSpPr txBox="1"/>
              <p:nvPr/>
            </p:nvSpPr>
            <p:spPr>
              <a:xfrm>
                <a:off x="9418208" y="834299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94579B2-7EE2-4EB4-84AA-28CB635B1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208" y="834299"/>
                <a:ext cx="1356853" cy="7605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8FE1CC82-D79C-4D91-8384-56C457CC468B}"/>
              </a:ext>
            </a:extLst>
          </p:cNvPr>
          <p:cNvGrpSpPr/>
          <p:nvPr/>
        </p:nvGrpSpPr>
        <p:grpSpPr>
          <a:xfrm>
            <a:off x="5629532" y="1061508"/>
            <a:ext cx="324000" cy="324000"/>
            <a:chOff x="4131601" y="2884249"/>
            <a:chExt cx="171830" cy="197676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41116D-28B9-4284-B667-60ABCB1BC797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BE3F289-168F-419A-9929-FA15A6505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8C9A8D1F-929E-4751-B055-818B133EFE04}"/>
              </a:ext>
            </a:extLst>
          </p:cNvPr>
          <p:cNvSpPr/>
          <p:nvPr/>
        </p:nvSpPr>
        <p:spPr>
          <a:xfrm>
            <a:off x="3459885" y="1081912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C3FEE3F-3C8D-40F8-9013-A3D41525CCC8}"/>
              </a:ext>
            </a:extLst>
          </p:cNvPr>
          <p:cNvSpPr/>
          <p:nvPr/>
        </p:nvSpPr>
        <p:spPr>
          <a:xfrm>
            <a:off x="7229492" y="108860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F7932CE-E7D1-422D-A4D0-D8DEA3245FA0}"/>
              </a:ext>
            </a:extLst>
          </p:cNvPr>
          <p:cNvSpPr/>
          <p:nvPr/>
        </p:nvSpPr>
        <p:spPr>
          <a:xfrm>
            <a:off x="7511446" y="108860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C71BDD1-B77F-4A41-8F62-A52886105E20}"/>
              </a:ext>
            </a:extLst>
          </p:cNvPr>
          <p:cNvSpPr/>
          <p:nvPr/>
        </p:nvSpPr>
        <p:spPr>
          <a:xfrm>
            <a:off x="8068347" y="108860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DFFBEAC-5A84-41CE-9F53-416B5505ED18}"/>
              </a:ext>
            </a:extLst>
          </p:cNvPr>
          <p:cNvSpPr/>
          <p:nvPr/>
        </p:nvSpPr>
        <p:spPr>
          <a:xfrm>
            <a:off x="8325530" y="1087982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6923D45-E7B0-4809-A22D-BD7D63535320}"/>
              </a:ext>
            </a:extLst>
          </p:cNvPr>
          <p:cNvSpPr/>
          <p:nvPr/>
        </p:nvSpPr>
        <p:spPr>
          <a:xfrm>
            <a:off x="8621476" y="1081912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E472975-598B-4712-A98E-3CD76CDB098D}"/>
              </a:ext>
            </a:extLst>
          </p:cNvPr>
          <p:cNvGrpSpPr/>
          <p:nvPr/>
        </p:nvGrpSpPr>
        <p:grpSpPr>
          <a:xfrm>
            <a:off x="5043495" y="1052597"/>
            <a:ext cx="324000" cy="324000"/>
            <a:chOff x="4131601" y="2884249"/>
            <a:chExt cx="171830" cy="197676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98B745D-DCCA-41EA-9753-C0E79B2837FE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094F96A-4EF8-4982-AC7C-14E6B37007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78B0A17-8D87-44A7-A9E6-A76D25FA7828}"/>
              </a:ext>
            </a:extLst>
          </p:cNvPr>
          <p:cNvGrpSpPr/>
          <p:nvPr/>
        </p:nvGrpSpPr>
        <p:grpSpPr>
          <a:xfrm>
            <a:off x="6502917" y="1061507"/>
            <a:ext cx="324000" cy="324000"/>
            <a:chOff x="4131601" y="2884249"/>
            <a:chExt cx="171830" cy="197676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EFFB9CA-9FF8-41DA-A1BF-42769FFB0CE1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EBB0110-B5B2-4DBB-BF89-F0A28F5EB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C2EC6AA-DA16-448A-8BC3-B98D3CCB98CE}"/>
              </a:ext>
            </a:extLst>
          </p:cNvPr>
          <p:cNvCxnSpPr>
            <a:cxnSpLocks/>
          </p:cNvCxnSpPr>
          <p:nvPr/>
        </p:nvCxnSpPr>
        <p:spPr>
          <a:xfrm>
            <a:off x="1925449" y="11808861"/>
            <a:ext cx="7983783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CA4D9861-C051-4A09-9D58-5B307711A69C}"/>
              </a:ext>
            </a:extLst>
          </p:cNvPr>
          <p:cNvSpPr/>
          <p:nvPr/>
        </p:nvSpPr>
        <p:spPr>
          <a:xfrm>
            <a:off x="2280599" y="11387891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1AD05AF-E5EE-46F6-8D55-F28CE71EC2A4}"/>
              </a:ext>
            </a:extLst>
          </p:cNvPr>
          <p:cNvSpPr/>
          <p:nvPr/>
        </p:nvSpPr>
        <p:spPr>
          <a:xfrm>
            <a:off x="2806325" y="1135431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DF02125-3BF3-4265-A25E-DFAE907316B9}"/>
              </a:ext>
            </a:extLst>
          </p:cNvPr>
          <p:cNvSpPr/>
          <p:nvPr/>
        </p:nvSpPr>
        <p:spPr>
          <a:xfrm>
            <a:off x="3247277" y="11318939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7253E90-0E9A-4A03-BC7A-768AFAC5ABA6}"/>
              </a:ext>
            </a:extLst>
          </p:cNvPr>
          <p:cNvSpPr/>
          <p:nvPr/>
        </p:nvSpPr>
        <p:spPr>
          <a:xfrm>
            <a:off x="3591316" y="11233909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809F10D-2863-4143-AFFC-6FD58EB70708}"/>
              </a:ext>
            </a:extLst>
          </p:cNvPr>
          <p:cNvGrpSpPr/>
          <p:nvPr/>
        </p:nvGrpSpPr>
        <p:grpSpPr>
          <a:xfrm>
            <a:off x="5706763" y="9878841"/>
            <a:ext cx="324000" cy="324000"/>
            <a:chOff x="4131601" y="2884249"/>
            <a:chExt cx="171830" cy="197676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985363F-1E50-41B6-B888-D89ABBD342DE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9D9244C-A0EF-409D-8F65-9665309FD8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60D0EFB-692E-4FF7-8C16-E804275EECE4}"/>
              </a:ext>
            </a:extLst>
          </p:cNvPr>
          <p:cNvGrpSpPr/>
          <p:nvPr/>
        </p:nvGrpSpPr>
        <p:grpSpPr>
          <a:xfrm>
            <a:off x="5057049" y="10439375"/>
            <a:ext cx="324000" cy="324000"/>
            <a:chOff x="4131601" y="2884249"/>
            <a:chExt cx="171830" cy="197676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5408682-69BE-45FA-A7FB-7D5CC99EAA09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9BE8997-FC21-41BE-AA9F-6CDC694E2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3BD40A8-E993-4001-9824-840144277EC4}"/>
              </a:ext>
            </a:extLst>
          </p:cNvPr>
          <p:cNvGrpSpPr/>
          <p:nvPr/>
        </p:nvGrpSpPr>
        <p:grpSpPr>
          <a:xfrm>
            <a:off x="4619122" y="10731560"/>
            <a:ext cx="324000" cy="324000"/>
            <a:chOff x="4131601" y="2884249"/>
            <a:chExt cx="171830" cy="197676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27A7541-9026-4B9A-863B-16FECEEFA422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DF56A49-9CA5-4BC8-AAF4-149AD1C312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32AE1A0-6C1D-4100-B43A-5C8A03181F39}"/>
              </a:ext>
            </a:extLst>
          </p:cNvPr>
          <p:cNvGrpSpPr/>
          <p:nvPr/>
        </p:nvGrpSpPr>
        <p:grpSpPr>
          <a:xfrm>
            <a:off x="6142386" y="9397426"/>
            <a:ext cx="324000" cy="324000"/>
            <a:chOff x="4131601" y="2884249"/>
            <a:chExt cx="171830" cy="197676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5538113-4899-4C9C-91B8-47E7A656AE40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3FD6C7C-BA35-43F8-BAF8-4D627F6093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FCC0DEF-4237-407A-8927-BD861B67CAE4}"/>
              </a:ext>
            </a:extLst>
          </p:cNvPr>
          <p:cNvGrpSpPr/>
          <p:nvPr/>
        </p:nvGrpSpPr>
        <p:grpSpPr>
          <a:xfrm>
            <a:off x="6347266" y="9105582"/>
            <a:ext cx="324000" cy="324000"/>
            <a:chOff x="4131601" y="2884249"/>
            <a:chExt cx="171830" cy="197676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DF2CEF8-D91C-49BA-8073-DF6624C2EEFB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863EBCC-212A-495A-B772-E05E1D365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2602582-FFEE-464E-99B8-099ECB70B9E5}"/>
                  </a:ext>
                </a:extLst>
              </p:cNvPr>
              <p:cNvSpPr txBox="1"/>
              <p:nvPr/>
            </p:nvSpPr>
            <p:spPr>
              <a:xfrm>
                <a:off x="9822532" y="11428557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2602582-FFEE-464E-99B8-099ECB70B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532" y="11428557"/>
                <a:ext cx="1356853" cy="76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3B6A5BB2-5A91-42B5-A74D-33C6B636DB6E}"/>
              </a:ext>
            </a:extLst>
          </p:cNvPr>
          <p:cNvGrpSpPr/>
          <p:nvPr/>
        </p:nvGrpSpPr>
        <p:grpSpPr>
          <a:xfrm>
            <a:off x="5967687" y="9574843"/>
            <a:ext cx="324000" cy="324000"/>
            <a:chOff x="4131601" y="2884249"/>
            <a:chExt cx="171830" cy="197676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032034D-FA1B-474D-8AA1-E4F9A6C9DF4E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82C7A7D-5FDF-4A7A-958B-AFA9BAAAB3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Oval 79">
            <a:extLst>
              <a:ext uri="{FF2B5EF4-FFF2-40B4-BE49-F238E27FC236}">
                <a16:creationId xmlns:a16="http://schemas.microsoft.com/office/drawing/2014/main" id="{FC6363B3-BFB5-48B9-8B3E-404A2BD09441}"/>
              </a:ext>
            </a:extLst>
          </p:cNvPr>
          <p:cNvSpPr/>
          <p:nvPr/>
        </p:nvSpPr>
        <p:spPr>
          <a:xfrm>
            <a:off x="3960134" y="11093660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1A21095-FE86-4405-A2E0-75786D04B4CB}"/>
              </a:ext>
            </a:extLst>
          </p:cNvPr>
          <p:cNvSpPr/>
          <p:nvPr/>
        </p:nvSpPr>
        <p:spPr>
          <a:xfrm>
            <a:off x="7486510" y="6988920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80CD144-F199-4171-A42C-4DE731BF1CEC}"/>
              </a:ext>
            </a:extLst>
          </p:cNvPr>
          <p:cNvSpPr/>
          <p:nvPr/>
        </p:nvSpPr>
        <p:spPr>
          <a:xfrm>
            <a:off x="7722400" y="6413101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434BC76-DC62-4D20-AA56-1F256BDC0829}"/>
              </a:ext>
            </a:extLst>
          </p:cNvPr>
          <p:cNvSpPr/>
          <p:nvPr/>
        </p:nvSpPr>
        <p:spPr>
          <a:xfrm>
            <a:off x="8257014" y="4908215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3173FE6-C6C8-4D77-9059-AD1F278C05BF}"/>
              </a:ext>
            </a:extLst>
          </p:cNvPr>
          <p:cNvSpPr/>
          <p:nvPr/>
        </p:nvSpPr>
        <p:spPr>
          <a:xfrm>
            <a:off x="8005014" y="5769397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79D60F3-72C8-4952-ADBC-C34E7871CF1D}"/>
              </a:ext>
            </a:extLst>
          </p:cNvPr>
          <p:cNvSpPr/>
          <p:nvPr/>
        </p:nvSpPr>
        <p:spPr>
          <a:xfrm>
            <a:off x="8434930" y="3983995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2C8DFE6-D5B9-4A2F-ADE0-B6793412D0EF}"/>
              </a:ext>
            </a:extLst>
          </p:cNvPr>
          <p:cNvGrpSpPr/>
          <p:nvPr/>
        </p:nvGrpSpPr>
        <p:grpSpPr>
          <a:xfrm>
            <a:off x="5532064" y="10014498"/>
            <a:ext cx="324000" cy="324000"/>
            <a:chOff x="4131601" y="2884249"/>
            <a:chExt cx="171830" cy="19767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1453C06-BF61-428B-92C0-AFD7C2E7193B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7474045-E33D-4E3B-9657-48CF5B4D78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4A39EF5-B81C-44A2-94CD-9A536C519CDA}"/>
              </a:ext>
            </a:extLst>
          </p:cNvPr>
          <p:cNvGrpSpPr/>
          <p:nvPr/>
        </p:nvGrpSpPr>
        <p:grpSpPr>
          <a:xfrm>
            <a:off x="6555408" y="8781581"/>
            <a:ext cx="324000" cy="324000"/>
            <a:chOff x="4131601" y="2884249"/>
            <a:chExt cx="171830" cy="197676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3D8DF6E-8E77-44C3-BCC2-58BC037B6C88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3043D7D-0708-43C3-A392-44F335AF44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DC7A1D2-B6A1-47E8-8301-4D6D4AA4214A}"/>
              </a:ext>
            </a:extLst>
          </p:cNvPr>
          <p:cNvCxnSpPr>
            <a:cxnSpLocks/>
          </p:cNvCxnSpPr>
          <p:nvPr/>
        </p:nvCxnSpPr>
        <p:spPr>
          <a:xfrm flipV="1">
            <a:off x="1959692" y="5238158"/>
            <a:ext cx="40750" cy="6504358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094E9E0-DCB2-499B-8E47-7542402231F8}"/>
                  </a:ext>
                </a:extLst>
              </p:cNvPr>
              <p:cNvSpPr txBox="1"/>
              <p:nvPr/>
            </p:nvSpPr>
            <p:spPr>
              <a:xfrm>
                <a:off x="95925" y="5238158"/>
                <a:ext cx="1356853" cy="90871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094E9E0-DCB2-499B-8E47-754240223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25" y="5238158"/>
                <a:ext cx="1356853" cy="908710"/>
              </a:xfrm>
              <a:prstGeom prst="rect">
                <a:avLst/>
              </a:prstGeom>
              <a:blipFill>
                <a:blip r:embed="rId5"/>
                <a:stretch>
                  <a:fillRect r="-16216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3D77B89-02F0-4A7C-B2F6-0957E8E2151C}"/>
              </a:ext>
            </a:extLst>
          </p:cNvPr>
          <p:cNvCxnSpPr>
            <a:cxnSpLocks/>
          </p:cNvCxnSpPr>
          <p:nvPr/>
        </p:nvCxnSpPr>
        <p:spPr>
          <a:xfrm flipH="1">
            <a:off x="3459885" y="5643397"/>
            <a:ext cx="5633316" cy="6569014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7F3B274-A74C-4F23-9BFB-F748C6555787}"/>
              </a:ext>
            </a:extLst>
          </p:cNvPr>
          <p:cNvCxnSpPr>
            <a:cxnSpLocks/>
          </p:cNvCxnSpPr>
          <p:nvPr/>
        </p:nvCxnSpPr>
        <p:spPr>
          <a:xfrm flipH="1">
            <a:off x="3675363" y="5679389"/>
            <a:ext cx="5606789" cy="6533022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28B824B-16C9-4125-90D6-FB9FB8560E82}"/>
              </a:ext>
            </a:extLst>
          </p:cNvPr>
          <p:cNvCxnSpPr>
            <a:cxnSpLocks/>
          </p:cNvCxnSpPr>
          <p:nvPr/>
        </p:nvCxnSpPr>
        <p:spPr>
          <a:xfrm flipH="1">
            <a:off x="3247277" y="5643397"/>
            <a:ext cx="5626199" cy="654575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884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MACHINES À VECTEURS DE SUPPORT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3038"/>
            <a:ext cx="12192000" cy="6247864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Les fonctions noyau les plus utilisées sont :</a:t>
            </a:r>
          </a:p>
          <a:p>
            <a:endParaRPr lang="fr-CA" sz="40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Le noyau polynomial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Le noyau Gaussien (aussi appelé « noyau à base radiale » ; </a:t>
            </a:r>
            <a:r>
              <a:rPr lang="fr-CA" sz="4000" i="1" dirty="0"/>
              <a:t>radial basis </a:t>
            </a:r>
            <a:r>
              <a:rPr lang="fr-CA" sz="4000" i="1" dirty="0" err="1"/>
              <a:t>function</a:t>
            </a:r>
            <a:r>
              <a:rPr lang="fr-CA" sz="4000" dirty="0"/>
              <a:t>)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La version « sans transformation » correspond au « noyau linéaire ».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r>
              <a:rPr lang="fr-CA" sz="4000" i="1" dirty="0"/>
              <a:t>Essayons l’astuce du noyau avec un exemple concret.</a:t>
            </a:r>
          </a:p>
        </p:txBody>
      </p:sp>
    </p:spTree>
    <p:extLst>
      <p:ext uri="{BB962C8B-B14F-4D97-AF65-F5344CB8AC3E}">
        <p14:creationId xmlns:p14="http://schemas.microsoft.com/office/powerpoint/2010/main" val="144966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272111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ÉVALUATION</a:t>
            </a:r>
          </a:p>
        </p:txBody>
      </p:sp>
    </p:spTree>
    <p:extLst>
      <p:ext uri="{BB962C8B-B14F-4D97-AF65-F5344CB8AC3E}">
        <p14:creationId xmlns:p14="http://schemas.microsoft.com/office/powerpoint/2010/main" val="70531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ÉVALUATION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1462049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1.1. Matrice de confusion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200" dirty="0"/>
              </a:p>
              <a:p>
                <a:pPr marL="742950" indent="-742950">
                  <a:buFont typeface="Wingdings" panose="05000000000000000000" pitchFamily="2" charset="2"/>
                  <a:buChar char="§"/>
                </a:pPr>
                <a:r>
                  <a:rPr lang="fr-CA" sz="3600" dirty="0"/>
                  <a:t>Au moment d’évaluer le modèle (pour sélectionner les hyperparamètres ou pour évaluer le modèle final), on peut utiliser une autre métrique que la « justesse ».</a:t>
                </a:r>
              </a:p>
              <a:p>
                <a:pPr marL="742950" indent="-742950">
                  <a:buFont typeface="Wingdings" panose="05000000000000000000" pitchFamily="2" charset="2"/>
                  <a:buChar char="§"/>
                </a:pPr>
                <a:endParaRPr lang="fr-CA" sz="36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200" dirty="0"/>
                  <a:t>La « précision » (</a:t>
                </a:r>
                <a:r>
                  <a:rPr lang="fr-CA" sz="3200" i="1" dirty="0" err="1"/>
                  <a:t>precision</a:t>
                </a:r>
                <a:r>
                  <a:rPr lang="fr-CA" sz="3200" dirty="0"/>
                  <a:t>):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𝑉𝑃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𝑉𝑃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     =     </m:t>
                      </m:r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𝑉𝑟𝑎𝑖𝑠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𝑝𝑜𝑠𝑖𝑡𝑖𝑓𝑠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𝑇𝑜𝑢𝑡𝑒𝑠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𝑙𝑒𝑠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𝑣𝑎𝑙𝑒𝑢𝑟𝑠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b="1" i="1">
                              <a:latin typeface="Cambria Math" panose="02040503050406030204" pitchFamily="18" charset="0"/>
                            </a:rPr>
                            <m:t>𝒑𝒓</m:t>
                          </m:r>
                          <m:r>
                            <a:rPr lang="fr-CA" sz="2400" b="1" i="1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CA" sz="2400" b="1" i="1">
                              <a:latin typeface="Cambria Math" panose="02040503050406030204" pitchFamily="18" charset="0"/>
                            </a:rPr>
                            <m:t>𝒅𝒊𝒕𝒆𝒔</m:t>
                          </m:r>
                          <m:r>
                            <a:rPr lang="fr-CA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𝑝𝑜𝑠𝑖𝑡𝑖𝑣𝑒𝑠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     =     </m:t>
                      </m:r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     =     0.5</m:t>
                      </m:r>
                    </m:oMath>
                  </m:oMathPara>
                </a14:m>
                <a:endParaRPr lang="fr-CA" sz="24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2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200" dirty="0"/>
                  <a:t>Le « rappel » (</a:t>
                </a:r>
                <a:r>
                  <a:rPr lang="fr-CA" sz="3200" i="1" dirty="0" err="1"/>
                  <a:t>recall</a:t>
                </a:r>
                <a:r>
                  <a:rPr lang="fr-CA" sz="3200" dirty="0"/>
                  <a:t>) : </a:t>
                </a:r>
              </a:p>
              <a:p>
                <a:endParaRPr lang="fr-CA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𝑉𝑃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𝑉𝑃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     =     </m:t>
                      </m:r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𝑉𝑟𝑎𝑖𝑠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𝑝𝑜𝑠𝑖𝑡𝑖𝑓𝑠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𝑇𝑜𝑢𝑡𝑒𝑠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𝑙𝑒𝑠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𝑣𝑎𝑙𝑒𝑢𝑟𝑠</m:t>
                          </m:r>
                          <m:r>
                            <a:rPr lang="fr-CA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fr-CA" sz="2400" b="1" i="1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CA" sz="2400" b="1" i="1">
                              <a:latin typeface="Cambria Math" panose="02040503050406030204" pitchFamily="18" charset="0"/>
                            </a:rPr>
                            <m:t>𝒆𝒍𝒍𝒆𝒔</m:t>
                          </m:r>
                          <m:r>
                            <a:rPr lang="fr-CA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𝑝𝑜𝑠𝑖𝑡𝑖𝑣𝑒𝑠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=     </m:t>
                      </m:r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     =     0.91</m:t>
                      </m:r>
                    </m:oMath>
                  </m:oMathPara>
                </a14:m>
                <a:endParaRPr lang="fr-CA" sz="24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2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200" dirty="0"/>
                  <a:t>La « justesse » (</a:t>
                </a:r>
                <a:r>
                  <a:rPr lang="fr-CA" sz="3200" i="1" dirty="0" err="1"/>
                  <a:t>accuracy</a:t>
                </a:r>
                <a:r>
                  <a:rPr lang="fr-CA" sz="3200" dirty="0"/>
                  <a:t>) : </a:t>
                </a:r>
              </a:p>
              <a:p>
                <a:endParaRPr lang="fr-CA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𝑉𝑃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𝑉𝑁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𝑉𝑃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𝑉𝑁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     =     </m:t>
                      </m:r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𝑇𝑜𝑢𝑡𝑒𝑠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𝑙𝑒𝑠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𝑐𝑎𝑠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𝑝𝑟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𝑑𝑖𝑡𝑠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𝑐𝑜𝑟𝑟𝑒𝑐𝑡𝑒𝑚𝑒𝑛𝑡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𝑇𝑜𝑢𝑠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𝑙𝑒𝑠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𝑐𝑎𝑠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à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𝑝𝑟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𝑑𝑖𝑟𝑒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=     </m:t>
                      </m:r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210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221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     =     0.95</m:t>
                      </m:r>
                    </m:oMath>
                  </m:oMathPara>
                </a14:m>
                <a:endParaRPr lang="fr-CA" sz="2400" dirty="0"/>
              </a:p>
              <a:p>
                <a:endParaRPr lang="fr-CA" sz="28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200" dirty="0"/>
                  <a:t>Score F</a:t>
                </a:r>
                <a:r>
                  <a:rPr lang="fr-CA" sz="3200" baseline="-25000" dirty="0"/>
                  <a:t>1</a:t>
                </a:r>
                <a:r>
                  <a:rPr lang="fr-CA" sz="3200" dirty="0"/>
                  <a:t> :</a:t>
                </a:r>
              </a:p>
              <a:p>
                <a:endParaRPr lang="fr-CA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𝑐𝑖𝑠𝑖𝑜𝑛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𝑅𝑎𝑝𝑝𝑒𝑙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𝑐𝑖𝑠𝑖𝑜𝑛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𝑅𝑎𝑝𝑝𝑒𝑙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400" i="1" smtClean="0">
                          <a:latin typeface="Cambria Math" panose="02040503050406030204" pitchFamily="18" charset="0"/>
                        </a:rPr>
                        <m:t>    =     </m:t>
                      </m:r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2(0.5 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×0.91)</m:t>
                          </m:r>
                        </m:num>
                        <m:den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0.5+0.91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    =     0.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fr-CA" sz="24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fr-CA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1462049"/>
              </a:xfrm>
              <a:prstGeom prst="rect">
                <a:avLst/>
              </a:prstGeom>
              <a:blipFill>
                <a:blip r:embed="rId3"/>
                <a:stretch>
                  <a:fillRect l="-1750" t="-957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 descr="is-">
            <a:extLst>
              <a:ext uri="{FF2B5EF4-FFF2-40B4-BE49-F238E27FC236}">
                <a16:creationId xmlns:a16="http://schemas.microsoft.com/office/drawing/2014/main" id="{F0B882F7-C61B-49A8-AA4B-B59A2A4781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11895581"/>
          <a:ext cx="12192000" cy="5303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72829112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2658110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5356349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46123975"/>
                    </a:ext>
                  </a:extLst>
                </a:gridCol>
              </a:tblGrid>
              <a:tr h="1229396"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VALEURS </a:t>
                      </a:r>
                      <a:br>
                        <a:rPr lang="fr-CA" sz="4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RÉELLES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389512"/>
                  </a:ext>
                </a:extLst>
              </a:tr>
              <a:tr h="1229396"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Présence</a:t>
                      </a:r>
                      <a:br>
                        <a:rPr lang="fr-CA" sz="4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fr-CA" sz="4000" b="0" dirty="0">
                          <a:solidFill>
                            <a:schemeClr val="bg1"/>
                          </a:solidFill>
                        </a:rPr>
                        <a:t>de maladie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Absence</a:t>
                      </a:r>
                      <a:br>
                        <a:rPr lang="fr-CA" sz="4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fr-CA" sz="4000" b="0" dirty="0">
                          <a:solidFill>
                            <a:schemeClr val="bg1"/>
                          </a:solidFill>
                        </a:rPr>
                        <a:t>de maladie</a:t>
                      </a:r>
                      <a:endParaRPr lang="fr-CA" sz="40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88229"/>
                  </a:ext>
                </a:extLst>
              </a:tr>
              <a:tr h="1229396">
                <a:tc rowSpan="2"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VALEURS PRÉDITES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Présence </a:t>
                      </a:r>
                      <a:br>
                        <a:rPr lang="fr-CA" sz="4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fr-CA" sz="4000" b="0" dirty="0">
                          <a:solidFill>
                            <a:schemeClr val="bg1"/>
                          </a:solidFill>
                        </a:rPr>
                        <a:t>de maladie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400" b="1" dirty="0">
                          <a:solidFill>
                            <a:schemeClr val="bg1"/>
                          </a:solidFill>
                        </a:rPr>
                        <a:t>10 (VP)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rgbClr val="4292C6"/>
                          </a:solidFill>
                        </a:rPr>
                        <a:t>10 (FP)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9484"/>
                  </a:ext>
                </a:extLst>
              </a:tr>
              <a:tr h="122939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Absence</a:t>
                      </a:r>
                      <a:br>
                        <a:rPr lang="fr-CA" sz="4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fr-CA" sz="4000" b="0" dirty="0">
                          <a:solidFill>
                            <a:schemeClr val="bg1"/>
                          </a:solidFill>
                        </a:rPr>
                        <a:t>de maladie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4400" b="1" dirty="0">
                          <a:solidFill>
                            <a:srgbClr val="4292C6"/>
                          </a:solidFill>
                        </a:rPr>
                        <a:t>1 (FN)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200 (VN)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51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20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3F0AAC-CF82-4CCE-86E7-85DB61691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9951"/>
            <a:ext cx="12192000" cy="44788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F3B5C5-815D-4A72-883F-470FE5279F43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ÉVALUATION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FF445C-DC78-4D77-8244-D6840FA27E37}"/>
              </a:ext>
            </a:extLst>
          </p:cNvPr>
          <p:cNvSpPr/>
          <p:nvPr/>
        </p:nvSpPr>
        <p:spPr>
          <a:xfrm>
            <a:off x="4114800" y="6818802"/>
            <a:ext cx="807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CA" sz="1600" dirty="0">
                <a:hlinkClick r:id="rId4"/>
              </a:rPr>
              <a:t>https://en.wikipedia.org/wiki/Receiver_operating_characteristic</a:t>
            </a:r>
            <a:r>
              <a:rPr lang="fr-CA" sz="1600" dirty="0"/>
              <a:t>, 2019-11-03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7EED7F-10C8-40D3-855A-29795D166583}"/>
              </a:ext>
            </a:extLst>
          </p:cNvPr>
          <p:cNvSpPr/>
          <p:nvPr/>
        </p:nvSpPr>
        <p:spPr>
          <a:xfrm>
            <a:off x="0" y="0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3600" b="1" dirty="0"/>
              <a:t>1.1. Matrice de confusion</a:t>
            </a:r>
          </a:p>
          <a:p>
            <a:endParaRPr lang="fr-CA" sz="3600" dirty="0"/>
          </a:p>
          <a:p>
            <a:r>
              <a:rPr lang="fr-CA" sz="3600" dirty="0"/>
              <a:t>Et il existe encore quelques autres métriques…</a:t>
            </a:r>
          </a:p>
        </p:txBody>
      </p:sp>
    </p:spTree>
    <p:extLst>
      <p:ext uri="{BB962C8B-B14F-4D97-AF65-F5344CB8AC3E}">
        <p14:creationId xmlns:p14="http://schemas.microsoft.com/office/powerpoint/2010/main" val="246697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BF3B5C5-815D-4A72-883F-470FE5279F43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ÉVALUATION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7EED7F-10C8-40D3-855A-29795D166583}"/>
              </a:ext>
            </a:extLst>
          </p:cNvPr>
          <p:cNvSpPr/>
          <p:nvPr/>
        </p:nvSpPr>
        <p:spPr>
          <a:xfrm>
            <a:off x="0" y="0"/>
            <a:ext cx="12192000" cy="1523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3600" b="1" dirty="0"/>
              <a:t>1.2. Courbe ROC</a:t>
            </a:r>
          </a:p>
          <a:p>
            <a:endParaRPr lang="fr-CA" sz="3600" dirty="0"/>
          </a:p>
          <a:p>
            <a:r>
              <a:rPr lang="fr-CA" sz="3600" dirty="0"/>
              <a:t>Au niveau graphique, il existe une représentation très utilisée, nommée ROC (</a:t>
            </a:r>
            <a:r>
              <a:rPr lang="fr-CA" sz="3600" i="1" dirty="0" err="1"/>
              <a:t>Receiver</a:t>
            </a:r>
            <a:r>
              <a:rPr lang="fr-CA" sz="3600" i="1" dirty="0"/>
              <a:t> Operating </a:t>
            </a:r>
            <a:r>
              <a:rPr lang="fr-CA" sz="3600" i="1" dirty="0" err="1"/>
              <a:t>Characteristic</a:t>
            </a:r>
            <a:r>
              <a:rPr lang="fr-CA" sz="3600" dirty="0"/>
              <a:t>)</a:t>
            </a:r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1200" dirty="0"/>
          </a:p>
          <a:p>
            <a:r>
              <a:rPr lang="fr-CA" sz="3600" dirty="0"/>
              <a:t>L’idée générale est la suivante: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200" dirty="0"/>
              <a:t>On fait varier le seuil de décision de classification et on observe les performances du modèle.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200" dirty="0"/>
              <a:t>La sensibilité et la spécificité sont inversement proportionnelles.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2800" dirty="0"/>
              <a:t>Si la sensibilité augmente, la spécificité diminue (et vice-versa).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3200" dirty="0"/>
          </a:p>
          <a:p>
            <a:r>
              <a:rPr lang="fr-CA" sz="3200" dirty="0"/>
              <a:t>Quand on </a:t>
            </a:r>
            <a:r>
              <a:rPr lang="fr-CA" sz="3200" b="1" dirty="0"/>
              <a:t>diminue</a:t>
            </a:r>
            <a:r>
              <a:rPr lang="fr-CA" sz="3200" dirty="0"/>
              <a:t> le seuil de classification, on répond plus souvent positif et ainsi: 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fr-CA" sz="2800" dirty="0"/>
              <a:t>On augmente la sensibilité.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fr-CA" sz="2800" dirty="0"/>
              <a:t>On diminue la spécificité.</a:t>
            </a:r>
          </a:p>
          <a:p>
            <a:r>
              <a:rPr lang="fr-CA" sz="3200" dirty="0"/>
              <a:t>Quand on </a:t>
            </a:r>
            <a:r>
              <a:rPr lang="fr-CA" sz="3200" b="1" dirty="0"/>
              <a:t>augmente</a:t>
            </a:r>
            <a:r>
              <a:rPr lang="fr-CA" sz="3200" dirty="0"/>
              <a:t> le seuil de classification, on répond moins souvent positif et ainsi: 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fr-CA" sz="2800" dirty="0"/>
              <a:t>On diminue la sensibilité.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fr-CA" sz="2800" dirty="0"/>
              <a:t>On augmente la spécificité.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31E6A5-345C-4633-B08E-AFC1A24DDE05}"/>
              </a:ext>
            </a:extLst>
          </p:cNvPr>
          <p:cNvCxnSpPr>
            <a:cxnSpLocks/>
          </p:cNvCxnSpPr>
          <p:nvPr/>
        </p:nvCxnSpPr>
        <p:spPr>
          <a:xfrm flipV="1">
            <a:off x="3912283" y="2692890"/>
            <a:ext cx="0" cy="42033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8D2EE8-B8DB-4994-AE8F-253258EA7244}"/>
              </a:ext>
            </a:extLst>
          </p:cNvPr>
          <p:cNvCxnSpPr>
            <a:cxnSpLocks/>
          </p:cNvCxnSpPr>
          <p:nvPr/>
        </p:nvCxnSpPr>
        <p:spPr>
          <a:xfrm>
            <a:off x="3912283" y="6896194"/>
            <a:ext cx="41694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59111F-E7B5-4D82-8CFD-CEE8E14F05ED}"/>
                  </a:ext>
                </a:extLst>
              </p:cNvPr>
              <p:cNvSpPr txBox="1"/>
              <p:nvPr/>
            </p:nvSpPr>
            <p:spPr>
              <a:xfrm>
                <a:off x="8022528" y="5087675"/>
                <a:ext cx="4169472" cy="2690608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𝑇𝑎𝑢𝑥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𝑓𝑎𝑢𝑥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𝑝𝑜𝑠𝑖𝑡𝑖𝑓𝑠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𝑐𝑖𝑓𝑖𝑐𝑖𝑡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num>
                            <m:den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CA" sz="2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CA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num>
                            <m:den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𝑇𝑜𝑢𝑠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𝑙𝑒𝑠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𝑔𝑎𝑡𝑖𝑓𝑠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𝑒𝑙𝑠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CA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59111F-E7B5-4D82-8CFD-CEE8E14F0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528" y="5087675"/>
                <a:ext cx="4169472" cy="26906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6E0D15-2822-45D0-9DB9-0F18174EECD1}"/>
                  </a:ext>
                </a:extLst>
              </p:cNvPr>
              <p:cNvSpPr txBox="1"/>
              <p:nvPr/>
            </p:nvSpPr>
            <p:spPr>
              <a:xfrm>
                <a:off x="-1869" y="3301327"/>
                <a:ext cx="3914152" cy="2690608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𝑇𝑎𝑢𝑥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𝑣𝑟𝑎𝑖𝑠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𝑝𝑜𝑠𝑖𝑡𝑖𝑓𝑠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𝑟𝑎𝑝𝑝𝑒𝑙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𝑠𝑒𝑛𝑠𝑖𝑏𝑖𝑙𝑖𝑡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𝑉𝑃</m:t>
                              </m:r>
                            </m:num>
                            <m:den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𝑉𝑃</m:t>
                              </m:r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𝐹𝑁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CA" sz="2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CA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𝑉𝑃</m:t>
                              </m:r>
                            </m:num>
                            <m:den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𝑇𝑜𝑢𝑠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𝑙𝑒𝑠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𝑝𝑜𝑠𝑖𝑡𝑖𝑓𝑠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𝑒𝑙𝑠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CA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6E0D15-2822-45D0-9DB9-0F18174EE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69" y="3301327"/>
                <a:ext cx="3914152" cy="26906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54DD92E-09C5-4E00-B3BD-5FC5FEECB821}"/>
              </a:ext>
            </a:extLst>
          </p:cNvPr>
          <p:cNvSpPr txBox="1"/>
          <p:nvPr/>
        </p:nvSpPr>
        <p:spPr>
          <a:xfrm>
            <a:off x="3516430" y="6796242"/>
            <a:ext cx="73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E75AA6-E6EA-489A-8FE0-CCD1D4656CE6}"/>
              </a:ext>
            </a:extLst>
          </p:cNvPr>
          <p:cNvSpPr txBox="1"/>
          <p:nvPr/>
        </p:nvSpPr>
        <p:spPr>
          <a:xfrm>
            <a:off x="3345981" y="2580988"/>
            <a:ext cx="73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D6A633-420B-42D1-B1F6-6164E1FFB857}"/>
              </a:ext>
            </a:extLst>
          </p:cNvPr>
          <p:cNvSpPr txBox="1"/>
          <p:nvPr/>
        </p:nvSpPr>
        <p:spPr>
          <a:xfrm>
            <a:off x="7768310" y="6996147"/>
            <a:ext cx="73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C394E1-5614-487F-A707-4F6EDF222B90}"/>
              </a:ext>
            </a:extLst>
          </p:cNvPr>
          <p:cNvCxnSpPr>
            <a:cxnSpLocks/>
          </p:cNvCxnSpPr>
          <p:nvPr/>
        </p:nvCxnSpPr>
        <p:spPr>
          <a:xfrm flipV="1">
            <a:off x="3912283" y="2840905"/>
            <a:ext cx="4055289" cy="4055290"/>
          </a:xfrm>
          <a:prstGeom prst="straightConnector1">
            <a:avLst/>
          </a:prstGeom>
          <a:ln w="57150">
            <a:solidFill>
              <a:srgbClr val="C0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786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BF3B5C5-815D-4A72-883F-470FE5279F43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ÉVALUATION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7EED7F-10C8-40D3-855A-29795D166583}"/>
              </a:ext>
            </a:extLst>
          </p:cNvPr>
          <p:cNvSpPr/>
          <p:nvPr/>
        </p:nvSpPr>
        <p:spPr>
          <a:xfrm>
            <a:off x="0" y="0"/>
            <a:ext cx="12496800" cy="1037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3600" b="1" dirty="0"/>
              <a:t>1.2. Courbe ROC</a:t>
            </a:r>
          </a:p>
          <a:p>
            <a:endParaRPr lang="fr-CA" sz="3600" dirty="0"/>
          </a:p>
          <a:p>
            <a:r>
              <a:rPr lang="fr-CA" sz="3600" dirty="0"/>
              <a:t>La métrique généralement utilisée est </a:t>
            </a:r>
            <a:r>
              <a:rPr lang="fr-CA" sz="3600" b="1" dirty="0"/>
              <a:t>l’aire sous la courbe </a:t>
            </a:r>
            <a:br>
              <a:rPr lang="fr-CA" sz="3600" dirty="0"/>
            </a:br>
            <a:r>
              <a:rPr lang="fr-CA" sz="3600" dirty="0"/>
              <a:t>(AUC : </a:t>
            </a:r>
            <a:r>
              <a:rPr lang="fr-CA" sz="3600" i="1" dirty="0"/>
              <a:t>Area Under the </a:t>
            </a:r>
            <a:r>
              <a:rPr lang="fr-CA" sz="3600" i="1" dirty="0" err="1"/>
              <a:t>Curve</a:t>
            </a:r>
            <a:r>
              <a:rPr lang="fr-CA" sz="3600" dirty="0"/>
              <a:t>).</a:t>
            </a:r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r>
              <a:rPr lang="fr-CA" sz="3600" dirty="0"/>
              <a:t>L’aire sous la courbe mesure la capacité du modèle à: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32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200" dirty="0"/>
              <a:t>Conserver une bonne sensibilité lorsque le seuil de décision augmente.</a:t>
            </a:r>
            <a:endParaRPr lang="fr-CA" sz="28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32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200" dirty="0"/>
              <a:t>Conserver une bonne spécificité lorsque le seuil de décision diminue.</a:t>
            </a:r>
            <a:endParaRPr lang="fr-CA" sz="2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31E6A5-345C-4633-B08E-AFC1A24DDE05}"/>
              </a:ext>
            </a:extLst>
          </p:cNvPr>
          <p:cNvCxnSpPr>
            <a:cxnSpLocks/>
          </p:cNvCxnSpPr>
          <p:nvPr/>
        </p:nvCxnSpPr>
        <p:spPr>
          <a:xfrm flipV="1">
            <a:off x="3912283" y="2515907"/>
            <a:ext cx="0" cy="42033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8D2EE8-B8DB-4994-AE8F-253258EA7244}"/>
              </a:ext>
            </a:extLst>
          </p:cNvPr>
          <p:cNvCxnSpPr>
            <a:cxnSpLocks/>
          </p:cNvCxnSpPr>
          <p:nvPr/>
        </p:nvCxnSpPr>
        <p:spPr>
          <a:xfrm>
            <a:off x="3912283" y="6719211"/>
            <a:ext cx="41694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E43949-AB1D-436B-A1A6-FE2F276CA226}"/>
                  </a:ext>
                </a:extLst>
              </p:cNvPr>
              <p:cNvSpPr txBox="1"/>
              <p:nvPr/>
            </p:nvSpPr>
            <p:spPr>
              <a:xfrm>
                <a:off x="8022528" y="4910692"/>
                <a:ext cx="4169472" cy="2690608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𝑇𝑎𝑢𝑥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𝑓𝑎𝑢𝑥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𝑝𝑜𝑠𝑖𝑡𝑖𝑓𝑠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𝑐𝑖𝑓𝑖𝑐𝑖𝑡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num>
                            <m:den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CA" sz="2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CA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num>
                            <m:den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𝑇𝑜𝑢𝑠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𝑙𝑒𝑠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𝑔𝑎𝑡𝑖𝑓𝑠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𝑒𝑙𝑠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CA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E43949-AB1D-436B-A1A6-FE2F276CA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528" y="4910692"/>
                <a:ext cx="4169472" cy="26906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24ED9A-FE2F-4495-A277-98413834DDB9}"/>
                  </a:ext>
                </a:extLst>
              </p:cNvPr>
              <p:cNvSpPr txBox="1"/>
              <p:nvPr/>
            </p:nvSpPr>
            <p:spPr>
              <a:xfrm>
                <a:off x="-1869" y="3124344"/>
                <a:ext cx="3914152" cy="2690608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𝑇𝑎𝑢𝑥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𝑣𝑟𝑎𝑖𝑠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𝑝𝑜𝑠𝑖𝑡𝑖𝑓𝑠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𝑟𝑎𝑝𝑝𝑒𝑙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𝑠𝑒𝑛𝑠𝑖𝑏𝑖𝑙𝑖𝑡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𝑉𝑃</m:t>
                              </m:r>
                            </m:num>
                            <m:den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𝑉𝑃</m:t>
                              </m:r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𝐹𝑁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CA" sz="2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CA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𝑉𝑃</m:t>
                              </m:r>
                            </m:num>
                            <m:den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𝑇𝑜𝑢𝑠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𝑙𝑒𝑠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𝑝𝑜𝑠𝑖𝑡𝑖𝑓𝑠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𝑒𝑙𝑠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CA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24ED9A-FE2F-4495-A277-98413834D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69" y="3124344"/>
                <a:ext cx="3914152" cy="26906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96D0842-9BC9-4B18-9138-FB39FFC06F19}"/>
              </a:ext>
            </a:extLst>
          </p:cNvPr>
          <p:cNvSpPr txBox="1"/>
          <p:nvPr/>
        </p:nvSpPr>
        <p:spPr>
          <a:xfrm>
            <a:off x="3516430" y="6619259"/>
            <a:ext cx="73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F06878-14CC-452A-9127-402655655168}"/>
              </a:ext>
            </a:extLst>
          </p:cNvPr>
          <p:cNvSpPr txBox="1"/>
          <p:nvPr/>
        </p:nvSpPr>
        <p:spPr>
          <a:xfrm>
            <a:off x="3345981" y="2404005"/>
            <a:ext cx="73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F3AAA4-5A70-429E-8ECE-6BD9118ABB0C}"/>
              </a:ext>
            </a:extLst>
          </p:cNvPr>
          <p:cNvSpPr txBox="1"/>
          <p:nvPr/>
        </p:nvSpPr>
        <p:spPr>
          <a:xfrm>
            <a:off x="7768310" y="6819164"/>
            <a:ext cx="73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1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8BFA544-1B00-4A23-AF87-563E89A5527D}"/>
              </a:ext>
            </a:extLst>
          </p:cNvPr>
          <p:cNvGrpSpPr/>
          <p:nvPr/>
        </p:nvGrpSpPr>
        <p:grpSpPr>
          <a:xfrm>
            <a:off x="3954991" y="2515907"/>
            <a:ext cx="4276678" cy="4203304"/>
            <a:chOff x="3954991" y="1660502"/>
            <a:chExt cx="4276678" cy="4203304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82A657A6-98CE-47D5-9476-2D81020D264A}"/>
                </a:ext>
              </a:extLst>
            </p:cNvPr>
            <p:cNvSpPr/>
            <p:nvPr/>
          </p:nvSpPr>
          <p:spPr>
            <a:xfrm flipH="1">
              <a:off x="4232647" y="1871766"/>
              <a:ext cx="3450255" cy="3992040"/>
            </a:xfrm>
            <a:prstGeom prst="arc">
              <a:avLst>
                <a:gd name="adj1" fmla="val 16536159"/>
                <a:gd name="adj2" fmla="val 21127506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EA64D2C-F140-474A-90DC-A82A9B1495AA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3954991" y="3630862"/>
              <a:ext cx="289852" cy="2232944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716209F-0A35-4AB4-9769-8F820915BC68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5763219" y="1660502"/>
              <a:ext cx="2468450" cy="22399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9EA611B-02C2-4774-98F5-EE2DFC1DE7CC}"/>
              </a:ext>
            </a:extLst>
          </p:cNvPr>
          <p:cNvCxnSpPr/>
          <p:nvPr/>
        </p:nvCxnSpPr>
        <p:spPr>
          <a:xfrm flipV="1">
            <a:off x="4426857" y="3050336"/>
            <a:ext cx="1146629" cy="123406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E381C9E-73B3-466C-AF98-F131B31F0632}"/>
              </a:ext>
            </a:extLst>
          </p:cNvPr>
          <p:cNvCxnSpPr>
            <a:cxnSpLocks/>
          </p:cNvCxnSpPr>
          <p:nvPr/>
        </p:nvCxnSpPr>
        <p:spPr>
          <a:xfrm flipV="1">
            <a:off x="4394758" y="3036422"/>
            <a:ext cx="1556532" cy="167522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442050E-B82B-44C1-9E85-359310F2F597}"/>
              </a:ext>
            </a:extLst>
          </p:cNvPr>
          <p:cNvCxnSpPr>
            <a:cxnSpLocks/>
          </p:cNvCxnSpPr>
          <p:nvPr/>
        </p:nvCxnSpPr>
        <p:spPr>
          <a:xfrm flipV="1">
            <a:off x="4244843" y="2936470"/>
            <a:ext cx="2185075" cy="235170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7F3A7D-3C7B-413B-8A70-37F5A0EC16B9}"/>
              </a:ext>
            </a:extLst>
          </p:cNvPr>
          <p:cNvCxnSpPr>
            <a:cxnSpLocks/>
          </p:cNvCxnSpPr>
          <p:nvPr/>
        </p:nvCxnSpPr>
        <p:spPr>
          <a:xfrm flipV="1">
            <a:off x="4191086" y="2873754"/>
            <a:ext cx="2732801" cy="294119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CD06475-A814-49C8-A9DE-8FE5B05B52DD}"/>
              </a:ext>
            </a:extLst>
          </p:cNvPr>
          <p:cNvCxnSpPr>
            <a:cxnSpLocks/>
          </p:cNvCxnSpPr>
          <p:nvPr/>
        </p:nvCxnSpPr>
        <p:spPr>
          <a:xfrm flipV="1">
            <a:off x="4121967" y="2836518"/>
            <a:ext cx="3327158" cy="358087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9AB9093-64A4-4D3F-B0AD-E0AC7713E882}"/>
              </a:ext>
            </a:extLst>
          </p:cNvPr>
          <p:cNvCxnSpPr>
            <a:cxnSpLocks/>
          </p:cNvCxnSpPr>
          <p:nvPr/>
        </p:nvCxnSpPr>
        <p:spPr>
          <a:xfrm flipV="1">
            <a:off x="4545582" y="2857938"/>
            <a:ext cx="3449433" cy="371247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A86AA97-D04A-4403-A2DA-4831BC83CFE4}"/>
              </a:ext>
            </a:extLst>
          </p:cNvPr>
          <p:cNvCxnSpPr>
            <a:cxnSpLocks/>
          </p:cNvCxnSpPr>
          <p:nvPr/>
        </p:nvCxnSpPr>
        <p:spPr>
          <a:xfrm flipV="1">
            <a:off x="5100982" y="3416966"/>
            <a:ext cx="2894033" cy="319068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7861D77-92A8-4487-9D09-068BD00514E3}"/>
              </a:ext>
            </a:extLst>
          </p:cNvPr>
          <p:cNvCxnSpPr>
            <a:cxnSpLocks/>
          </p:cNvCxnSpPr>
          <p:nvPr/>
        </p:nvCxnSpPr>
        <p:spPr>
          <a:xfrm flipV="1">
            <a:off x="5521131" y="4165747"/>
            <a:ext cx="2311686" cy="243138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9B45353-B3EF-4736-A1DB-FEEA70BAAC46}"/>
              </a:ext>
            </a:extLst>
          </p:cNvPr>
          <p:cNvCxnSpPr>
            <a:cxnSpLocks/>
          </p:cNvCxnSpPr>
          <p:nvPr/>
        </p:nvCxnSpPr>
        <p:spPr>
          <a:xfrm flipV="1">
            <a:off x="6045700" y="4770443"/>
            <a:ext cx="1716360" cy="180523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A8F67AD-6F32-4264-B543-5727CB887540}"/>
              </a:ext>
            </a:extLst>
          </p:cNvPr>
          <p:cNvCxnSpPr>
            <a:cxnSpLocks/>
          </p:cNvCxnSpPr>
          <p:nvPr/>
        </p:nvCxnSpPr>
        <p:spPr>
          <a:xfrm flipV="1">
            <a:off x="6532873" y="5315093"/>
            <a:ext cx="1191590" cy="12532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075404E-D6B7-4406-9B19-7CB1D4D86146}"/>
              </a:ext>
            </a:extLst>
          </p:cNvPr>
          <p:cNvCxnSpPr>
            <a:cxnSpLocks/>
          </p:cNvCxnSpPr>
          <p:nvPr/>
        </p:nvCxnSpPr>
        <p:spPr>
          <a:xfrm flipV="1">
            <a:off x="6993006" y="5936476"/>
            <a:ext cx="623095" cy="6553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19F159B-5BD8-4ED3-AEFC-28317233000C}"/>
              </a:ext>
            </a:extLst>
          </p:cNvPr>
          <p:cNvCxnSpPr>
            <a:cxnSpLocks/>
          </p:cNvCxnSpPr>
          <p:nvPr/>
        </p:nvCxnSpPr>
        <p:spPr>
          <a:xfrm flipV="1">
            <a:off x="7479178" y="6399611"/>
            <a:ext cx="160464" cy="16877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E08958-70A0-49B3-A6C7-D6BE9D589728}"/>
              </a:ext>
            </a:extLst>
          </p:cNvPr>
          <p:cNvCxnSpPr/>
          <p:nvPr/>
        </p:nvCxnSpPr>
        <p:spPr>
          <a:xfrm flipH="1">
            <a:off x="6429918" y="3298933"/>
            <a:ext cx="2786653" cy="83592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51BD4D8-3443-4B22-A5F8-D7E2DA490478}"/>
              </a:ext>
            </a:extLst>
          </p:cNvPr>
          <p:cNvSpPr txBox="1"/>
          <p:nvPr/>
        </p:nvSpPr>
        <p:spPr>
          <a:xfrm>
            <a:off x="9349447" y="2652602"/>
            <a:ext cx="261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rgbClr val="00B050"/>
                </a:solidFill>
              </a:rPr>
              <a:t>AUC</a:t>
            </a:r>
          </a:p>
        </p:txBody>
      </p:sp>
    </p:spTree>
    <p:extLst>
      <p:ext uri="{BB962C8B-B14F-4D97-AF65-F5344CB8AC3E}">
        <p14:creationId xmlns:p14="http://schemas.microsoft.com/office/powerpoint/2010/main" val="4176919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BF3B5C5-815D-4A72-883F-470FE5279F43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ÉVALUATION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7EED7F-10C8-40D3-855A-29795D166583}"/>
              </a:ext>
            </a:extLst>
          </p:cNvPr>
          <p:cNvSpPr/>
          <p:nvPr/>
        </p:nvSpPr>
        <p:spPr>
          <a:xfrm>
            <a:off x="0" y="0"/>
            <a:ext cx="12192000" cy="8340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3600" b="1" dirty="0"/>
              <a:t>1.2. Courbe ROC</a:t>
            </a:r>
          </a:p>
          <a:p>
            <a:endParaRPr lang="fr-CA" sz="3600" dirty="0"/>
          </a:p>
          <a:p>
            <a:r>
              <a:rPr lang="fr-CA" sz="3600" dirty="0"/>
              <a:t>Cas où le modèle répond au hasard.</a:t>
            </a:r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dirty="0"/>
              <a:t>On n’arrive pas à distinguer les cas réels positifs des négatifs.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Plus la sensibilité augmente, plus la spécificité diminue.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31E6A5-345C-4633-B08E-AFC1A24DDE05}"/>
              </a:ext>
            </a:extLst>
          </p:cNvPr>
          <p:cNvCxnSpPr>
            <a:cxnSpLocks/>
          </p:cNvCxnSpPr>
          <p:nvPr/>
        </p:nvCxnSpPr>
        <p:spPr>
          <a:xfrm flipV="1">
            <a:off x="3912283" y="1984968"/>
            <a:ext cx="0" cy="42033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8D2EE8-B8DB-4994-AE8F-253258EA7244}"/>
              </a:ext>
            </a:extLst>
          </p:cNvPr>
          <p:cNvCxnSpPr>
            <a:cxnSpLocks/>
          </p:cNvCxnSpPr>
          <p:nvPr/>
        </p:nvCxnSpPr>
        <p:spPr>
          <a:xfrm>
            <a:off x="3912283" y="6188272"/>
            <a:ext cx="41694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59111F-E7B5-4D82-8CFD-CEE8E14F05ED}"/>
                  </a:ext>
                </a:extLst>
              </p:cNvPr>
              <p:cNvSpPr txBox="1"/>
              <p:nvPr/>
            </p:nvSpPr>
            <p:spPr>
              <a:xfrm>
                <a:off x="8022528" y="4379753"/>
                <a:ext cx="4169472" cy="2690608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𝑇𝑎𝑢𝑥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𝑓𝑎𝑢𝑥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𝑝𝑜𝑠𝑖𝑡𝑖𝑓𝑠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𝑐𝑖𝑓𝑖𝑐𝑖𝑡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num>
                            <m:den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CA" sz="2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CA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num>
                            <m:den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𝑇𝑜𝑢𝑠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𝑙𝑒𝑠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𝑔𝑎𝑡𝑖𝑓𝑠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𝑒𝑙𝑠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CA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59111F-E7B5-4D82-8CFD-CEE8E14F0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528" y="4379753"/>
                <a:ext cx="4169472" cy="26906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A0076B-D5EF-4A18-8114-D5A2944D7D9D}"/>
              </a:ext>
            </a:extLst>
          </p:cNvPr>
          <p:cNvCxnSpPr>
            <a:cxnSpLocks/>
          </p:cNvCxnSpPr>
          <p:nvPr/>
        </p:nvCxnSpPr>
        <p:spPr>
          <a:xfrm flipV="1">
            <a:off x="3912283" y="2132983"/>
            <a:ext cx="4055289" cy="4055290"/>
          </a:xfrm>
          <a:prstGeom prst="straightConnector1">
            <a:avLst/>
          </a:prstGeom>
          <a:ln w="57150">
            <a:solidFill>
              <a:srgbClr val="C0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F59A1E-7520-49C1-84DD-71A903AF6597}"/>
                  </a:ext>
                </a:extLst>
              </p:cNvPr>
              <p:cNvSpPr txBox="1"/>
              <p:nvPr/>
            </p:nvSpPr>
            <p:spPr>
              <a:xfrm>
                <a:off x="-1869" y="2593405"/>
                <a:ext cx="3914152" cy="2690608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𝑇𝑎𝑢𝑥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𝑣𝑟𝑎𝑖𝑠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𝑝𝑜𝑠𝑖𝑡𝑖𝑓𝑠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𝑟𝑎𝑝𝑝𝑒𝑙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𝑠𝑒𝑛𝑠𝑖𝑏𝑖𝑙𝑖𝑡</m:t>
                          </m:r>
                          <m: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fr-CA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𝑉𝑃</m:t>
                              </m:r>
                            </m:num>
                            <m:den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𝑉𝑃</m:t>
                              </m:r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𝐹𝑁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CA" sz="2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CA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2600" i="1">
                                  <a:latin typeface="Cambria Math" panose="02040503050406030204" pitchFamily="18" charset="0"/>
                                </a:rPr>
                                <m:t>𝑉𝑃</m:t>
                              </m:r>
                            </m:num>
                            <m:den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𝑇𝑜𝑢𝑠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𝑙𝑒𝑠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𝑝𝑜𝑠𝑖𝑡𝑖𝑓𝑠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CA" sz="2600" b="0" i="1" smtClean="0">
                                  <a:latin typeface="Cambria Math" panose="02040503050406030204" pitchFamily="18" charset="0"/>
                                </a:rPr>
                                <m:t>𝑒𝑙𝑠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CA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F59A1E-7520-49C1-84DD-71A903AF6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69" y="2593405"/>
                <a:ext cx="3914152" cy="26906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9BC70F4-DC38-4E0B-901A-CE6BCF006839}"/>
              </a:ext>
            </a:extLst>
          </p:cNvPr>
          <p:cNvSpPr txBox="1"/>
          <p:nvPr/>
        </p:nvSpPr>
        <p:spPr>
          <a:xfrm>
            <a:off x="3516430" y="6088320"/>
            <a:ext cx="73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5E0601-4164-4790-B5C8-CF6C3C9772D6}"/>
              </a:ext>
            </a:extLst>
          </p:cNvPr>
          <p:cNvSpPr txBox="1"/>
          <p:nvPr/>
        </p:nvSpPr>
        <p:spPr>
          <a:xfrm>
            <a:off x="3345981" y="1873066"/>
            <a:ext cx="73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3A52CB-BBAF-41E7-8ECB-35091DFA9652}"/>
              </a:ext>
            </a:extLst>
          </p:cNvPr>
          <p:cNvSpPr txBox="1"/>
          <p:nvPr/>
        </p:nvSpPr>
        <p:spPr>
          <a:xfrm>
            <a:off x="7768310" y="6288225"/>
            <a:ext cx="73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745833-53C0-4AA9-82F3-F9D0CC34DE4F}"/>
              </a:ext>
            </a:extLst>
          </p:cNvPr>
          <p:cNvSpPr txBox="1"/>
          <p:nvPr/>
        </p:nvSpPr>
        <p:spPr>
          <a:xfrm>
            <a:off x="5750853" y="4496107"/>
            <a:ext cx="261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rgbClr val="C00000"/>
                </a:solidFill>
              </a:rPr>
              <a:t>AUC = 0.5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FFB4127D-2338-4C43-9157-559FBE0A22B8}"/>
              </a:ext>
            </a:extLst>
          </p:cNvPr>
          <p:cNvSpPr/>
          <p:nvPr/>
        </p:nvSpPr>
        <p:spPr>
          <a:xfrm>
            <a:off x="3912292" y="2132976"/>
            <a:ext cx="4055279" cy="4055290"/>
          </a:xfrm>
          <a:prstGeom prst="triangle">
            <a:avLst>
              <a:gd name="adj" fmla="val 100000"/>
            </a:avLst>
          </a:prstGeom>
          <a:solidFill>
            <a:srgbClr val="C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25513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5283</TotalTime>
  <Words>2051</Words>
  <Application>Microsoft Office PowerPoint</Application>
  <PresentationFormat>Widescreen</PresentationFormat>
  <Paragraphs>708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Dumesnil</dc:creator>
  <cp:lastModifiedBy>Etienne Dumesnil</cp:lastModifiedBy>
  <cp:revision>363</cp:revision>
  <dcterms:created xsi:type="dcterms:W3CDTF">2019-10-19T13:38:13Z</dcterms:created>
  <dcterms:modified xsi:type="dcterms:W3CDTF">2019-11-22T12:37:25Z</dcterms:modified>
</cp:coreProperties>
</file>