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62" r:id="rId2"/>
    <p:sldId id="340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84" r:id="rId11"/>
    <p:sldId id="385" r:id="rId12"/>
    <p:sldId id="361" r:id="rId13"/>
    <p:sldId id="346" r:id="rId14"/>
    <p:sldId id="365" r:id="rId15"/>
    <p:sldId id="366" r:id="rId16"/>
    <p:sldId id="367" r:id="rId17"/>
    <p:sldId id="343" r:id="rId18"/>
    <p:sldId id="368" r:id="rId19"/>
    <p:sldId id="369" r:id="rId20"/>
    <p:sldId id="370" r:id="rId21"/>
    <p:sldId id="371" r:id="rId22"/>
    <p:sldId id="374" r:id="rId23"/>
    <p:sldId id="345" r:id="rId24"/>
    <p:sldId id="372" r:id="rId25"/>
    <p:sldId id="341" r:id="rId26"/>
    <p:sldId id="342" r:id="rId27"/>
    <p:sldId id="373" r:id="rId28"/>
    <p:sldId id="352" r:id="rId29"/>
    <p:sldId id="379" r:id="rId30"/>
    <p:sldId id="380" r:id="rId31"/>
    <p:sldId id="382" r:id="rId32"/>
    <p:sldId id="381" r:id="rId33"/>
    <p:sldId id="386" r:id="rId34"/>
    <p:sldId id="387" r:id="rId35"/>
    <p:sldId id="383" r:id="rId36"/>
    <p:sldId id="388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C0000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 autoAdjust="0"/>
    <p:restoredTop sz="85041" autoAdjust="0"/>
  </p:normalViewPr>
  <p:slideViewPr>
    <p:cSldViewPr snapToGrid="0">
      <p:cViewPr>
        <p:scale>
          <a:sx n="25" d="100"/>
          <a:sy n="25" d="100"/>
        </p:scale>
        <p:origin x="1872" y="-155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0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34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68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87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2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603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(pas de titre.... :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7271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(pas de titre.... :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2504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1018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Recap_1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709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0.png"/><Relationship Id="rId21" Type="http://schemas.openxmlformats.org/officeDocument/2006/relationships/image" Target="../media/image79.png"/><Relationship Id="rId7" Type="http://schemas.openxmlformats.org/officeDocument/2006/relationships/image" Target="../media/image650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82.png"/><Relationship Id="rId5" Type="http://schemas.openxmlformats.org/officeDocument/2006/relationships/image" Target="../media/image63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0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0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egleLab/OpenEnsembl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2.6. VALIDATION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2.7. EXEMPLES JOUETS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2.8. EXEMPLES SIGNATURE (SIMULÉE)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2.9. MODÈLES D’ENSEMBLES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54196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Un approche plus efficace est d’extraire, pour chaque exemple, la distribution des probabilités qu’a cet exemple d’être près de chacun des autres exemples </a:t>
            </a:r>
            <a:r>
              <a:rPr lang="fr-CA" sz="4000" b="1" dirty="0"/>
              <a:t>dans l’espace à hautes dimensions…</a:t>
            </a:r>
          </a:p>
          <a:p>
            <a:endParaRPr lang="fr-CA" sz="2000" dirty="0"/>
          </a:p>
          <a:p>
            <a:r>
              <a:rPr lang="fr-CA" sz="4000" dirty="0"/>
              <a:t>…puis, de chercher à reconstruire, pour chaque exemple, la distribution des probabilités qu’a cet exemple d’être près de chacun des autres exemples </a:t>
            </a:r>
            <a:r>
              <a:rPr lang="fr-CA" sz="4000" b="1" dirty="0"/>
              <a:t>dans l’espace à basses dimensions.</a:t>
            </a:r>
          </a:p>
          <a:p>
            <a:endParaRPr lang="fr-CA" sz="2000" b="1" dirty="0"/>
          </a:p>
          <a:p>
            <a:r>
              <a:rPr lang="fr-CA" sz="4000" dirty="0"/>
              <a:t>Comme la distribution utilisée correspond à la distribution </a:t>
            </a:r>
            <a:r>
              <a:rPr lang="fr-CA" sz="4000" b="1" i="1" dirty="0"/>
              <a:t>t</a:t>
            </a:r>
            <a:r>
              <a:rPr lang="fr-CA" sz="4000" dirty="0"/>
              <a:t>, la méthode est nommée </a:t>
            </a:r>
            <a:r>
              <a:rPr lang="fr-CA" sz="4000" b="1" i="1" dirty="0"/>
              <a:t>t-</a:t>
            </a:r>
            <a:r>
              <a:rPr lang="fr-CA" sz="4000" b="1" i="1" dirty="0" err="1"/>
              <a:t>distributed</a:t>
            </a:r>
            <a:r>
              <a:rPr lang="fr-CA" sz="4000" b="1" i="1" dirty="0"/>
              <a:t> </a:t>
            </a:r>
            <a:r>
              <a:rPr lang="fr-CA" sz="4000" b="1" i="1" dirty="0" err="1"/>
              <a:t>stochastic</a:t>
            </a:r>
            <a:r>
              <a:rPr lang="fr-CA" sz="4000" b="1" i="1" dirty="0"/>
              <a:t> </a:t>
            </a:r>
            <a:r>
              <a:rPr lang="fr-CA" sz="4000" b="1" i="1" dirty="0" err="1"/>
              <a:t>neighbor</a:t>
            </a:r>
            <a:r>
              <a:rPr lang="fr-CA" sz="4000" b="1" i="1" dirty="0"/>
              <a:t> </a:t>
            </a:r>
            <a:r>
              <a:rPr lang="fr-CA" sz="4000" b="1" i="1" dirty="0" err="1"/>
              <a:t>embedding</a:t>
            </a:r>
            <a:r>
              <a:rPr lang="fr-CA" sz="4000" dirty="0"/>
              <a:t>.</a:t>
            </a:r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répète cette étape pour tous les exemples (on fait la moyenne des deux probabilités de proximité obtenues pour chaque paire d’exemplaire). </a:t>
            </a:r>
          </a:p>
          <a:p>
            <a:endParaRPr lang="fr-CA" sz="2000" dirty="0"/>
          </a:p>
          <a:p>
            <a:r>
              <a:rPr lang="fr-CA" sz="4000" dirty="0"/>
              <a:t>On obtient ainsi un tableau avec une probabilité de proximité pour chaque paire d’exemples.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/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34">
            <a:extLst>
              <a:ext uri="{FF2B5EF4-FFF2-40B4-BE49-F238E27FC236}">
                <a16:creationId xmlns:a16="http://schemas.microsoft.com/office/drawing/2014/main" id="{D7CC6F1B-3610-4991-8065-771C36648016}"/>
              </a:ext>
            </a:extLst>
          </p:cNvPr>
          <p:cNvGrpSpPr/>
          <p:nvPr/>
        </p:nvGrpSpPr>
        <p:grpSpPr>
          <a:xfrm>
            <a:off x="835266" y="7813397"/>
            <a:ext cx="4273561" cy="3379095"/>
            <a:chOff x="2895600" y="2819400"/>
            <a:chExt cx="2590800" cy="2590800"/>
          </a:xfrm>
        </p:grpSpPr>
        <p:cxnSp>
          <p:nvCxnSpPr>
            <p:cNvPr id="75" name="Connecteur droit 32">
              <a:extLst>
                <a:ext uri="{FF2B5EF4-FFF2-40B4-BE49-F238E27FC236}">
                  <a16:creationId xmlns:a16="http://schemas.microsoft.com/office/drawing/2014/main" id="{A011EB2D-88BF-474F-A53F-1F68B143690F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BE5B82B7-55ED-47E1-83D4-44304039B26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Ellipse 35">
            <a:extLst>
              <a:ext uri="{FF2B5EF4-FFF2-40B4-BE49-F238E27FC236}">
                <a16:creationId xmlns:a16="http://schemas.microsoft.com/office/drawing/2014/main" id="{721253C9-7E10-447B-A1F0-C867E71568CD}"/>
              </a:ext>
            </a:extLst>
          </p:cNvPr>
          <p:cNvSpPr/>
          <p:nvPr/>
        </p:nvSpPr>
        <p:spPr>
          <a:xfrm>
            <a:off x="1235299" y="101369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Ellipse 36">
            <a:extLst>
              <a:ext uri="{FF2B5EF4-FFF2-40B4-BE49-F238E27FC236}">
                <a16:creationId xmlns:a16="http://schemas.microsoft.com/office/drawing/2014/main" id="{CB71C539-07F6-4825-94B0-17211955F8F4}"/>
              </a:ext>
            </a:extLst>
          </p:cNvPr>
          <p:cNvSpPr/>
          <p:nvPr/>
        </p:nvSpPr>
        <p:spPr>
          <a:xfrm>
            <a:off x="1577290" y="90229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Ellipse 37">
            <a:extLst>
              <a:ext uri="{FF2B5EF4-FFF2-40B4-BE49-F238E27FC236}">
                <a16:creationId xmlns:a16="http://schemas.microsoft.com/office/drawing/2014/main" id="{395747A4-2CF8-45AA-8585-25CB4053AC05}"/>
              </a:ext>
            </a:extLst>
          </p:cNvPr>
          <p:cNvSpPr/>
          <p:nvPr/>
        </p:nvSpPr>
        <p:spPr>
          <a:xfrm>
            <a:off x="1676675" y="1044752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Ellipse 40">
            <a:extLst>
              <a:ext uri="{FF2B5EF4-FFF2-40B4-BE49-F238E27FC236}">
                <a16:creationId xmlns:a16="http://schemas.microsoft.com/office/drawing/2014/main" id="{CCCF11B0-5712-4039-A23D-D1FBAC26B2C9}"/>
              </a:ext>
            </a:extLst>
          </p:cNvPr>
          <p:cNvSpPr/>
          <p:nvPr/>
        </p:nvSpPr>
        <p:spPr>
          <a:xfrm>
            <a:off x="2785954" y="842446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8" name="Ellipse 41">
            <a:extLst>
              <a:ext uri="{FF2B5EF4-FFF2-40B4-BE49-F238E27FC236}">
                <a16:creationId xmlns:a16="http://schemas.microsoft.com/office/drawing/2014/main" id="{E4174D49-3D54-46C1-9BF4-73A438D47998}"/>
              </a:ext>
            </a:extLst>
          </p:cNvPr>
          <p:cNvSpPr/>
          <p:nvPr/>
        </p:nvSpPr>
        <p:spPr>
          <a:xfrm>
            <a:off x="1769090" y="100842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9" name="Ellipse 42">
            <a:extLst>
              <a:ext uri="{FF2B5EF4-FFF2-40B4-BE49-F238E27FC236}">
                <a16:creationId xmlns:a16="http://schemas.microsoft.com/office/drawing/2014/main" id="{98EA3C8A-3130-40F0-AA0F-86AB3C6CA407}"/>
              </a:ext>
            </a:extLst>
          </p:cNvPr>
          <p:cNvSpPr/>
          <p:nvPr/>
        </p:nvSpPr>
        <p:spPr>
          <a:xfrm>
            <a:off x="2716853" y="902010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0" name="Ellipse 48">
            <a:extLst>
              <a:ext uri="{FF2B5EF4-FFF2-40B4-BE49-F238E27FC236}">
                <a16:creationId xmlns:a16="http://schemas.microsoft.com/office/drawing/2014/main" id="{F54640F2-6F8C-4444-AAD6-840CE70D10A5}"/>
              </a:ext>
            </a:extLst>
          </p:cNvPr>
          <p:cNvSpPr/>
          <p:nvPr/>
        </p:nvSpPr>
        <p:spPr>
          <a:xfrm>
            <a:off x="1655194" y="8277977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/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Ellipse 42">
            <a:extLst>
              <a:ext uri="{FF2B5EF4-FFF2-40B4-BE49-F238E27FC236}">
                <a16:creationId xmlns:a16="http://schemas.microsoft.com/office/drawing/2014/main" id="{4F80E9B6-6CBB-4F04-870A-10E5CF07D3D0}"/>
              </a:ext>
            </a:extLst>
          </p:cNvPr>
          <p:cNvSpPr/>
          <p:nvPr/>
        </p:nvSpPr>
        <p:spPr>
          <a:xfrm>
            <a:off x="1317053" y="879156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Ellipse 40">
            <a:extLst>
              <a:ext uri="{FF2B5EF4-FFF2-40B4-BE49-F238E27FC236}">
                <a16:creationId xmlns:a16="http://schemas.microsoft.com/office/drawing/2014/main" id="{B335FE1C-4DF1-4D41-9147-44BD009516FD}"/>
              </a:ext>
            </a:extLst>
          </p:cNvPr>
          <p:cNvSpPr/>
          <p:nvPr/>
        </p:nvSpPr>
        <p:spPr>
          <a:xfrm>
            <a:off x="3200078" y="900635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20" name="Picture 2" descr="Résultats de recherche d'images pour « t distribution »">
            <a:extLst>
              <a:ext uri="{FF2B5EF4-FFF2-40B4-BE49-F238E27FC236}">
                <a16:creationId xmlns:a16="http://schemas.microsoft.com/office/drawing/2014/main" id="{EA169F03-FFE7-4F86-A010-71E4E401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65" y="7378702"/>
            <a:ext cx="5517994" cy="41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Ellipse 48">
            <a:extLst>
              <a:ext uri="{FF2B5EF4-FFF2-40B4-BE49-F238E27FC236}">
                <a16:creationId xmlns:a16="http://schemas.microsoft.com/office/drawing/2014/main" id="{6485E10E-DE93-4084-A908-3E852BF26E26}"/>
              </a:ext>
            </a:extLst>
          </p:cNvPr>
          <p:cNvSpPr/>
          <p:nvPr/>
        </p:nvSpPr>
        <p:spPr>
          <a:xfrm>
            <a:off x="9378708" y="10967446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Ellipse 42">
            <a:extLst>
              <a:ext uri="{FF2B5EF4-FFF2-40B4-BE49-F238E27FC236}">
                <a16:creationId xmlns:a16="http://schemas.microsoft.com/office/drawing/2014/main" id="{821A3FBF-02E3-4701-9C20-0DD71C33F623}"/>
              </a:ext>
            </a:extLst>
          </p:cNvPr>
          <p:cNvSpPr/>
          <p:nvPr/>
        </p:nvSpPr>
        <p:spPr>
          <a:xfrm>
            <a:off x="9053994" y="10958669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B3614A-ECE5-4C72-990F-4C0C71CE2D52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9153379" y="8845551"/>
            <a:ext cx="0" cy="211311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36">
            <a:extLst>
              <a:ext uri="{FF2B5EF4-FFF2-40B4-BE49-F238E27FC236}">
                <a16:creationId xmlns:a16="http://schemas.microsoft.com/office/drawing/2014/main" id="{2FF85E0E-C097-495A-AE3F-BE4793FFBF02}"/>
              </a:ext>
            </a:extLst>
          </p:cNvPr>
          <p:cNvSpPr/>
          <p:nvPr/>
        </p:nvSpPr>
        <p:spPr>
          <a:xfrm>
            <a:off x="9776410" y="1096744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98A42D-1830-4174-8A42-158813EEBD7B}"/>
              </a:ext>
            </a:extLst>
          </p:cNvPr>
          <p:cNvCxnSpPr>
            <a:cxnSpLocks/>
          </p:cNvCxnSpPr>
          <p:nvPr/>
        </p:nvCxnSpPr>
        <p:spPr>
          <a:xfrm flipV="1">
            <a:off x="9873945" y="9119488"/>
            <a:ext cx="0" cy="18845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40">
            <a:extLst>
              <a:ext uri="{FF2B5EF4-FFF2-40B4-BE49-F238E27FC236}">
                <a16:creationId xmlns:a16="http://schemas.microsoft.com/office/drawing/2014/main" id="{886F4401-8813-4BA2-B2DE-8766659F86CE}"/>
              </a:ext>
            </a:extLst>
          </p:cNvPr>
          <p:cNvSpPr/>
          <p:nvPr/>
        </p:nvSpPr>
        <p:spPr>
          <a:xfrm>
            <a:off x="10080757" y="10963305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F4FD46F-E469-4381-9E7C-0B62D0EB5538}"/>
              </a:ext>
            </a:extLst>
          </p:cNvPr>
          <p:cNvCxnSpPr>
            <a:cxnSpLocks/>
          </p:cNvCxnSpPr>
          <p:nvPr/>
        </p:nvCxnSpPr>
        <p:spPr>
          <a:xfrm flipV="1">
            <a:off x="10180142" y="10335766"/>
            <a:ext cx="0" cy="69081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42">
            <a:extLst>
              <a:ext uri="{FF2B5EF4-FFF2-40B4-BE49-F238E27FC236}">
                <a16:creationId xmlns:a16="http://schemas.microsoft.com/office/drawing/2014/main" id="{27D7951E-823B-4768-B348-9AEA7C063D92}"/>
              </a:ext>
            </a:extLst>
          </p:cNvPr>
          <p:cNvSpPr/>
          <p:nvPr/>
        </p:nvSpPr>
        <p:spPr>
          <a:xfrm>
            <a:off x="10270815" y="1095866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DD1FF63-F88F-4106-983A-7DB69DCA7155}"/>
              </a:ext>
            </a:extLst>
          </p:cNvPr>
          <p:cNvCxnSpPr>
            <a:cxnSpLocks/>
          </p:cNvCxnSpPr>
          <p:nvPr/>
        </p:nvCxnSpPr>
        <p:spPr>
          <a:xfrm flipV="1">
            <a:off x="10370200" y="10681175"/>
            <a:ext cx="0" cy="29271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40">
            <a:extLst>
              <a:ext uri="{FF2B5EF4-FFF2-40B4-BE49-F238E27FC236}">
                <a16:creationId xmlns:a16="http://schemas.microsoft.com/office/drawing/2014/main" id="{B450B596-EE80-413F-98F0-5DC080D65EED}"/>
              </a:ext>
            </a:extLst>
          </p:cNvPr>
          <p:cNvSpPr/>
          <p:nvPr/>
        </p:nvSpPr>
        <p:spPr>
          <a:xfrm>
            <a:off x="10571784" y="1096744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0" name="Ellipse 41">
            <a:extLst>
              <a:ext uri="{FF2B5EF4-FFF2-40B4-BE49-F238E27FC236}">
                <a16:creationId xmlns:a16="http://schemas.microsoft.com/office/drawing/2014/main" id="{6D568E7F-EC97-40AC-BFD6-3397DE010142}"/>
              </a:ext>
            </a:extLst>
          </p:cNvPr>
          <p:cNvSpPr/>
          <p:nvPr/>
        </p:nvSpPr>
        <p:spPr>
          <a:xfrm>
            <a:off x="8000217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2D1D74C-DB1E-48FB-8ED1-63F69FE9B7ED}"/>
              </a:ext>
            </a:extLst>
          </p:cNvPr>
          <p:cNvCxnSpPr>
            <a:cxnSpLocks/>
          </p:cNvCxnSpPr>
          <p:nvPr/>
        </p:nvCxnSpPr>
        <p:spPr>
          <a:xfrm flipV="1">
            <a:off x="8099602" y="10896601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41">
            <a:extLst>
              <a:ext uri="{FF2B5EF4-FFF2-40B4-BE49-F238E27FC236}">
                <a16:creationId xmlns:a16="http://schemas.microsoft.com/office/drawing/2014/main" id="{0DB34BD0-9B56-4BE2-ADA1-F461E997FFAB}"/>
              </a:ext>
            </a:extLst>
          </p:cNvPr>
          <p:cNvSpPr/>
          <p:nvPr/>
        </p:nvSpPr>
        <p:spPr>
          <a:xfrm>
            <a:off x="7808443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621E95-2004-49A8-9D12-7F1589336A0C}"/>
              </a:ext>
            </a:extLst>
          </p:cNvPr>
          <p:cNvCxnSpPr>
            <a:cxnSpLocks/>
          </p:cNvCxnSpPr>
          <p:nvPr/>
        </p:nvCxnSpPr>
        <p:spPr>
          <a:xfrm flipV="1">
            <a:off x="7904867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41">
            <a:extLst>
              <a:ext uri="{FF2B5EF4-FFF2-40B4-BE49-F238E27FC236}">
                <a16:creationId xmlns:a16="http://schemas.microsoft.com/office/drawing/2014/main" id="{D87005FD-E20E-4A86-A940-C98725A7414E}"/>
              </a:ext>
            </a:extLst>
          </p:cNvPr>
          <p:cNvSpPr/>
          <p:nvPr/>
        </p:nvSpPr>
        <p:spPr>
          <a:xfrm>
            <a:off x="7612610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F878853-F3A4-4F2E-AC58-0294EA4E7D4B}"/>
              </a:ext>
            </a:extLst>
          </p:cNvPr>
          <p:cNvCxnSpPr>
            <a:cxnSpLocks/>
          </p:cNvCxnSpPr>
          <p:nvPr/>
        </p:nvCxnSpPr>
        <p:spPr>
          <a:xfrm flipV="1">
            <a:off x="7709034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4EA7477-0D14-4D72-A108-DEBEE6C76566}"/>
              </a:ext>
            </a:extLst>
          </p:cNvPr>
          <p:cNvSpPr/>
          <p:nvPr/>
        </p:nvSpPr>
        <p:spPr>
          <a:xfrm>
            <a:off x="4913052" y="9049616"/>
            <a:ext cx="1051350" cy="6251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543E89A-7A4E-4560-8CDB-A8BAF2DED149}"/>
              </a:ext>
            </a:extLst>
          </p:cNvPr>
          <p:cNvSpPr txBox="1"/>
          <p:nvPr/>
        </p:nvSpPr>
        <p:spPr>
          <a:xfrm>
            <a:off x="6644964" y="7176124"/>
            <a:ext cx="55179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Distribution t</a:t>
            </a:r>
          </a:p>
        </p:txBody>
      </p:sp>
    </p:spTree>
    <p:extLst>
      <p:ext uri="{BB962C8B-B14F-4D97-AF65-F5344CB8AC3E}">
        <p14:creationId xmlns:p14="http://schemas.microsoft.com/office/powerpoint/2010/main" val="291552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33">
            <a:extLst>
              <a:ext uri="{FF2B5EF4-FFF2-40B4-BE49-F238E27FC236}">
                <a16:creationId xmlns:a16="http://schemas.microsoft.com/office/drawing/2014/main" id="{CEB10F86-ABA8-438A-A8AA-F3D8C06C9FED}"/>
              </a:ext>
            </a:extLst>
          </p:cNvPr>
          <p:cNvCxnSpPr/>
          <p:nvPr/>
        </p:nvCxnSpPr>
        <p:spPr>
          <a:xfrm rot="16200000">
            <a:off x="6152908" y="16827937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9439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positionne ensuite aléatoirement chaque exemple dans l’espace à basses dimensions que l’on souhaite obtenir.</a:t>
            </a:r>
            <a:endParaRPr lang="fr-CA" sz="4000" b="1" dirty="0"/>
          </a:p>
          <a:p>
            <a:endParaRPr lang="fr-CA" dirty="0"/>
          </a:p>
          <a:p>
            <a:r>
              <a:rPr lang="fr-CA" sz="4000" dirty="0"/>
              <a:t>On refait alors le même processus dans l’espace à basse dimension, ce qui nous donne un deuxième tableau de probabilité de proximités.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Comme l’initialisation est alors aléatoire, les deux tableaux sont alors évidemment très différents.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a une erreur pour chaque cellule du tableau.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utilise alors la méthode de descente de gradient (que nous avons rencontrée lorsque nous avons abordé la régression linéaire) pour modifier graduellement notre tableau en basse dimension de manière à diminuer l’erreur entre les deux tableaux.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Chaque correction consiste en un déplacement d’un exemple dans l’espace à basse dimension, suivie d’un recalcul du tableau en basse dimension.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risque de rencontrer des minimums locaux et ainsi nous ne sommes pas garantis de trouver le minimum global.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r>
              <a:rPr lang="fr-CA" sz="4000" dirty="0"/>
              <a:t>Ici, on espérerait obtenir une représentation en une dimension ressemblant à ceci :</a:t>
            </a:r>
          </a:p>
          <a:p>
            <a:endParaRPr lang="fr-CA" sz="3600" dirty="0"/>
          </a:p>
          <a:p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8E8BDE-E646-4D4B-8A22-8DC48BFD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6771"/>
              </p:ext>
            </p:extLst>
          </p:nvPr>
        </p:nvGraphicFramePr>
        <p:xfrm>
          <a:off x="0" y="6375399"/>
          <a:ext cx="552811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1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35F865-2470-4800-B6D6-671037C9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56491"/>
              </p:ext>
            </p:extLst>
          </p:nvPr>
        </p:nvGraphicFramePr>
        <p:xfrm>
          <a:off x="6634331" y="6375399"/>
          <a:ext cx="552812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2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46A982-DB8D-4B45-9FC2-99110F4EE1BF}"/>
              </a:ext>
            </a:extLst>
          </p:cNvPr>
          <p:cNvSpPr txBox="1"/>
          <p:nvPr/>
        </p:nvSpPr>
        <p:spPr>
          <a:xfrm>
            <a:off x="0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Hautes 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77B4E-9EC9-4098-A85A-F03FD8883C02}"/>
              </a:ext>
            </a:extLst>
          </p:cNvPr>
          <p:cNvSpPr txBox="1"/>
          <p:nvPr/>
        </p:nvSpPr>
        <p:spPr>
          <a:xfrm>
            <a:off x="6604781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Basses dimensions</a:t>
            </a:r>
          </a:p>
        </p:txBody>
      </p:sp>
      <p:sp>
        <p:nvSpPr>
          <p:cNvPr id="40" name="Ellipse 48">
            <a:extLst>
              <a:ext uri="{FF2B5EF4-FFF2-40B4-BE49-F238E27FC236}">
                <a16:creationId xmlns:a16="http://schemas.microsoft.com/office/drawing/2014/main" id="{97245B49-BA38-494A-BB8E-17F012E8DD4C}"/>
              </a:ext>
            </a:extLst>
          </p:cNvPr>
          <p:cNvSpPr/>
          <p:nvPr/>
        </p:nvSpPr>
        <p:spPr>
          <a:xfrm>
            <a:off x="6152908" y="18885220"/>
            <a:ext cx="198770" cy="198770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Ellipse 42">
            <a:extLst>
              <a:ext uri="{FF2B5EF4-FFF2-40B4-BE49-F238E27FC236}">
                <a16:creationId xmlns:a16="http://schemas.microsoft.com/office/drawing/2014/main" id="{B3530395-0AEC-4E67-AE44-ECCC6A49E6AD}"/>
              </a:ext>
            </a:extLst>
          </p:cNvPr>
          <p:cNvSpPr/>
          <p:nvPr/>
        </p:nvSpPr>
        <p:spPr>
          <a:xfrm>
            <a:off x="5828194" y="188764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Ellipse 36">
            <a:extLst>
              <a:ext uri="{FF2B5EF4-FFF2-40B4-BE49-F238E27FC236}">
                <a16:creationId xmlns:a16="http://schemas.microsoft.com/office/drawing/2014/main" id="{CFB73927-174B-421F-8009-64EF9DB4C48E}"/>
              </a:ext>
            </a:extLst>
          </p:cNvPr>
          <p:cNvSpPr/>
          <p:nvPr/>
        </p:nvSpPr>
        <p:spPr>
          <a:xfrm>
            <a:off x="6550610" y="1888522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Ellipse 40">
            <a:extLst>
              <a:ext uri="{FF2B5EF4-FFF2-40B4-BE49-F238E27FC236}">
                <a16:creationId xmlns:a16="http://schemas.microsoft.com/office/drawing/2014/main" id="{62BD6889-EC90-4EB4-8AF5-EAF5C39053B8}"/>
              </a:ext>
            </a:extLst>
          </p:cNvPr>
          <p:cNvSpPr/>
          <p:nvPr/>
        </p:nvSpPr>
        <p:spPr>
          <a:xfrm>
            <a:off x="6854957" y="1888107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Ellipse 42">
            <a:extLst>
              <a:ext uri="{FF2B5EF4-FFF2-40B4-BE49-F238E27FC236}">
                <a16:creationId xmlns:a16="http://schemas.microsoft.com/office/drawing/2014/main" id="{A378F8B8-BE25-49DB-B871-8331169736FD}"/>
              </a:ext>
            </a:extLst>
          </p:cNvPr>
          <p:cNvSpPr/>
          <p:nvPr/>
        </p:nvSpPr>
        <p:spPr>
          <a:xfrm>
            <a:off x="7045015" y="1887644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6" name="Ellipse 40">
            <a:extLst>
              <a:ext uri="{FF2B5EF4-FFF2-40B4-BE49-F238E27FC236}">
                <a16:creationId xmlns:a16="http://schemas.microsoft.com/office/drawing/2014/main" id="{B12DF95F-5797-4DA0-B375-8C48B2EF266B}"/>
              </a:ext>
            </a:extLst>
          </p:cNvPr>
          <p:cNvSpPr/>
          <p:nvPr/>
        </p:nvSpPr>
        <p:spPr>
          <a:xfrm>
            <a:off x="7345984" y="1888522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7" name="Ellipse 41">
            <a:extLst>
              <a:ext uri="{FF2B5EF4-FFF2-40B4-BE49-F238E27FC236}">
                <a16:creationId xmlns:a16="http://schemas.microsoft.com/office/drawing/2014/main" id="{F858F55F-D2FF-4CDB-9EC4-ECF7A81EDB21}"/>
              </a:ext>
            </a:extLst>
          </p:cNvPr>
          <p:cNvSpPr/>
          <p:nvPr/>
        </p:nvSpPr>
        <p:spPr>
          <a:xfrm>
            <a:off x="4774417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39EEC3-0C23-44DA-B258-05069710F11D}"/>
              </a:ext>
            </a:extLst>
          </p:cNvPr>
          <p:cNvCxnSpPr>
            <a:cxnSpLocks/>
          </p:cNvCxnSpPr>
          <p:nvPr/>
        </p:nvCxnSpPr>
        <p:spPr>
          <a:xfrm flipV="1">
            <a:off x="4873802" y="18814375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1">
            <a:extLst>
              <a:ext uri="{FF2B5EF4-FFF2-40B4-BE49-F238E27FC236}">
                <a16:creationId xmlns:a16="http://schemas.microsoft.com/office/drawing/2014/main" id="{820408F1-2913-4CDC-AD59-131F8B3E9A87}"/>
              </a:ext>
            </a:extLst>
          </p:cNvPr>
          <p:cNvSpPr/>
          <p:nvPr/>
        </p:nvSpPr>
        <p:spPr>
          <a:xfrm>
            <a:off x="4582643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71371C-C88A-47CB-BD0C-62B21EE1E1FF}"/>
              </a:ext>
            </a:extLst>
          </p:cNvPr>
          <p:cNvCxnSpPr>
            <a:cxnSpLocks/>
          </p:cNvCxnSpPr>
          <p:nvPr/>
        </p:nvCxnSpPr>
        <p:spPr>
          <a:xfrm flipV="1">
            <a:off x="4679067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41">
            <a:extLst>
              <a:ext uri="{FF2B5EF4-FFF2-40B4-BE49-F238E27FC236}">
                <a16:creationId xmlns:a16="http://schemas.microsoft.com/office/drawing/2014/main" id="{C5C31FA7-DE2D-4898-A583-F00BCF54F9CE}"/>
              </a:ext>
            </a:extLst>
          </p:cNvPr>
          <p:cNvSpPr/>
          <p:nvPr/>
        </p:nvSpPr>
        <p:spPr>
          <a:xfrm>
            <a:off x="4386810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320D1D-410D-4BA3-80F5-F176FA168167}"/>
              </a:ext>
            </a:extLst>
          </p:cNvPr>
          <p:cNvCxnSpPr>
            <a:cxnSpLocks/>
          </p:cNvCxnSpPr>
          <p:nvPr/>
        </p:nvCxnSpPr>
        <p:spPr>
          <a:xfrm flipV="1">
            <a:off x="4483234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8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88072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la </a:t>
            </a:r>
            <a:r>
              <a:rPr lang="fr-CA" sz="3600" b="1" dirty="0"/>
              <a:t>bande passante </a:t>
            </a:r>
            <a:r>
              <a:rPr lang="fr-CA" sz="3600" dirty="0"/>
              <a:t>(</a:t>
            </a:r>
            <a:r>
              <a:rPr lang="fr-CA" sz="3600" i="1" dirty="0" err="1"/>
              <a:t>bandwidth</a:t>
            </a:r>
            <a:r>
              <a:rPr lang="fr-CA" sz="3600" dirty="0"/>
              <a:t>)</a:t>
            </a:r>
            <a:r>
              <a:rPr lang="fr-CA" sz="3600" b="1" dirty="0"/>
              <a:t> </a:t>
            </a:r>
            <a:r>
              <a:rPr lang="fr-CA" sz="3600" dirty="0"/>
              <a:t>d’une fonction noyau (généralement, une distribution gaussienne).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le centroïde de la fonction noyau selon les exemples se trouvant à l’intérieur de la bande passante.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la fonction noyau pour que son centroïde corresponde au nouveau centroïde calculé.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à partir de la position de chaque exemple.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Lorsqu’un exemple converge vers un point, ce point est nommé « mode ».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Ce point correspond à l’une des classes finales de l’algorithme de regroupement.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Tous les exemples qui convergent vers un même mode appartiennent au même groupement.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12247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la </a:t>
            </a:r>
            <a:r>
              <a:rPr lang="fr-CA" sz="2800" b="1" dirty="0"/>
              <a:t>bande passante </a:t>
            </a:r>
            <a:r>
              <a:rPr lang="fr-CA" sz="2800" dirty="0"/>
              <a:t>(</a:t>
            </a:r>
            <a:r>
              <a:rPr lang="fr-CA" sz="2800" i="1" dirty="0" err="1"/>
              <a:t>bandwidth</a:t>
            </a:r>
            <a:r>
              <a:rPr lang="fr-CA" sz="2800" dirty="0"/>
              <a:t>)</a:t>
            </a:r>
            <a:r>
              <a:rPr lang="fr-CA" sz="2800" b="1" dirty="0"/>
              <a:t> </a:t>
            </a:r>
            <a:r>
              <a:rPr lang="fr-CA" sz="2800" dirty="0"/>
              <a:t>d’une fonction noyau (généralement, une distribution gaussienne). 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984490"/>
            <a:ext cx="59341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Sélectionner au hasard un </a:t>
            </a:r>
            <a:r>
              <a:rPr lang="fr-CA" sz="2800" b="1" dirty="0"/>
              <a:t>centroïde</a:t>
            </a:r>
            <a:r>
              <a:rPr lang="fr-CA" sz="2800" dirty="0"/>
              <a:t> correspondant à la position d’un exemple.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1003778"/>
            <a:ext cx="6511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</a:t>
            </a:r>
            <a:r>
              <a:rPr lang="fr-CA" sz="2800" dirty="0" err="1"/>
              <a:t>alculer</a:t>
            </a:r>
            <a:r>
              <a:rPr lang="fr-CA" sz="2800" dirty="0"/>
              <a:t> le centroïde de la fonction noyau selon les exemples se trouvant à l’intérieur de la bande passante.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6436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la fonction noyau pour que son centroïde corresponde au nouveau centroïde calculé.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0" y="5633353"/>
            <a:ext cx="63679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ce que la position du centroïde soit la même durant deux itérations consécutives.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529646"/>
            <a:ext cx="6367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ce que la position du centroïde soit la même durant deux itérations consécutives.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5790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52134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5054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8754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14474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3735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24501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34278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31150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73028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69583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76683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69583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76683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108325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15425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108325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15425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1544" y="11239878"/>
            <a:ext cx="539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à partir de la position de chaque exemple.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28966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28819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35519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40190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52764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59907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64132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52925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60067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65014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52925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60838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65014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52797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60710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65269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52775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60595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65248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36737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47792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60190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60475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60405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60333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41648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F956EAF-6BC9-4A0C-A874-F42B220922ED}"/>
              </a:ext>
            </a:extLst>
          </p:cNvPr>
          <p:cNvSpPr/>
          <p:nvPr/>
        </p:nvSpPr>
        <p:spPr>
          <a:xfrm>
            <a:off x="1543" y="17691194"/>
            <a:ext cx="13410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Lorsqu’un exemple converge vers un point, ce point est nommé « mode ».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Ce point correspond à l’une des classes finales de l’algorithme de regroupement.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CA" sz="2800" dirty="0"/>
          </a:p>
          <a:p>
            <a:pPr marL="514350" indent="-514350">
              <a:buFont typeface="+mj-lt"/>
              <a:buAutoNum type="arabicPeriod" startAt="7"/>
            </a:pPr>
            <a:r>
              <a:rPr lang="fr-CA" sz="2800" dirty="0"/>
              <a:t>Tous les exemples qui convergent vers un même mode appartiennent au même groupement.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366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3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89596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𝑔𝑟𝑜𝑢𝑝𝑒</m:t>
                    </m:r>
                  </m:oMath>
                </a14:m>
                <a:endParaRPr lang="fr-CA" sz="28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28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 (</a:t>
                </a:r>
                <a:r>
                  <a:rPr lang="fr-CA" sz="3200" b="1" dirty="0"/>
                  <a:t>Espérance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 (</a:t>
                </a:r>
                <a:r>
                  <a:rPr lang="fr-CA" sz="3200" b="1" dirty="0"/>
                  <a:t>Maximisation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895966"/>
              </a:xfrm>
              <a:prstGeom prst="rect">
                <a:avLst/>
              </a:prstGeom>
              <a:blipFill>
                <a:blip r:embed="rId3"/>
                <a:stretch>
                  <a:fillRect l="-1750" t="-851" b="-615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Espérance (</a:t>
            </a:r>
            <a:r>
              <a:rPr lang="fr-CA" sz="3600" b="1" i="1" dirty="0">
                <a:solidFill>
                  <a:schemeClr val="bg1"/>
                </a:solidFill>
              </a:rPr>
              <a:t>Expectation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Maximisation (</a:t>
            </a:r>
            <a:r>
              <a:rPr lang="fr-CA" sz="3600" b="1" i="1" dirty="0" err="1">
                <a:solidFill>
                  <a:schemeClr val="bg1"/>
                </a:solidFill>
              </a:rPr>
              <a:t>Maximization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1541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56361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48237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804104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 (</a:t>
                </a:r>
                <a:r>
                  <a:rPr lang="fr-CA" sz="3600" b="1" dirty="0"/>
                  <a:t>Espérance ; </a:t>
                </a:r>
                <a:r>
                  <a:rPr lang="fr-CA" sz="3600" b="1" i="1" dirty="0"/>
                  <a:t>Expectation</a:t>
                </a:r>
                <a:r>
                  <a:rPr lang="fr-CA" sz="3600" dirty="0"/>
                  <a:t>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600" dirty="0"/>
                  <a:t>Étant donné ces probabilités, calculer les nouvelles valeurs des paramètres (</a:t>
                </a:r>
                <a:r>
                  <a:rPr lang="fr-CA" sz="3600" b="1" dirty="0"/>
                  <a:t>Maximisation ; </a:t>
                </a:r>
                <a:r>
                  <a:rPr lang="fr-CA" sz="3600" b="1" i="1" dirty="0" err="1"/>
                  <a:t>Maximization</a:t>
                </a:r>
                <a:r>
                  <a:rPr lang="fr-CA" sz="3600" b="1" dirty="0"/>
                  <a:t> </a:t>
                </a:r>
                <a:r>
                  <a:rPr lang="fr-CA" sz="3600" dirty="0"/>
                  <a:t>).</a:t>
                </a:r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endParaRPr lang="fr-CA" sz="3600" dirty="0"/>
              </a:p>
              <a:p>
                <a:pPr/>
                <a:endParaRPr lang="fr-CA" sz="3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8041047"/>
              </a:xfrm>
              <a:prstGeom prst="rect">
                <a:avLst/>
              </a:prstGeom>
              <a:blipFill>
                <a:blip r:embed="rId6"/>
                <a:stretch>
                  <a:fillRect l="-1550" t="-12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7354563" y="14125171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9042707" y="14171060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8053462" y="15090606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DA8DF59-45CE-43E0-9371-28B52707AC28}"/>
              </a:ext>
            </a:extLst>
          </p:cNvPr>
          <p:cNvGrpSpPr/>
          <p:nvPr/>
        </p:nvGrpSpPr>
        <p:grpSpPr>
          <a:xfrm>
            <a:off x="1389761" y="14125171"/>
            <a:ext cx="3842774" cy="3082797"/>
            <a:chOff x="417879" y="2175977"/>
            <a:chExt cx="3828412" cy="3071278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0364919-479E-4874-AB58-E0329425897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B4FE52CE-6A4D-408B-89C4-A49F5E357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e 34">
                <a:extLst>
                  <a:ext uri="{FF2B5EF4-FFF2-40B4-BE49-F238E27FC236}">
                    <a16:creationId xmlns:a16="http://schemas.microsoft.com/office/drawing/2014/main" id="{B43B6876-A66A-4F25-A2F9-6C21977AFF6E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20" name="Connecteur droit 32">
                  <a:extLst>
                    <a:ext uri="{FF2B5EF4-FFF2-40B4-BE49-F238E27FC236}">
                      <a16:creationId xmlns:a16="http://schemas.microsoft.com/office/drawing/2014/main" id="{6ADF3BB1-402F-4E57-AABF-01E5D46FC85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33">
                  <a:extLst>
                    <a:ext uri="{FF2B5EF4-FFF2-40B4-BE49-F238E27FC236}">
                      <a16:creationId xmlns:a16="http://schemas.microsoft.com/office/drawing/2014/main" id="{1D0235B2-236C-449A-98C8-4F2F83C85BE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DC17FA90-B20C-4C26-9038-94785F944A9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111" name="Ellipse 35">
                  <a:extLst>
                    <a:ext uri="{FF2B5EF4-FFF2-40B4-BE49-F238E27FC236}">
                      <a16:creationId xmlns:a16="http://schemas.microsoft.com/office/drawing/2014/main" id="{2D6E61A3-CDE6-433E-A5A9-57F74E36D20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2" name="Ellipse 36">
                  <a:extLst>
                    <a:ext uri="{FF2B5EF4-FFF2-40B4-BE49-F238E27FC236}">
                      <a16:creationId xmlns:a16="http://schemas.microsoft.com/office/drawing/2014/main" id="{4FF359C8-B5E1-4159-978B-0F6245A022E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3" name="Ellipse 37">
                  <a:extLst>
                    <a:ext uri="{FF2B5EF4-FFF2-40B4-BE49-F238E27FC236}">
                      <a16:creationId xmlns:a16="http://schemas.microsoft.com/office/drawing/2014/main" id="{CA42C800-8034-496A-AFE6-6B6D22243AE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4" name="Ellipse 38">
                  <a:extLst>
                    <a:ext uri="{FF2B5EF4-FFF2-40B4-BE49-F238E27FC236}">
                      <a16:creationId xmlns:a16="http://schemas.microsoft.com/office/drawing/2014/main" id="{C0AB9E3A-58C5-41ED-AA4C-7CE4DE9730F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" name="Ellipse 39">
                  <a:extLst>
                    <a:ext uri="{FF2B5EF4-FFF2-40B4-BE49-F238E27FC236}">
                      <a16:creationId xmlns:a16="http://schemas.microsoft.com/office/drawing/2014/main" id="{B51DB9A0-D0D5-4331-9493-2533F0E41E84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" name="Ellipse 40">
                  <a:extLst>
                    <a:ext uri="{FF2B5EF4-FFF2-40B4-BE49-F238E27FC236}">
                      <a16:creationId xmlns:a16="http://schemas.microsoft.com/office/drawing/2014/main" id="{56837603-7250-4060-ACEB-8F67AD2A2A4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7" name="Ellipse 41">
                  <a:extLst>
                    <a:ext uri="{FF2B5EF4-FFF2-40B4-BE49-F238E27FC236}">
                      <a16:creationId xmlns:a16="http://schemas.microsoft.com/office/drawing/2014/main" id="{92BF45AC-A016-4271-B55C-72EAF386292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8" name="Ellipse 42">
                  <a:extLst>
                    <a:ext uri="{FF2B5EF4-FFF2-40B4-BE49-F238E27FC236}">
                      <a16:creationId xmlns:a16="http://schemas.microsoft.com/office/drawing/2014/main" id="{B101DAF3-3243-4A14-8F3D-5263017D584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" name="Ellipse 48">
                  <a:extLst>
                    <a:ext uri="{FF2B5EF4-FFF2-40B4-BE49-F238E27FC236}">
                      <a16:creationId xmlns:a16="http://schemas.microsoft.com/office/drawing/2014/main" id="{A09505A1-A9BD-4DF6-B487-DA4109410965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65F29907-824B-4E0E-9511-CAF85AFE566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F3EE0B5-8ED7-4F1D-9CA9-E1DCBA12CF3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95" name="Ellipse 36">
                <a:extLst>
                  <a:ext uri="{FF2B5EF4-FFF2-40B4-BE49-F238E27FC236}">
                    <a16:creationId xmlns:a16="http://schemas.microsoft.com/office/drawing/2014/main" id="{29FD77C2-221B-4DA6-AA33-BDB1089CC04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6" name="Ellipse 36">
                <a:extLst>
                  <a:ext uri="{FF2B5EF4-FFF2-40B4-BE49-F238E27FC236}">
                    <a16:creationId xmlns:a16="http://schemas.microsoft.com/office/drawing/2014/main" id="{2D4F1949-7A82-48D2-95A7-58D92607E53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7" name="Ellipse 36">
                <a:extLst>
                  <a:ext uri="{FF2B5EF4-FFF2-40B4-BE49-F238E27FC236}">
                    <a16:creationId xmlns:a16="http://schemas.microsoft.com/office/drawing/2014/main" id="{F0DAECE7-026D-437D-AA78-3CE3E638E77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8" name="Ellipse 36">
                <a:extLst>
                  <a:ext uri="{FF2B5EF4-FFF2-40B4-BE49-F238E27FC236}">
                    <a16:creationId xmlns:a16="http://schemas.microsoft.com/office/drawing/2014/main" id="{A1C7C88E-2989-4C2E-A9E3-963FA040B4B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9" name="Ellipse 36">
                <a:extLst>
                  <a:ext uri="{FF2B5EF4-FFF2-40B4-BE49-F238E27FC236}">
                    <a16:creationId xmlns:a16="http://schemas.microsoft.com/office/drawing/2014/main" id="{7BFDE889-9E22-43D6-9B78-786CAE3C505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0" name="Ellipse 36">
                <a:extLst>
                  <a:ext uri="{FF2B5EF4-FFF2-40B4-BE49-F238E27FC236}">
                    <a16:creationId xmlns:a16="http://schemas.microsoft.com/office/drawing/2014/main" id="{113C39D5-204E-4B16-9082-838B78EC6E9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1" name="Ellipse 36">
                <a:extLst>
                  <a:ext uri="{FF2B5EF4-FFF2-40B4-BE49-F238E27FC236}">
                    <a16:creationId xmlns:a16="http://schemas.microsoft.com/office/drawing/2014/main" id="{C600B1A9-5724-4779-AEFB-173CAE45B2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2" name="Ellipse 36">
                <a:extLst>
                  <a:ext uri="{FF2B5EF4-FFF2-40B4-BE49-F238E27FC236}">
                    <a16:creationId xmlns:a16="http://schemas.microsoft.com/office/drawing/2014/main" id="{D63E5FC8-9BE2-481F-95EC-59E26545E49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3" name="Ellipse 36">
                <a:extLst>
                  <a:ext uri="{FF2B5EF4-FFF2-40B4-BE49-F238E27FC236}">
                    <a16:creationId xmlns:a16="http://schemas.microsoft.com/office/drawing/2014/main" id="{B146D290-BE18-443E-866E-AD99AE87D47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4" name="Ellipse 36">
                <a:extLst>
                  <a:ext uri="{FF2B5EF4-FFF2-40B4-BE49-F238E27FC236}">
                    <a16:creationId xmlns:a16="http://schemas.microsoft.com/office/drawing/2014/main" id="{79F61892-ABBE-4A9E-830D-4DA0276BF8B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5" name="Ellipse 36">
                <a:extLst>
                  <a:ext uri="{FF2B5EF4-FFF2-40B4-BE49-F238E27FC236}">
                    <a16:creationId xmlns:a16="http://schemas.microsoft.com/office/drawing/2014/main" id="{195C2244-D73C-404F-9553-54F8CEF54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6" name="Ellipse 36">
                <a:extLst>
                  <a:ext uri="{FF2B5EF4-FFF2-40B4-BE49-F238E27FC236}">
                    <a16:creationId xmlns:a16="http://schemas.microsoft.com/office/drawing/2014/main" id="{42490EB0-7AD1-4A3E-AD0F-62B1C72B798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45BC924-A3CD-454B-B6F5-0861FDC25789}"/>
              </a:ext>
            </a:extLst>
          </p:cNvPr>
          <p:cNvGrpSpPr/>
          <p:nvPr/>
        </p:nvGrpSpPr>
        <p:grpSpPr>
          <a:xfrm>
            <a:off x="2871742" y="13799333"/>
            <a:ext cx="1476393" cy="2047560"/>
            <a:chOff x="5337670" y="3601538"/>
            <a:chExt cx="1476393" cy="2047560"/>
          </a:xfrm>
        </p:grpSpPr>
        <p:sp>
          <p:nvSpPr>
            <p:cNvPr id="123" name="Ellipse 42">
              <a:extLst>
                <a:ext uri="{FF2B5EF4-FFF2-40B4-BE49-F238E27FC236}">
                  <a16:creationId xmlns:a16="http://schemas.microsoft.com/office/drawing/2014/main" id="{CCC63DE4-F10E-434D-825E-39D3E6D7A24F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4" name="Ellipse 42">
              <a:extLst>
                <a:ext uri="{FF2B5EF4-FFF2-40B4-BE49-F238E27FC236}">
                  <a16:creationId xmlns:a16="http://schemas.microsoft.com/office/drawing/2014/main" id="{E8C33008-1AC8-4841-9CB8-B5D111273F85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5" name="Ellipse 42">
              <a:extLst>
                <a:ext uri="{FF2B5EF4-FFF2-40B4-BE49-F238E27FC236}">
                  <a16:creationId xmlns:a16="http://schemas.microsoft.com/office/drawing/2014/main" id="{CA109381-1EA4-412D-8DE2-C4D4096CF028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A7E062C-1690-4250-B1EC-EBA2BB0C3264}"/>
              </a:ext>
            </a:extLst>
          </p:cNvPr>
          <p:cNvGrpSpPr/>
          <p:nvPr/>
        </p:nvGrpSpPr>
        <p:grpSpPr>
          <a:xfrm>
            <a:off x="2059393" y="14552338"/>
            <a:ext cx="1476393" cy="2047560"/>
            <a:chOff x="4584580" y="4484339"/>
            <a:chExt cx="1476393" cy="2047560"/>
          </a:xfrm>
        </p:grpSpPr>
        <p:sp>
          <p:nvSpPr>
            <p:cNvPr id="127" name="Ellipse 42">
              <a:extLst>
                <a:ext uri="{FF2B5EF4-FFF2-40B4-BE49-F238E27FC236}">
                  <a16:creationId xmlns:a16="http://schemas.microsoft.com/office/drawing/2014/main" id="{992D6789-122B-4F47-A65A-1A8F20A8717C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8" name="Ellipse 42">
              <a:extLst>
                <a:ext uri="{FF2B5EF4-FFF2-40B4-BE49-F238E27FC236}">
                  <a16:creationId xmlns:a16="http://schemas.microsoft.com/office/drawing/2014/main" id="{2F94E88D-97C4-4A84-9734-9AD6D9EB140D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9" name="Ellipse 42">
              <a:extLst>
                <a:ext uri="{FF2B5EF4-FFF2-40B4-BE49-F238E27FC236}">
                  <a16:creationId xmlns:a16="http://schemas.microsoft.com/office/drawing/2014/main" id="{43882602-9D37-4CD1-A144-98BF29E425C9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0676F2BC-DADD-4A65-A920-B1C49AB1FB74}"/>
              </a:ext>
            </a:extLst>
          </p:cNvPr>
          <p:cNvSpPr/>
          <p:nvPr/>
        </p:nvSpPr>
        <p:spPr>
          <a:xfrm>
            <a:off x="5567669" y="15306479"/>
            <a:ext cx="1143278" cy="9737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 </a:t>
            </a:r>
            <a:r>
              <a:rPr lang="fr-CA" sz="3600" dirty="0"/>
              <a:t>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Validation</a:t>
            </a:r>
            <a:r>
              <a:rPr lang="fr-CA" sz="4000" dirty="0"/>
              <a:t> d’un algorithme de regroupement:</a:t>
            </a:r>
          </a:p>
          <a:p>
            <a:pPr lvl="3"/>
            <a:endParaRPr lang="fr-CA" sz="4000" dirty="0"/>
          </a:p>
          <a:p>
            <a:r>
              <a:rPr lang="fr-CA" sz="4000" dirty="0"/>
              <a:t>Deux types :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interne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  <a:p>
            <a:pPr lvl="3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externe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Comparaison à une classification réelle.</a:t>
            </a: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200" i="1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interne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Petite similarité intergroupe.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Silhouette</a:t>
                </a:r>
              </a:p>
              <a:p>
                <a:endParaRPr lang="fr-CA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fr-CA" sz="3600" i="1" dirty="0"/>
              </a:p>
              <a:p>
                <a:endParaRPr lang="fr-CA" sz="3600" i="1" dirty="0"/>
              </a:p>
              <a:p>
                <a:r>
                  <a:rPr lang="fr-CA" sz="3600" dirty="0"/>
                  <a:t>où...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dirty="0"/>
                  <a:t>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le plus près </a:t>
                </a:r>
                <a:r>
                  <a:rPr lang="fr-CA" sz="3600" dirty="0"/>
                  <a:t>(auquel il n’appartient pas).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auquel il appartient</a:t>
                </a:r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les classes sont compactes,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petit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petit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implique une 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les classes sont éloignées les unes des autres,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grand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implique une faible similarité intergroupe.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blipFill>
                <a:blip r:embed="rId3"/>
                <a:stretch>
                  <a:fillRect l="-1750" t="-697" r="-10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62833B-DC33-45B4-AA08-74E6E97F2621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6466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où…: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N</a:t>
                </a:r>
                <a:r>
                  <a:rPr lang="fr-CA" sz="3600" dirty="0"/>
                  <a:t> 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a</a:t>
                </a:r>
                <a:r>
                  <a:rPr lang="fr-CA" sz="3600" i="1" dirty="0"/>
                  <a:t> </a:t>
                </a:r>
                <a:r>
                  <a:rPr lang="fr-CA" sz="3600" dirty="0"/>
                  <a:t>: nombre de paires d’exemples qui sont </a:t>
                </a:r>
                <a:r>
                  <a:rPr lang="fr-CA" sz="3600" b="1" dirty="0"/>
                  <a:t>dans la même classe</a:t>
                </a:r>
                <a:r>
                  <a:rPr lang="fr-CA" sz="3600" dirty="0"/>
                  <a:t>, tant suite à l’algorithme de regroupement que </a:t>
                </a:r>
                <a:br>
                  <a:rPr lang="fr-CA" sz="3600" dirty="0"/>
                </a:br>
                <a:r>
                  <a:rPr lang="fr-CA" sz="3600" dirty="0"/>
                  <a:t>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b</a:t>
                </a:r>
                <a:r>
                  <a:rPr lang="fr-CA" sz="3600" dirty="0"/>
                  <a:t> : nombre de paires d’exemples qui sont </a:t>
                </a:r>
                <a:r>
                  <a:rPr lang="fr-CA" sz="3600" b="1" dirty="0"/>
                  <a:t>dans des classes différentes</a:t>
                </a:r>
                <a:r>
                  <a:rPr lang="fr-CA" sz="3600" dirty="0"/>
                  <a:t>, tant suite à l’algorithme de regroupement que 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</a:t>
                </a:r>
                <a:r>
                  <a:rPr lang="fr-CA" sz="3600" b="1" i="1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fr-CA" sz="3600" b="1" i="1" dirty="0"/>
                  <a:t> </a:t>
                </a:r>
                <a:r>
                  <a:rPr lang="fr-CA" sz="3600" b="1" dirty="0"/>
                  <a:t>: </a:t>
                </a:r>
                <a:r>
                  <a:rPr lang="fr-CA" sz="3600" dirty="0"/>
                  <a:t>nombre de paires d’exemples.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il y a de paires d’exemples regroupés ensemble dans les deux cas,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il y a de paires d’exemples regroupés dans des classes distinctes dans les deux cas,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blipFill>
                <a:blip r:embed="rId3"/>
                <a:stretch>
                  <a:fillRect l="-1750" t="-643" r="-14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C3E10F-9323-4881-B1AC-41FE166CBBE4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579504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peut observer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et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dans un tableau de contingence: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blipFill>
                <a:blip r:embed="rId3"/>
                <a:stretch>
                  <a:fillRect l="-1750" t="-736" r="-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350A327E-846C-4EB1-BD38-711E7889A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588"/>
              </p:ext>
            </p:extLst>
          </p:nvPr>
        </p:nvGraphicFramePr>
        <p:xfrm>
          <a:off x="0" y="7763574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3071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CIBLE (</a:t>
                      </a:r>
                      <a:r>
                        <a:rPr lang="fr-CA" sz="4000" b="1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ALGORITHME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DE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REGROUPEMENT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c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d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DCD493-7CF1-4E92-B48F-5A8ED837EB8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79045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b="1" dirty="0"/>
                  <a:t>Problème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Ne tient pas compte du nombre de cas que l’on obtiendrait à partir de regroupements au hasard.</a:t>
                </a:r>
              </a:p>
              <a:p>
                <a:endParaRPr lang="fr-CA" sz="3600" dirty="0"/>
              </a:p>
              <a:p>
                <a:r>
                  <a:rPr lang="fr-CA" sz="3600" b="1" dirty="0"/>
                  <a:t>Solution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Corriger en fonction de la valeur attendue (</a:t>
                </a:r>
                <a:r>
                  <a:rPr lang="fr-CA" sz="3600" b="1" i="1" dirty="0"/>
                  <a:t>Expectation</a:t>
                </a:r>
                <a:r>
                  <a:rPr lang="fr-CA" sz="3600" dirty="0"/>
                  <a:t>) pour un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si les groupements sont effectués au hasard.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Nom : </a:t>
                </a:r>
                <a:r>
                  <a:rPr lang="fr-CA" sz="3600" b="1" i="1" dirty="0" err="1"/>
                  <a:t>Adjusted</a:t>
                </a:r>
                <a:r>
                  <a:rPr lang="fr-CA" sz="3600" b="1" i="1" dirty="0"/>
                  <a:t> rand index</a:t>
                </a:r>
                <a:r>
                  <a:rPr lang="fr-CA" sz="3600" dirty="0"/>
                  <a:t>  (</a:t>
                </a:r>
                <a:r>
                  <a:rPr lang="fr-CA" sz="3600" b="1" i="1" dirty="0"/>
                  <a:t>ARI</a:t>
                </a:r>
                <a:r>
                  <a:rPr lang="fr-CA" sz="3600" dirty="0"/>
                  <a:t>).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0 » correspond alors à ce à quoi on s’attendrait avec des regroupements aléatoires.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1 » correspond à un groupement identique dans les deux ensembles.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négatif veut dire qu’on fait pire qu’un regroupement aléatoire.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blipFill>
                <a:blip r:embed="rId3"/>
                <a:stretch>
                  <a:fillRect l="-1750" t="-740" r="-1650" b="-61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869735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71739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1000" dirty="0"/>
              <a:t>import warnings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("ignore")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DeprecationWarning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FutureWarning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/>
              <a:t>import time</a:t>
            </a:r>
          </a:p>
          <a:p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numpy</a:t>
            </a:r>
            <a:r>
              <a:rPr lang="fr-CA" sz="1000" dirty="0"/>
              <a:t> as </a:t>
            </a:r>
            <a:r>
              <a:rPr lang="fr-CA" sz="1000" dirty="0" err="1"/>
              <a:t>np</a:t>
            </a:r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matplotlib.pyplot</a:t>
            </a:r>
            <a:r>
              <a:rPr lang="fr-CA" sz="1000" dirty="0"/>
              <a:t> as </a:t>
            </a:r>
            <a:r>
              <a:rPr lang="fr-CA" sz="1000" dirty="0" err="1"/>
              <a:t>plt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</a:t>
            </a:r>
            <a:r>
              <a:rPr lang="fr-CA" sz="1000" dirty="0"/>
              <a:t> import cluster, mixture, </a:t>
            </a:r>
            <a:r>
              <a:rPr lang="fr-CA" sz="1000" dirty="0" err="1"/>
              <a:t>datasets</a:t>
            </a:r>
            <a:r>
              <a:rPr lang="fr-CA" sz="1000" dirty="0"/>
              <a:t>, </a:t>
            </a:r>
            <a:r>
              <a:rPr lang="fr-CA" sz="1000" dirty="0" err="1"/>
              <a:t>metrics</a:t>
            </a:r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sklearn.neighbors</a:t>
            </a:r>
            <a:r>
              <a:rPr lang="fr-CA" sz="1000" dirty="0"/>
              <a:t> import </a:t>
            </a:r>
            <a:r>
              <a:rPr lang="fr-CA" sz="1000" dirty="0" err="1"/>
              <a:t>kneighbors_graph</a:t>
            </a:r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sklearn.preprocessing</a:t>
            </a:r>
            <a:r>
              <a:rPr lang="fr-CA" sz="1000" dirty="0"/>
              <a:t> import </a:t>
            </a:r>
            <a:r>
              <a:rPr lang="fr-CA" sz="1000" dirty="0" err="1"/>
              <a:t>StandardScaler</a:t>
            </a:r>
            <a:endParaRPr lang="fr-CA" sz="1000" dirty="0"/>
          </a:p>
          <a:p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np.random.seed</a:t>
            </a:r>
            <a:r>
              <a:rPr lang="fr-CA" sz="1000" dirty="0"/>
              <a:t>(0)</a:t>
            </a:r>
          </a:p>
          <a:p>
            <a:endParaRPr lang="fr-CA" sz="1000" dirty="0"/>
          </a:p>
          <a:p>
            <a:r>
              <a:rPr lang="fr-CA" sz="1000" dirty="0"/>
              <a:t># </a:t>
            </a:r>
            <a:r>
              <a:rPr lang="fr-CA" sz="1000" dirty="0" err="1"/>
              <a:t>Generate</a:t>
            </a:r>
            <a:r>
              <a:rPr lang="fr-CA" sz="1000" dirty="0"/>
              <a:t> </a:t>
            </a:r>
            <a:r>
              <a:rPr lang="fr-CA" sz="1000" dirty="0" err="1"/>
              <a:t>datasets</a:t>
            </a:r>
            <a:r>
              <a:rPr lang="fr-CA" sz="1000" dirty="0"/>
              <a:t>. </a:t>
            </a:r>
            <a:r>
              <a:rPr lang="fr-CA" sz="1000" dirty="0" err="1"/>
              <a:t>We</a:t>
            </a:r>
            <a:r>
              <a:rPr lang="fr-CA" sz="1000" dirty="0"/>
              <a:t> </a:t>
            </a:r>
            <a:r>
              <a:rPr lang="fr-CA" sz="1000" dirty="0" err="1"/>
              <a:t>choose</a:t>
            </a:r>
            <a:r>
              <a:rPr lang="fr-CA" sz="1000" dirty="0"/>
              <a:t> the size big </a:t>
            </a:r>
            <a:r>
              <a:rPr lang="fr-CA" sz="1000" dirty="0" err="1"/>
              <a:t>enough</a:t>
            </a:r>
            <a:r>
              <a:rPr lang="fr-CA" sz="1000" dirty="0"/>
              <a:t> to </a:t>
            </a:r>
            <a:r>
              <a:rPr lang="fr-CA" sz="1000" dirty="0" err="1"/>
              <a:t>see</a:t>
            </a:r>
            <a:r>
              <a:rPr lang="fr-CA" sz="1000" dirty="0"/>
              <a:t> the </a:t>
            </a:r>
            <a:r>
              <a:rPr lang="fr-CA" sz="1000" dirty="0" err="1"/>
              <a:t>scalability</a:t>
            </a:r>
            <a:endParaRPr lang="fr-CA" sz="1000" dirty="0"/>
          </a:p>
          <a:p>
            <a:r>
              <a:rPr lang="fr-CA" sz="1000" dirty="0"/>
              <a:t># of the </a:t>
            </a:r>
            <a:r>
              <a:rPr lang="fr-CA" sz="1000" dirty="0" err="1"/>
              <a:t>algorithms</a:t>
            </a:r>
            <a:r>
              <a:rPr lang="fr-CA" sz="1000" dirty="0"/>
              <a:t>, but not </a:t>
            </a:r>
            <a:r>
              <a:rPr lang="fr-CA" sz="1000" dirty="0" err="1"/>
              <a:t>too</a:t>
            </a:r>
            <a:r>
              <a:rPr lang="fr-CA" sz="1000" dirty="0"/>
              <a:t> big to </a:t>
            </a:r>
            <a:r>
              <a:rPr lang="fr-CA" sz="1000" dirty="0" err="1"/>
              <a:t>avoid</a:t>
            </a:r>
            <a:r>
              <a:rPr lang="fr-CA" sz="1000" dirty="0"/>
              <a:t> </a:t>
            </a:r>
            <a:r>
              <a:rPr lang="fr-CA" sz="1000" dirty="0" err="1"/>
              <a:t>too</a:t>
            </a:r>
            <a:r>
              <a:rPr lang="fr-CA" sz="1000" dirty="0"/>
              <a:t> long running times</a:t>
            </a:r>
          </a:p>
          <a:p>
            <a:r>
              <a:rPr lang="fr-CA" sz="1000" dirty="0" err="1"/>
              <a:t>n_samples</a:t>
            </a:r>
            <a:r>
              <a:rPr lang="fr-CA" sz="1000" dirty="0"/>
              <a:t> = 1500</a:t>
            </a:r>
          </a:p>
          <a:p>
            <a:r>
              <a:rPr lang="fr-CA" sz="1000" dirty="0" err="1"/>
              <a:t>noisy_circles</a:t>
            </a:r>
            <a:r>
              <a:rPr lang="fr-CA" sz="1000" dirty="0"/>
              <a:t> = </a:t>
            </a:r>
            <a:r>
              <a:rPr lang="fr-CA" sz="1000" dirty="0" err="1"/>
              <a:t>datasets.make_circles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=</a:t>
            </a:r>
            <a:r>
              <a:rPr lang="fr-CA" sz="1000" dirty="0" err="1"/>
              <a:t>n_samples</a:t>
            </a:r>
            <a:r>
              <a:rPr lang="fr-CA" sz="1000" dirty="0"/>
              <a:t>, factor=.5,</a:t>
            </a:r>
          </a:p>
          <a:p>
            <a:r>
              <a:rPr lang="fr-CA" sz="1000" dirty="0"/>
              <a:t>                                      noise=.05)</a:t>
            </a:r>
          </a:p>
          <a:p>
            <a:r>
              <a:rPr lang="fr-CA" sz="1000" dirty="0" err="1"/>
              <a:t>noisy_moons</a:t>
            </a:r>
            <a:r>
              <a:rPr lang="fr-CA" sz="1000" dirty="0"/>
              <a:t> = </a:t>
            </a:r>
            <a:r>
              <a:rPr lang="fr-CA" sz="1000" dirty="0" err="1"/>
              <a:t>datasets.make_moons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=</a:t>
            </a:r>
            <a:r>
              <a:rPr lang="fr-CA" sz="1000" dirty="0" err="1"/>
              <a:t>n_samples</a:t>
            </a:r>
            <a:r>
              <a:rPr lang="fr-CA" sz="1000" dirty="0"/>
              <a:t>, noise=.05)</a:t>
            </a:r>
          </a:p>
          <a:p>
            <a:r>
              <a:rPr lang="fr-CA" sz="1000" dirty="0"/>
              <a:t>blobs = </a:t>
            </a:r>
            <a:r>
              <a:rPr lang="fr-CA" sz="1000" dirty="0" err="1"/>
              <a:t>datasets.make_blobs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=</a:t>
            </a:r>
            <a:r>
              <a:rPr lang="fr-CA" sz="1000" dirty="0" err="1"/>
              <a:t>n_samples</a:t>
            </a:r>
            <a:r>
              <a:rPr lang="fr-CA" sz="1000" dirty="0"/>
              <a:t>, </a:t>
            </a:r>
            <a:r>
              <a:rPr lang="fr-CA" sz="1000" dirty="0" err="1"/>
              <a:t>random_state</a:t>
            </a:r>
            <a:r>
              <a:rPr lang="fr-CA" sz="1000" dirty="0"/>
              <a:t>=8)</a:t>
            </a:r>
          </a:p>
          <a:p>
            <a:r>
              <a:rPr lang="fr-CA" sz="1000" dirty="0" err="1"/>
              <a:t>no_structure</a:t>
            </a:r>
            <a:r>
              <a:rPr lang="fr-CA" sz="1000" dirty="0"/>
              <a:t> = </a:t>
            </a:r>
            <a:r>
              <a:rPr lang="fr-CA" sz="1000" dirty="0" err="1"/>
              <a:t>np.random.rand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, 2), </a:t>
            </a:r>
            <a:r>
              <a:rPr lang="fr-CA" sz="1000" dirty="0" err="1"/>
              <a:t>np.zeros</a:t>
            </a:r>
            <a:r>
              <a:rPr lang="fr-CA" sz="1000" dirty="0"/>
              <a:t>(1500,)</a:t>
            </a:r>
          </a:p>
          <a:p>
            <a:endParaRPr lang="fr-CA" sz="1000" dirty="0"/>
          </a:p>
          <a:p>
            <a:r>
              <a:rPr lang="fr-CA" sz="1000" dirty="0" err="1"/>
              <a:t>colors</a:t>
            </a:r>
            <a:r>
              <a:rPr lang="fr-CA" sz="1000" dirty="0"/>
              <a:t> = </a:t>
            </a:r>
            <a:r>
              <a:rPr lang="fr-CA" sz="1000" dirty="0" err="1"/>
              <a:t>np.array</a:t>
            </a:r>
            <a:r>
              <a:rPr lang="fr-CA" sz="1000" dirty="0"/>
              <a:t>([x for x in '</a:t>
            </a:r>
            <a:r>
              <a:rPr lang="fr-CA" sz="1000" dirty="0" err="1"/>
              <a:t>bgrcmykbgrcmykbgrcmykbgrcmyk</a:t>
            </a:r>
            <a:r>
              <a:rPr lang="fr-CA" sz="1000" dirty="0"/>
              <a:t>'])</a:t>
            </a:r>
          </a:p>
          <a:p>
            <a:r>
              <a:rPr lang="fr-CA" sz="1000" dirty="0" err="1"/>
              <a:t>colors</a:t>
            </a:r>
            <a:r>
              <a:rPr lang="fr-CA" sz="1000" dirty="0"/>
              <a:t> = </a:t>
            </a:r>
            <a:r>
              <a:rPr lang="fr-CA" sz="1000" dirty="0" err="1"/>
              <a:t>np.hstack</a:t>
            </a:r>
            <a:r>
              <a:rPr lang="fr-CA" sz="1000" dirty="0"/>
              <a:t>([</a:t>
            </a:r>
            <a:r>
              <a:rPr lang="fr-CA" sz="1000" dirty="0" err="1"/>
              <a:t>colors</a:t>
            </a:r>
            <a:r>
              <a:rPr lang="fr-CA" sz="1000" dirty="0"/>
              <a:t>] * 20)</a:t>
            </a:r>
          </a:p>
          <a:p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clustering_names</a:t>
            </a:r>
            <a:r>
              <a:rPr lang="fr-CA" sz="1000" dirty="0"/>
              <a:t> = ['</a:t>
            </a:r>
            <a:r>
              <a:rPr lang="fr-CA" sz="1000" dirty="0" err="1"/>
              <a:t>KMeans</a:t>
            </a:r>
            <a:r>
              <a:rPr lang="fr-CA" sz="1000" dirty="0"/>
              <a:t>', '</a:t>
            </a:r>
            <a:r>
              <a:rPr lang="fr-CA" sz="1000" dirty="0" err="1"/>
              <a:t>MeanShift</a:t>
            </a:r>
            <a:r>
              <a:rPr lang="fr-CA" sz="1000" dirty="0"/>
              <a:t>', 'DBSCAN', '</a:t>
            </a:r>
            <a:r>
              <a:rPr lang="fr-CA" sz="1000" dirty="0" err="1"/>
              <a:t>GaussianMixture</a:t>
            </a:r>
            <a:r>
              <a:rPr lang="fr-CA" sz="1000" dirty="0"/>
              <a:t>', '</a:t>
            </a:r>
            <a:r>
              <a:rPr lang="fr-CA" sz="1000" dirty="0" err="1"/>
              <a:t>Agglomerative</a:t>
            </a:r>
            <a:r>
              <a:rPr lang="fr-CA" sz="1000" dirty="0"/>
              <a:t>']</a:t>
            </a:r>
          </a:p>
          <a:p>
            <a:endParaRPr lang="fr-CA" sz="1000" dirty="0"/>
          </a:p>
          <a:p>
            <a:r>
              <a:rPr lang="fr-CA" sz="1000" dirty="0" err="1"/>
              <a:t>plt.figure</a:t>
            </a:r>
            <a:r>
              <a:rPr lang="fr-CA" sz="1000" dirty="0"/>
              <a:t>(</a:t>
            </a:r>
            <a:r>
              <a:rPr lang="fr-CA" sz="1000" dirty="0" err="1"/>
              <a:t>figsize</a:t>
            </a:r>
            <a:r>
              <a:rPr lang="fr-CA" sz="1000" dirty="0"/>
              <a:t>=(</a:t>
            </a:r>
            <a:r>
              <a:rPr lang="fr-CA" sz="1000" dirty="0" err="1"/>
              <a:t>len</a:t>
            </a:r>
            <a:r>
              <a:rPr lang="fr-CA" sz="1000" dirty="0"/>
              <a:t>(</a:t>
            </a:r>
            <a:r>
              <a:rPr lang="fr-CA" sz="1000" dirty="0" err="1"/>
              <a:t>clustering_names</a:t>
            </a:r>
            <a:r>
              <a:rPr lang="fr-CA" sz="1000" dirty="0"/>
              <a:t>) * 3, 9.5))</a:t>
            </a:r>
          </a:p>
          <a:p>
            <a:r>
              <a:rPr lang="fr-CA" sz="1000" dirty="0" err="1"/>
              <a:t>plt.subplots_adjust</a:t>
            </a:r>
            <a:r>
              <a:rPr lang="fr-CA" sz="1000" dirty="0"/>
              <a:t>(</a:t>
            </a:r>
            <a:r>
              <a:rPr lang="fr-CA" sz="1000" dirty="0" err="1"/>
              <a:t>left</a:t>
            </a:r>
            <a:r>
              <a:rPr lang="fr-CA" sz="1000" dirty="0"/>
              <a:t>=.02, right=.98, </a:t>
            </a:r>
            <a:r>
              <a:rPr lang="fr-CA" sz="1000" dirty="0" err="1"/>
              <a:t>bottom</a:t>
            </a:r>
            <a:r>
              <a:rPr lang="fr-CA" sz="1000" dirty="0"/>
              <a:t>=.001, top=.96, </a:t>
            </a:r>
            <a:r>
              <a:rPr lang="fr-CA" sz="1000" dirty="0" err="1"/>
              <a:t>wspace</a:t>
            </a:r>
            <a:r>
              <a:rPr lang="fr-CA" sz="1000" dirty="0"/>
              <a:t>=.05,</a:t>
            </a:r>
          </a:p>
          <a:p>
            <a:r>
              <a:rPr lang="fr-CA" sz="1000" dirty="0"/>
              <a:t>                    </a:t>
            </a:r>
            <a:r>
              <a:rPr lang="fr-CA" sz="1000" dirty="0" err="1"/>
              <a:t>hspace</a:t>
            </a:r>
            <a:r>
              <a:rPr lang="fr-CA" sz="1000" dirty="0"/>
              <a:t>=.01)</a:t>
            </a:r>
          </a:p>
          <a:p>
            <a:r>
              <a:rPr lang="fr-CA" sz="1000" dirty="0" err="1"/>
              <a:t>plot_num</a:t>
            </a:r>
            <a:r>
              <a:rPr lang="fr-CA" sz="1000" dirty="0"/>
              <a:t> = 1</a:t>
            </a:r>
          </a:p>
          <a:p>
            <a:endParaRPr lang="fr-CA" sz="1000" dirty="0"/>
          </a:p>
          <a:p>
            <a:r>
              <a:rPr lang="fr-CA" sz="1000" dirty="0" err="1"/>
              <a:t>datasets</a:t>
            </a:r>
            <a:r>
              <a:rPr lang="fr-CA" sz="1000" dirty="0"/>
              <a:t> = [</a:t>
            </a:r>
            <a:r>
              <a:rPr lang="fr-CA" sz="1000" dirty="0" err="1"/>
              <a:t>noisy_circles</a:t>
            </a:r>
            <a:r>
              <a:rPr lang="fr-CA" sz="1000" dirty="0"/>
              <a:t>, </a:t>
            </a:r>
            <a:r>
              <a:rPr lang="fr-CA" sz="1000" dirty="0" err="1"/>
              <a:t>noisy_moons</a:t>
            </a:r>
            <a:r>
              <a:rPr lang="fr-CA" sz="1000" dirty="0"/>
              <a:t>, blobs, </a:t>
            </a:r>
            <a:r>
              <a:rPr lang="fr-CA" sz="1000" dirty="0" err="1"/>
              <a:t>no_structure</a:t>
            </a:r>
            <a:r>
              <a:rPr lang="fr-CA" sz="1000" dirty="0"/>
              <a:t>]</a:t>
            </a:r>
          </a:p>
          <a:p>
            <a:endParaRPr lang="fr-CA" sz="1000" dirty="0"/>
          </a:p>
          <a:p>
            <a:r>
              <a:rPr lang="fr-CA" sz="1000" dirty="0"/>
              <a:t>k = 2</a:t>
            </a:r>
          </a:p>
          <a:p>
            <a:r>
              <a:rPr lang="fr-CA" sz="1000" dirty="0"/>
              <a:t>for </a:t>
            </a:r>
            <a:r>
              <a:rPr lang="fr-CA" sz="1000" dirty="0" err="1"/>
              <a:t>i_dataset</a:t>
            </a:r>
            <a:r>
              <a:rPr lang="fr-CA" sz="1000" dirty="0"/>
              <a:t>, </a:t>
            </a:r>
            <a:r>
              <a:rPr lang="fr-CA" sz="1000" dirty="0" err="1"/>
              <a:t>dataset</a:t>
            </a:r>
            <a:r>
              <a:rPr lang="fr-CA" sz="1000" dirty="0"/>
              <a:t> in </a:t>
            </a:r>
            <a:r>
              <a:rPr lang="fr-CA" sz="1000" dirty="0" err="1"/>
              <a:t>enumerate</a:t>
            </a:r>
            <a:r>
              <a:rPr lang="fr-CA" sz="1000" dirty="0"/>
              <a:t>(</a:t>
            </a:r>
            <a:r>
              <a:rPr lang="fr-CA" sz="1000" dirty="0" err="1"/>
              <a:t>datasets</a:t>
            </a:r>
            <a:r>
              <a:rPr lang="fr-CA" sz="1000" dirty="0"/>
              <a:t>):</a:t>
            </a:r>
          </a:p>
          <a:p>
            <a:r>
              <a:rPr lang="fr-CA" sz="1000" dirty="0"/>
              <a:t>    X, y = </a:t>
            </a:r>
            <a:r>
              <a:rPr lang="fr-CA" sz="1000" dirty="0" err="1"/>
              <a:t>dataset</a:t>
            </a:r>
            <a:endParaRPr lang="fr-CA" sz="1000" dirty="0"/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# </a:t>
            </a:r>
            <a:r>
              <a:rPr lang="fr-CA" sz="1000" dirty="0" err="1"/>
              <a:t>normalize</a:t>
            </a:r>
            <a:r>
              <a:rPr lang="fr-CA" sz="1000" dirty="0"/>
              <a:t> </a:t>
            </a:r>
            <a:r>
              <a:rPr lang="fr-CA" sz="1000" dirty="0" err="1"/>
              <a:t>dataset</a:t>
            </a:r>
            <a:r>
              <a:rPr lang="fr-CA" sz="1000" dirty="0"/>
              <a:t> for </a:t>
            </a:r>
            <a:r>
              <a:rPr lang="fr-CA" sz="1000" dirty="0" err="1"/>
              <a:t>easier</a:t>
            </a:r>
            <a:r>
              <a:rPr lang="fr-CA" sz="1000" dirty="0"/>
              <a:t> </a:t>
            </a:r>
            <a:r>
              <a:rPr lang="fr-CA" sz="1000" dirty="0" err="1"/>
              <a:t>parameter</a:t>
            </a:r>
            <a:r>
              <a:rPr lang="fr-CA" sz="1000" dirty="0"/>
              <a:t> </a:t>
            </a:r>
            <a:r>
              <a:rPr lang="fr-CA" sz="1000" dirty="0" err="1"/>
              <a:t>selection</a:t>
            </a:r>
            <a:endParaRPr lang="fr-CA" sz="1000" dirty="0"/>
          </a:p>
          <a:p>
            <a:r>
              <a:rPr lang="fr-CA" sz="1000" dirty="0"/>
              <a:t>    X = </a:t>
            </a:r>
            <a:r>
              <a:rPr lang="fr-CA" sz="1000" dirty="0" err="1"/>
              <a:t>StandardScaler</a:t>
            </a:r>
            <a:r>
              <a:rPr lang="fr-CA" sz="1000" dirty="0"/>
              <a:t>().</a:t>
            </a:r>
            <a:r>
              <a:rPr lang="fr-CA" sz="1000" dirty="0" err="1"/>
              <a:t>fit_transform</a:t>
            </a:r>
            <a:r>
              <a:rPr lang="fr-CA" sz="1000" dirty="0"/>
              <a:t>(X)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kmeans</a:t>
            </a:r>
            <a:r>
              <a:rPr lang="fr-CA" sz="1000" dirty="0"/>
              <a:t> = </a:t>
            </a:r>
            <a:r>
              <a:rPr lang="fr-CA" sz="1000" dirty="0" err="1"/>
              <a:t>cluster.KMeans</a:t>
            </a:r>
            <a:r>
              <a:rPr lang="fr-CA" sz="1000" dirty="0"/>
              <a:t>(</a:t>
            </a:r>
            <a:r>
              <a:rPr lang="fr-CA" sz="1000" dirty="0" err="1"/>
              <a:t>n_clusters</a:t>
            </a:r>
            <a:r>
              <a:rPr lang="fr-CA" sz="1000" dirty="0"/>
              <a:t>=k)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bandwidth</a:t>
            </a:r>
            <a:r>
              <a:rPr lang="fr-CA" sz="1000" dirty="0"/>
              <a:t> = </a:t>
            </a:r>
            <a:r>
              <a:rPr lang="fr-CA" sz="1000" dirty="0" err="1"/>
              <a:t>cluster.estimate_bandwidth</a:t>
            </a:r>
            <a:r>
              <a:rPr lang="fr-CA" sz="1000" dirty="0"/>
              <a:t>(X, quantile=0.3)</a:t>
            </a:r>
          </a:p>
          <a:p>
            <a:r>
              <a:rPr lang="fr-CA" sz="1000" dirty="0"/>
              <a:t>    ms = </a:t>
            </a:r>
            <a:r>
              <a:rPr lang="fr-CA" sz="1000" dirty="0" err="1"/>
              <a:t>cluster.MeanShift</a:t>
            </a:r>
            <a:r>
              <a:rPr lang="fr-CA" sz="1000" dirty="0"/>
              <a:t>(</a:t>
            </a:r>
            <a:r>
              <a:rPr lang="fr-CA" sz="1000" dirty="0" err="1"/>
              <a:t>bandwidth</a:t>
            </a:r>
            <a:r>
              <a:rPr lang="fr-CA" sz="1000" dirty="0"/>
              <a:t>=</a:t>
            </a:r>
            <a:r>
              <a:rPr lang="fr-CA" sz="1000" dirty="0" err="1"/>
              <a:t>bandwidth</a:t>
            </a:r>
            <a:r>
              <a:rPr lang="fr-CA" sz="1000" dirty="0"/>
              <a:t>, </a:t>
            </a:r>
            <a:r>
              <a:rPr lang="fr-CA" sz="1000" dirty="0" err="1"/>
              <a:t>bin_seeding</a:t>
            </a:r>
            <a:r>
              <a:rPr lang="fr-CA" sz="1000" dirty="0"/>
              <a:t>=</a:t>
            </a:r>
            <a:r>
              <a:rPr lang="fr-CA" sz="1000" dirty="0" err="1"/>
              <a:t>True</a:t>
            </a:r>
            <a:r>
              <a:rPr lang="fr-CA" sz="1000" dirty="0"/>
              <a:t>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dbscan</a:t>
            </a:r>
            <a:r>
              <a:rPr lang="fr-CA" sz="1000" dirty="0"/>
              <a:t> = </a:t>
            </a:r>
            <a:r>
              <a:rPr lang="fr-CA" sz="1000" dirty="0" err="1"/>
              <a:t>cluster.DBSCAN</a:t>
            </a:r>
            <a:r>
              <a:rPr lang="fr-CA" sz="1000" dirty="0"/>
              <a:t>(</a:t>
            </a:r>
            <a:r>
              <a:rPr lang="fr-CA" sz="1000" dirty="0" err="1"/>
              <a:t>eps</a:t>
            </a:r>
            <a:r>
              <a:rPr lang="fr-CA" sz="1000" dirty="0"/>
              <a:t>=.3)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gm</a:t>
            </a:r>
            <a:r>
              <a:rPr lang="fr-CA" sz="1000" dirty="0"/>
              <a:t> = </a:t>
            </a:r>
            <a:r>
              <a:rPr lang="fr-CA" sz="1000" dirty="0" err="1"/>
              <a:t>mixture.GaussianMixture</a:t>
            </a:r>
            <a:r>
              <a:rPr lang="fr-CA" sz="1000" dirty="0"/>
              <a:t>(</a:t>
            </a:r>
            <a:r>
              <a:rPr lang="fr-CA" sz="1000" dirty="0" err="1"/>
              <a:t>n_components</a:t>
            </a:r>
            <a:r>
              <a:rPr lang="fr-CA" sz="1000" dirty="0"/>
              <a:t>=k)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# </a:t>
            </a:r>
            <a:r>
              <a:rPr lang="fr-CA" sz="1000" dirty="0" err="1"/>
              <a:t>connectivity</a:t>
            </a:r>
            <a:r>
              <a:rPr lang="fr-CA" sz="1000" dirty="0"/>
              <a:t> matrix for </a:t>
            </a:r>
            <a:r>
              <a:rPr lang="fr-CA" sz="1000" dirty="0" err="1"/>
              <a:t>structured</a:t>
            </a:r>
            <a:r>
              <a:rPr lang="fr-CA" sz="1000" dirty="0"/>
              <a:t> Ward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connectivity</a:t>
            </a:r>
            <a:r>
              <a:rPr lang="fr-CA" sz="1000" dirty="0"/>
              <a:t> = </a:t>
            </a:r>
            <a:r>
              <a:rPr lang="fr-CA" sz="1000" dirty="0" err="1"/>
              <a:t>kneighbors_graph</a:t>
            </a:r>
            <a:r>
              <a:rPr lang="fr-CA" sz="1000" dirty="0"/>
              <a:t>(X, </a:t>
            </a:r>
            <a:r>
              <a:rPr lang="fr-CA" sz="1000" dirty="0" err="1"/>
              <a:t>n_neighbors</a:t>
            </a:r>
            <a:r>
              <a:rPr lang="fr-CA" sz="1000" dirty="0"/>
              <a:t>=10, </a:t>
            </a:r>
            <a:r>
              <a:rPr lang="fr-CA" sz="1000" dirty="0" err="1"/>
              <a:t>include_self</a:t>
            </a:r>
            <a:r>
              <a:rPr lang="fr-CA" sz="1000" dirty="0"/>
              <a:t>=False)</a:t>
            </a:r>
          </a:p>
          <a:p>
            <a:r>
              <a:rPr lang="fr-CA" sz="1000" dirty="0"/>
              <a:t>    # </a:t>
            </a:r>
            <a:r>
              <a:rPr lang="fr-CA" sz="1000" dirty="0" err="1"/>
              <a:t>make</a:t>
            </a:r>
            <a:r>
              <a:rPr lang="fr-CA" sz="1000" dirty="0"/>
              <a:t> </a:t>
            </a:r>
            <a:r>
              <a:rPr lang="fr-CA" sz="1000" dirty="0" err="1"/>
              <a:t>connectivity</a:t>
            </a:r>
            <a:r>
              <a:rPr lang="fr-CA" sz="1000" dirty="0"/>
              <a:t> </a:t>
            </a:r>
            <a:r>
              <a:rPr lang="fr-CA" sz="1000" dirty="0" err="1"/>
              <a:t>symmetric</a:t>
            </a:r>
            <a:endParaRPr lang="fr-CA" sz="1000" dirty="0"/>
          </a:p>
          <a:p>
            <a:r>
              <a:rPr lang="fr-CA" sz="1000" dirty="0"/>
              <a:t>    </a:t>
            </a:r>
            <a:r>
              <a:rPr lang="fr-CA" sz="1000" dirty="0" err="1"/>
              <a:t>connectivity</a:t>
            </a:r>
            <a:r>
              <a:rPr lang="fr-CA" sz="1000" dirty="0"/>
              <a:t> = 0.5 * (</a:t>
            </a:r>
            <a:r>
              <a:rPr lang="fr-CA" sz="1000" dirty="0" err="1"/>
              <a:t>connectivity</a:t>
            </a:r>
            <a:r>
              <a:rPr lang="fr-CA" sz="1000" dirty="0"/>
              <a:t> + </a:t>
            </a:r>
            <a:r>
              <a:rPr lang="fr-CA" sz="1000" dirty="0" err="1"/>
              <a:t>connectivity.T</a:t>
            </a:r>
            <a:r>
              <a:rPr lang="fr-CA" sz="1000" dirty="0"/>
              <a:t>)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ward</a:t>
            </a:r>
            <a:r>
              <a:rPr lang="fr-CA" sz="1000" dirty="0"/>
              <a:t> = </a:t>
            </a:r>
            <a:r>
              <a:rPr lang="fr-CA" sz="1000" dirty="0" err="1"/>
              <a:t>cluster.AgglomerativeClustering</a:t>
            </a:r>
            <a:r>
              <a:rPr lang="fr-CA" sz="1000" dirty="0"/>
              <a:t>(</a:t>
            </a:r>
            <a:r>
              <a:rPr lang="fr-CA" sz="1000" dirty="0" err="1"/>
              <a:t>n_clusters</a:t>
            </a:r>
            <a:r>
              <a:rPr lang="fr-CA" sz="1000" dirty="0"/>
              <a:t>=k, linkage='</a:t>
            </a:r>
            <a:r>
              <a:rPr lang="fr-CA" sz="1000" dirty="0" err="1"/>
              <a:t>ward</a:t>
            </a:r>
            <a:r>
              <a:rPr lang="fr-CA" sz="1000" dirty="0"/>
              <a:t>',</a:t>
            </a:r>
          </a:p>
          <a:p>
            <a:r>
              <a:rPr lang="fr-CA" sz="1000" dirty="0"/>
              <a:t>                                           </a:t>
            </a:r>
            <a:r>
              <a:rPr lang="fr-CA" sz="1000" dirty="0" err="1"/>
              <a:t>connectivity</a:t>
            </a:r>
            <a:r>
              <a:rPr lang="fr-CA" sz="1000" dirty="0"/>
              <a:t>=</a:t>
            </a:r>
            <a:r>
              <a:rPr lang="fr-CA" sz="1000" dirty="0" err="1"/>
              <a:t>connectivity</a:t>
            </a:r>
            <a:r>
              <a:rPr lang="fr-CA" sz="1000" dirty="0"/>
              <a:t>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clustering_algorithms</a:t>
            </a:r>
            <a:r>
              <a:rPr lang="fr-CA" sz="1000" dirty="0"/>
              <a:t> = [</a:t>
            </a:r>
            <a:r>
              <a:rPr lang="fr-CA" sz="1000" dirty="0" err="1"/>
              <a:t>kmeans</a:t>
            </a:r>
            <a:r>
              <a:rPr lang="fr-CA" sz="1000" dirty="0"/>
              <a:t>, ms, </a:t>
            </a:r>
            <a:r>
              <a:rPr lang="fr-CA" sz="1000" dirty="0" err="1"/>
              <a:t>dbscan</a:t>
            </a:r>
            <a:r>
              <a:rPr lang="fr-CA" sz="1000" dirty="0"/>
              <a:t>, </a:t>
            </a:r>
            <a:r>
              <a:rPr lang="fr-CA" sz="1000" dirty="0" err="1"/>
              <a:t>gm</a:t>
            </a:r>
            <a:r>
              <a:rPr lang="fr-CA" sz="1000" dirty="0"/>
              <a:t>, </a:t>
            </a:r>
            <a:r>
              <a:rPr lang="fr-CA" sz="1000" dirty="0" err="1"/>
              <a:t>ward</a:t>
            </a:r>
            <a:r>
              <a:rPr lang="fr-CA" sz="1000" dirty="0"/>
              <a:t>]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for </a:t>
            </a:r>
            <a:r>
              <a:rPr lang="fr-CA" sz="1000" dirty="0" err="1"/>
              <a:t>name</a:t>
            </a:r>
            <a:r>
              <a:rPr lang="fr-CA" sz="1000" dirty="0"/>
              <a:t>, </a:t>
            </a:r>
            <a:r>
              <a:rPr lang="fr-CA" sz="1000" dirty="0" err="1"/>
              <a:t>algorithm</a:t>
            </a:r>
            <a:r>
              <a:rPr lang="fr-CA" sz="1000" dirty="0"/>
              <a:t> in zip(</a:t>
            </a:r>
            <a:r>
              <a:rPr lang="fr-CA" sz="1000" dirty="0" err="1"/>
              <a:t>clustering_names</a:t>
            </a:r>
            <a:r>
              <a:rPr lang="fr-CA" sz="1000" dirty="0"/>
              <a:t>, </a:t>
            </a:r>
            <a:r>
              <a:rPr lang="fr-CA" sz="1000" dirty="0" err="1"/>
              <a:t>clustering_algorithms</a:t>
            </a:r>
            <a:r>
              <a:rPr lang="fr-CA" sz="1000" dirty="0"/>
              <a:t>):</a:t>
            </a:r>
          </a:p>
          <a:p>
            <a:r>
              <a:rPr lang="fr-CA" sz="1000" dirty="0"/>
              <a:t>        # </a:t>
            </a:r>
            <a:r>
              <a:rPr lang="fr-CA" sz="1000" dirty="0" err="1"/>
              <a:t>predict</a:t>
            </a:r>
            <a:r>
              <a:rPr lang="fr-CA" sz="1000" dirty="0"/>
              <a:t> cluster </a:t>
            </a:r>
            <a:r>
              <a:rPr lang="fr-CA" sz="1000" dirty="0" err="1"/>
              <a:t>memberships</a:t>
            </a:r>
            <a:endParaRPr lang="fr-CA" sz="1000" dirty="0"/>
          </a:p>
          <a:p>
            <a:r>
              <a:rPr lang="fr-CA" sz="1000" dirty="0"/>
              <a:t>        t0 = </a:t>
            </a:r>
            <a:r>
              <a:rPr lang="fr-CA" sz="1000" dirty="0" err="1"/>
              <a:t>time.time</a:t>
            </a:r>
            <a:r>
              <a:rPr lang="fr-CA" sz="1000" dirty="0"/>
              <a:t>()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algorithm.fit</a:t>
            </a:r>
            <a:r>
              <a:rPr lang="fr-CA" sz="1000" dirty="0"/>
              <a:t>(X)</a:t>
            </a:r>
          </a:p>
          <a:p>
            <a:r>
              <a:rPr lang="fr-CA" sz="1000" dirty="0"/>
              <a:t>        t1 = </a:t>
            </a:r>
            <a:r>
              <a:rPr lang="fr-CA" sz="1000" dirty="0" err="1"/>
              <a:t>time.time</a:t>
            </a:r>
            <a:r>
              <a:rPr lang="fr-CA" sz="1000" dirty="0"/>
              <a:t>()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hasattr</a:t>
            </a:r>
            <a:r>
              <a:rPr lang="fr-CA" sz="1000" dirty="0"/>
              <a:t>(</a:t>
            </a:r>
            <a:r>
              <a:rPr lang="fr-CA" sz="1000" dirty="0" err="1"/>
              <a:t>algorithm</a:t>
            </a:r>
            <a:r>
              <a:rPr lang="fr-CA" sz="1000" dirty="0"/>
              <a:t>, 'labels_'):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y_pred</a:t>
            </a:r>
            <a:r>
              <a:rPr lang="fr-CA" sz="1000" dirty="0"/>
              <a:t> = algorithm.labels_.</a:t>
            </a:r>
            <a:r>
              <a:rPr lang="fr-CA" sz="1000" dirty="0" err="1"/>
              <a:t>astype</a:t>
            </a:r>
            <a:r>
              <a:rPr lang="fr-CA" sz="1000" dirty="0"/>
              <a:t>(np.int)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else</a:t>
            </a:r>
            <a:r>
              <a:rPr lang="fr-CA" sz="1000" dirty="0"/>
              <a:t>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y_pred</a:t>
            </a:r>
            <a:r>
              <a:rPr lang="fr-CA" sz="1000" dirty="0"/>
              <a:t> = </a:t>
            </a:r>
            <a:r>
              <a:rPr lang="fr-CA" sz="1000" dirty="0" err="1"/>
              <a:t>algorithm.predict</a:t>
            </a:r>
            <a:r>
              <a:rPr lang="fr-CA" sz="1000" dirty="0"/>
              <a:t>(X)</a:t>
            </a:r>
          </a:p>
          <a:p>
            <a:endParaRPr lang="fr-CA" sz="1000" dirty="0"/>
          </a:p>
          <a:p>
            <a:r>
              <a:rPr lang="fr-CA" sz="1000" dirty="0"/>
              <a:t>        if </a:t>
            </a:r>
            <a:r>
              <a:rPr lang="fr-CA" sz="1000" dirty="0" err="1"/>
              <a:t>np.max</a:t>
            </a:r>
            <a:r>
              <a:rPr lang="fr-CA" sz="1000" dirty="0"/>
              <a:t>(</a:t>
            </a:r>
            <a:r>
              <a:rPr lang="fr-CA" sz="1000" dirty="0" err="1"/>
              <a:t>y_pred</a:t>
            </a:r>
            <a:r>
              <a:rPr lang="fr-CA" sz="1000" dirty="0"/>
              <a:t>) != 0:</a:t>
            </a:r>
          </a:p>
          <a:p>
            <a:r>
              <a:rPr lang="fr-CA" sz="1000" dirty="0"/>
              <a:t>            silhouette = </a:t>
            </a:r>
            <a:r>
              <a:rPr lang="fr-CA" sz="1000" dirty="0" err="1"/>
              <a:t>metrics.silhouette_score</a:t>
            </a:r>
            <a:r>
              <a:rPr lang="fr-CA" sz="1000" dirty="0"/>
              <a:t>(X, </a:t>
            </a:r>
            <a:r>
              <a:rPr lang="fr-CA" sz="1000" dirty="0" err="1"/>
              <a:t>y_pred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ARI = </a:t>
            </a:r>
            <a:r>
              <a:rPr lang="fr-CA" sz="1000" dirty="0" err="1"/>
              <a:t>metrics.adjusted_rand_score</a:t>
            </a:r>
            <a:r>
              <a:rPr lang="fr-CA" sz="1000" dirty="0"/>
              <a:t>(y, </a:t>
            </a:r>
            <a:r>
              <a:rPr lang="fr-CA" sz="1000" dirty="0" err="1"/>
              <a:t>y_pred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</a:t>
            </a:r>
          </a:p>
          <a:p>
            <a:r>
              <a:rPr lang="fr-CA" sz="1000" dirty="0"/>
              <a:t>        """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name</a:t>
            </a:r>
            <a:r>
              <a:rPr lang="fr-CA" sz="1000" dirty="0"/>
              <a:t> == '</a:t>
            </a:r>
            <a:r>
              <a:rPr lang="fr-CA" sz="1000" dirty="0" err="1"/>
              <a:t>Agglomerative</a:t>
            </a:r>
            <a:r>
              <a:rPr lang="fr-CA" sz="1000" dirty="0"/>
              <a:t>':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print</a:t>
            </a:r>
            <a:r>
              <a:rPr lang="fr-CA" sz="1000" dirty="0"/>
              <a:t>('\n', </a:t>
            </a:r>
            <a:r>
              <a:rPr lang="fr-CA" sz="1000" dirty="0" err="1"/>
              <a:t>name</a:t>
            </a:r>
            <a:r>
              <a:rPr lang="fr-CA" sz="1000" dirty="0"/>
              <a:t>, ', matrice de contingence ', i_dataset+1, ' : \n', \</a:t>
            </a:r>
          </a:p>
          <a:p>
            <a:r>
              <a:rPr lang="fr-CA" sz="1000" dirty="0"/>
              <a:t>                  </a:t>
            </a:r>
            <a:r>
              <a:rPr lang="fr-CA" sz="1000" dirty="0" err="1"/>
              <a:t>metrics.cluster.contingency_matrix</a:t>
            </a:r>
            <a:r>
              <a:rPr lang="fr-CA" sz="1000" dirty="0"/>
              <a:t>(y, </a:t>
            </a:r>
            <a:r>
              <a:rPr lang="fr-CA" sz="1000" dirty="0" err="1"/>
              <a:t>y_pred</a:t>
            </a:r>
            <a:r>
              <a:rPr lang="fr-CA" sz="1000" dirty="0"/>
              <a:t>))</a:t>
            </a:r>
          </a:p>
          <a:p>
            <a:r>
              <a:rPr lang="fr-CA" sz="1000" dirty="0"/>
              <a:t>        """</a:t>
            </a:r>
          </a:p>
          <a:p>
            <a:r>
              <a:rPr lang="fr-CA" sz="1000" dirty="0"/>
              <a:t>        </a:t>
            </a:r>
          </a:p>
          <a:p>
            <a:r>
              <a:rPr lang="fr-CA" sz="1000" dirty="0"/>
              <a:t>        # plot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plt.subplot</a:t>
            </a:r>
            <a:r>
              <a:rPr lang="fr-CA" sz="1000" dirty="0"/>
              <a:t>(4, </a:t>
            </a:r>
            <a:r>
              <a:rPr lang="fr-CA" sz="1000" dirty="0" err="1"/>
              <a:t>len</a:t>
            </a:r>
            <a:r>
              <a:rPr lang="fr-CA" sz="1000" dirty="0"/>
              <a:t>(</a:t>
            </a:r>
            <a:r>
              <a:rPr lang="fr-CA" sz="1000" dirty="0" err="1"/>
              <a:t>clustering_algorithms</a:t>
            </a:r>
            <a:r>
              <a:rPr lang="fr-CA" sz="1000" dirty="0"/>
              <a:t>), </a:t>
            </a:r>
            <a:r>
              <a:rPr lang="fr-CA" sz="1000" dirty="0" err="1"/>
              <a:t>plot_num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i_dataset</a:t>
            </a:r>
            <a:r>
              <a:rPr lang="fr-CA" sz="1000" dirty="0"/>
              <a:t> == 0: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plt.title</a:t>
            </a:r>
            <a:r>
              <a:rPr lang="fr-CA" sz="1000" dirty="0"/>
              <a:t>(</a:t>
            </a:r>
            <a:r>
              <a:rPr lang="fr-CA" sz="1000" dirty="0" err="1"/>
              <a:t>name</a:t>
            </a:r>
            <a:r>
              <a:rPr lang="fr-CA" sz="1000" dirty="0"/>
              <a:t>, size=18)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plt.scatter</a:t>
            </a:r>
            <a:r>
              <a:rPr lang="fr-CA" sz="1000" dirty="0"/>
              <a:t>(X[:, 0], X[:, 1], </a:t>
            </a:r>
            <a:r>
              <a:rPr lang="fr-CA" sz="1000" dirty="0" err="1"/>
              <a:t>color</a:t>
            </a:r>
            <a:r>
              <a:rPr lang="fr-CA" sz="1000" dirty="0"/>
              <a:t>=</a:t>
            </a:r>
            <a:r>
              <a:rPr lang="fr-CA" sz="1000" dirty="0" err="1"/>
              <a:t>colors</a:t>
            </a:r>
            <a:r>
              <a:rPr lang="fr-CA" sz="1000" dirty="0"/>
              <a:t>[</a:t>
            </a:r>
            <a:r>
              <a:rPr lang="fr-CA" sz="1000" dirty="0" err="1"/>
              <a:t>y_pred</a:t>
            </a:r>
            <a:r>
              <a:rPr lang="fr-CA" sz="1000" dirty="0"/>
              <a:t>].</a:t>
            </a:r>
            <a:r>
              <a:rPr lang="fr-CA" sz="1000" dirty="0" err="1"/>
              <a:t>tolist</a:t>
            </a:r>
            <a:r>
              <a:rPr lang="fr-CA" sz="1000" dirty="0"/>
              <a:t>(), s=10)</a:t>
            </a:r>
          </a:p>
          <a:p>
            <a:endParaRPr lang="fr-CA" sz="1000" dirty="0"/>
          </a:p>
          <a:p>
            <a:r>
              <a:rPr lang="fr-CA" sz="1000" dirty="0"/>
              <a:t>        if </a:t>
            </a:r>
            <a:r>
              <a:rPr lang="fr-CA" sz="1000" dirty="0" err="1"/>
              <a:t>hasattr</a:t>
            </a:r>
            <a:r>
              <a:rPr lang="fr-CA" sz="1000" dirty="0"/>
              <a:t>(</a:t>
            </a:r>
            <a:r>
              <a:rPr lang="fr-CA" sz="1000" dirty="0" err="1"/>
              <a:t>algorithm</a:t>
            </a:r>
            <a:r>
              <a:rPr lang="fr-CA" sz="1000" dirty="0"/>
              <a:t>, '</a:t>
            </a:r>
            <a:r>
              <a:rPr lang="fr-CA" sz="1000" dirty="0" err="1"/>
              <a:t>cluster_centers</a:t>
            </a:r>
            <a:r>
              <a:rPr lang="fr-CA" sz="1000" dirty="0"/>
              <a:t>_'):</a:t>
            </a:r>
          </a:p>
          <a:p>
            <a:r>
              <a:rPr lang="fr-CA" sz="1000" dirty="0"/>
              <a:t>            centers = </a:t>
            </a:r>
            <a:r>
              <a:rPr lang="fr-CA" sz="1000" dirty="0" err="1"/>
              <a:t>algorithm.cluster_centers</a:t>
            </a:r>
            <a:r>
              <a:rPr lang="fr-CA" sz="1000" dirty="0"/>
              <a:t>_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center_colors</a:t>
            </a:r>
            <a:r>
              <a:rPr lang="fr-CA" sz="1000" dirty="0"/>
              <a:t> = </a:t>
            </a:r>
            <a:r>
              <a:rPr lang="fr-CA" sz="1000" dirty="0" err="1"/>
              <a:t>colors</a:t>
            </a:r>
            <a:r>
              <a:rPr lang="fr-CA" sz="1000" dirty="0"/>
              <a:t>[:</a:t>
            </a:r>
            <a:r>
              <a:rPr lang="fr-CA" sz="1000" dirty="0" err="1"/>
              <a:t>len</a:t>
            </a:r>
            <a:r>
              <a:rPr lang="fr-CA" sz="1000" dirty="0"/>
              <a:t>(centers)]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plt.scatter</a:t>
            </a:r>
            <a:r>
              <a:rPr lang="fr-CA" sz="1000" dirty="0"/>
              <a:t>(centers[:, 0], centers[:, 1], s=100, c=</a:t>
            </a:r>
            <a:r>
              <a:rPr lang="fr-CA" sz="1000" dirty="0" err="1"/>
              <a:t>center_colors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plt.xlim</a:t>
            </a:r>
            <a:r>
              <a:rPr lang="fr-CA" sz="1000" dirty="0"/>
              <a:t>(-2, 2)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plt.ylim</a:t>
            </a:r>
            <a:r>
              <a:rPr lang="fr-CA" sz="1000" dirty="0"/>
              <a:t>(-2, 2)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plt.xticks</a:t>
            </a:r>
            <a:r>
              <a:rPr lang="fr-CA" sz="1000" dirty="0"/>
              <a:t>(())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plt.yticks</a:t>
            </a:r>
            <a:r>
              <a:rPr lang="fr-CA" sz="1000" dirty="0"/>
              <a:t>(())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np.max</a:t>
            </a:r>
            <a:r>
              <a:rPr lang="fr-CA" sz="1000" dirty="0"/>
              <a:t>(</a:t>
            </a:r>
            <a:r>
              <a:rPr lang="fr-CA" sz="1000" dirty="0" err="1"/>
              <a:t>y_pred</a:t>
            </a:r>
            <a:r>
              <a:rPr lang="fr-CA" sz="1000" dirty="0"/>
              <a:t>) != 0: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plt.text</a:t>
            </a:r>
            <a:r>
              <a:rPr lang="fr-CA" sz="1000" dirty="0"/>
              <a:t>(.99, .9, ('</a:t>
            </a:r>
            <a:r>
              <a:rPr lang="fr-CA" sz="1000" dirty="0" err="1"/>
              <a:t>Silh</a:t>
            </a:r>
            <a:r>
              <a:rPr lang="fr-CA" sz="1000" dirty="0"/>
              <a:t> : %.2f' % silhouette),</a:t>
            </a:r>
          </a:p>
          <a:p>
            <a:r>
              <a:rPr lang="fr-CA" sz="1000" dirty="0"/>
              <a:t>                     </a:t>
            </a:r>
            <a:r>
              <a:rPr lang="fr-CA" sz="1000" dirty="0" err="1"/>
              <a:t>transform</a:t>
            </a:r>
            <a:r>
              <a:rPr lang="fr-CA" sz="1000" dirty="0"/>
              <a:t>=</a:t>
            </a:r>
            <a:r>
              <a:rPr lang="fr-CA" sz="1000" dirty="0" err="1"/>
              <a:t>plt.gca</a:t>
            </a:r>
            <a:r>
              <a:rPr lang="fr-CA" sz="1000" dirty="0"/>
              <a:t>().</a:t>
            </a:r>
            <a:r>
              <a:rPr lang="fr-CA" sz="1000" dirty="0" err="1"/>
              <a:t>transAxes</a:t>
            </a:r>
            <a:r>
              <a:rPr lang="fr-CA" sz="1000" dirty="0"/>
              <a:t>, size=15,</a:t>
            </a:r>
          </a:p>
          <a:p>
            <a:r>
              <a:rPr lang="fr-CA" sz="1000" dirty="0"/>
              <a:t>                     </a:t>
            </a:r>
            <a:r>
              <a:rPr lang="fr-CA" sz="1000" dirty="0" err="1"/>
              <a:t>horizontalalignment</a:t>
            </a:r>
            <a:r>
              <a:rPr lang="fr-CA" sz="1000" dirty="0"/>
              <a:t>='right')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plt.text</a:t>
            </a:r>
            <a:r>
              <a:rPr lang="fr-CA" sz="1000" dirty="0"/>
              <a:t>(.99, .01, ('ARI : %.2f' % ARI),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transform</a:t>
            </a:r>
            <a:r>
              <a:rPr lang="fr-CA" sz="1000" dirty="0"/>
              <a:t>=</a:t>
            </a:r>
            <a:r>
              <a:rPr lang="fr-CA" sz="1000" dirty="0" err="1"/>
              <a:t>plt.gca</a:t>
            </a:r>
            <a:r>
              <a:rPr lang="fr-CA" sz="1000" dirty="0"/>
              <a:t>().</a:t>
            </a:r>
            <a:r>
              <a:rPr lang="fr-CA" sz="1000" dirty="0" err="1"/>
              <a:t>transAxes</a:t>
            </a:r>
            <a:r>
              <a:rPr lang="fr-CA" sz="1000" dirty="0"/>
              <a:t>, size=15,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horizontalalignment</a:t>
            </a:r>
            <a:r>
              <a:rPr lang="fr-CA" sz="1000" dirty="0"/>
              <a:t>='right')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plt.text</a:t>
            </a:r>
            <a:r>
              <a:rPr lang="fr-CA" sz="1000" dirty="0"/>
              <a:t>(.01, .01, ('%.2fs' % (t1 - t0)).</a:t>
            </a:r>
            <a:r>
              <a:rPr lang="fr-CA" sz="1000" dirty="0" err="1"/>
              <a:t>lstrip</a:t>
            </a:r>
            <a:r>
              <a:rPr lang="fr-CA" sz="1000" dirty="0"/>
              <a:t>('0'),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transform</a:t>
            </a:r>
            <a:r>
              <a:rPr lang="fr-CA" sz="1000" dirty="0"/>
              <a:t>=</a:t>
            </a:r>
            <a:r>
              <a:rPr lang="fr-CA" sz="1000" dirty="0" err="1"/>
              <a:t>plt.gca</a:t>
            </a:r>
            <a:r>
              <a:rPr lang="fr-CA" sz="1000" dirty="0"/>
              <a:t>().</a:t>
            </a:r>
            <a:r>
              <a:rPr lang="fr-CA" sz="1000" dirty="0" err="1"/>
              <a:t>transAxes</a:t>
            </a:r>
            <a:r>
              <a:rPr lang="fr-CA" sz="1000" dirty="0"/>
              <a:t>, size=15,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horizontalalignment</a:t>
            </a:r>
            <a:r>
              <a:rPr lang="fr-CA" sz="1000" dirty="0"/>
              <a:t>='</a:t>
            </a:r>
            <a:r>
              <a:rPr lang="fr-CA" sz="1000" dirty="0" err="1"/>
              <a:t>left</a:t>
            </a:r>
            <a:r>
              <a:rPr lang="fr-CA" sz="1000" dirty="0"/>
              <a:t>')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plot_num</a:t>
            </a:r>
            <a:r>
              <a:rPr lang="fr-CA" sz="1000" dirty="0"/>
              <a:t> += 1</a:t>
            </a:r>
          </a:p>
          <a:p>
            <a:endParaRPr lang="fr-CA" sz="1000" dirty="0"/>
          </a:p>
          <a:p>
            <a:r>
              <a:rPr lang="fr-CA" sz="1000" dirty="0" err="1"/>
              <a:t>plt.show</a:t>
            </a:r>
            <a:r>
              <a:rPr lang="fr-CA" sz="10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2.7. ENSEMBLE JOUET (SKLEARN)</a:t>
            </a:r>
          </a:p>
        </p:txBody>
      </p:sp>
    </p:spTree>
    <p:extLst>
      <p:ext uri="{BB962C8B-B14F-4D97-AF65-F5344CB8AC3E}">
        <p14:creationId xmlns:p14="http://schemas.microsoft.com/office/powerpoint/2010/main" val="4219603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57889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1000" dirty="0"/>
              <a:t>import warnings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("ignore")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DeprecationWarning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FutureWarning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1 : importer les librairies utiles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%</a:t>
            </a:r>
            <a:r>
              <a:rPr lang="fr-CA" sz="1000" dirty="0" err="1"/>
              <a:t>matplotlib</a:t>
            </a:r>
            <a:r>
              <a:rPr lang="fr-CA" sz="1000" dirty="0"/>
              <a:t> </a:t>
            </a:r>
            <a:r>
              <a:rPr lang="fr-CA" sz="1000" dirty="0" err="1"/>
              <a:t>inline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les librairies utiles pour l'analyse</a:t>
            </a:r>
          </a:p>
          <a:p>
            <a:r>
              <a:rPr lang="fr-CA" sz="1000" dirty="0"/>
              <a:t>import pandas as </a:t>
            </a:r>
            <a:r>
              <a:rPr lang="fr-CA" sz="1000" dirty="0" err="1"/>
              <a:t>pd</a:t>
            </a:r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numpy</a:t>
            </a:r>
            <a:r>
              <a:rPr lang="fr-CA" sz="1000" dirty="0"/>
              <a:t> as </a:t>
            </a:r>
            <a:r>
              <a:rPr lang="fr-CA" sz="1000" dirty="0" err="1"/>
              <a:t>np</a:t>
            </a:r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matplotlib.pyplot</a:t>
            </a:r>
            <a:r>
              <a:rPr lang="fr-CA" sz="1000" dirty="0"/>
              <a:t> as </a:t>
            </a:r>
            <a:r>
              <a:rPr lang="fr-CA" sz="1000" dirty="0" err="1"/>
              <a:t>plt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2 : importer les fonctions utiles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# Importer les fonctions de prétraitement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sklearn.preprocessing</a:t>
            </a:r>
            <a:r>
              <a:rPr lang="fr-CA" sz="1000" dirty="0"/>
              <a:t> import </a:t>
            </a:r>
            <a:r>
              <a:rPr lang="fr-CA" sz="1000" dirty="0" err="1"/>
              <a:t>StandardScaler</a:t>
            </a:r>
            <a:r>
              <a:rPr lang="fr-CA" sz="1000" dirty="0"/>
              <a:t>, </a:t>
            </a:r>
            <a:r>
              <a:rPr lang="fr-CA" sz="1000" dirty="0" err="1"/>
              <a:t>MinMaxScaler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une fonction qui nous permette de construire aléatoirement les ensembles "Entraînement" et "Test"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sklearn.model_selection</a:t>
            </a:r>
            <a:r>
              <a:rPr lang="fr-CA" sz="1000" dirty="0"/>
              <a:t> import </a:t>
            </a:r>
            <a:r>
              <a:rPr lang="fr-CA" sz="1000" dirty="0" err="1"/>
              <a:t>train_test_split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le modèle de régression logistique de </a:t>
            </a:r>
            <a:r>
              <a:rPr lang="fr-CA" sz="1000" dirty="0" err="1"/>
              <a:t>sklearn</a:t>
            </a:r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sklearn.ensemble</a:t>
            </a:r>
            <a:r>
              <a:rPr lang="fr-CA" sz="1000" dirty="0"/>
              <a:t> import </a:t>
            </a:r>
            <a:r>
              <a:rPr lang="fr-CA" sz="1000" dirty="0" err="1"/>
              <a:t>RandomForestClassifier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la fonction de validation croisée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sklearn.model_selection</a:t>
            </a:r>
            <a:r>
              <a:rPr lang="fr-CA" sz="1000" dirty="0"/>
              <a:t> import </a:t>
            </a:r>
            <a:r>
              <a:rPr lang="fr-CA" sz="1000" dirty="0" err="1"/>
              <a:t>StratifiedKFold</a:t>
            </a:r>
            <a:r>
              <a:rPr lang="fr-CA" sz="1000" dirty="0"/>
              <a:t>, </a:t>
            </a:r>
            <a:r>
              <a:rPr lang="fr-CA" sz="1000" dirty="0" err="1"/>
              <a:t>GridSearchCV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la fonction permettant d'afficher le rapport de classification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sklearn.metrics</a:t>
            </a:r>
            <a:r>
              <a:rPr lang="fr-CA" sz="1000" dirty="0"/>
              <a:t> import f1_score, </a:t>
            </a:r>
            <a:r>
              <a:rPr lang="fr-CA" sz="1000" dirty="0" err="1"/>
              <a:t>make_scorer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np.random.seed</a:t>
            </a:r>
            <a:r>
              <a:rPr lang="fr-CA" sz="1000" dirty="0"/>
              <a:t>(42)</a:t>
            </a:r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3 : importer et préparer le jeu de données 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# Importons un ensemble de données</a:t>
            </a:r>
          </a:p>
          <a:p>
            <a:r>
              <a:rPr lang="fr-CA" sz="1000" dirty="0"/>
              <a:t>data = </a:t>
            </a:r>
            <a:r>
              <a:rPr lang="fr-CA" sz="1000" dirty="0" err="1"/>
              <a:t>pd.read_csv</a:t>
            </a:r>
            <a:r>
              <a:rPr lang="fr-CA" sz="1000" dirty="0"/>
              <a:t>('../data/sim_data_signature_small.csv')</a:t>
            </a:r>
          </a:p>
          <a:p>
            <a:r>
              <a:rPr lang="fr-CA" sz="1000" dirty="0"/>
              <a:t># Retirer les lignes comportant des données manquantes</a:t>
            </a:r>
          </a:p>
          <a:p>
            <a:r>
              <a:rPr lang="fr-CA" sz="1000" dirty="0"/>
              <a:t>data = </a:t>
            </a:r>
            <a:r>
              <a:rPr lang="fr-CA" sz="1000" dirty="0" err="1"/>
              <a:t>data.dropna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/>
              <a:t>#</a:t>
            </a:r>
            <a:r>
              <a:rPr lang="fr-CA" sz="1000" dirty="0" err="1"/>
              <a:t>features_cols</a:t>
            </a:r>
            <a:r>
              <a:rPr lang="fr-CA" sz="1000" dirty="0"/>
              <a:t> = ['PHQ9TT', 'CEVQOTT', 'DAST10TT', 'AUDITTT', 'STAIYTT']</a:t>
            </a:r>
          </a:p>
          <a:p>
            <a:endParaRPr lang="fr-CA" sz="1000" dirty="0"/>
          </a:p>
          <a:p>
            <a:r>
              <a:rPr lang="fr-CA" sz="1000" dirty="0" err="1"/>
              <a:t>features_cols</a:t>
            </a:r>
            <a:r>
              <a:rPr lang="fr-CA" sz="1000" dirty="0"/>
              <a:t> = ['UPPSPNU', 'UPPSPPU', 'UPPSPPR', 'UPPSPPE', 'UPPSPSS', 'PHQ9TT', 'CEVQOTT', 'CEVQOTP', 'CEVQOTS', \</a:t>
            </a:r>
          </a:p>
          <a:p>
            <a:r>
              <a:rPr lang="fr-CA" sz="1000" dirty="0"/>
              <a:t>                'DAST10TT', 'AUDITTT', 'STAIYTT', 'BGHTTA', 'BGHTTB', 'BGHTTC', 'BGHTTD', 'AGE', 'SES']</a:t>
            </a:r>
          </a:p>
          <a:p>
            <a:endParaRPr lang="fr-CA" sz="1000" dirty="0"/>
          </a:p>
          <a:p>
            <a:r>
              <a:rPr lang="fr-CA" sz="1000" dirty="0"/>
              <a:t>X = </a:t>
            </a:r>
            <a:r>
              <a:rPr lang="fr-CA" sz="1000" dirty="0" err="1"/>
              <a:t>data.loc</a:t>
            </a:r>
            <a:r>
              <a:rPr lang="fr-CA" sz="1000" dirty="0"/>
              <a:t>[:, </a:t>
            </a:r>
            <a:r>
              <a:rPr lang="fr-CA" sz="1000" dirty="0" err="1"/>
              <a:t>features_cols</a:t>
            </a:r>
            <a:r>
              <a:rPr lang="fr-CA" sz="1000" dirty="0"/>
              <a:t>]</a:t>
            </a:r>
          </a:p>
          <a:p>
            <a:r>
              <a:rPr lang="fr-CA" sz="1000" dirty="0"/>
              <a:t>y = data['CIMDX']</a:t>
            </a:r>
          </a:p>
          <a:p>
            <a:endParaRPr lang="fr-CA" sz="1000" dirty="0"/>
          </a:p>
          <a:p>
            <a:r>
              <a:rPr lang="fr-CA" sz="1000" dirty="0" err="1"/>
              <a:t>print</a:t>
            </a:r>
            <a:r>
              <a:rPr lang="fr-CA" sz="1000" dirty="0"/>
              <a:t>(</a:t>
            </a:r>
            <a:r>
              <a:rPr lang="fr-CA" sz="1000" dirty="0" err="1"/>
              <a:t>X.shape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 err="1"/>
              <a:t>X_train</a:t>
            </a:r>
            <a:r>
              <a:rPr lang="fr-CA" sz="1000" dirty="0"/>
              <a:t>, </a:t>
            </a:r>
            <a:r>
              <a:rPr lang="fr-CA" sz="1000" dirty="0" err="1"/>
              <a:t>X_test</a:t>
            </a:r>
            <a:r>
              <a:rPr lang="fr-CA" sz="1000" dirty="0"/>
              <a:t>, </a:t>
            </a:r>
            <a:r>
              <a:rPr lang="fr-CA" sz="1000" dirty="0" err="1"/>
              <a:t>y_train</a:t>
            </a:r>
            <a:r>
              <a:rPr lang="fr-CA" sz="1000" dirty="0"/>
              <a:t>, </a:t>
            </a:r>
            <a:r>
              <a:rPr lang="fr-CA" sz="1000" dirty="0" err="1"/>
              <a:t>y_test</a:t>
            </a:r>
            <a:r>
              <a:rPr lang="fr-CA" sz="1000" dirty="0"/>
              <a:t> = </a:t>
            </a:r>
            <a:r>
              <a:rPr lang="fr-CA" sz="1000" dirty="0" err="1"/>
              <a:t>train_test_split</a:t>
            </a:r>
            <a:r>
              <a:rPr lang="fr-CA" sz="1000" dirty="0"/>
              <a:t>(X, y, </a:t>
            </a:r>
            <a:r>
              <a:rPr lang="fr-CA" sz="1000" dirty="0" err="1"/>
              <a:t>test_size</a:t>
            </a:r>
            <a:r>
              <a:rPr lang="fr-CA" sz="1000" dirty="0"/>
              <a:t> = 0.2)</a:t>
            </a:r>
          </a:p>
          <a:p>
            <a:endParaRPr lang="fr-CA" sz="1000" dirty="0"/>
          </a:p>
          <a:p>
            <a:r>
              <a:rPr lang="fr-CA" sz="1000" dirty="0" err="1"/>
              <a:t>scaler</a:t>
            </a:r>
            <a:r>
              <a:rPr lang="fr-CA" sz="1000" dirty="0"/>
              <a:t> = </a:t>
            </a:r>
            <a:r>
              <a:rPr lang="fr-CA" sz="1000" dirty="0" err="1"/>
              <a:t>StandardScaler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 err="1"/>
              <a:t>X_train</a:t>
            </a:r>
            <a:r>
              <a:rPr lang="fr-CA" sz="1000" dirty="0"/>
              <a:t> = </a:t>
            </a:r>
            <a:r>
              <a:rPr lang="fr-CA" sz="1000" dirty="0" err="1"/>
              <a:t>scaler.fit_transform</a:t>
            </a:r>
            <a:r>
              <a:rPr lang="fr-CA" sz="1000" dirty="0"/>
              <a:t>(</a:t>
            </a:r>
            <a:r>
              <a:rPr lang="fr-CA" sz="1000" dirty="0" err="1"/>
              <a:t>X_train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X_test</a:t>
            </a:r>
            <a:r>
              <a:rPr lang="fr-CA" sz="1000" dirty="0"/>
              <a:t> = </a:t>
            </a:r>
            <a:r>
              <a:rPr lang="fr-CA" sz="1000" dirty="0" err="1"/>
              <a:t>scaler.fit_transform</a:t>
            </a:r>
            <a:r>
              <a:rPr lang="fr-CA" sz="1000" dirty="0"/>
              <a:t>(</a:t>
            </a:r>
            <a:r>
              <a:rPr lang="fr-CA" sz="1000" dirty="0" err="1"/>
              <a:t>X_test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 err="1"/>
              <a:t>print</a:t>
            </a:r>
            <a:r>
              <a:rPr lang="fr-CA" sz="1000" dirty="0"/>
              <a:t>('Data </a:t>
            </a:r>
            <a:r>
              <a:rPr lang="fr-CA" sz="1000" dirty="0" err="1"/>
              <a:t>ready</a:t>
            </a:r>
            <a:r>
              <a:rPr lang="fr-CA" sz="1000" dirty="0"/>
              <a:t>')</a:t>
            </a:r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4 : définir et entraîner le modèle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# Définir le modèle</a:t>
            </a:r>
          </a:p>
          <a:p>
            <a:r>
              <a:rPr lang="fr-CA" sz="1000" dirty="0" err="1"/>
              <a:t>model_forest</a:t>
            </a:r>
            <a:r>
              <a:rPr lang="fr-CA" sz="1000" dirty="0"/>
              <a:t> = </a:t>
            </a:r>
            <a:r>
              <a:rPr lang="fr-CA" sz="1000" dirty="0" err="1"/>
              <a:t>RandomForestClassifier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/>
              <a:t># Définir les hyperparamètres</a:t>
            </a:r>
          </a:p>
          <a:p>
            <a:r>
              <a:rPr lang="fr-CA" sz="1000" dirty="0" err="1"/>
              <a:t>hyperparams_forest</a:t>
            </a:r>
            <a:r>
              <a:rPr lang="fr-CA" sz="1000" dirty="0"/>
              <a:t> = {'</a:t>
            </a:r>
            <a:r>
              <a:rPr lang="fr-CA" sz="1000" dirty="0" err="1"/>
              <a:t>n_estimators</a:t>
            </a:r>
            <a:r>
              <a:rPr lang="fr-CA" sz="1000" dirty="0"/>
              <a:t>':[5], \</a:t>
            </a:r>
          </a:p>
          <a:p>
            <a:r>
              <a:rPr lang="fr-CA" sz="1000" dirty="0"/>
              <a:t>                      '</a:t>
            </a:r>
            <a:r>
              <a:rPr lang="fr-CA" sz="1000" dirty="0" err="1"/>
              <a:t>max_depth</a:t>
            </a:r>
            <a:r>
              <a:rPr lang="fr-CA" sz="1000" dirty="0"/>
              <a:t>':[1, 2, 4, 8, 12, 16], \</a:t>
            </a:r>
          </a:p>
          <a:p>
            <a:r>
              <a:rPr lang="fr-CA" sz="1000" dirty="0"/>
              <a:t>                      '</a:t>
            </a:r>
            <a:r>
              <a:rPr lang="fr-CA" sz="1000" dirty="0" err="1"/>
              <a:t>min_samples_split</a:t>
            </a:r>
            <a:r>
              <a:rPr lang="fr-CA" sz="1000" dirty="0"/>
              <a:t>':[2, 4, 6, 8, 10, 12, 14, 16], \</a:t>
            </a:r>
          </a:p>
          <a:p>
            <a:r>
              <a:rPr lang="fr-CA" sz="1000" dirty="0"/>
              <a:t>                      '</a:t>
            </a:r>
            <a:r>
              <a:rPr lang="fr-CA" sz="1000" dirty="0" err="1"/>
              <a:t>max_features</a:t>
            </a:r>
            <a:r>
              <a:rPr lang="fr-CA" sz="1000" dirty="0"/>
              <a:t>': [1, 3, 5]}</a:t>
            </a:r>
          </a:p>
          <a:p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cv_folds</a:t>
            </a:r>
            <a:r>
              <a:rPr lang="fr-CA" sz="1000" dirty="0"/>
              <a:t> = </a:t>
            </a:r>
            <a:r>
              <a:rPr lang="fr-CA" sz="1000" dirty="0" err="1"/>
              <a:t>StratifiedKFold</a:t>
            </a:r>
            <a:r>
              <a:rPr lang="fr-CA" sz="1000" dirty="0"/>
              <a:t>(</a:t>
            </a:r>
            <a:r>
              <a:rPr lang="fr-CA" sz="1000" dirty="0" err="1"/>
              <a:t>n_splits</a:t>
            </a:r>
            <a:r>
              <a:rPr lang="fr-CA" sz="1000" dirty="0"/>
              <a:t>=3, </a:t>
            </a:r>
            <a:r>
              <a:rPr lang="fr-CA" sz="1000" dirty="0" err="1"/>
              <a:t>random_state</a:t>
            </a:r>
            <a:r>
              <a:rPr lang="fr-CA" sz="1000" dirty="0"/>
              <a:t>=42)</a:t>
            </a:r>
          </a:p>
          <a:p>
            <a:endParaRPr lang="fr-CA" sz="1000" dirty="0"/>
          </a:p>
          <a:p>
            <a:r>
              <a:rPr lang="fr-CA" sz="1000" dirty="0" err="1"/>
              <a:t>scoring</a:t>
            </a:r>
            <a:r>
              <a:rPr lang="fr-CA" sz="1000" dirty="0"/>
              <a:t> = </a:t>
            </a:r>
            <a:r>
              <a:rPr lang="fr-CA" sz="1000" dirty="0" err="1"/>
              <a:t>make_scorer</a:t>
            </a:r>
            <a:r>
              <a:rPr lang="fr-CA" sz="1000" dirty="0"/>
              <a:t>(f1_score , </a:t>
            </a:r>
            <a:r>
              <a:rPr lang="fr-CA" sz="1000" dirty="0" err="1"/>
              <a:t>average</a:t>
            </a:r>
            <a:r>
              <a:rPr lang="fr-CA" sz="1000" dirty="0"/>
              <a:t>='macro')</a:t>
            </a:r>
          </a:p>
          <a:p>
            <a:endParaRPr lang="fr-CA" sz="1000" dirty="0"/>
          </a:p>
          <a:p>
            <a:r>
              <a:rPr lang="fr-CA" sz="1000" dirty="0" err="1"/>
              <a:t>cv_valid</a:t>
            </a:r>
            <a:r>
              <a:rPr lang="fr-CA" sz="1000" dirty="0"/>
              <a:t> = </a:t>
            </a:r>
            <a:r>
              <a:rPr lang="fr-CA" sz="1000" dirty="0" err="1"/>
              <a:t>GridSearchCV</a:t>
            </a:r>
            <a:r>
              <a:rPr lang="fr-CA" sz="1000" dirty="0"/>
              <a:t>(</a:t>
            </a:r>
            <a:r>
              <a:rPr lang="fr-CA" sz="1000" dirty="0" err="1"/>
              <a:t>estimator</a:t>
            </a:r>
            <a:r>
              <a:rPr lang="fr-CA" sz="1000" dirty="0"/>
              <a:t>=</a:t>
            </a:r>
            <a:r>
              <a:rPr lang="fr-CA" sz="1000" dirty="0" err="1"/>
              <a:t>model_forest</a:t>
            </a:r>
            <a:r>
              <a:rPr lang="fr-CA" sz="1000" dirty="0"/>
              <a:t>, </a:t>
            </a:r>
            <a:r>
              <a:rPr lang="fr-CA" sz="1000" dirty="0" err="1"/>
              <a:t>param_grid</a:t>
            </a:r>
            <a:r>
              <a:rPr lang="fr-CA" sz="1000" dirty="0"/>
              <a:t>=</a:t>
            </a:r>
            <a:r>
              <a:rPr lang="fr-CA" sz="1000" dirty="0" err="1"/>
              <a:t>hyperparams_forest</a:t>
            </a:r>
            <a:r>
              <a:rPr lang="fr-CA" sz="1000" dirty="0"/>
              <a:t>, cv=</a:t>
            </a:r>
            <a:r>
              <a:rPr lang="fr-CA" sz="1000" dirty="0" err="1"/>
              <a:t>cv_folds</a:t>
            </a:r>
            <a:r>
              <a:rPr lang="fr-CA" sz="1000" dirty="0"/>
              <a:t>, </a:t>
            </a:r>
            <a:r>
              <a:rPr lang="fr-CA" sz="1000" dirty="0" err="1"/>
              <a:t>scoring</a:t>
            </a:r>
            <a:r>
              <a:rPr lang="fr-CA" sz="1000" dirty="0"/>
              <a:t>=</a:t>
            </a:r>
            <a:r>
              <a:rPr lang="fr-CA" sz="1000" dirty="0" err="1"/>
              <a:t>scoring</a:t>
            </a:r>
            <a:r>
              <a:rPr lang="fr-CA" sz="1000" dirty="0"/>
              <a:t>, </a:t>
            </a:r>
            <a:r>
              <a:rPr lang="fr-CA" sz="1000" dirty="0" err="1"/>
              <a:t>iid</a:t>
            </a:r>
            <a:r>
              <a:rPr lang="fr-CA" sz="1000" dirty="0"/>
              <a:t>=False)</a:t>
            </a:r>
          </a:p>
          <a:p>
            <a:r>
              <a:rPr lang="fr-CA" sz="1000" dirty="0" err="1"/>
              <a:t>cv_valid.fit</a:t>
            </a:r>
            <a:r>
              <a:rPr lang="fr-CA" sz="1000" dirty="0"/>
              <a:t>(</a:t>
            </a:r>
            <a:r>
              <a:rPr lang="fr-CA" sz="1000" dirty="0" err="1"/>
              <a:t>X_train</a:t>
            </a:r>
            <a:r>
              <a:rPr lang="fr-CA" sz="1000" dirty="0"/>
              <a:t>, </a:t>
            </a:r>
            <a:r>
              <a:rPr lang="fr-CA" sz="1000" dirty="0" err="1"/>
              <a:t>y_train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best_params</a:t>
            </a:r>
            <a:r>
              <a:rPr lang="fr-CA" sz="1000" dirty="0"/>
              <a:t> = </a:t>
            </a:r>
            <a:r>
              <a:rPr lang="fr-CA" sz="1000" dirty="0" err="1"/>
              <a:t>cv_valid.best_params</a:t>
            </a:r>
            <a:r>
              <a:rPr lang="fr-CA" sz="1000" dirty="0"/>
              <a:t>_</a:t>
            </a:r>
          </a:p>
          <a:p>
            <a:r>
              <a:rPr lang="fr-CA" sz="1000" dirty="0" err="1"/>
              <a:t>best_score</a:t>
            </a:r>
            <a:r>
              <a:rPr lang="fr-CA" sz="1000" dirty="0"/>
              <a:t> = </a:t>
            </a:r>
            <a:r>
              <a:rPr lang="fr-CA" sz="1000" dirty="0" err="1"/>
              <a:t>cv_valid.best_score</a:t>
            </a:r>
            <a:r>
              <a:rPr lang="fr-CA" sz="1000" dirty="0"/>
              <a:t>_</a:t>
            </a:r>
          </a:p>
          <a:p>
            <a:r>
              <a:rPr lang="fr-CA" sz="1000" dirty="0"/>
              <a:t>model = </a:t>
            </a:r>
            <a:r>
              <a:rPr lang="fr-CA" sz="1000" dirty="0" err="1"/>
              <a:t>cv_valid.best_estimator</a:t>
            </a:r>
            <a:r>
              <a:rPr lang="fr-CA" sz="1000" dirty="0"/>
              <a:t>_</a:t>
            </a:r>
          </a:p>
          <a:p>
            <a:r>
              <a:rPr lang="fr-CA" sz="1000" dirty="0" err="1"/>
              <a:t>print</a:t>
            </a:r>
            <a:r>
              <a:rPr lang="fr-CA" sz="1000" dirty="0"/>
              <a:t>('\</a:t>
            </a:r>
            <a:r>
              <a:rPr lang="fr-CA" sz="1000" dirty="0" err="1"/>
              <a:t>nMeilleurs</a:t>
            </a:r>
            <a:r>
              <a:rPr lang="fr-CA" sz="1000" dirty="0"/>
              <a:t> hyperparamètres: \n', </a:t>
            </a:r>
            <a:r>
              <a:rPr lang="fr-CA" sz="1000" dirty="0" err="1"/>
              <a:t>best_params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print</a:t>
            </a:r>
            <a:r>
              <a:rPr lang="fr-CA" sz="1000" dirty="0"/>
              <a:t>('\</a:t>
            </a:r>
            <a:r>
              <a:rPr lang="fr-CA" sz="1000" dirty="0" err="1"/>
              <a:t>nScore</a:t>
            </a:r>
            <a:r>
              <a:rPr lang="fr-CA" sz="1000" dirty="0"/>
              <a:t> = \n', </a:t>
            </a:r>
            <a:r>
              <a:rPr lang="fr-CA" sz="1000" dirty="0" err="1"/>
              <a:t>best_score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print</a:t>
            </a:r>
            <a:r>
              <a:rPr lang="fr-CA" sz="1000" dirty="0"/>
              <a:t>('\</a:t>
            </a:r>
            <a:r>
              <a:rPr lang="fr-CA" sz="1000" dirty="0" err="1"/>
              <a:t>nImportance</a:t>
            </a:r>
            <a:r>
              <a:rPr lang="fr-CA" sz="1000" dirty="0"/>
              <a:t> des caractéristiques : \n', </a:t>
            </a:r>
            <a:r>
              <a:rPr lang="fr-CA" sz="1000" dirty="0" err="1"/>
              <a:t>model.feature_importances</a:t>
            </a:r>
            <a:r>
              <a:rPr lang="fr-CA" sz="1000" dirty="0"/>
              <a:t>_)</a:t>
            </a:r>
          </a:p>
          <a:p>
            <a:endParaRPr lang="fr-CA" sz="1000" dirty="0"/>
          </a:p>
          <a:p>
            <a:r>
              <a:rPr lang="fr-CA" sz="1000" dirty="0"/>
              <a:t>importances = </a:t>
            </a:r>
            <a:r>
              <a:rPr lang="fr-CA" sz="1000" dirty="0" err="1"/>
              <a:t>model.feature_importances</a:t>
            </a:r>
            <a:r>
              <a:rPr lang="fr-CA" sz="1000" dirty="0"/>
              <a:t>_</a:t>
            </a:r>
          </a:p>
          <a:p>
            <a:r>
              <a:rPr lang="fr-CA" sz="1000" dirty="0"/>
              <a:t>indices = </a:t>
            </a:r>
            <a:r>
              <a:rPr lang="fr-CA" sz="1000" dirty="0" err="1"/>
              <a:t>np.argsort</a:t>
            </a:r>
            <a:r>
              <a:rPr lang="fr-CA" sz="1000" dirty="0"/>
              <a:t>(importances)</a:t>
            </a:r>
          </a:p>
          <a:p>
            <a:endParaRPr lang="fr-CA" sz="1000" dirty="0"/>
          </a:p>
          <a:p>
            <a:r>
              <a:rPr lang="fr-CA" sz="1000" dirty="0" err="1"/>
              <a:t>plt.title</a:t>
            </a:r>
            <a:r>
              <a:rPr lang="fr-CA" sz="1000" dirty="0"/>
              <a:t>('</a:t>
            </a:r>
            <a:r>
              <a:rPr lang="fr-CA" sz="1000" dirty="0" err="1"/>
              <a:t>Feature</a:t>
            </a:r>
            <a:r>
              <a:rPr lang="fr-CA" sz="1000" dirty="0"/>
              <a:t> Importances')</a:t>
            </a:r>
          </a:p>
          <a:p>
            <a:r>
              <a:rPr lang="fr-CA" sz="1000" dirty="0" err="1"/>
              <a:t>plt.barh</a:t>
            </a:r>
            <a:r>
              <a:rPr lang="fr-CA" sz="1000" dirty="0"/>
              <a:t>(range(</a:t>
            </a:r>
            <a:r>
              <a:rPr lang="fr-CA" sz="1000" dirty="0" err="1"/>
              <a:t>len</a:t>
            </a:r>
            <a:r>
              <a:rPr lang="fr-CA" sz="1000" dirty="0"/>
              <a:t>(indices)), importances[indices], </a:t>
            </a:r>
            <a:r>
              <a:rPr lang="fr-CA" sz="1000" dirty="0" err="1"/>
              <a:t>color</a:t>
            </a:r>
            <a:r>
              <a:rPr lang="fr-CA" sz="1000" dirty="0"/>
              <a:t>='b', </a:t>
            </a:r>
            <a:r>
              <a:rPr lang="fr-CA" sz="1000" dirty="0" err="1"/>
              <a:t>align</a:t>
            </a:r>
            <a:r>
              <a:rPr lang="fr-CA" sz="1000" dirty="0"/>
              <a:t>='center')</a:t>
            </a:r>
          </a:p>
          <a:p>
            <a:r>
              <a:rPr lang="fr-CA" sz="1000" dirty="0" err="1"/>
              <a:t>plt.yticks</a:t>
            </a:r>
            <a:r>
              <a:rPr lang="fr-CA" sz="1000" dirty="0"/>
              <a:t>(range(</a:t>
            </a:r>
            <a:r>
              <a:rPr lang="fr-CA" sz="1000" dirty="0" err="1"/>
              <a:t>len</a:t>
            </a:r>
            <a:r>
              <a:rPr lang="fr-CA" sz="1000" dirty="0"/>
              <a:t>(indices)), [</a:t>
            </a:r>
            <a:r>
              <a:rPr lang="fr-CA" sz="1000" dirty="0" err="1"/>
              <a:t>features_cols</a:t>
            </a:r>
            <a:r>
              <a:rPr lang="fr-CA" sz="1000" dirty="0"/>
              <a:t>[i] for i in indices])</a:t>
            </a:r>
          </a:p>
          <a:p>
            <a:r>
              <a:rPr lang="fr-CA" sz="1000" dirty="0" err="1"/>
              <a:t>plt.xlabel</a:t>
            </a:r>
            <a:r>
              <a:rPr lang="fr-CA" sz="1000" dirty="0"/>
              <a:t>('Relative Importance')</a:t>
            </a:r>
          </a:p>
          <a:p>
            <a:r>
              <a:rPr lang="fr-CA" sz="1000" dirty="0" err="1"/>
              <a:t>plt.show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 err="1"/>
              <a:t>print</a:t>
            </a:r>
            <a:r>
              <a:rPr lang="fr-CA" sz="1000" dirty="0"/>
              <a:t>("\n\n Analyse terminée")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2.8. SIGNATURE (SELECTION DE VARIABLES)</a:t>
            </a:r>
          </a:p>
        </p:txBody>
      </p:sp>
    </p:spTree>
    <p:extLst>
      <p:ext uri="{BB962C8B-B14F-4D97-AF65-F5344CB8AC3E}">
        <p14:creationId xmlns:p14="http://schemas.microsoft.com/office/powerpoint/2010/main" val="189544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2943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diminuer la variance de notre solution, on peut utiliser une </a:t>
            </a:r>
            <a:r>
              <a:rPr lang="fr-CA" sz="4000" b="1" dirty="0"/>
              <a:t>méthode d’ensemble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L’idée est la même que lorsque nous avions vu le </a:t>
            </a:r>
            <a:r>
              <a:rPr lang="fr-CA" sz="4000" i="1" dirty="0"/>
              <a:t>bagging </a:t>
            </a:r>
            <a:r>
              <a:rPr lang="fr-CA" sz="4000" dirty="0"/>
              <a:t>et le </a:t>
            </a:r>
            <a:r>
              <a:rPr lang="fr-CA" sz="4000" i="1" dirty="0" err="1"/>
              <a:t>boosting</a:t>
            </a:r>
            <a:r>
              <a:rPr lang="fr-CA" sz="4000" dirty="0"/>
              <a:t>.</a:t>
            </a:r>
          </a:p>
          <a:p>
            <a:endParaRPr lang="fr-CA" sz="4000" i="1" dirty="0"/>
          </a:p>
          <a:p>
            <a:r>
              <a:rPr lang="fr-CA" sz="4000" dirty="0"/>
              <a:t>Il n’existe toutefois actuellement pas de fonction dans </a:t>
            </a:r>
            <a:r>
              <a:rPr lang="fr-CA" sz="4000" i="1" dirty="0" err="1"/>
              <a:t>Sklearn</a:t>
            </a:r>
            <a:r>
              <a:rPr lang="fr-CA" sz="4000" i="1" dirty="0"/>
              <a:t> </a:t>
            </a:r>
            <a:r>
              <a:rPr lang="fr-CA" sz="4000" dirty="0"/>
              <a:t>permettant d’utiliser une méthode d’ensemble dans le cadre d’un algorithme de regroupement.</a:t>
            </a:r>
            <a:r>
              <a:rPr lang="fr-CA" sz="4000" i="1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Néanmoins, il est possible d’utiliser des librairies proposées par différents auteurs (ex. </a:t>
            </a:r>
            <a:r>
              <a:rPr lang="fr-CA" sz="3600" i="1" dirty="0"/>
              <a:t>Ronan, 2018</a:t>
            </a:r>
            <a:r>
              <a:rPr lang="fr-CA" sz="3600" dirty="0"/>
              <a:t>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>
                <a:hlinkClick r:id="rId3"/>
              </a:rPr>
              <a:t>https://github.com/NaegleLab/OpenEnsembles</a:t>
            </a:r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2.9. MÉTHODES D’ENSEMBLES</a:t>
            </a:r>
          </a:p>
        </p:txBody>
      </p:sp>
    </p:spTree>
    <p:extLst>
      <p:ext uri="{BB962C8B-B14F-4D97-AF65-F5344CB8AC3E}">
        <p14:creationId xmlns:p14="http://schemas.microsoft.com/office/powerpoint/2010/main" val="417221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262533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Voici certains avantages/inconvénients de ces </a:t>
            </a:r>
            <a:br>
              <a:rPr lang="fr-CA" sz="4000" dirty="0"/>
            </a:br>
            <a:r>
              <a:rPr lang="fr-CA" sz="4000" dirty="0"/>
              <a:t>méthodes de regroupement :</a:t>
            </a:r>
          </a:p>
          <a:p>
            <a:pPr lvl="2"/>
            <a:endParaRPr lang="fr-CA" sz="3200" dirty="0"/>
          </a:p>
          <a:p>
            <a:r>
              <a:rPr lang="fr-CA" sz="4000" b="1" dirty="0"/>
              <a:t>K-moyennes (basée sur le partitionnement)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Rapide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Produit des groupements compacts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Difficile de trouver le bon nombre de regroupements (</a:t>
            </a:r>
            <a:r>
              <a:rPr lang="fr-CA" sz="3200" i="1" dirty="0"/>
              <a:t>k</a:t>
            </a:r>
            <a:r>
              <a:rPr lang="fr-CA" sz="32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Sensible à l’état initial. </a:t>
            </a:r>
            <a:br>
              <a:rPr lang="fr-CA" sz="3200" dirty="0"/>
            </a:br>
            <a:r>
              <a:rPr lang="fr-CA" sz="3200" dirty="0"/>
              <a:t>(utiliser l’option d’initialisation </a:t>
            </a:r>
            <a:r>
              <a:rPr lang="fr-CA" sz="3200" i="1" dirty="0" err="1"/>
              <a:t>kmeans</a:t>
            </a:r>
            <a:r>
              <a:rPr lang="fr-CA" sz="3200" i="1" dirty="0"/>
              <a:t>++</a:t>
            </a:r>
            <a:r>
              <a:rPr lang="fr-CA" sz="3200" dirty="0"/>
              <a:t>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Limité à des regroupements relativement circulaires.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b="1" dirty="0"/>
              <a:t>Décalage de moyenne (basée sur la densité)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Flexible quant à la forme des groupes </a:t>
            </a:r>
            <a:br>
              <a:rPr lang="fr-CA" sz="3200" dirty="0"/>
            </a:br>
            <a:r>
              <a:rPr lang="fr-CA" sz="3200" dirty="0"/>
              <a:t>(mais moins que DBSCAN)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N’a pas besoin de connaître le nombre de regroupements.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La « bande passante » (</a:t>
            </a:r>
            <a:r>
              <a:rPr lang="fr-CA" sz="3200" i="1" dirty="0" err="1"/>
              <a:t>bandwidth</a:t>
            </a:r>
            <a:r>
              <a:rPr lang="fr-CA" sz="3200" dirty="0"/>
              <a:t>) est difficile à ajuster.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Moins efficace si la densité n’est pas homogène.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Demande beaucoup de mémoire si beaucoup de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r>
              <a:rPr lang="fr-CA" sz="4000" b="1" dirty="0"/>
              <a:t>DBSCAN (basée sur la densité)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Efficace peu importe la forme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N’a pas besoin de connaître le nombre de regroupements.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Epsilon</a:t>
            </a:r>
            <a:r>
              <a:rPr lang="fr-CA" sz="3200" dirty="0"/>
              <a:t> et le </a:t>
            </a:r>
            <a:r>
              <a:rPr lang="fr-CA" sz="3200" i="1" dirty="0"/>
              <a:t>nombre minimum d’exemples pour former un groupement</a:t>
            </a:r>
            <a:r>
              <a:rPr lang="fr-CA" sz="3200" dirty="0"/>
              <a:t> sont difficiles à ajuster.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Moins efficace si la densité n’est pas homogène.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Demande beaucoup de mémoire si beaucoup de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r>
              <a:rPr lang="fr-CA" sz="4000" b="1" dirty="0"/>
              <a:t>Modèle de mélange gaussien (basée sur un modèle)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Procure une probabilité d’appartenir à chaque algorithme (plutôt que résultat binaire de type « 1 » ou « 0 »).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Difficile de trouver le bon nombre de regroupements (</a:t>
            </a:r>
            <a:r>
              <a:rPr lang="fr-CA" sz="3200" i="1" dirty="0"/>
              <a:t>k</a:t>
            </a:r>
            <a:r>
              <a:rPr lang="fr-CA" sz="32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Moins flexible qu’algorithmes basés sur la densité concernant la forme des groupes (mais plus que k-moyennes).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Demande beaucoup de mémoire si beaucoup de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r>
              <a:rPr lang="fr-CA" sz="4000" b="1" dirty="0"/>
              <a:t>Regroupement agglomératif (basée sur une hiérarchie)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Procure une structure plus informative que les autres.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Difficile de trouver le bon nombre de regroupements (</a:t>
            </a:r>
            <a:r>
              <a:rPr lang="fr-CA" sz="3200" i="1" dirty="0"/>
              <a:t>k</a:t>
            </a:r>
            <a:r>
              <a:rPr lang="fr-CA" sz="32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Difficile de trouver la bonne métrique de calcul des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Méthode lente.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RÉCAPITULATIF DES MÉTHODES DE REGROUPEMENT</a:t>
            </a:r>
          </a:p>
        </p:txBody>
      </p:sp>
    </p:spTree>
    <p:extLst>
      <p:ext uri="{BB962C8B-B14F-4D97-AF65-F5344CB8AC3E}">
        <p14:creationId xmlns:p14="http://schemas.microsoft.com/office/powerpoint/2010/main" val="311746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C587DB-3BB3-4A74-B29A-52EF92035605}"/>
              </a:ext>
            </a:extLst>
          </p:cNvPr>
          <p:cNvCxnSpPr>
            <a:cxnSpLocks/>
          </p:cNvCxnSpPr>
          <p:nvPr/>
        </p:nvCxnSpPr>
        <p:spPr>
          <a:xfrm flipV="1">
            <a:off x="6605771" y="9467850"/>
            <a:ext cx="1861135" cy="3839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Comment préserver les regroupements dans un affichage comportant un nombre inférieur de dimensions ?</a:t>
            </a:r>
          </a:p>
          <a:p>
            <a:endParaRPr lang="fr-CA" sz="4000" dirty="0"/>
          </a:p>
          <a:p>
            <a:r>
              <a:rPr lang="fr-CA" sz="4000" dirty="0"/>
              <a:t>Plus précisément, ici, comment projeter les regroupements en deux dimensions dans un affichage en une dimension.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/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34">
            <a:extLst>
              <a:ext uri="{FF2B5EF4-FFF2-40B4-BE49-F238E27FC236}">
                <a16:creationId xmlns:a16="http://schemas.microsoft.com/office/drawing/2014/main" id="{F49E72BF-92A5-4D56-935C-7608E47F7D83}"/>
              </a:ext>
            </a:extLst>
          </p:cNvPr>
          <p:cNvGrpSpPr/>
          <p:nvPr/>
        </p:nvGrpSpPr>
        <p:grpSpPr>
          <a:xfrm>
            <a:off x="4159205" y="4123848"/>
            <a:ext cx="4273561" cy="3379095"/>
            <a:chOff x="2895600" y="2819400"/>
            <a:chExt cx="2590800" cy="2590800"/>
          </a:xfrm>
        </p:grpSpPr>
        <p:cxnSp>
          <p:nvCxnSpPr>
            <p:cNvPr id="19" name="Connecteur droit 32">
              <a:extLst>
                <a:ext uri="{FF2B5EF4-FFF2-40B4-BE49-F238E27FC236}">
                  <a16:creationId xmlns:a16="http://schemas.microsoft.com/office/drawing/2014/main" id="{B9351245-5931-427D-84DA-8809B600EFDD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33">
              <a:extLst>
                <a:ext uri="{FF2B5EF4-FFF2-40B4-BE49-F238E27FC236}">
                  <a16:creationId xmlns:a16="http://schemas.microsoft.com/office/drawing/2014/main" id="{9AA7C223-3190-4B94-AFF8-78CD72D144F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lipse 35">
            <a:extLst>
              <a:ext uri="{FF2B5EF4-FFF2-40B4-BE49-F238E27FC236}">
                <a16:creationId xmlns:a16="http://schemas.microsoft.com/office/drawing/2014/main" id="{28E6D8D5-3DF0-43EE-99AD-99C2EB1CA35F}"/>
              </a:ext>
            </a:extLst>
          </p:cNvPr>
          <p:cNvSpPr/>
          <p:nvPr/>
        </p:nvSpPr>
        <p:spPr>
          <a:xfrm>
            <a:off x="4559238" y="64474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Ellipse 36">
            <a:extLst>
              <a:ext uri="{FF2B5EF4-FFF2-40B4-BE49-F238E27FC236}">
                <a16:creationId xmlns:a16="http://schemas.microsoft.com/office/drawing/2014/main" id="{4B36F200-90B2-4D7C-8E90-01B245269981}"/>
              </a:ext>
            </a:extLst>
          </p:cNvPr>
          <p:cNvSpPr/>
          <p:nvPr/>
        </p:nvSpPr>
        <p:spPr>
          <a:xfrm>
            <a:off x="4901229" y="533339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37">
            <a:extLst>
              <a:ext uri="{FF2B5EF4-FFF2-40B4-BE49-F238E27FC236}">
                <a16:creationId xmlns:a16="http://schemas.microsoft.com/office/drawing/2014/main" id="{E9CE7683-185A-4667-8D50-61FB5D60BDF0}"/>
              </a:ext>
            </a:extLst>
          </p:cNvPr>
          <p:cNvSpPr/>
          <p:nvPr/>
        </p:nvSpPr>
        <p:spPr>
          <a:xfrm>
            <a:off x="5000614" y="675797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40">
            <a:extLst>
              <a:ext uri="{FF2B5EF4-FFF2-40B4-BE49-F238E27FC236}">
                <a16:creationId xmlns:a16="http://schemas.microsoft.com/office/drawing/2014/main" id="{A5B17F87-7B87-4898-A447-5539156B116B}"/>
              </a:ext>
            </a:extLst>
          </p:cNvPr>
          <p:cNvSpPr/>
          <p:nvPr/>
        </p:nvSpPr>
        <p:spPr>
          <a:xfrm>
            <a:off x="6109893" y="473491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Ellipse 41">
            <a:extLst>
              <a:ext uri="{FF2B5EF4-FFF2-40B4-BE49-F238E27FC236}">
                <a16:creationId xmlns:a16="http://schemas.microsoft.com/office/drawing/2014/main" id="{07F8BC05-308A-419C-8162-4B724224910F}"/>
              </a:ext>
            </a:extLst>
          </p:cNvPr>
          <p:cNvSpPr/>
          <p:nvPr/>
        </p:nvSpPr>
        <p:spPr>
          <a:xfrm>
            <a:off x="5093029" y="63947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42">
            <a:extLst>
              <a:ext uri="{FF2B5EF4-FFF2-40B4-BE49-F238E27FC236}">
                <a16:creationId xmlns:a16="http://schemas.microsoft.com/office/drawing/2014/main" id="{6AD7B858-FD59-4EBA-A665-7579447DDF23}"/>
              </a:ext>
            </a:extLst>
          </p:cNvPr>
          <p:cNvSpPr/>
          <p:nvPr/>
        </p:nvSpPr>
        <p:spPr>
          <a:xfrm>
            <a:off x="6040792" y="533055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Ellipse 48">
            <a:extLst>
              <a:ext uri="{FF2B5EF4-FFF2-40B4-BE49-F238E27FC236}">
                <a16:creationId xmlns:a16="http://schemas.microsoft.com/office/drawing/2014/main" id="{D8FF5993-9EB6-4F1A-9670-BBA431214972}"/>
              </a:ext>
            </a:extLst>
          </p:cNvPr>
          <p:cNvSpPr/>
          <p:nvPr/>
        </p:nvSpPr>
        <p:spPr>
          <a:xfrm>
            <a:off x="4979133" y="4588428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/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42">
            <a:extLst>
              <a:ext uri="{FF2B5EF4-FFF2-40B4-BE49-F238E27FC236}">
                <a16:creationId xmlns:a16="http://schemas.microsoft.com/office/drawing/2014/main" id="{B4E8A548-7197-4B89-8B45-2082262FE08E}"/>
              </a:ext>
            </a:extLst>
          </p:cNvPr>
          <p:cNvSpPr/>
          <p:nvPr/>
        </p:nvSpPr>
        <p:spPr>
          <a:xfrm>
            <a:off x="4640992" y="510201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Ellipse 40">
            <a:extLst>
              <a:ext uri="{FF2B5EF4-FFF2-40B4-BE49-F238E27FC236}">
                <a16:creationId xmlns:a16="http://schemas.microsoft.com/office/drawing/2014/main" id="{618695BA-4D6C-4DC7-B189-FAE33FC77FF8}"/>
              </a:ext>
            </a:extLst>
          </p:cNvPr>
          <p:cNvSpPr/>
          <p:nvPr/>
        </p:nvSpPr>
        <p:spPr>
          <a:xfrm>
            <a:off x="6524017" y="531680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2" name="Connecteur droit 32">
            <a:extLst>
              <a:ext uri="{FF2B5EF4-FFF2-40B4-BE49-F238E27FC236}">
                <a16:creationId xmlns:a16="http://schemas.microsoft.com/office/drawing/2014/main" id="{558CBFF6-B011-405F-9482-7D2C9A7F537F}"/>
              </a:ext>
            </a:extLst>
          </p:cNvPr>
          <p:cNvCxnSpPr/>
          <p:nvPr/>
        </p:nvCxnSpPr>
        <p:spPr>
          <a:xfrm>
            <a:off x="231925" y="8225830"/>
            <a:ext cx="0" cy="3379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35">
            <a:extLst>
              <a:ext uri="{FF2B5EF4-FFF2-40B4-BE49-F238E27FC236}">
                <a16:creationId xmlns:a16="http://schemas.microsoft.com/office/drawing/2014/main" id="{0713815C-32EF-47BB-907F-5FC6C3E1CE11}"/>
              </a:ext>
            </a:extLst>
          </p:cNvPr>
          <p:cNvSpPr/>
          <p:nvPr/>
        </p:nvSpPr>
        <p:spPr>
          <a:xfrm>
            <a:off x="136658" y="105494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6">
            <a:extLst>
              <a:ext uri="{FF2B5EF4-FFF2-40B4-BE49-F238E27FC236}">
                <a16:creationId xmlns:a16="http://schemas.microsoft.com/office/drawing/2014/main" id="{DC2E28C9-6BBB-4E8D-83AA-32085D040802}"/>
              </a:ext>
            </a:extLst>
          </p:cNvPr>
          <p:cNvSpPr/>
          <p:nvPr/>
        </p:nvSpPr>
        <p:spPr>
          <a:xfrm>
            <a:off x="140829" y="94353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7">
            <a:extLst>
              <a:ext uri="{FF2B5EF4-FFF2-40B4-BE49-F238E27FC236}">
                <a16:creationId xmlns:a16="http://schemas.microsoft.com/office/drawing/2014/main" id="{7200D7EB-99DE-4F5D-BA8F-B6E3531B53D3}"/>
              </a:ext>
            </a:extLst>
          </p:cNvPr>
          <p:cNvSpPr/>
          <p:nvPr/>
        </p:nvSpPr>
        <p:spPr>
          <a:xfrm>
            <a:off x="131413" y="1085995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40">
            <a:extLst>
              <a:ext uri="{FF2B5EF4-FFF2-40B4-BE49-F238E27FC236}">
                <a16:creationId xmlns:a16="http://schemas.microsoft.com/office/drawing/2014/main" id="{6C05391F-7FF7-4002-A846-3879A919CD5E}"/>
              </a:ext>
            </a:extLst>
          </p:cNvPr>
          <p:cNvSpPr/>
          <p:nvPr/>
        </p:nvSpPr>
        <p:spPr>
          <a:xfrm>
            <a:off x="135373" y="883689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8" name="Ellipse 41">
            <a:extLst>
              <a:ext uri="{FF2B5EF4-FFF2-40B4-BE49-F238E27FC236}">
                <a16:creationId xmlns:a16="http://schemas.microsoft.com/office/drawing/2014/main" id="{D7735C2C-B2BD-4B95-B519-289FBC860356}"/>
              </a:ext>
            </a:extLst>
          </p:cNvPr>
          <p:cNvSpPr/>
          <p:nvPr/>
        </p:nvSpPr>
        <p:spPr>
          <a:xfrm>
            <a:off x="132806" y="104967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42">
            <a:extLst>
              <a:ext uri="{FF2B5EF4-FFF2-40B4-BE49-F238E27FC236}">
                <a16:creationId xmlns:a16="http://schemas.microsoft.com/office/drawing/2014/main" id="{AF5CB6DF-BD79-4009-A9CF-2B07ED86A50C}"/>
              </a:ext>
            </a:extLst>
          </p:cNvPr>
          <p:cNvSpPr/>
          <p:nvPr/>
        </p:nvSpPr>
        <p:spPr>
          <a:xfrm>
            <a:off x="137392" y="94325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0" name="Ellipse 48">
            <a:extLst>
              <a:ext uri="{FF2B5EF4-FFF2-40B4-BE49-F238E27FC236}">
                <a16:creationId xmlns:a16="http://schemas.microsoft.com/office/drawing/2014/main" id="{3321D597-9191-443D-B0AC-4E26026BE2B3}"/>
              </a:ext>
            </a:extLst>
          </p:cNvPr>
          <p:cNvSpPr/>
          <p:nvPr/>
        </p:nvSpPr>
        <p:spPr>
          <a:xfrm>
            <a:off x="137453" y="869041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/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42">
            <a:extLst>
              <a:ext uri="{FF2B5EF4-FFF2-40B4-BE49-F238E27FC236}">
                <a16:creationId xmlns:a16="http://schemas.microsoft.com/office/drawing/2014/main" id="{8861CEB4-9CBC-4BFD-973B-5AE1D63BA46F}"/>
              </a:ext>
            </a:extLst>
          </p:cNvPr>
          <p:cNvSpPr/>
          <p:nvPr/>
        </p:nvSpPr>
        <p:spPr>
          <a:xfrm>
            <a:off x="134592" y="920399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Ellipse 40">
            <a:extLst>
              <a:ext uri="{FF2B5EF4-FFF2-40B4-BE49-F238E27FC236}">
                <a16:creationId xmlns:a16="http://schemas.microsoft.com/office/drawing/2014/main" id="{490C5921-16C0-4061-8FC4-191425A36AB6}"/>
              </a:ext>
            </a:extLst>
          </p:cNvPr>
          <p:cNvSpPr/>
          <p:nvPr/>
        </p:nvSpPr>
        <p:spPr>
          <a:xfrm>
            <a:off x="138017" y="941878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/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33">
            <a:extLst>
              <a:ext uri="{FF2B5EF4-FFF2-40B4-BE49-F238E27FC236}">
                <a16:creationId xmlns:a16="http://schemas.microsoft.com/office/drawing/2014/main" id="{8A502C6C-9487-42E1-886D-872863E13029}"/>
              </a:ext>
            </a:extLst>
          </p:cNvPr>
          <p:cNvCxnSpPr/>
          <p:nvPr/>
        </p:nvCxnSpPr>
        <p:spPr>
          <a:xfrm rot="16200000">
            <a:off x="3272795" y="9468145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35">
            <a:extLst>
              <a:ext uri="{FF2B5EF4-FFF2-40B4-BE49-F238E27FC236}">
                <a16:creationId xmlns:a16="http://schemas.microsoft.com/office/drawing/2014/main" id="{EE53EED7-D212-4864-A844-5025920D64BC}"/>
              </a:ext>
            </a:extLst>
          </p:cNvPr>
          <p:cNvSpPr/>
          <p:nvPr/>
        </p:nvSpPr>
        <p:spPr>
          <a:xfrm>
            <a:off x="1536047" y="114963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6">
            <a:extLst>
              <a:ext uri="{FF2B5EF4-FFF2-40B4-BE49-F238E27FC236}">
                <a16:creationId xmlns:a16="http://schemas.microsoft.com/office/drawing/2014/main" id="{6AB1F297-5782-46DD-9574-529E31575277}"/>
              </a:ext>
            </a:extLst>
          </p:cNvPr>
          <p:cNvSpPr/>
          <p:nvPr/>
        </p:nvSpPr>
        <p:spPr>
          <a:xfrm>
            <a:off x="1878038" y="115054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7">
            <a:extLst>
              <a:ext uri="{FF2B5EF4-FFF2-40B4-BE49-F238E27FC236}">
                <a16:creationId xmlns:a16="http://schemas.microsoft.com/office/drawing/2014/main" id="{C81AD661-F6C6-49DC-84C7-F958174C570B}"/>
              </a:ext>
            </a:extLst>
          </p:cNvPr>
          <p:cNvSpPr/>
          <p:nvPr/>
        </p:nvSpPr>
        <p:spPr>
          <a:xfrm>
            <a:off x="1977423" y="11505288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40">
            <a:extLst>
              <a:ext uri="{FF2B5EF4-FFF2-40B4-BE49-F238E27FC236}">
                <a16:creationId xmlns:a16="http://schemas.microsoft.com/office/drawing/2014/main" id="{6FCEC0A9-D440-425E-BE87-B65D01F71281}"/>
              </a:ext>
            </a:extLst>
          </p:cNvPr>
          <p:cNvSpPr/>
          <p:nvPr/>
        </p:nvSpPr>
        <p:spPr>
          <a:xfrm>
            <a:off x="3086702" y="11500718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2" name="Ellipse 41">
            <a:extLst>
              <a:ext uri="{FF2B5EF4-FFF2-40B4-BE49-F238E27FC236}">
                <a16:creationId xmlns:a16="http://schemas.microsoft.com/office/drawing/2014/main" id="{A4E3B8ED-ECAA-4FD1-B9F2-6676CCFB2403}"/>
              </a:ext>
            </a:extLst>
          </p:cNvPr>
          <p:cNvSpPr/>
          <p:nvPr/>
        </p:nvSpPr>
        <p:spPr>
          <a:xfrm>
            <a:off x="2069838" y="115071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42">
            <a:extLst>
              <a:ext uri="{FF2B5EF4-FFF2-40B4-BE49-F238E27FC236}">
                <a16:creationId xmlns:a16="http://schemas.microsoft.com/office/drawing/2014/main" id="{C9B42518-5AD7-4D25-BA50-9576EF44BAFC}"/>
              </a:ext>
            </a:extLst>
          </p:cNvPr>
          <p:cNvSpPr/>
          <p:nvPr/>
        </p:nvSpPr>
        <p:spPr>
          <a:xfrm>
            <a:off x="3017601" y="115026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4" name="Ellipse 48">
            <a:extLst>
              <a:ext uri="{FF2B5EF4-FFF2-40B4-BE49-F238E27FC236}">
                <a16:creationId xmlns:a16="http://schemas.microsoft.com/office/drawing/2014/main" id="{B65A0ED5-A804-4718-91C0-D69DE16DD9CB}"/>
              </a:ext>
            </a:extLst>
          </p:cNvPr>
          <p:cNvSpPr/>
          <p:nvPr/>
        </p:nvSpPr>
        <p:spPr>
          <a:xfrm>
            <a:off x="1955942" y="1150346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Ellipse 42">
            <a:extLst>
              <a:ext uri="{FF2B5EF4-FFF2-40B4-BE49-F238E27FC236}">
                <a16:creationId xmlns:a16="http://schemas.microsoft.com/office/drawing/2014/main" id="{30254878-6C83-40BD-8CE0-5711A0C920B7}"/>
              </a:ext>
            </a:extLst>
          </p:cNvPr>
          <p:cNvSpPr/>
          <p:nvPr/>
        </p:nvSpPr>
        <p:spPr>
          <a:xfrm>
            <a:off x="1617801" y="11505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Ellipse 40">
            <a:extLst>
              <a:ext uri="{FF2B5EF4-FFF2-40B4-BE49-F238E27FC236}">
                <a16:creationId xmlns:a16="http://schemas.microsoft.com/office/drawing/2014/main" id="{5DA14776-20AB-4A9A-A0CB-E0C666764B0C}"/>
              </a:ext>
            </a:extLst>
          </p:cNvPr>
          <p:cNvSpPr/>
          <p:nvPr/>
        </p:nvSpPr>
        <p:spPr>
          <a:xfrm>
            <a:off x="3500826" y="1150476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C7C74-94F3-4BB8-80F2-FE2C0FE70858}"/>
              </a:ext>
            </a:extLst>
          </p:cNvPr>
          <p:cNvSpPr txBox="1"/>
          <p:nvPr/>
        </p:nvSpPr>
        <p:spPr>
          <a:xfrm>
            <a:off x="541824" y="8261396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(2) </a:t>
            </a:r>
            <a:r>
              <a:rPr lang="fr-CA" sz="40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/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e 34">
            <a:extLst>
              <a:ext uri="{FF2B5EF4-FFF2-40B4-BE49-F238E27FC236}">
                <a16:creationId xmlns:a16="http://schemas.microsoft.com/office/drawing/2014/main" id="{671466F6-445D-4A07-8A8C-B6A218BD7911}"/>
              </a:ext>
            </a:extLst>
          </p:cNvPr>
          <p:cNvGrpSpPr/>
          <p:nvPr/>
        </p:nvGrpSpPr>
        <p:grpSpPr>
          <a:xfrm>
            <a:off x="7376614" y="8303647"/>
            <a:ext cx="4273561" cy="3379095"/>
            <a:chOff x="2895600" y="2819400"/>
            <a:chExt cx="2590800" cy="2590800"/>
          </a:xfrm>
        </p:grpSpPr>
        <p:cxnSp>
          <p:nvCxnSpPr>
            <p:cNvPr id="81" name="Connecteur droit 32">
              <a:extLst>
                <a:ext uri="{FF2B5EF4-FFF2-40B4-BE49-F238E27FC236}">
                  <a16:creationId xmlns:a16="http://schemas.microsoft.com/office/drawing/2014/main" id="{19C297A2-3D0C-4D8C-9DB6-A998F808416E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7E611C43-4A07-40C8-8F10-330133FA44D3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Ellipse 35">
            <a:extLst>
              <a:ext uri="{FF2B5EF4-FFF2-40B4-BE49-F238E27FC236}">
                <a16:creationId xmlns:a16="http://schemas.microsoft.com/office/drawing/2014/main" id="{01EAF0A0-D092-44E1-9738-F6A34B40FFC2}"/>
              </a:ext>
            </a:extLst>
          </p:cNvPr>
          <p:cNvSpPr/>
          <p:nvPr/>
        </p:nvSpPr>
        <p:spPr>
          <a:xfrm>
            <a:off x="6805127" y="1257920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Ellipse 36">
            <a:extLst>
              <a:ext uri="{FF2B5EF4-FFF2-40B4-BE49-F238E27FC236}">
                <a16:creationId xmlns:a16="http://schemas.microsoft.com/office/drawing/2014/main" id="{F095D820-A947-46DE-A319-24B8EC3FB840}"/>
              </a:ext>
            </a:extLst>
          </p:cNvPr>
          <p:cNvSpPr/>
          <p:nvPr/>
        </p:nvSpPr>
        <p:spPr>
          <a:xfrm>
            <a:off x="7341638" y="11483972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Ellipse 37">
            <a:extLst>
              <a:ext uri="{FF2B5EF4-FFF2-40B4-BE49-F238E27FC236}">
                <a16:creationId xmlns:a16="http://schemas.microsoft.com/office/drawing/2014/main" id="{E3F91B65-6C35-4721-93AA-694EC7431057}"/>
              </a:ext>
            </a:extLst>
          </p:cNvPr>
          <p:cNvSpPr/>
          <p:nvPr/>
        </p:nvSpPr>
        <p:spPr>
          <a:xfrm>
            <a:off x="6768282" y="12661222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Ellipse 40">
            <a:extLst>
              <a:ext uri="{FF2B5EF4-FFF2-40B4-BE49-F238E27FC236}">
                <a16:creationId xmlns:a16="http://schemas.microsoft.com/office/drawing/2014/main" id="{D0ED87F3-25B0-40E8-B5FD-FF9DA6857CCA}"/>
              </a:ext>
            </a:extLst>
          </p:cNvPr>
          <p:cNvSpPr/>
          <p:nvPr/>
        </p:nvSpPr>
        <p:spPr>
          <a:xfrm>
            <a:off x="7830287" y="1048724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7" name="Ellipse 41">
            <a:extLst>
              <a:ext uri="{FF2B5EF4-FFF2-40B4-BE49-F238E27FC236}">
                <a16:creationId xmlns:a16="http://schemas.microsoft.com/office/drawing/2014/main" id="{0BA29BE3-F0AB-4A82-876C-357EA8A1F030}"/>
              </a:ext>
            </a:extLst>
          </p:cNvPr>
          <p:cNvSpPr/>
          <p:nvPr/>
        </p:nvSpPr>
        <p:spPr>
          <a:xfrm>
            <a:off x="6960702" y="1227551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Ellipse 42">
            <a:extLst>
              <a:ext uri="{FF2B5EF4-FFF2-40B4-BE49-F238E27FC236}">
                <a16:creationId xmlns:a16="http://schemas.microsoft.com/office/drawing/2014/main" id="{C710D4D7-B53C-4135-8D4F-080E01F3B9F9}"/>
              </a:ext>
            </a:extLst>
          </p:cNvPr>
          <p:cNvSpPr/>
          <p:nvPr/>
        </p:nvSpPr>
        <p:spPr>
          <a:xfrm>
            <a:off x="7558632" y="1105099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/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Ellipse 42">
            <a:extLst>
              <a:ext uri="{FF2B5EF4-FFF2-40B4-BE49-F238E27FC236}">
                <a16:creationId xmlns:a16="http://schemas.microsoft.com/office/drawing/2014/main" id="{ECBA83D3-5D45-42E5-83D6-38C9D2E35C44}"/>
              </a:ext>
            </a:extLst>
          </p:cNvPr>
          <p:cNvSpPr/>
          <p:nvPr/>
        </p:nvSpPr>
        <p:spPr>
          <a:xfrm>
            <a:off x="7378912" y="11401185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Ellipse 40">
            <a:extLst>
              <a:ext uri="{FF2B5EF4-FFF2-40B4-BE49-F238E27FC236}">
                <a16:creationId xmlns:a16="http://schemas.microsoft.com/office/drawing/2014/main" id="{E88203F2-8393-4E0E-92B3-004D6437C15E}"/>
              </a:ext>
            </a:extLst>
          </p:cNvPr>
          <p:cNvSpPr/>
          <p:nvPr/>
        </p:nvSpPr>
        <p:spPr>
          <a:xfrm>
            <a:off x="7644619" y="1085646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54F96C-513B-40BB-85A7-D2DE2E85E2B0}"/>
              </a:ext>
            </a:extLst>
          </p:cNvPr>
          <p:cNvSpPr txBox="1"/>
          <p:nvPr/>
        </p:nvSpPr>
        <p:spPr>
          <a:xfrm>
            <a:off x="3186087" y="1012300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(1) </a:t>
            </a:r>
            <a:r>
              <a:rPr lang="fr-CA" sz="4000" b="1" dirty="0"/>
              <a:t>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5EA14F-EC9B-4393-95EE-B5F7D979BA50}"/>
              </a:ext>
            </a:extLst>
          </p:cNvPr>
          <p:cNvSpPr txBox="1"/>
          <p:nvPr/>
        </p:nvSpPr>
        <p:spPr>
          <a:xfrm>
            <a:off x="9116106" y="859013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PCA</a:t>
            </a:r>
            <a:r>
              <a:rPr lang="fr-CA" sz="4000" b="1" baseline="30000" dirty="0"/>
              <a:t> </a:t>
            </a:r>
            <a:r>
              <a:rPr lang="fr-CA" sz="4000" b="1" dirty="0"/>
              <a:t>?</a:t>
            </a:r>
          </a:p>
        </p:txBody>
      </p:sp>
      <p:sp>
        <p:nvSpPr>
          <p:cNvPr id="89" name="Ellipse 48">
            <a:extLst>
              <a:ext uri="{FF2B5EF4-FFF2-40B4-BE49-F238E27FC236}">
                <a16:creationId xmlns:a16="http://schemas.microsoft.com/office/drawing/2014/main" id="{0494E896-5066-48B2-AE49-5C24844816A8}"/>
              </a:ext>
            </a:extLst>
          </p:cNvPr>
          <p:cNvSpPr/>
          <p:nvPr/>
        </p:nvSpPr>
        <p:spPr>
          <a:xfrm>
            <a:off x="7624447" y="10901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4350</Words>
  <Application>Microsoft Office PowerPoint</Application>
  <PresentationFormat>Widescreen</PresentationFormat>
  <Paragraphs>1026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653</cp:revision>
  <dcterms:created xsi:type="dcterms:W3CDTF">2019-10-19T13:38:13Z</dcterms:created>
  <dcterms:modified xsi:type="dcterms:W3CDTF">2019-11-18T17:03:19Z</dcterms:modified>
</cp:coreProperties>
</file>