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2" r:id="rId3"/>
  </p:sldMasterIdLst>
  <p:notesMasterIdLst>
    <p:notesMasterId r:id="rId84"/>
  </p:notesMasterIdLst>
  <p:handoutMasterIdLst>
    <p:handoutMasterId r:id="rId85"/>
  </p:handoutMasterIdLst>
  <p:sldIdLst>
    <p:sldId id="683" r:id="rId4"/>
    <p:sldId id="716" r:id="rId5"/>
    <p:sldId id="712" r:id="rId6"/>
    <p:sldId id="746" r:id="rId7"/>
    <p:sldId id="769" r:id="rId8"/>
    <p:sldId id="770" r:id="rId9"/>
    <p:sldId id="771" r:id="rId10"/>
    <p:sldId id="772" r:id="rId11"/>
    <p:sldId id="773" r:id="rId12"/>
    <p:sldId id="774" r:id="rId13"/>
    <p:sldId id="775" r:id="rId14"/>
    <p:sldId id="776" r:id="rId15"/>
    <p:sldId id="777" r:id="rId16"/>
    <p:sldId id="778" r:id="rId17"/>
    <p:sldId id="779" r:id="rId18"/>
    <p:sldId id="780" r:id="rId19"/>
    <p:sldId id="781" r:id="rId20"/>
    <p:sldId id="782" r:id="rId21"/>
    <p:sldId id="783" r:id="rId22"/>
    <p:sldId id="784" r:id="rId23"/>
    <p:sldId id="785" r:id="rId24"/>
    <p:sldId id="786" r:id="rId25"/>
    <p:sldId id="787" r:id="rId26"/>
    <p:sldId id="788" r:id="rId27"/>
    <p:sldId id="789" r:id="rId28"/>
    <p:sldId id="790" r:id="rId29"/>
    <p:sldId id="791" r:id="rId30"/>
    <p:sldId id="792" r:id="rId31"/>
    <p:sldId id="793" r:id="rId32"/>
    <p:sldId id="794" r:id="rId33"/>
    <p:sldId id="795" r:id="rId34"/>
    <p:sldId id="796" r:id="rId35"/>
    <p:sldId id="797" r:id="rId36"/>
    <p:sldId id="798" r:id="rId37"/>
    <p:sldId id="799" r:id="rId38"/>
    <p:sldId id="800" r:id="rId39"/>
    <p:sldId id="801" r:id="rId40"/>
    <p:sldId id="802" r:id="rId41"/>
    <p:sldId id="803" r:id="rId42"/>
    <p:sldId id="804" r:id="rId43"/>
    <p:sldId id="744" r:id="rId44"/>
    <p:sldId id="760" r:id="rId45"/>
    <p:sldId id="745" r:id="rId46"/>
    <p:sldId id="747" r:id="rId47"/>
    <p:sldId id="748" r:id="rId48"/>
    <p:sldId id="749" r:id="rId49"/>
    <p:sldId id="750" r:id="rId50"/>
    <p:sldId id="751" r:id="rId51"/>
    <p:sldId id="752" r:id="rId52"/>
    <p:sldId id="753" r:id="rId53"/>
    <p:sldId id="754" r:id="rId54"/>
    <p:sldId id="717" r:id="rId55"/>
    <p:sldId id="718" r:id="rId56"/>
    <p:sldId id="719" r:id="rId57"/>
    <p:sldId id="720" r:id="rId58"/>
    <p:sldId id="768" r:id="rId59"/>
    <p:sldId id="761" r:id="rId60"/>
    <p:sldId id="762" r:id="rId61"/>
    <p:sldId id="763" r:id="rId62"/>
    <p:sldId id="764" r:id="rId63"/>
    <p:sldId id="765" r:id="rId64"/>
    <p:sldId id="766" r:id="rId65"/>
    <p:sldId id="767" r:id="rId66"/>
    <p:sldId id="722" r:id="rId67"/>
    <p:sldId id="724" r:id="rId68"/>
    <p:sldId id="725" r:id="rId69"/>
    <p:sldId id="743" r:id="rId70"/>
    <p:sldId id="732" r:id="rId71"/>
    <p:sldId id="729" r:id="rId72"/>
    <p:sldId id="730" r:id="rId73"/>
    <p:sldId id="731" r:id="rId74"/>
    <p:sldId id="728" r:id="rId75"/>
    <p:sldId id="733" r:id="rId76"/>
    <p:sldId id="734" r:id="rId77"/>
    <p:sldId id="738" r:id="rId78"/>
    <p:sldId id="739" r:id="rId79"/>
    <p:sldId id="740" r:id="rId80"/>
    <p:sldId id="741" r:id="rId81"/>
    <p:sldId id="742" r:id="rId82"/>
    <p:sldId id="706" r:id="rId83"/>
  </p:sldIdLst>
  <p:sldSz cx="9144000" cy="6858000" type="screen4x3"/>
  <p:notesSz cx="6858000" cy="92964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33CC"/>
    <a:srgbClr val="FFFF00"/>
    <a:srgbClr val="FFFF66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44" autoAdjust="0"/>
    <p:restoredTop sz="86696" autoAdjust="0"/>
  </p:normalViewPr>
  <p:slideViewPr>
    <p:cSldViewPr>
      <p:cViewPr varScale="1">
        <p:scale>
          <a:sx n="62" d="100"/>
          <a:sy n="62" d="100"/>
        </p:scale>
        <p:origin x="5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4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808" y="-11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notesMaster" Target="notesMasters/notesMaster1.xml"/><Relationship Id="rId85" Type="http://schemas.openxmlformats.org/officeDocument/2006/relationships/handoutMaster" Target="handoutMasters/handoutMaster1.xml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615B171-11EF-453F-8980-73B0188A674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/>
              <a:t>Click to edit Master text styles</a:t>
            </a:r>
          </a:p>
          <a:p>
            <a:pPr lvl="1"/>
            <a:r>
              <a:rPr lang="th-TH" noProof="0"/>
              <a:t>Second level</a:t>
            </a:r>
          </a:p>
          <a:p>
            <a:pPr lvl="2"/>
            <a:r>
              <a:rPr lang="th-TH" noProof="0"/>
              <a:t>Third level</a:t>
            </a:r>
          </a:p>
          <a:p>
            <a:pPr lvl="3"/>
            <a:r>
              <a:rPr lang="th-TH" noProof="0"/>
              <a:t>Fourth level</a:t>
            </a:r>
          </a:p>
          <a:p>
            <a:pPr lvl="4"/>
            <a:r>
              <a:rPr lang="th-TH" noProof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54EC19A-973C-47D5-AEAB-138938046ED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544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8960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http://mdsoft.co.th/%E0%B8%84%E0%B8%A7%E0%B8%B2%E0%B8%A1%E0%B8%A3%E0%B8%B9%E0%B9%89/140-node-js-%E0%B8%84%E0%B8%B7%E0%B8%AD%E0%B8%AD%E0%B8%B0%E0%B9%84%E0%B8%A3.html</a:t>
            </a:r>
          </a:p>
          <a:p>
            <a:endParaRPr lang="en-US" dirty="0"/>
          </a:p>
          <a:p>
            <a:r>
              <a:rPr lang="en-US" dirty="0"/>
              <a:t>http://meewebfree.com/site/nodejs/441-learn-about-node-js-with-basic-of-node-js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4321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http://meewebfree.com/site/nodejs/441-learn-about-node-js-with-basic-of-node-js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6238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954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4001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514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prstGeom prst="rect">
            <a:avLst/>
          </a:prstGeom>
          <a:solidFill>
            <a:srgbClr val="FF4D2F"/>
          </a:solidFill>
          <a:ln w="9525">
            <a:solidFill>
              <a:srgbClr val="F223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th-TH" sz="280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FF4D2F"/>
          </a:solidFill>
          <a:ln w="9525">
            <a:solidFill>
              <a:srgbClr val="F223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th-TH" sz="2800">
              <a:latin typeface="Arial" panose="020B0604020202020204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3870325" cy="3667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9pPr>
          </a:lstStyle>
          <a:p>
            <a:pPr algn="l" eaLnBrk="1" hangingPunct="1">
              <a:defRPr/>
            </a:pPr>
            <a:r>
              <a:rPr lang="en-US" sz="1800" b="1">
                <a:solidFill>
                  <a:schemeClr val="bg1"/>
                </a:solidFill>
              </a:rPr>
              <a:t>Research &amp; Development Team</a:t>
            </a:r>
            <a:endParaRPr lang="th-TH" sz="1800">
              <a:solidFill>
                <a:schemeClr val="bg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6200" y="5773738"/>
            <a:ext cx="5562600" cy="703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9pPr>
          </a:lstStyle>
          <a:p>
            <a:pPr algn="l" eaLnBrk="1" hangingPunct="1">
              <a:defRPr/>
            </a:pPr>
            <a:r>
              <a:rPr lang="th-TH" sz="800">
                <a:solidFill>
                  <a:schemeClr val="bg1"/>
                </a:solidFill>
              </a:rPr>
              <a:t>© Copyright </a:t>
            </a:r>
            <a:r>
              <a:rPr lang="en-US" sz="800">
                <a:solidFill>
                  <a:schemeClr val="bg1"/>
                </a:solidFill>
              </a:rPr>
              <a:t>PnP Solution Co., Ltd.</a:t>
            </a:r>
            <a:r>
              <a:rPr lang="th-TH" sz="800">
                <a:solidFill>
                  <a:schemeClr val="bg1"/>
                </a:solidFill>
              </a:rPr>
              <a:t>, 2006. All Rights Reserved</a:t>
            </a:r>
          </a:p>
          <a:p>
            <a:pPr algn="l" eaLnBrk="1" hangingPunct="1">
              <a:defRPr/>
            </a:pPr>
            <a:r>
              <a:rPr lang="th-TH" sz="800">
                <a:solidFill>
                  <a:schemeClr val="bg1"/>
                </a:solidFill>
              </a:rPr>
              <a:t>This publication may refer to products that are not currently</a:t>
            </a:r>
          </a:p>
          <a:p>
            <a:pPr algn="l" eaLnBrk="1" hangingPunct="1">
              <a:defRPr/>
            </a:pPr>
            <a:r>
              <a:rPr lang="th-TH" sz="800">
                <a:solidFill>
                  <a:schemeClr val="bg1"/>
                </a:solidFill>
              </a:rPr>
              <a:t>available in your country. </a:t>
            </a:r>
            <a:r>
              <a:rPr lang="en-US" sz="800">
                <a:solidFill>
                  <a:schemeClr val="bg1"/>
                </a:solidFill>
              </a:rPr>
              <a:t>PnP Solution Co., Ltd.</a:t>
            </a:r>
            <a:r>
              <a:rPr lang="th-TH" sz="800">
                <a:solidFill>
                  <a:schemeClr val="bg1"/>
                </a:solidFill>
              </a:rPr>
              <a:t> makes no commitment to</a:t>
            </a:r>
          </a:p>
          <a:p>
            <a:pPr algn="l" eaLnBrk="1" hangingPunct="1">
              <a:defRPr/>
            </a:pPr>
            <a:r>
              <a:rPr lang="th-TH" sz="800">
                <a:solidFill>
                  <a:schemeClr val="bg1"/>
                </a:solidFill>
              </a:rPr>
              <a:t>make available any products referred to herein.</a:t>
            </a:r>
          </a:p>
          <a:p>
            <a:pPr algn="l" eaLnBrk="1" hangingPunct="1">
              <a:defRPr/>
            </a:pPr>
            <a:endParaRPr lang="th-TH" sz="800">
              <a:solidFill>
                <a:schemeClr val="bg1"/>
              </a:solidFill>
            </a:endParaRPr>
          </a:p>
        </p:txBody>
      </p:sp>
      <p:pic>
        <p:nvPicPr>
          <p:cNvPr id="8" name="Picture 14" descr="logoLogi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2800" y="228600"/>
            <a:ext cx="1600200" cy="1314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th-TH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E67FD-CB40-4266-B7ED-916A58B1F00E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46BFE-CB3E-431E-9B74-9C22FEE2C44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5C843-3C6C-42F5-8FBD-49B20B08BFDD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832C9-F5AC-4658-AB59-5C305D0E2E9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70D01-0218-4582-9305-E03184232646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91844-824A-497F-930D-1D2399A7A9C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ABB0B-7897-40E8-ABED-1B94CECC1A37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F9154-0E3D-4F7F-AA83-4118F42BE5A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538EB-B5C0-421B-B0A9-10B081F314E6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59CDC-2A4F-4FEB-AD5B-5F44D630599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6DEFE-BE59-4B1B-B475-A522BC099BD6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2E916-973D-4C86-A554-ED3AF8EBEBC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D836C-C8F4-464D-AFC2-1AB327D65C42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0D23A-E6BA-45FF-BC14-69A84A76810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BDE9-5413-418C-9162-226E49416C6E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D580D-46F5-40D1-BB1C-B8457BC1C4E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600200"/>
            <a:ext cx="2076450" cy="4525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600200"/>
            <a:ext cx="607695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494BA-13BF-49A6-ACD5-797383CD6CD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2AB6-B4F9-4D5A-BE3E-F2F54133ACB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76381-C84A-470E-BB54-07B79031828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12C8A-1914-4F4B-BF7A-186BBA225D0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BDFAD-3993-4EC2-8DEA-CE2C18FFE4E7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BDCF5-C1F1-473E-AC20-EDEE5E74ECB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9BDFB-EA24-43FE-A9DB-16AB905E95AD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A7524-1CF8-4E70-B8B0-5E98444DB8F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2A431-93FC-4469-A059-43220513CADB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C93E7-4A43-467A-9858-FA64A15F5AE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5B16B-F3E0-4456-8710-429F09D766A6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59FF8-D5EF-4D31-920B-D53406B94C7D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600200"/>
            <a:ext cx="2076450" cy="4525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600200"/>
            <a:ext cx="607695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AE07C-319B-48EE-940A-3599A176DE38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05CE-972E-4880-AFF5-B29109B2DD4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FCEB0-08AF-4F54-A44C-9B9D1C4F1EC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3A89D-F014-4EBD-894D-9C7386906127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E419F-59B8-4DC4-98CE-34C7FD14552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4AE97-AE84-4089-A259-BB151852E6A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AD338-0894-4C33-8EEF-F2606C97E65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4D2F"/>
          </a:solidFill>
          <a:ln w="9525">
            <a:solidFill>
              <a:srgbClr val="F223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th-TH" sz="2800">
              <a:latin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FF4D2F"/>
          </a:solidFill>
          <a:ln w="9525">
            <a:solidFill>
              <a:srgbClr val="F223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th-TH" sz="280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19863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19863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4DD652F-C7D2-483F-B165-6EF1EC37DE0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601663" y="76200"/>
            <a:ext cx="3055937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9pPr>
          </a:lstStyle>
          <a:p>
            <a:pPr algn="l" eaLnBrk="1" hangingPunct="1">
              <a:defRPr/>
            </a:pPr>
            <a:r>
              <a:rPr lang="en-US" b="1">
                <a:solidFill>
                  <a:schemeClr val="bg1"/>
                </a:solidFill>
              </a:rPr>
              <a:t>Research &amp; Development Team</a:t>
            </a:r>
            <a:endParaRPr lang="th-TH">
              <a:solidFill>
                <a:schemeClr val="bg1"/>
              </a:solidFill>
            </a:endParaRPr>
          </a:p>
        </p:txBody>
      </p:sp>
      <p:pic>
        <p:nvPicPr>
          <p:cNvPr id="10" name="Picture 9" descr="logoLogin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8782497" y="63798"/>
            <a:ext cx="304800" cy="2503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6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  <p:sldLayoutId id="2147484291" r:id="rId12"/>
    <p:sldLayoutId id="2147484292" r:id="rId13"/>
    <p:sldLayoutId id="2147484293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4D2F"/>
          </a:solidFill>
          <a:ln w="9525">
            <a:solidFill>
              <a:srgbClr val="F223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th-TH" sz="2800">
              <a:latin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FF4D2F"/>
          </a:solidFill>
          <a:ln w="9525">
            <a:solidFill>
              <a:srgbClr val="F223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th-TH" sz="2800">
              <a:latin typeface="Arial" panose="020B0604020202020204" pitchFamily="34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20963"/>
            <a:ext cx="8229600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19863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19863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3350098-B27E-4A48-A5AA-898E4100B2B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pic>
        <p:nvPicPr>
          <p:cNvPr id="2056" name="Picture 8" descr="pnp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359650" y="0"/>
            <a:ext cx="17907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601663" y="76200"/>
            <a:ext cx="3055937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9pPr>
          </a:lstStyle>
          <a:p>
            <a:pPr algn="l" eaLnBrk="1" hangingPunct="1">
              <a:defRPr/>
            </a:pPr>
            <a:r>
              <a:rPr lang="en-US" b="1">
                <a:solidFill>
                  <a:schemeClr val="bg1"/>
                </a:solidFill>
              </a:rPr>
              <a:t>Research &amp; Development Team</a:t>
            </a:r>
            <a:endParaRPr lang="th-TH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4D2F"/>
          </a:solidFill>
          <a:ln w="9525">
            <a:solidFill>
              <a:srgbClr val="F223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th-TH" sz="2800">
              <a:latin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FF4D2F"/>
          </a:solidFill>
          <a:ln w="9525">
            <a:solidFill>
              <a:srgbClr val="F223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th-TH" sz="2800">
              <a:latin typeface="Arial" panose="020B0604020202020204" pitchFamily="34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20963"/>
            <a:ext cx="8229600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19863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19863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75993F8-F961-41C5-BD2C-09F6D54F8A5D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pic>
        <p:nvPicPr>
          <p:cNvPr id="3080" name="Picture 8" descr="pnp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359650" y="0"/>
            <a:ext cx="17907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601663" y="76200"/>
            <a:ext cx="3055937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9pPr>
          </a:lstStyle>
          <a:p>
            <a:pPr algn="l" eaLnBrk="1" hangingPunct="1">
              <a:defRPr/>
            </a:pPr>
            <a:r>
              <a:rPr lang="en-US" b="1">
                <a:solidFill>
                  <a:schemeClr val="bg1"/>
                </a:solidFill>
              </a:rPr>
              <a:t>Research &amp; Development Team</a:t>
            </a:r>
            <a:endParaRPr lang="th-TH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current/" TargetMode="External"/><Relationship Id="rId4" Type="http://schemas.openxmlformats.org/officeDocument/2006/relationships/hyperlink" Target="https://nodejs.org/en/download/package-manager/" TargetMode="External"/><Relationship Id="rId5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if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tif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tif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4200/" TargetMode="External"/><Relationship Id="rId3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terializecss.com/" TargetMode="External"/><Relationship Id="rId3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onts.googleapis.com/icon?family=Material+Icons" TargetMode="External"/><Relationship Id="rId3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2286000"/>
          </a:xfrm>
        </p:spPr>
        <p:txBody>
          <a:bodyPr/>
          <a:lstStyle/>
          <a:p>
            <a:pPr algn="ctr" eaLnBrk="1" hangingPunct="1"/>
            <a:r>
              <a:rPr lang="en-US" dirty="0"/>
              <a:t>Introduction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/>
              <a:t>ANGULAR 2</a:t>
            </a:r>
            <a:endParaRPr lang="th-TH" dirty="0"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14478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latin typeface="Calibri" pitchFamily="34" charset="0"/>
                <a:ea typeface="Arial Unicode MS" pitchFamily="34" charset="-128"/>
                <a:cs typeface="Calibri" pitchFamily="34" charset="0"/>
              </a:rPr>
              <a:t>Web site :   www.pnpsw.com</a:t>
            </a:r>
          </a:p>
          <a:p>
            <a:pPr algn="ctr" eaLnBrk="1" hangingPunct="1">
              <a:defRPr/>
            </a:pPr>
            <a:r>
              <a:rPr lang="en-US" sz="2400" dirty="0">
                <a:latin typeface="Calibri" pitchFamily="34" charset="0"/>
                <a:ea typeface="Arial Unicode MS" pitchFamily="34" charset="-128"/>
                <a:cs typeface="Calibri" pitchFamily="34" charset="0"/>
              </a:rPr>
              <a:t>E-mail   :      sommai.k@pnpsw.com</a:t>
            </a:r>
          </a:p>
          <a:p>
            <a:pPr eaLnBrk="1" hangingPunct="1">
              <a:defRPr/>
            </a:pPr>
            <a:endParaRPr lang="th-TH" sz="2400" dirty="0">
              <a:latin typeface="+mj-lt"/>
              <a:ea typeface="Arial Unicode MS" pitchFamily="34" charset="-128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3181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การแทรก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ใน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10</a:t>
            </a:fld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500063" y="1357313"/>
            <a:ext cx="3357562" cy="216982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&lt;html&gt;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&lt;body&gt;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&lt;script language="</a:t>
            </a:r>
            <a:r>
              <a:rPr lang="en-US" sz="15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en-US" sz="15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&lt;/script&gt;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&lt;/body&gt;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&lt;/html&gt;</a:t>
            </a:r>
            <a:endParaRPr lang="th-TH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4938" y="1357313"/>
            <a:ext cx="3429000" cy="216982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&lt;html&gt;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&lt;body&gt;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&lt;script type="text/</a:t>
            </a:r>
            <a:r>
              <a:rPr lang="en-US" sz="15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en-US" sz="15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&lt;/script&gt;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&lt;/body&gt;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&lt;/html&gt;</a:t>
            </a:r>
            <a:endParaRPr lang="th-TH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01" name="TextBox 7"/>
          <p:cNvSpPr txBox="1">
            <a:spLocks noChangeArrowheads="1"/>
          </p:cNvSpPr>
          <p:nvPr/>
        </p:nvSpPr>
        <p:spPr bwMode="auto">
          <a:xfrm>
            <a:off x="4143375" y="2357438"/>
            <a:ext cx="617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h-TH" altLang="en-US" sz="2800" b="1" dirty="0">
                <a:latin typeface="Book Antiqua" panose="02040602050305030304" pitchFamily="18" charset="0"/>
                <a:cs typeface="EucrosiaUPC" panose="02020603050405020304" pitchFamily="18" charset="-34"/>
              </a:rPr>
              <a:t>หรือ</a:t>
            </a: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00063" y="4214813"/>
            <a:ext cx="3786187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&lt;html&gt;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&lt;body&gt;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&lt;script type="text/</a:t>
            </a:r>
            <a:r>
              <a:rPr lang="en-US" sz="15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en-US" sz="15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document.write</a:t>
            </a:r>
            <a:r>
              <a:rPr lang="en-US" sz="15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("Hello World!");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&lt;/script&gt;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&lt;/body&gt;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&lt;/html&gt;</a:t>
            </a:r>
            <a:endParaRPr lang="th-TH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ลูกศรขวา 9"/>
          <p:cNvSpPr/>
          <p:nvPr/>
        </p:nvSpPr>
        <p:spPr>
          <a:xfrm>
            <a:off x="4572000" y="4929188"/>
            <a:ext cx="714375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h-TH"/>
          </a:p>
        </p:txBody>
      </p:sp>
      <p:sp>
        <p:nvSpPr>
          <p:cNvPr id="4104" name="TextBox 10"/>
          <p:cNvSpPr txBox="1">
            <a:spLocks noChangeArrowheads="1"/>
          </p:cNvSpPr>
          <p:nvPr/>
        </p:nvSpPr>
        <p:spPr bwMode="auto">
          <a:xfrm>
            <a:off x="500063" y="3786188"/>
            <a:ext cx="4166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h-TH" alt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แสดงข้อความ </a:t>
            </a:r>
            <a:r>
              <a:rPr lang="en-US" alt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 World! </a:t>
            </a:r>
            <a:r>
              <a:rPr lang="th-TH" alt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ที่หน้าเว็บ</a:t>
            </a:r>
          </a:p>
        </p:txBody>
      </p:sp>
      <p:sp>
        <p:nvSpPr>
          <p:cNvPr id="4105" name="สี่เหลี่ยมผืนผ้า 11"/>
          <p:cNvSpPr>
            <a:spLocks noChangeArrowheads="1"/>
          </p:cNvSpPr>
          <p:nvPr/>
        </p:nvSpPr>
        <p:spPr bwMode="auto">
          <a:xfrm>
            <a:off x="5643563" y="5000625"/>
            <a:ext cx="1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 World! </a:t>
            </a:r>
            <a:endParaRPr lang="th-TH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2138918" y="5804507"/>
            <a:ext cx="594476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document.write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เป็นคำสั่งที่ใช้เขียนผลลัพธ์บนหน้าเว็บ</a:t>
            </a:r>
          </a:p>
        </p:txBody>
      </p:sp>
    </p:spTree>
    <p:extLst>
      <p:ext uri="{BB962C8B-B14F-4D97-AF65-F5344CB8AC3E}">
        <p14:creationId xmlns:p14="http://schemas.microsoft.com/office/powerpoint/2010/main" val="211713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การเรียกใช้ไฟล์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ที่อยู่ภายนอก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h-TH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บันทึกไฟล์ 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JavaScript </a:t>
            </a:r>
            <a:r>
              <a:rPr lang="th-TH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ให้มีนามสกุล  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</a:t>
            </a:r>
            <a:endParaRPr lang="en-US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th-TH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เขียนส่วนของ 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 script </a:t>
            </a:r>
            <a:r>
              <a:rPr lang="th-TH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 </a:t>
            </a: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อ้างอิงไปที่ไฟล์  ที่บันทึกไว้ ดังนี้</a:t>
            </a:r>
            <a:endParaRPr lang="en-US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11</a:t>
            </a:fld>
            <a:endParaRPr lang="th-TH"/>
          </a:p>
        </p:txBody>
      </p:sp>
      <p:sp>
        <p:nvSpPr>
          <p:cNvPr id="4" name="TextBox 3"/>
          <p:cNvSpPr txBox="1"/>
          <p:nvPr/>
        </p:nvSpPr>
        <p:spPr>
          <a:xfrm>
            <a:off x="2464594" y="3000613"/>
            <a:ext cx="4214812" cy="332398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&lt;html&gt;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&lt;head&gt;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&lt;script 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=“xxx.js”&gt;&lt;/script&gt;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&lt;/head&gt;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&lt;body&gt;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&lt;/body&gt;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&lt;/html&gt;</a:t>
            </a:r>
            <a:endParaRPr lang="th-T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05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Comments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การใส่หมายเหตุบรรทัดเดียว ให้ใส่เครื่องหมาย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ไว้หน้าบรรทัดนั้น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การใส่หมายเหตุหลายบรรทัด เริ่มต้นด้วย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/*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และปิดท้ายด้วย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*/</a:t>
            </a:r>
            <a:endParaRPr lang="th-TH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12</a:t>
            </a:fld>
            <a:endParaRPr lang="th-TH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301874"/>
            <a:ext cx="5715000" cy="181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038600"/>
            <a:ext cx="5792788" cy="242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4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ชื่อของตัวแปรใน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สามารถขึ้นต้นด้วยตัวอักษรใหญ่ (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A-Z)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ตัวอักษรเล็ก (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a-z)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เครื่องหมาย _ ตามด้วย ตัวอักษร ตัวเลข หรือ เครื่องหมาย _ ก็ได้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ชื่อตัวแปรใน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จะเข้มงวดในการใช้ตัวอักษรใหญ่เล็กด้วย เช่น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จะถือว่าไม่เป็นตัวแปรเดียวกัน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520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EucrosiaUPC" pitchFamily="18" charset="-34"/>
              </a:rPr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14</a:t>
            </a:fld>
            <a:endParaRPr lang="th-TH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758950"/>
            <a:ext cx="235743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785813" y="1214438"/>
            <a:ext cx="3441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h-TH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ประกาศตัวแปร  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  </a:t>
            </a:r>
            <a:r>
              <a:rPr lang="th-TH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 </a:t>
            </a:r>
            <a:r>
              <a:rPr lang="en-US" alt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carname</a:t>
            </a:r>
            <a:endParaRPr lang="th-TH" alt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429000"/>
            <a:ext cx="350043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5072063"/>
            <a:ext cx="3214687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Box 7"/>
          <p:cNvSpPr txBox="1">
            <a:spLocks noChangeArrowheads="1"/>
          </p:cNvSpPr>
          <p:nvPr/>
        </p:nvSpPr>
        <p:spPr bwMode="auto">
          <a:xfrm>
            <a:off x="785813" y="2786063"/>
            <a:ext cx="55931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h-TH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ประกาศตัวแปร  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  </a:t>
            </a:r>
            <a:r>
              <a:rPr lang="th-TH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 </a:t>
            </a:r>
            <a:r>
              <a:rPr lang="en-US" alt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carname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พร้อมกำหนดค่าเริ่มต้น</a:t>
            </a:r>
          </a:p>
        </p:txBody>
      </p:sp>
      <p:sp>
        <p:nvSpPr>
          <p:cNvPr id="8200" name="TextBox 8"/>
          <p:cNvSpPr txBox="1">
            <a:spLocks noChangeArrowheads="1"/>
          </p:cNvSpPr>
          <p:nvPr/>
        </p:nvSpPr>
        <p:spPr bwMode="auto">
          <a:xfrm>
            <a:off x="785813" y="4429125"/>
            <a:ext cx="7572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h-TH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ตัวแปรจะถูกประกาศอัตโนมัติ เมื่อมีการกำหนดค่าโดยไม่ต้องประกาศ </a:t>
            </a:r>
            <a:r>
              <a:rPr lang="en-US" alt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th-TH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060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thaiDist" eaLnBrk="1" hangingPunct="1">
              <a:lnSpc>
                <a:spcPct val="150000"/>
              </a:lnSpc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Integer</a:t>
            </a:r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lvl="1" algn="thaiDist" eaLnBrk="1" hangingPunct="1">
              <a:lnSpc>
                <a:spcPct val="150000"/>
              </a:lnSpc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endParaRPr lang="th-TH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thaiDist" eaLnBrk="1" hangingPunct="1">
              <a:lnSpc>
                <a:spcPct val="150000"/>
              </a:lnSpc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endParaRPr lang="th-TH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thaiDist" eaLnBrk="1" hangingPunct="1">
              <a:lnSpc>
                <a:spcPct val="150000"/>
              </a:lnSpc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</a:p>
          <a:p>
            <a:pPr lvl="1" algn="thaiDist" eaLnBrk="1" hangingPunct="1">
              <a:lnSpc>
                <a:spcPct val="150000"/>
              </a:lnSpc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</a:p>
          <a:p>
            <a:pPr lvl="1" algn="thaiDist" eaLnBrk="1" hangingPunct="1">
              <a:lnSpc>
                <a:spcPct val="150000"/>
              </a:lnSpc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endParaRPr lang="th-TH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thaiDi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988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16</a:t>
            </a:fld>
            <a:endParaRPr lang="th-TH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" y="1433878"/>
          <a:ext cx="8229600" cy="485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691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verdana"/>
                        </a:rPr>
                        <a:t>Code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verdana"/>
                        </a:rPr>
                        <a:t>Outputs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6910"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\'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verdana"/>
                        </a:rPr>
                        <a:t>single quote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910">
                <a:tc>
                  <a:txBody>
                    <a:bodyPr/>
                    <a:lstStyle/>
                    <a:p>
                      <a:r>
                        <a:rPr lang="en-US">
                          <a:latin typeface="verdana"/>
                        </a:rPr>
                        <a:t>\"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verdana"/>
                        </a:rPr>
                        <a:t>double quote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3391"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\&amp;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verdana"/>
                        </a:rPr>
                        <a:t>ampersand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6910">
                <a:tc>
                  <a:txBody>
                    <a:bodyPr/>
                    <a:lstStyle/>
                    <a:p>
                      <a:r>
                        <a:rPr lang="en-US">
                          <a:latin typeface="verdana"/>
                        </a:rPr>
                        <a:t>\\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backslash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6910">
                <a:tc>
                  <a:txBody>
                    <a:bodyPr/>
                    <a:lstStyle/>
                    <a:p>
                      <a:r>
                        <a:rPr lang="en-US">
                          <a:latin typeface="verdana"/>
                        </a:rPr>
                        <a:t>\n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verdana"/>
                        </a:rPr>
                        <a:t>new line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3775">
                <a:tc>
                  <a:txBody>
                    <a:bodyPr/>
                    <a:lstStyle/>
                    <a:p>
                      <a:r>
                        <a:rPr lang="en-US">
                          <a:latin typeface="verdana"/>
                        </a:rPr>
                        <a:t>\r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verdana"/>
                        </a:rPr>
                        <a:t>carriage return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46910">
                <a:tc>
                  <a:txBody>
                    <a:bodyPr/>
                    <a:lstStyle/>
                    <a:p>
                      <a:r>
                        <a:rPr lang="en-US">
                          <a:latin typeface="verdana"/>
                        </a:rPr>
                        <a:t>\t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verdana"/>
                        </a:rPr>
                        <a:t>tab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6910">
                <a:tc>
                  <a:txBody>
                    <a:bodyPr/>
                    <a:lstStyle/>
                    <a:p>
                      <a:r>
                        <a:rPr lang="en-US">
                          <a:latin typeface="verdana"/>
                        </a:rPr>
                        <a:t>\b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verdana"/>
                        </a:rPr>
                        <a:t>backspace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46910">
                <a:tc>
                  <a:txBody>
                    <a:bodyPr/>
                    <a:lstStyle/>
                    <a:p>
                      <a:r>
                        <a:rPr lang="en-US">
                          <a:latin typeface="verdana"/>
                        </a:rPr>
                        <a:t>\f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form feed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23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Array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ก็คือข้อมูลหลายๆตัวมาเรียงกันเป็นลำดับ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เช่น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17</a:t>
            </a:fld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2000250" y="2143125"/>
            <a:ext cx="5000625" cy="17541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+mn-lt"/>
                <a:cs typeface="+mn-cs"/>
              </a:rPr>
              <a:t>var</a:t>
            </a:r>
            <a:r>
              <a:rPr lang="en-US" dirty="0">
                <a:latin typeface="+mn-lt"/>
                <a:cs typeface="+mn-cs"/>
              </a:rPr>
              <a:t> employee = new Array(5)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employee[0] = "Bill"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employee[1] = "Bob"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employee[2] = "Ted"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employee[3] = "Alice"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employee[4] = "Sue"</a:t>
            </a:r>
            <a:endParaRPr lang="en-US" dirty="0">
              <a:latin typeface="+mn-lt"/>
              <a:cs typeface="EucrosiaUPC" pitchFamily="18" charset="-34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8625" y="4267200"/>
            <a:ext cx="8229600" cy="7048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ในการใช้จริงเราไม่จำเป็นต้องกำหนด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ก็ได้โดย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จะยืดหยุ่นได้ตามตัวแปรลำดับสุดท้าย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1587" y="5105400"/>
            <a:ext cx="6348413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+mn-lt"/>
                <a:cs typeface="+mn-cs"/>
              </a:rPr>
              <a:t>var</a:t>
            </a:r>
            <a:r>
              <a:rPr lang="en-US" dirty="0">
                <a:latin typeface="+mn-lt"/>
                <a:cs typeface="+mn-cs"/>
              </a:rPr>
              <a:t> employee = new Array("Bill", "Bob", "Ted", "Alice", "Sue");</a:t>
            </a:r>
          </a:p>
        </p:txBody>
      </p:sp>
    </p:spTree>
    <p:extLst>
      <p:ext uri="{BB962C8B-B14F-4D97-AF65-F5344CB8AC3E}">
        <p14:creationId xmlns:p14="http://schemas.microsoft.com/office/powerpoint/2010/main" val="1845104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Arithmetic 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18</a:t>
            </a:fld>
            <a:endParaRPr lang="th-TH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2292954"/>
            <a:ext cx="7953375" cy="226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สี่เหลี่ยมผืนผ้า 4"/>
          <p:cNvSpPr>
            <a:spLocks noChangeArrowheads="1"/>
          </p:cNvSpPr>
          <p:nvPr/>
        </p:nvSpPr>
        <p:spPr bwMode="auto">
          <a:xfrm>
            <a:off x="500063" y="1714500"/>
            <a:ext cx="1927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กำหนดให้ 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th-TH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42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EucrosiaUPC" pitchFamily="18" charset="-34"/>
              </a:rPr>
              <a:t>Logical 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19</a:t>
            </a:fld>
            <a:endParaRPr lang="th-TH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71750"/>
            <a:ext cx="8078788" cy="120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สี่เหลี่ยมผืนผ้า 4"/>
          <p:cNvSpPr>
            <a:spLocks noChangeArrowheads="1"/>
          </p:cNvSpPr>
          <p:nvPr/>
        </p:nvSpPr>
        <p:spPr bwMode="auto">
          <a:xfrm>
            <a:off x="500063" y="1714500"/>
            <a:ext cx="29658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กำหนดให้ 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</a:t>
            </a:r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y=3</a:t>
            </a:r>
            <a:endParaRPr lang="th-TH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2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การติดตั้ง (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NodeJs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สำหรับ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https://nodejs.org/en/download/current/</a:t>
            </a:r>
            <a:endParaRPr lang="th-TH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NodeJs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สำหรับ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Linux / Mac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https://nodejs.org/en/download/package-manager/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Visual Studio Code</a:t>
            </a:r>
            <a:r>
              <a:rPr lang="en-US" sz="18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hlinkClick r:id="rId5"/>
              </a:rPr>
              <a:t>https://code.visualstudio.com/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©2003 PnP Solution Co., Ltd.</a:t>
            </a:r>
            <a:endParaRPr lang="th-TH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2</a:t>
            </a:fld>
            <a:endParaRPr lang="th-TH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746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 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20</a:t>
            </a:fld>
            <a:endParaRPr lang="th-TH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2428875"/>
            <a:ext cx="811688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สี่เหลี่ยมผืนผ้า 4"/>
          <p:cNvSpPr>
            <a:spLocks noChangeArrowheads="1"/>
          </p:cNvSpPr>
          <p:nvPr/>
        </p:nvSpPr>
        <p:spPr bwMode="auto">
          <a:xfrm>
            <a:off x="571500" y="1714500"/>
            <a:ext cx="19255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กำหนดให้ 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th-TH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65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21</a:t>
            </a:fld>
            <a:endParaRPr lang="th-TH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571750"/>
            <a:ext cx="8145462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สี่เหลี่ยมผืนผ้า 4"/>
          <p:cNvSpPr>
            <a:spLocks noChangeArrowheads="1"/>
          </p:cNvSpPr>
          <p:nvPr/>
        </p:nvSpPr>
        <p:spPr bwMode="auto">
          <a:xfrm>
            <a:off x="571500" y="1714500"/>
            <a:ext cx="3414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กำหนดให้ </a:t>
            </a:r>
            <a:r>
              <a:rPr lang="en-US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th-TH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h-TH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th-TH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h-TH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th-TH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24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22</a:t>
            </a:fld>
            <a:endParaRPr lang="th-TH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5572125" cy="137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5336535" cy="36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7010400" y="1571625"/>
            <a:ext cx="12811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รูปแบบ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7010401" y="4143375"/>
            <a:ext cx="13674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h-TH" alt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</a:t>
            </a:r>
          </a:p>
        </p:txBody>
      </p:sp>
    </p:spTree>
    <p:extLst>
      <p:ext uri="{BB962C8B-B14F-4D97-AF65-F5344CB8AC3E}">
        <p14:creationId xmlns:p14="http://schemas.microsoft.com/office/powerpoint/2010/main" val="654895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if...else if...else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23</a:t>
            </a:fld>
            <a:endParaRPr lang="th-TH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643063"/>
            <a:ext cx="542925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7215188" y="3071813"/>
            <a:ext cx="9332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รูปแบบ</a:t>
            </a:r>
          </a:p>
        </p:txBody>
      </p:sp>
    </p:spTree>
    <p:extLst>
      <p:ext uri="{BB962C8B-B14F-4D97-AF65-F5344CB8AC3E}">
        <p14:creationId xmlns:p14="http://schemas.microsoft.com/office/powerpoint/2010/main" val="971347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24</a:t>
            </a:fld>
            <a:endParaRPr lang="th-TH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633538"/>
            <a:ext cx="4356100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6500813" y="2847975"/>
            <a:ext cx="933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h-TH" altLang="en-US" sz="2800" dirty="0">
                <a:latin typeface="Book Antiqua" panose="02040602050305030304" pitchFamily="18" charset="0"/>
                <a:cs typeface="EucrosiaUPC" panose="02020603050405020304" pitchFamily="18" charset="-34"/>
              </a:rPr>
              <a:t>รูปแบบ</a:t>
            </a:r>
          </a:p>
        </p:txBody>
      </p:sp>
    </p:spTree>
    <p:extLst>
      <p:ext uri="{BB962C8B-B14F-4D97-AF65-F5344CB8AC3E}">
        <p14:creationId xmlns:p14="http://schemas.microsoft.com/office/powerpoint/2010/main" val="263605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25</a:t>
            </a:fld>
            <a:endParaRPr lang="th-TH"/>
          </a:p>
        </p:txBody>
      </p:sp>
      <p:sp>
        <p:nvSpPr>
          <p:cNvPr id="4" name="สี่เหลี่ยมผืนผ้า 4"/>
          <p:cNvSpPr/>
          <p:nvPr/>
        </p:nvSpPr>
        <p:spPr>
          <a:xfrm>
            <a:off x="571500" y="1357313"/>
            <a:ext cx="8286750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for (</a:t>
            </a:r>
            <a:r>
              <a:rPr lang="th-TH" sz="1800" dirty="0">
                <a:latin typeface="Tahoma" pitchFamily="34" charset="0"/>
                <a:cs typeface="Tahoma" pitchFamily="34" charset="0"/>
              </a:rPr>
              <a:t>ประกาศตัวแปรใหม่พร้อมกำหนดค่าเริ่มต้น;เงื่อนไขการหยุด;เพิ่มค่าให้ตัวแปร) {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h-TH" sz="1800" dirty="0">
                <a:latin typeface="Tahoma" pitchFamily="34" charset="0"/>
                <a:cs typeface="Tahoma" pitchFamily="34" charset="0"/>
              </a:rPr>
              <a:t>คำสั่งต่างๆ ที่จะให้ทำซ้ำ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h-TH" sz="1800" dirty="0">
                <a:latin typeface="Tahoma" pitchFamily="34" charset="0"/>
                <a:cs typeface="Tahoma" pitchFamily="34" charset="0"/>
              </a:rPr>
              <a:t>} 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989527"/>
            <a:ext cx="5057775" cy="34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01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26</a:t>
            </a:fld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1384598"/>
            <a:ext cx="2395538" cy="12824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while (condition)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1800" dirty="0">
                <a:latin typeface="Tahoma" pitchFamily="34" charset="0"/>
                <a:cs typeface="Tahoma" pitchFamily="34" charset="0"/>
              </a:rPr>
              <a:t>ชุดคำสั่ง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h-TH" sz="1800" dirty="0">
                <a:latin typeface="Tahoma" pitchFamily="34" charset="0"/>
                <a:cs typeface="Tahoma" pitchFamily="34" charset="0"/>
              </a:rPr>
              <a:t>} 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2775445"/>
            <a:ext cx="5124714" cy="353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673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Do..While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th-TH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while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จะเป็นการวน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ชนิดที่ทำจนกว่า เงื่อนไขจะเป็นจริง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จะคล้ายๆกับ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แต่อย่าสับสนนะ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จะทำงานจนเงื่อนไขเป็นเท็จ แต่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do..while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จะทำจนเงื่อนไขเป็นจริง</a:t>
            </a:r>
          </a:p>
          <a:p>
            <a:pPr lvl="1" eaLnBrk="1" hangingPunct="1"/>
            <a:endParaRPr lang="th-TH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eaLnBrk="1" hangingPunct="1"/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{</a:t>
            </a:r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ชุดคำสั่ง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(condition);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888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 Statement 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จะทำหน้าที่หยุดการทำงานของ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แบบทันทีทันใด ดังนั้นเมื่อ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ทำงาน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จะหยุดการทำงานอย่างกะทันหัน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28</a:t>
            </a:fld>
            <a:endParaRPr lang="th-TH"/>
          </a:p>
        </p:txBody>
      </p:sp>
      <p:sp>
        <p:nvSpPr>
          <p:cNvPr id="4" name="TextBox 3"/>
          <p:cNvSpPr txBox="1"/>
          <p:nvPr/>
        </p:nvSpPr>
        <p:spPr>
          <a:xfrm>
            <a:off x="2133600" y="2971800"/>
            <a:ext cx="3724275" cy="230832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new Array(5,4,3,2,1)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= 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(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=0;i&lt;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a.length;i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if (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==3) {break;}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sum += a[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document.write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(sum);</a:t>
            </a:r>
          </a:p>
        </p:txBody>
      </p:sp>
    </p:spTree>
    <p:extLst>
      <p:ext uri="{BB962C8B-B14F-4D97-AF65-F5344CB8AC3E}">
        <p14:creationId xmlns:p14="http://schemas.microsoft.com/office/powerpoint/2010/main" val="1105403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 Statement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dirty="0">
                <a:cs typeface="EucrosiaUPC" panose="02020603050405020304" pitchFamily="18" charset="-34"/>
              </a:rPr>
              <a:t>	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Continue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ก็ทำงานคล้ายๆกับ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คือเข้ามาขัดขวางกาทำงานแต่ก็มีข้อแตกต่างตรงที่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ใช้หยุด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ทั้งหมด แต่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ใช้เพื่อหยุดแค่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ปัจจุบันเพียง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เดียว หรือจะเรียกการทำงานของมันว่า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Skip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ก็ได้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thaiDist" eaLnBrk="1" hangingPunct="1">
              <a:buFont typeface="Arial" panose="020B0604020202020204" pitchFamily="34" charset="0"/>
              <a:buNone/>
            </a:pPr>
            <a:endParaRPr lang="en-US" altLang="en-US" sz="2800" dirty="0">
              <a:cs typeface="EucrosiaUPC" panose="02020603050405020304" pitchFamily="18" charset="-34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29</a:t>
            </a:fld>
            <a:endParaRPr lang="th-TH"/>
          </a:p>
        </p:txBody>
      </p:sp>
      <p:sp>
        <p:nvSpPr>
          <p:cNvPr id="4" name="TextBox 3"/>
          <p:cNvSpPr txBox="1"/>
          <p:nvPr/>
        </p:nvSpPr>
        <p:spPr>
          <a:xfrm>
            <a:off x="2357438" y="3406775"/>
            <a:ext cx="3786187" cy="230832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(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&lt;10)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*=2;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if (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==4) {continue;}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sum += i+1;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663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การติดตั้ง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Installation)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r>
              <a:rPr lang="en-US" b="1" dirty="0"/>
              <a:t>Check node version</a:t>
            </a:r>
          </a:p>
          <a:p>
            <a:r>
              <a:rPr lang="en-US" dirty="0"/>
              <a:t>node –v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Angular </a:t>
            </a:r>
            <a:r>
              <a:rPr lang="en-US" b="1" dirty="0" smtClean="0"/>
              <a:t>CLI</a:t>
            </a:r>
            <a:endParaRPr lang="en-US" b="1" dirty="0"/>
          </a:p>
          <a:p>
            <a:r>
              <a:rPr lang="en-US" dirty="0" err="1"/>
              <a:t>npm</a:t>
            </a:r>
            <a:r>
              <a:rPr lang="en-US" dirty="0"/>
              <a:t> install -g @angular/cli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Check cli version</a:t>
            </a:r>
          </a:p>
          <a:p>
            <a:r>
              <a:rPr lang="en-US" dirty="0" smtClean="0"/>
              <a:t>ng help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7581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function </a:t>
            </a:r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คือโปรแกรมย่อยที่ทำงานอย่างใดอย่างหนึ่ง ถูกสร้างขึ้นแยกออกจากโปรแกรมหลักเพื่อให้สามารเรียกใช้ได้อย่างสะดวก  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การสร้าง 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</a:t>
            </a:r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 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</a:t>
            </a:r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มีรูปแบบดังนี้</a:t>
            </a: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endParaRPr lang="th-TH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6ABB0B-7897-40E8-ABED-1B94CECC1A37}" type="slidenum">
              <a:rPr lang="en-US" smtClean="0"/>
              <a:pPr>
                <a:defRPr/>
              </a:pPr>
              <a:t>30</a:t>
            </a:fld>
            <a:endParaRPr lang="th-TH"/>
          </a:p>
        </p:txBody>
      </p:sp>
      <p:sp>
        <p:nvSpPr>
          <p:cNvPr id="4" name="TextBox 3"/>
          <p:cNvSpPr txBox="1"/>
          <p:nvPr/>
        </p:nvSpPr>
        <p:spPr>
          <a:xfrm>
            <a:off x="742950" y="3505200"/>
            <a:ext cx="7715250" cy="1216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dirty="0">
                <a:latin typeface="Tahoma" pitchFamily="34" charset="0"/>
                <a:cs typeface="Tahoma" pitchFamily="34" charset="0"/>
              </a:rPr>
              <a:t>function </a:t>
            </a:r>
            <a:r>
              <a:rPr lang="th-TH" sz="1700" dirty="0">
                <a:latin typeface="Tahoma" pitchFamily="34" charset="0"/>
                <a:cs typeface="Tahoma" pitchFamily="34" charset="0"/>
              </a:rPr>
              <a:t>ชื่อฟังก์ชัน</a:t>
            </a:r>
            <a:r>
              <a:rPr lang="en-US" sz="1700" dirty="0">
                <a:latin typeface="Tahoma" pitchFamily="34" charset="0"/>
                <a:cs typeface="Tahoma" pitchFamily="34" charset="0"/>
              </a:rPr>
              <a:t>(</a:t>
            </a:r>
            <a:r>
              <a:rPr lang="th-TH" sz="1700" dirty="0">
                <a:latin typeface="Tahoma" pitchFamily="34" charset="0"/>
                <a:cs typeface="Tahoma" pitchFamily="34" charset="0"/>
              </a:rPr>
              <a:t>พารามิเตอร์</a:t>
            </a:r>
            <a:r>
              <a:rPr lang="en-US" sz="1700" dirty="0">
                <a:latin typeface="Tahoma" pitchFamily="34" charset="0"/>
                <a:cs typeface="Tahoma" pitchFamily="34" charset="0"/>
              </a:rPr>
              <a:t>1,</a:t>
            </a:r>
            <a:r>
              <a:rPr lang="th-TH" sz="1700" dirty="0">
                <a:latin typeface="Tahoma" pitchFamily="34" charset="0"/>
                <a:cs typeface="Tahoma" pitchFamily="34" charset="0"/>
              </a:rPr>
              <a:t>พารามิเตอร์</a:t>
            </a:r>
            <a:r>
              <a:rPr lang="en-US" sz="1700" dirty="0">
                <a:latin typeface="Tahoma" pitchFamily="34" charset="0"/>
                <a:cs typeface="Tahoma" pitchFamily="34" charset="0"/>
              </a:rPr>
              <a:t>2,..){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dirty="0">
                <a:latin typeface="Tahoma" pitchFamily="34" charset="0"/>
                <a:cs typeface="Tahoma" pitchFamily="34" charset="0"/>
              </a:rPr>
              <a:t>	</a:t>
            </a:r>
            <a:r>
              <a:rPr lang="th-TH" sz="1700" dirty="0">
                <a:latin typeface="Tahoma" pitchFamily="34" charset="0"/>
                <a:cs typeface="Tahoma" pitchFamily="34" charset="0"/>
              </a:rPr>
              <a:t>คำสั่งต่าง ๆ</a:t>
            </a:r>
            <a:endParaRPr lang="en-US" sz="1700" dirty="0">
              <a:latin typeface="Tahoma" pitchFamily="34" charset="0"/>
              <a:cs typeface="Tahoma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dirty="0">
                <a:latin typeface="Tahoma" pitchFamily="34" charset="0"/>
                <a:cs typeface="Tahoma" pitchFamily="34" charset="0"/>
              </a:rPr>
              <a:t>}</a:t>
            </a:r>
            <a:endParaRPr lang="th-TH" sz="17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86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 Statement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31</a:t>
            </a:fld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1785938" y="2870537"/>
            <a:ext cx="542925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ahoma" pitchFamily="34" charset="0"/>
                <a:cs typeface="Tahoma" pitchFamily="34" charset="0"/>
              </a:rPr>
              <a:t>function </a:t>
            </a:r>
            <a:r>
              <a:rPr lang="th-TH" sz="1500" dirty="0">
                <a:latin typeface="Tahoma" pitchFamily="34" charset="0"/>
                <a:cs typeface="Tahoma" pitchFamily="34" charset="0"/>
              </a:rPr>
              <a:t>ชื่อฟังก์ชัน</a:t>
            </a:r>
            <a:r>
              <a:rPr lang="en-US" sz="1500" dirty="0">
                <a:latin typeface="Tahoma" pitchFamily="34" charset="0"/>
                <a:cs typeface="Tahoma" pitchFamily="34" charset="0"/>
              </a:rPr>
              <a:t>(</a:t>
            </a:r>
            <a:r>
              <a:rPr lang="th-TH" sz="1500" dirty="0">
                <a:latin typeface="Tahoma" pitchFamily="34" charset="0"/>
                <a:cs typeface="Tahoma" pitchFamily="34" charset="0"/>
              </a:rPr>
              <a:t>พารามิเตอร์</a:t>
            </a:r>
            <a:r>
              <a:rPr lang="en-US" sz="1500" dirty="0">
                <a:latin typeface="Tahoma" pitchFamily="34" charset="0"/>
                <a:cs typeface="Tahoma" pitchFamily="34" charset="0"/>
              </a:rPr>
              <a:t>1,</a:t>
            </a:r>
            <a:r>
              <a:rPr lang="th-TH" sz="1500" dirty="0">
                <a:latin typeface="Tahoma" pitchFamily="34" charset="0"/>
                <a:cs typeface="Tahoma" pitchFamily="34" charset="0"/>
              </a:rPr>
              <a:t>พารามิเตอร์</a:t>
            </a:r>
            <a:r>
              <a:rPr lang="en-US" sz="1500" dirty="0">
                <a:latin typeface="Tahoma" pitchFamily="34" charset="0"/>
                <a:cs typeface="Tahoma" pitchFamily="34" charset="0"/>
              </a:rPr>
              <a:t>2,..){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ahoma" pitchFamily="34" charset="0"/>
                <a:cs typeface="Tahoma" pitchFamily="34" charset="0"/>
              </a:rPr>
              <a:t>	</a:t>
            </a:r>
            <a:r>
              <a:rPr lang="th-TH" sz="1500" dirty="0">
                <a:latin typeface="Tahoma" pitchFamily="34" charset="0"/>
                <a:cs typeface="Tahoma" pitchFamily="34" charset="0"/>
              </a:rPr>
              <a:t>คำสั่งต่าง ๆ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ahoma" pitchFamily="34" charset="0"/>
                <a:cs typeface="Tahoma" pitchFamily="34" charset="0"/>
              </a:rPr>
              <a:t>	return  </a:t>
            </a:r>
            <a:r>
              <a:rPr lang="th-TH" sz="1500" dirty="0">
                <a:latin typeface="Tahoma" pitchFamily="34" charset="0"/>
                <a:cs typeface="Tahoma" pitchFamily="34" charset="0"/>
              </a:rPr>
              <a:t>ค่าที่ส่งออกไป</a:t>
            </a:r>
            <a:endParaRPr lang="en-US" sz="1500" dirty="0">
              <a:latin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ahoma" pitchFamily="34" charset="0"/>
                <a:cs typeface="Tahoma" pitchFamily="34" charset="0"/>
              </a:rPr>
              <a:t>}</a:t>
            </a:r>
            <a:endParaRPr lang="th-TH" sz="15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714375" y="1561710"/>
            <a:ext cx="7286625" cy="95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</a:t>
            </a:r>
            <a:r>
              <a:rPr lang="th-TH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ที่คืนค่าได้ เรามองว่ามันเป็นตัวแปรตัวหนึ่ง ที่เก็บค่าๆหนึ่งอยู่ได้เลย</a:t>
            </a: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15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คืออะไร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Event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ก็คือ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ต่างๆที่เกิดขึ้นกับส่วนต่างๆในเวบเพจ เช่น เมื่อเราเอา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mouse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ไปทับตัว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ก็จะเกิด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onmouseover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ที่ตัว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พอเอา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mouse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ออก ก็จะเกิด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onmouseout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พอเรา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ก็จะเกิด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onclick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เป็นต้น การทำงานของ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ก็จะมีอยู่ 2 ขั้นตอน คือ 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1. ตรวจสอบการเกิด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ที่เรากำหนดไว้ 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2. เมื่อเกิด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ขึ้น ก็จะไปเรียก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หรือคำสั่งต่างๆมาทำงาน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9535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33</a:t>
            </a:fld>
            <a:endParaRPr lang="th-TH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642910" y="1643050"/>
          <a:ext cx="8072494" cy="471115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544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80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66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ahoma" pitchFamily="34" charset="0"/>
                          <a:cs typeface="Tahoma" pitchFamily="34" charset="0"/>
                        </a:rPr>
                        <a:t>Event</a:t>
                      </a:r>
                      <a:endParaRPr lang="th-TH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ความหมาย</a:t>
                      </a:r>
                    </a:p>
                  </a:txBody>
                  <a:tcPr marL="3705" marR="3705" marT="1852" marB="1852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421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ahoma" pitchFamily="34" charset="0"/>
                          <a:cs typeface="Tahoma" pitchFamily="34" charset="0"/>
                        </a:rPr>
                        <a:t>onAbort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เกิดเมื่อผู้ใช้ยกเลิกการ </a:t>
                      </a:r>
                      <a:r>
                        <a:rPr lang="en-US" sz="2000" dirty="0">
                          <a:latin typeface="Tahoma" pitchFamily="34" charset="0"/>
                          <a:cs typeface="Tahoma" pitchFamily="34" charset="0"/>
                        </a:rPr>
                        <a:t>load </a:t>
                      </a:r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ภาพ</a:t>
                      </a: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495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ahoma" pitchFamily="34" charset="0"/>
                          <a:cs typeface="Tahoma" pitchFamily="34" charset="0"/>
                        </a:rPr>
                        <a:t>onBlur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เกิด</a:t>
                      </a:r>
                      <a:r>
                        <a:rPr lang="th-TH" sz="2000" dirty="0" err="1">
                          <a:latin typeface="Tahoma" pitchFamily="34" charset="0"/>
                          <a:cs typeface="Tahoma" pitchFamily="34" charset="0"/>
                        </a:rPr>
                        <a:t>เมื่ออ็</a:t>
                      </a:r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อบ</a:t>
                      </a:r>
                      <a:r>
                        <a:rPr lang="th-TH" sz="2000" dirty="0" err="1">
                          <a:latin typeface="Tahoma" pitchFamily="34" charset="0"/>
                          <a:cs typeface="Tahoma" pitchFamily="34" charset="0"/>
                        </a:rPr>
                        <a:t>เจกต์</a:t>
                      </a:r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นั้นถูกย้าย </a:t>
                      </a:r>
                      <a:r>
                        <a:rPr lang="en-US" sz="2000" dirty="0">
                          <a:latin typeface="Tahoma" pitchFamily="34" charset="0"/>
                          <a:cs typeface="Tahoma" pitchFamily="34" charset="0"/>
                        </a:rPr>
                        <a:t>focus </a:t>
                      </a:r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ออกไป</a:t>
                      </a: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340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ahoma" pitchFamily="34" charset="0"/>
                          <a:cs typeface="Tahoma" pitchFamily="34" charset="0"/>
                        </a:rPr>
                        <a:t>onChange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เกิดเมื่อผู้ใช้เปลี่ยนแปลงค่าในฟอร์มรับข้อมูล</a:t>
                      </a: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884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ahoma" pitchFamily="34" charset="0"/>
                          <a:cs typeface="Tahoma" pitchFamily="34" charset="0"/>
                        </a:rPr>
                        <a:t>onClick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เกิด</a:t>
                      </a:r>
                      <a:r>
                        <a:rPr lang="th-TH" sz="2000" dirty="0" err="1">
                          <a:latin typeface="Tahoma" pitchFamily="34" charset="0"/>
                          <a:cs typeface="Tahoma" pitchFamily="34" charset="0"/>
                        </a:rPr>
                        <a:t>เมื่ออ็</a:t>
                      </a:r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อบ</a:t>
                      </a:r>
                      <a:r>
                        <a:rPr lang="th-TH" sz="2000" dirty="0" err="1">
                          <a:latin typeface="Tahoma" pitchFamily="34" charset="0"/>
                          <a:cs typeface="Tahoma" pitchFamily="34" charset="0"/>
                        </a:rPr>
                        <a:t>เจ็กต์</a:t>
                      </a:r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นั้นถูก </a:t>
                      </a:r>
                      <a:r>
                        <a:rPr lang="en-US" sz="2000" dirty="0">
                          <a:latin typeface="Tahoma" pitchFamily="34" charset="0"/>
                          <a:cs typeface="Tahoma" pitchFamily="34" charset="0"/>
                        </a:rPr>
                        <a:t>click</a:t>
                      </a: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568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ahoma" pitchFamily="34" charset="0"/>
                          <a:cs typeface="Tahoma" pitchFamily="34" charset="0"/>
                        </a:rPr>
                        <a:t>onError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เกิดเมื่อการ </a:t>
                      </a:r>
                      <a:r>
                        <a:rPr lang="en-US" sz="2000" dirty="0">
                          <a:latin typeface="Tahoma" pitchFamily="34" charset="0"/>
                          <a:cs typeface="Tahoma" pitchFamily="34" charset="0"/>
                        </a:rPr>
                        <a:t>load </a:t>
                      </a:r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เอกสารหรือภาพเกิดข้อผิดพลาด</a:t>
                      </a: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884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ahoma" pitchFamily="34" charset="0"/>
                          <a:cs typeface="Tahoma" pitchFamily="34" charset="0"/>
                        </a:rPr>
                        <a:t>onFocus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เกิด</a:t>
                      </a:r>
                      <a:r>
                        <a:rPr lang="th-TH" sz="2000" dirty="0" err="1">
                          <a:latin typeface="Tahoma" pitchFamily="34" charset="0"/>
                          <a:cs typeface="Tahoma" pitchFamily="34" charset="0"/>
                        </a:rPr>
                        <a:t>เมื่ออ็</a:t>
                      </a:r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อบ</a:t>
                      </a:r>
                      <a:r>
                        <a:rPr lang="th-TH" sz="2000" dirty="0" err="1">
                          <a:latin typeface="Tahoma" pitchFamily="34" charset="0"/>
                          <a:cs typeface="Tahoma" pitchFamily="34" charset="0"/>
                        </a:rPr>
                        <a:t>เจกต์</a:t>
                      </a:r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นั้นถูก </a:t>
                      </a:r>
                      <a:r>
                        <a:rPr lang="en-US" sz="2000" dirty="0">
                          <a:latin typeface="Tahoma" pitchFamily="34" charset="0"/>
                          <a:cs typeface="Tahoma" pitchFamily="34" charset="0"/>
                        </a:rPr>
                        <a:t>focus</a:t>
                      </a: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834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ahoma" pitchFamily="34" charset="0"/>
                          <a:cs typeface="Tahoma" pitchFamily="34" charset="0"/>
                        </a:rPr>
                        <a:t>onLoad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เกิดเมื่อโหลดเอกสารเสร็จ</a:t>
                      </a: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414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ahoma" pitchFamily="34" charset="0"/>
                          <a:cs typeface="Tahoma" pitchFamily="34" charset="0"/>
                        </a:rPr>
                        <a:t>onMouseover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เกิด</a:t>
                      </a:r>
                      <a:r>
                        <a:rPr lang="th-TH" sz="2000" dirty="0" err="1">
                          <a:latin typeface="Tahoma" pitchFamily="34" charset="0"/>
                          <a:cs typeface="Tahoma" pitchFamily="34" charset="0"/>
                        </a:rPr>
                        <a:t>เมื่ออ็</a:t>
                      </a:r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อบ</a:t>
                      </a:r>
                      <a:r>
                        <a:rPr lang="th-TH" sz="2000" dirty="0" err="1">
                          <a:latin typeface="Tahoma" pitchFamily="34" charset="0"/>
                          <a:cs typeface="Tahoma" pitchFamily="34" charset="0"/>
                        </a:rPr>
                        <a:t>เจกต์</a:t>
                      </a:r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นั้นถูกเลื่อน </a:t>
                      </a:r>
                      <a:r>
                        <a:rPr lang="en-US" sz="2000" dirty="0">
                          <a:latin typeface="Tahoma" pitchFamily="34" charset="0"/>
                          <a:cs typeface="Tahoma" pitchFamily="34" charset="0"/>
                        </a:rPr>
                        <a:t>mouse pointer </a:t>
                      </a:r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ไปทับ</a:t>
                      </a: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87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ahoma" pitchFamily="34" charset="0"/>
                          <a:cs typeface="Tahoma" pitchFamily="34" charset="0"/>
                        </a:rPr>
                        <a:t>onMouseout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เกิด</a:t>
                      </a:r>
                      <a:r>
                        <a:rPr lang="th-TH" sz="2000" dirty="0" err="1">
                          <a:latin typeface="Tahoma" pitchFamily="34" charset="0"/>
                          <a:cs typeface="Tahoma" pitchFamily="34" charset="0"/>
                        </a:rPr>
                        <a:t>เมื่ออ็</a:t>
                      </a:r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อบ</a:t>
                      </a:r>
                      <a:r>
                        <a:rPr lang="th-TH" sz="2000" dirty="0" err="1">
                          <a:latin typeface="Tahoma" pitchFamily="34" charset="0"/>
                          <a:cs typeface="Tahoma" pitchFamily="34" charset="0"/>
                        </a:rPr>
                        <a:t>เจกต์</a:t>
                      </a:r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นั้นถูกเลื่อน </a:t>
                      </a:r>
                      <a:r>
                        <a:rPr lang="en-US" sz="2000" dirty="0">
                          <a:latin typeface="Tahoma" pitchFamily="34" charset="0"/>
                          <a:cs typeface="Tahoma" pitchFamily="34" charset="0"/>
                        </a:rPr>
                        <a:t>mouse pointer </a:t>
                      </a:r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ที่ทับอยู่ออกไป</a:t>
                      </a: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833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ahoma" pitchFamily="34" charset="0"/>
                          <a:cs typeface="Tahoma" pitchFamily="34" charset="0"/>
                        </a:rPr>
                        <a:t>onSelect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เกิดเมื่อผู้ใช้เลือกข้อความ(ใช้ </a:t>
                      </a:r>
                      <a:r>
                        <a:rPr lang="en-US" sz="2000" dirty="0">
                          <a:latin typeface="Tahoma" pitchFamily="34" charset="0"/>
                          <a:cs typeface="Tahoma" pitchFamily="34" charset="0"/>
                        </a:rPr>
                        <a:t>mouse </a:t>
                      </a:r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ลาก)ในช่องรับข้อความ</a:t>
                      </a: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8884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ahoma" pitchFamily="34" charset="0"/>
                          <a:cs typeface="Tahoma" pitchFamily="34" charset="0"/>
                        </a:rPr>
                        <a:t>onSubmit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เกิดเมื่อผู้ใช้ </a:t>
                      </a:r>
                      <a:r>
                        <a:rPr lang="en-US" sz="2000" dirty="0">
                          <a:latin typeface="Tahoma" pitchFamily="34" charset="0"/>
                          <a:cs typeface="Tahoma" pitchFamily="34" charset="0"/>
                        </a:rPr>
                        <a:t>submit </a:t>
                      </a:r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แบบฟอร์ม</a:t>
                      </a: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8834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ahoma" pitchFamily="34" charset="0"/>
                          <a:cs typeface="Tahoma" pitchFamily="34" charset="0"/>
                        </a:rPr>
                        <a:t>onUnload</a:t>
                      </a:r>
                      <a:endParaRPr 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latin typeface="Tahoma" pitchFamily="34" charset="0"/>
                          <a:cs typeface="Tahoma" pitchFamily="34" charset="0"/>
                        </a:rPr>
                        <a:t>เกิดเมื่อผู้ใช้ออกจาก</a:t>
                      </a:r>
                      <a:r>
                        <a:rPr lang="th-TH" sz="2000" dirty="0" err="1">
                          <a:latin typeface="Tahoma" pitchFamily="34" charset="0"/>
                          <a:cs typeface="Tahoma" pitchFamily="34" charset="0"/>
                        </a:rPr>
                        <a:t>เวบเพจ</a:t>
                      </a:r>
                      <a:endParaRPr lang="th-TH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705" marR="3705" marT="1852" marB="185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073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วิธีการใช้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เราจะใส่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ลงไปใน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เลย เช่น เวลาจะทำตัว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เราใช้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 &lt;A&gt;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ถ้าจะทำให้มันมีข้อความ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Alert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ขึ้นเวลาเอา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mouse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เขียนโค้ดได้ดังนี้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34</a:t>
            </a:fld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714375" y="3390900"/>
            <a:ext cx="7858125" cy="1876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&lt;a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href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="" </a:t>
            </a:r>
            <a:br>
              <a:rPr lang="en-US" sz="2000" dirty="0">
                <a:latin typeface="Tahoma" pitchFamily="34" charset="0"/>
                <a:cs typeface="Tahoma" pitchFamily="34" charset="0"/>
              </a:rPr>
            </a:br>
            <a:r>
              <a:rPr lang="en-US" sz="2000" dirty="0" err="1">
                <a:latin typeface="Tahoma" pitchFamily="34" charset="0"/>
                <a:cs typeface="Tahoma" pitchFamily="34" charset="0"/>
              </a:rPr>
              <a:t>onmouseover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="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window.alert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('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Onmouseover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ทำงาน')"&gt;</a:t>
            </a:r>
            <a:br>
              <a:rPr lang="th-TH" sz="2000" dirty="0">
                <a:latin typeface="Tahoma" pitchFamily="34" charset="0"/>
                <a:cs typeface="Tahoma" pitchFamily="34" charset="0"/>
              </a:rPr>
            </a:br>
            <a:r>
              <a:rPr lang="th-TH" sz="2000" dirty="0">
                <a:latin typeface="Tahoma" pitchFamily="34" charset="0"/>
                <a:cs typeface="Tahoma" pitchFamily="34" charset="0"/>
              </a:rPr>
              <a:t>ทดสอบ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onmouseover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/>
            </a:r>
            <a:br>
              <a:rPr lang="en-US" sz="2000" dirty="0">
                <a:latin typeface="Tahoma" pitchFamily="34" charset="0"/>
                <a:cs typeface="Tahoma" pitchFamily="34" charset="0"/>
              </a:rPr>
            </a:br>
            <a:r>
              <a:rPr lang="en-US" sz="2000" dirty="0">
                <a:latin typeface="Tahoma" pitchFamily="34" charset="0"/>
                <a:cs typeface="Tahoma" pitchFamily="34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073082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การใช้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ร่วมกับ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การอ้างอิงข้อมูลที่อยู่บนฟอร์ม ทำได้โดยใช้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document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จากนั้นตามด้วย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และชื่อ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.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ชื่อของ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ต่าง ๆ บนฟอร์ม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เช่น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th-TH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thaiDi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ถ้าต้องการเปลี่ยนข้อความที่รับมาจาก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TextField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ให้เป็นตัวเลข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จะใช้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เช่น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35</a:t>
            </a:fld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524000" y="2667000"/>
            <a:ext cx="58578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document.</a:t>
            </a:r>
            <a:r>
              <a:rPr lang="th-TH" sz="2400" dirty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ชื่อฟอร์ม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</a:t>
            </a:r>
            <a:r>
              <a:rPr lang="th-TH" sz="24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ชื่อ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TextField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.value</a:t>
            </a:r>
            <a:endParaRPr lang="th-TH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447800" y="4724400"/>
            <a:ext cx="64293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num =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eval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(document.</a:t>
            </a:r>
            <a:r>
              <a:rPr lang="en-US" sz="2400" dirty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form1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txtName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.value)</a:t>
            </a:r>
            <a:endParaRPr lang="th-TH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447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Try...Catch 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36</a:t>
            </a:fld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643063" y="2214563"/>
            <a:ext cx="6000750" cy="2554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 {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 //Run some code here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 }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catch(err)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 {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 //Handle errors here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305718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960438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32E916-973D-4C86-A554-ED3AF8EBEBC4}" type="slidenum">
              <a:rPr lang="en-US" smtClean="0"/>
              <a:pPr>
                <a:defRPr/>
              </a:pPr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4697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ย่อมาจาก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Cascading Style Sheets 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เป็นภาษาที่มีรูปแบบการเขียน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ที่เฉพาะ และถูกกำหนดมาตรฐานโดย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W3C (World Wide Web Consortium)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เช่น เดียวกับ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XHTML   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ใช้สำหรับตกแต่งเอกสาร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HTML/ XHTML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ให้มีหน้าตา สีสัน ตัวอักษร เส้นขอบ พื้นหลัง ระยะห่าง ฯลฯ อย่างที่เราต้องการ ด้วยการกำหนดคุณสมบัติให้กับ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ต่างๆ 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เช่น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&lt;body&gt;, &lt;p&gt;, &lt;h1&gt;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เป็นต้น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2894-C3CC-421E-A04B-75516904662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3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effectLst/>
              </a:rPr>
              <a:t>โครงสร้างคำสั่ง </a:t>
            </a:r>
            <a:r>
              <a:rPr lang="en-US" dirty="0">
                <a:effectLst/>
              </a:rPr>
              <a:t>CSS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คำสั่งของ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ประกอบด้วย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selector, property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selector {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property:value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 </a:t>
            </a:r>
            <a:b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selector { property1:value1; property2:value2 }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selector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สามารถเป็น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Tag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ต่างๆ เช่น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&lt;body&gt;, &lt;p&gt;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หรือเป็น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 name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ที่เราตั้งชื่อ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คุณสมบัติในการจัดรูปแบบการแสดงผล เช่น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สำหรับกำหนดสี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font-size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สำหรับกำหนดขนาดตัวอักษร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ค่า ที่เรากำหนดให้กับ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property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ต่างๆ เช่น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color:white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font-size:14px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2894-C3CC-421E-A04B-75516904662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การติดตั้ง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Installation)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TypeScript</a:t>
            </a:r>
            <a:endParaRPr lang="en-US" b="1" dirty="0"/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-g </a:t>
            </a:r>
            <a:r>
              <a:rPr lang="en-US" dirty="0" smtClean="0"/>
              <a:t>typescript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Test </a:t>
            </a:r>
            <a:r>
              <a:rPr lang="en-US" b="1" dirty="0" err="1" smtClean="0"/>
              <a:t>TypeScript</a:t>
            </a:r>
            <a:endParaRPr lang="en-US" b="1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sc</a:t>
            </a:r>
            <a:r>
              <a:rPr lang="en-US" dirty="0" smtClean="0"/>
              <a:t> -v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8025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วิธีใช้งาน 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Style Sheet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เราสามารถใช้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แบบคือ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Inline Styles  </a:t>
            </a:r>
            <a:endParaRPr lang="th-T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Internal Style Sheet </a:t>
            </a:r>
            <a:endParaRPr lang="th-T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External Style Sheet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2894-C3CC-421E-A04B-75516904662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47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 Architecture </a:t>
            </a:r>
            <a:r>
              <a:rPr lang="en-US" dirty="0"/>
              <a:t>Overview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0512"/>
            <a:ext cx="8229600" cy="418533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3620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r>
              <a:rPr lang="en-US" dirty="0" smtClean="0"/>
              <a:t>Overview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Typescript</a:t>
            </a:r>
            <a:endParaRPr lang="en-US" dirty="0" smtClean="0"/>
          </a:p>
          <a:p>
            <a:r>
              <a:rPr lang="en-US" dirty="0" smtClean="0"/>
              <a:t>Components</a:t>
            </a:r>
            <a:r>
              <a:rPr lang="en-US" dirty="0"/>
              <a:t>, Bootstrap, and the DOM</a:t>
            </a:r>
          </a:p>
          <a:p>
            <a:pPr marL="0" indent="0">
              <a:buNone/>
            </a:pPr>
            <a:r>
              <a:rPr lang="en-US" dirty="0"/>
              <a:t>• Directives and pipes</a:t>
            </a:r>
          </a:p>
          <a:p>
            <a:pPr marL="0" indent="0">
              <a:buNone/>
            </a:pPr>
            <a:r>
              <a:rPr lang="en-US" dirty="0"/>
              <a:t>• Data binding</a:t>
            </a:r>
          </a:p>
          <a:p>
            <a:pPr marL="0" indent="0">
              <a:buNone/>
            </a:pPr>
            <a:r>
              <a:rPr lang="en-US" dirty="0"/>
              <a:t>• Dependency Injection</a:t>
            </a:r>
          </a:p>
          <a:p>
            <a:pPr marL="0" indent="0">
              <a:buNone/>
            </a:pPr>
            <a:r>
              <a:rPr lang="en-US" dirty="0"/>
              <a:t>• Services and other business logic</a:t>
            </a:r>
          </a:p>
          <a:p>
            <a:pPr marL="0" indent="0">
              <a:buNone/>
            </a:pPr>
            <a:r>
              <a:rPr lang="en-US" dirty="0"/>
              <a:t>• Data Persistence</a:t>
            </a:r>
          </a:p>
          <a:p>
            <a:pPr marL="0" indent="0">
              <a:buNone/>
            </a:pPr>
            <a:r>
              <a:rPr lang="en-US" dirty="0"/>
              <a:t>• Routing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535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that scale</a:t>
            </a:r>
          </a:p>
          <a:p>
            <a:r>
              <a:rPr lang="en-US" dirty="0"/>
              <a:t>Starts and ends with JavaScript</a:t>
            </a:r>
          </a:p>
          <a:p>
            <a:r>
              <a:rPr lang="en-US" dirty="0"/>
              <a:t>Strong tools for large apps</a:t>
            </a:r>
          </a:p>
          <a:p>
            <a:r>
              <a:rPr lang="en-US" dirty="0"/>
              <a:t>State of the art </a:t>
            </a:r>
            <a:r>
              <a:rPr lang="en-US" dirty="0" smtClean="0"/>
              <a:t>JavaScript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7807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</a:t>
            </a:r>
            <a:r>
              <a:rPr lang="en-US" dirty="0" smtClean="0"/>
              <a:t>Typescript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Create file </a:t>
            </a:r>
            <a:r>
              <a:rPr lang="en-US" b="1" dirty="0" err="1" smtClean="0"/>
              <a:t>app.ts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message:string</a:t>
            </a:r>
            <a:r>
              <a:rPr lang="en-US" dirty="0"/>
              <a:t> = "Hello World" </a:t>
            </a:r>
          </a:p>
          <a:p>
            <a:pPr marL="0" indent="0">
              <a:buNone/>
            </a:pPr>
            <a:r>
              <a:rPr lang="en-US" dirty="0" err="1"/>
              <a:t>console.log</a:t>
            </a:r>
            <a:r>
              <a:rPr lang="en-US" dirty="0"/>
              <a:t>(message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Compile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tsc</a:t>
            </a:r>
            <a:r>
              <a:rPr lang="en-US" dirty="0" smtClean="0"/>
              <a:t> </a:t>
            </a:r>
            <a:r>
              <a:rPr lang="en-US" dirty="0" err="1" smtClean="0"/>
              <a:t>app.ts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Run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ode </a:t>
            </a:r>
            <a:r>
              <a:rPr lang="en-US" dirty="0" err="1" smtClean="0"/>
              <a:t>app.js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Output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44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8147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─ </a:t>
            </a:r>
            <a:r>
              <a:rPr lang="en-US" dirty="0" smtClean="0"/>
              <a:t>Keywords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78" y="1600200"/>
            <a:ext cx="6166244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5375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and </a:t>
            </a:r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Greeting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greet</a:t>
            </a:r>
            <a:r>
              <a:rPr lang="en-US" dirty="0"/>
              <a:t>():void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console.log</a:t>
            </a:r>
            <a:r>
              <a:rPr lang="en-US" dirty="0"/>
              <a:t>("Hello World!!!")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 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obj</a:t>
            </a:r>
            <a:r>
              <a:rPr lang="en-US" dirty="0"/>
              <a:t> = new Greeting();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obj.greet</a:t>
            </a:r>
            <a:r>
              <a:rPr lang="en-US" dirty="0"/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46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5544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r>
              <a:rPr lang="en-US" dirty="0"/>
              <a:t>s</a:t>
            </a:r>
            <a:r>
              <a:rPr lang="en-US" dirty="0" smtClean="0"/>
              <a:t>tring</a:t>
            </a:r>
          </a:p>
          <a:p>
            <a:r>
              <a:rPr lang="en-US" dirty="0" smtClean="0"/>
              <a:t>Boolean</a:t>
            </a:r>
          </a:p>
          <a:p>
            <a:r>
              <a:rPr lang="en-US" dirty="0"/>
              <a:t>v</a:t>
            </a:r>
            <a:r>
              <a:rPr lang="en-US" dirty="0" smtClean="0"/>
              <a:t>oid</a:t>
            </a:r>
          </a:p>
          <a:p>
            <a:r>
              <a:rPr lang="en-US" dirty="0"/>
              <a:t>n</a:t>
            </a:r>
            <a:r>
              <a:rPr lang="en-US" dirty="0" smtClean="0"/>
              <a:t>ull</a:t>
            </a:r>
          </a:p>
          <a:p>
            <a:r>
              <a:rPr lang="en-US" dirty="0"/>
              <a:t>u</a:t>
            </a:r>
            <a:r>
              <a:rPr lang="en-US" dirty="0" smtClean="0"/>
              <a:t>ndefined</a:t>
            </a:r>
          </a:p>
          <a:p>
            <a:r>
              <a:rPr lang="en-US" dirty="0" smtClean="0"/>
              <a:t>any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21748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[identifier] : [type] = value ;</a:t>
            </a:r>
          </a:p>
          <a:p>
            <a:pPr marL="0" indent="0">
              <a:buNone/>
            </a:pPr>
            <a:r>
              <a:rPr lang="en-US" b="1" dirty="0" smtClean="0"/>
              <a:t>Ex</a:t>
            </a:r>
            <a:r>
              <a:rPr lang="en-US" dirty="0" smtClean="0"/>
              <a:t>: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name:string</a:t>
            </a:r>
            <a:r>
              <a:rPr lang="en-US" dirty="0" smtClean="0"/>
              <a:t> = ’my name is </a:t>
            </a:r>
            <a:r>
              <a:rPr lang="en-US" dirty="0" err="1" smtClean="0"/>
              <a:t>angular.io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/>
              <a:t>[identifier] : [type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b="1" dirty="0" smtClean="0"/>
              <a:t>Ex</a:t>
            </a:r>
            <a:r>
              <a:rPr lang="en-US" dirty="0" smtClean="0"/>
              <a:t>: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name:string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[identifier</a:t>
            </a:r>
            <a:r>
              <a:rPr lang="en-US" dirty="0" smtClean="0"/>
              <a:t>] = </a:t>
            </a:r>
            <a:r>
              <a:rPr lang="en-US" dirty="0"/>
              <a:t>value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Ex</a:t>
            </a:r>
            <a:r>
              <a:rPr lang="en-US" dirty="0" smtClean="0"/>
              <a:t>: </a:t>
            </a:r>
            <a:r>
              <a:rPr lang="en-US" dirty="0" err="1" smtClean="0"/>
              <a:t>var</a:t>
            </a:r>
            <a:r>
              <a:rPr lang="en-US" dirty="0" smtClean="0"/>
              <a:t> name = ‘my name is </a:t>
            </a:r>
            <a:r>
              <a:rPr lang="en-US" dirty="0" err="1" smtClean="0"/>
              <a:t>angular.io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[identifier</a:t>
            </a:r>
            <a:r>
              <a:rPr lang="en-US" dirty="0" smtClean="0"/>
              <a:t>] ;</a:t>
            </a:r>
          </a:p>
          <a:p>
            <a:pPr marL="0" indent="0">
              <a:buNone/>
            </a:pPr>
            <a:r>
              <a:rPr lang="en-US" b="1" dirty="0" smtClean="0"/>
              <a:t>Ex</a:t>
            </a:r>
            <a:r>
              <a:rPr lang="en-US" dirty="0" smtClean="0"/>
              <a:t>: </a:t>
            </a:r>
            <a:r>
              <a:rPr lang="en-US" dirty="0" err="1" smtClean="0"/>
              <a:t>var</a:t>
            </a:r>
            <a:r>
              <a:rPr lang="en-US" dirty="0" smtClean="0"/>
              <a:t> name;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48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2446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Components, Bootstrap, and the DOM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49</a:t>
            </a:fld>
            <a:endParaRPr lang="th-TH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2313781"/>
            <a:ext cx="61341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ความรู้เบื้องต้นเกี่ยวกับ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708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h-TH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ประวัติ ความเป็นมา สถานการณ์ที่เหมาะแก่การใช้งาน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Node.js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เป็นภาษาที่ทำงานอยู่ในฝั่ง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ซึ่ง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ที่ใช้ก็คือ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โดยจะออกแบบมาให้ทำงานแบบ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Event-Driven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ก็คือ จะทำงานเมื่อเกิดเหตุการณ์ตามที่กำหนดไว้ โดยสามารถกำหนดให้ทำงานแบบ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(ทำงานในลำดับต่อไปโดยไม่ต้องรอให้งานก่อนหน้าเสร็จ) หรือ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Synchronous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(ทำงานต่อไป เมื่องานแรกเสร็จแล้ว) ก็ได้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Node.js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จะใช้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Compiler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JavaScript Engine V8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ซึ่งทำให้การประมวลผลรวดเร็วมาก คล้ายกับ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execution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แต่ความจริงมันคือ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thread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แต่ละงานจะถูกนำมาเข้าคิวไว้ แล้วค่อยประมวลผลตามคิว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©2003 PnP Solution Co., Ltd.</a:t>
            </a:r>
            <a:endParaRPr lang="th-TH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5</a:t>
            </a:fld>
            <a:endParaRPr lang="th-TH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080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Components, Bootstrap, and the </a:t>
            </a:r>
            <a:r>
              <a:rPr lang="en-US" dirty="0" smtClean="0"/>
              <a:t>DOM #2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300" y="2320131"/>
            <a:ext cx="6121400" cy="30861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50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94484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Components, Bootstrap, and the DOM </a:t>
            </a:r>
            <a:r>
              <a:rPr lang="en-US" dirty="0" smtClean="0"/>
              <a:t>#3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700" y="2466181"/>
            <a:ext cx="3784600" cy="2794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51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7679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ng </a:t>
            </a:r>
            <a:r>
              <a:rPr lang="en-US" dirty="0"/>
              <a:t>new </a:t>
            </a:r>
            <a:r>
              <a:rPr lang="en-US" dirty="0" err="1"/>
              <a:t>projectname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en-US" dirty="0" smtClean="0">
                <a:solidFill>
                  <a:srgbClr val="FF0000"/>
                </a:solidFill>
              </a:rPr>
              <a:t>skip-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--</a:t>
            </a:r>
            <a:r>
              <a:rPr lang="en-US" dirty="0" smtClean="0"/>
              <a:t>routing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Test</a:t>
            </a:r>
          </a:p>
          <a:p>
            <a:r>
              <a:rPr lang="en-US" dirty="0"/>
              <a:t>cd </a:t>
            </a:r>
            <a:r>
              <a:rPr lang="en-US" dirty="0" err="1"/>
              <a:t>projectname</a:t>
            </a:r>
            <a:endParaRPr lang="en-US" dirty="0"/>
          </a:p>
          <a:p>
            <a:r>
              <a:rPr lang="en-US" dirty="0" smtClean="0"/>
              <a:t>ng </a:t>
            </a:r>
            <a:r>
              <a:rPr lang="en-US" dirty="0"/>
              <a:t>serve</a:t>
            </a:r>
          </a:p>
          <a:p>
            <a:r>
              <a:rPr lang="en-US" dirty="0"/>
              <a:t>Open web browser (Chrome)</a:t>
            </a:r>
          </a:p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http://localhost:4200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52</a:t>
            </a:fld>
            <a:endParaRPr 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489450"/>
            <a:ext cx="50768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890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Materialize CSS(</a:t>
            </a:r>
            <a:r>
              <a:rPr lang="en-US" dirty="0">
                <a:hlinkClick r:id="rId2"/>
              </a:rPr>
              <a:t>http://materializecss.com/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Installation</a:t>
            </a:r>
          </a:p>
          <a:p>
            <a:r>
              <a:rPr lang="en-US" dirty="0"/>
              <a:t>Use command line</a:t>
            </a:r>
          </a:p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projectname</a:t>
            </a:r>
            <a:r>
              <a:rPr lang="en-US" dirty="0"/>
              <a:t> folder</a:t>
            </a:r>
          </a:p>
          <a:p>
            <a:r>
              <a:rPr lang="en-US" dirty="0"/>
              <a:t>Type : </a:t>
            </a:r>
            <a:r>
              <a:rPr lang="en-US" dirty="0" err="1"/>
              <a:t>npm</a:t>
            </a:r>
            <a:r>
              <a:rPr lang="en-US" dirty="0"/>
              <a:t> install materialize-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Config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en-US" dirty="0"/>
              <a:t> (angular-</a:t>
            </a:r>
            <a:r>
              <a:rPr lang="en-US" dirty="0" err="1"/>
              <a:t>cli.json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53</a:t>
            </a:fld>
            <a:endParaRPr 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45" y="4419600"/>
            <a:ext cx="5400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037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( </a:t>
            </a:r>
            <a:r>
              <a:rPr lang="en-US" dirty="0">
                <a:hlinkClick r:id="rId2"/>
              </a:rPr>
              <a:t>https://fonts.googleapis.com/icon?family=Material+Icons</a:t>
            </a:r>
            <a:r>
              <a:rPr lang="en-US" dirty="0"/>
              <a:t>)</a:t>
            </a:r>
          </a:p>
          <a:p>
            <a:pPr marL="457200" indent="-457200">
              <a:buAutoNum type="arabicPeriod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คัดลอก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มาใส่ใน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file style.css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54</a:t>
            </a:fld>
            <a:endParaRPr lang="th-T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30745"/>
            <a:ext cx="6472238" cy="30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321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app.component.html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&lt;h1&gt;</a:t>
            </a:r>
          </a:p>
          <a:p>
            <a:pPr marL="0" indent="0">
              <a:buNone/>
            </a:pPr>
            <a:r>
              <a:rPr lang="en-US" dirty="0"/>
              <a:t>  {{title}}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  <a:p>
            <a:pPr marL="0" indent="0">
              <a:buNone/>
            </a:pPr>
            <a:r>
              <a:rPr lang="en-US" dirty="0"/>
              <a:t>&lt;a class="waves-effect waves-light </a:t>
            </a:r>
            <a:r>
              <a:rPr lang="en-US" dirty="0" err="1"/>
              <a:t>btn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  &lt;</a:t>
            </a:r>
            <a:r>
              <a:rPr lang="en-US" dirty="0" err="1"/>
              <a:t>i</a:t>
            </a:r>
            <a:r>
              <a:rPr lang="en-US" dirty="0"/>
              <a:t> class="material-icons left"&gt;cloud&lt;/</a:t>
            </a:r>
            <a:r>
              <a:rPr lang="en-US" dirty="0" err="1"/>
              <a:t>i</a:t>
            </a:r>
            <a:r>
              <a:rPr lang="en-US" dirty="0"/>
              <a:t>&gt;button</a:t>
            </a:r>
          </a:p>
          <a:p>
            <a:pPr marL="0" indent="0">
              <a:buNone/>
            </a:pPr>
            <a:r>
              <a:rPr lang="en-US" dirty="0"/>
              <a:t>&lt;/a&gt;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55</a:t>
            </a:fld>
            <a:endParaRPr 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3655378"/>
            <a:ext cx="33337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85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command </a:t>
            </a:r>
          </a:p>
          <a:p>
            <a:r>
              <a:rPr lang="en-US" dirty="0" smtClean="0"/>
              <a:t>ng </a:t>
            </a:r>
            <a:r>
              <a:rPr lang="en-US" dirty="0"/>
              <a:t>g component home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56</a:t>
            </a:fld>
            <a:endParaRPr 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4610100" cy="904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3418840"/>
            <a:ext cx="42291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324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 err="1"/>
              <a:t>Javascrit</a:t>
            </a:r>
            <a:r>
              <a:rPr lang="en-US" dirty="0"/>
              <a:t> / </a:t>
            </a:r>
            <a:r>
              <a:rPr lang="en-US" dirty="0" err="1"/>
              <a:t>TypeScript</a:t>
            </a:r>
            <a:r>
              <a:rPr lang="en-US" dirty="0"/>
              <a:t> (Script)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import { Component, </a:t>
            </a:r>
            <a:r>
              <a:rPr lang="en-US" sz="1400" dirty="0" err="1"/>
              <a:t>OnInit</a:t>
            </a:r>
            <a:r>
              <a:rPr lang="en-US" sz="1400" dirty="0"/>
              <a:t> } from '@angular/core';</a:t>
            </a:r>
          </a:p>
          <a:p>
            <a:pPr marL="0" indent="0">
              <a:buNone/>
            </a:pPr>
            <a:r>
              <a:rPr lang="en-US" sz="1400" dirty="0"/>
              <a:t>@Component({</a:t>
            </a:r>
          </a:p>
          <a:p>
            <a:pPr marL="0" indent="0">
              <a:buNone/>
            </a:pPr>
            <a:r>
              <a:rPr lang="en-US" sz="1400" dirty="0"/>
              <a:t>  selector: 'app-home',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templateUrl</a:t>
            </a:r>
            <a:r>
              <a:rPr lang="en-US" sz="1400" dirty="0"/>
              <a:t>: './home.component.html',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styleUrls</a:t>
            </a:r>
            <a:r>
              <a:rPr lang="en-US" sz="1400" dirty="0"/>
              <a:t>: ['./home.component.css']</a:t>
            </a:r>
          </a:p>
          <a:p>
            <a:pPr marL="0" indent="0">
              <a:buNone/>
            </a:pPr>
            <a:r>
              <a:rPr lang="en-US" sz="1400" dirty="0"/>
              <a:t>})</a:t>
            </a:r>
          </a:p>
          <a:p>
            <a:pPr marL="0" indent="0">
              <a:buNone/>
            </a:pPr>
            <a:r>
              <a:rPr lang="en-US" sz="1400" dirty="0"/>
              <a:t>export class </a:t>
            </a:r>
            <a:r>
              <a:rPr lang="en-US" sz="1400" dirty="0" err="1"/>
              <a:t>HomeComponent</a:t>
            </a:r>
            <a:r>
              <a:rPr lang="en-US" sz="1400" dirty="0"/>
              <a:t> implements </a:t>
            </a:r>
            <a:r>
              <a:rPr lang="en-US" sz="1400" dirty="0" err="1"/>
              <a:t>OnInit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constructor() { }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ngOnInit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32E916-973D-4C86-A554-ED3AF8EBEBC4}" type="slidenum">
              <a:rPr lang="en-US" smtClean="0"/>
              <a:pPr>
                <a:defRPr/>
              </a:pPr>
              <a:t>57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36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ngIf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ngFor</a:t>
            </a:r>
            <a:endParaRPr lang="en-US" dirty="0" smtClean="0"/>
          </a:p>
          <a:p>
            <a:r>
              <a:rPr lang="en-US" dirty="0"/>
              <a:t>[</a:t>
            </a:r>
            <a:r>
              <a:rPr lang="en-US" dirty="0" err="1"/>
              <a:t>ngSwitch</a:t>
            </a:r>
            <a:r>
              <a:rPr lang="en-US" dirty="0" smtClean="0"/>
              <a:t>], </a:t>
            </a:r>
            <a:r>
              <a:rPr lang="en-US" dirty="0"/>
              <a:t>[</a:t>
            </a:r>
            <a:r>
              <a:rPr lang="en-US" dirty="0" err="1"/>
              <a:t>ngSwitchCase</a:t>
            </a:r>
            <a:r>
              <a:rPr lang="en-US" dirty="0" smtClean="0"/>
              <a:t>], [</a:t>
            </a:r>
            <a:r>
              <a:rPr lang="en-US" dirty="0" err="1"/>
              <a:t>ngSwitchDefault</a:t>
            </a:r>
            <a:r>
              <a:rPr lang="en-US" dirty="0" smtClean="0"/>
              <a:t>]</a:t>
            </a:r>
          </a:p>
          <a:p>
            <a:r>
              <a:rPr lang="en-US" dirty="0"/>
              <a:t>[</a:t>
            </a:r>
            <a:r>
              <a:rPr lang="en-US" dirty="0" err="1"/>
              <a:t>ngClass</a:t>
            </a:r>
            <a:r>
              <a:rPr lang="en-US" dirty="0"/>
              <a:t>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58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03924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ngIf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section </a:t>
            </a:r>
            <a:r>
              <a:rPr lang="en-US" b="1" dirty="0"/>
              <a:t>*</a:t>
            </a:r>
            <a:r>
              <a:rPr lang="en-US" b="1" dirty="0" err="1"/>
              <a:t>ngIf</a:t>
            </a:r>
            <a:r>
              <a:rPr lang="en-US" dirty="0"/>
              <a:t>="</a:t>
            </a:r>
            <a:r>
              <a:rPr lang="en-US" dirty="0" err="1"/>
              <a:t>showSection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ngFor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&lt;li </a:t>
            </a:r>
            <a:r>
              <a:rPr lang="en-US" b="1" dirty="0"/>
              <a:t>*</a:t>
            </a:r>
            <a:r>
              <a:rPr lang="en-US" b="1" dirty="0" err="1"/>
              <a:t>ngFor</a:t>
            </a:r>
            <a:r>
              <a:rPr lang="en-US" dirty="0"/>
              <a:t>="let item of list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ngClass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&lt;div </a:t>
            </a:r>
            <a:r>
              <a:rPr lang="en-US" b="1" dirty="0"/>
              <a:t>[</a:t>
            </a:r>
            <a:r>
              <a:rPr lang="en-US" b="1" dirty="0" err="1"/>
              <a:t>ngClass</a:t>
            </a:r>
            <a:r>
              <a:rPr lang="en-US" b="1" dirty="0"/>
              <a:t>]</a:t>
            </a:r>
            <a:r>
              <a:rPr lang="en-US" dirty="0"/>
              <a:t>="{'active': </a:t>
            </a:r>
            <a:r>
              <a:rPr lang="en-US" dirty="0" err="1"/>
              <a:t>isActive</a:t>
            </a:r>
            <a:r>
              <a:rPr lang="en-US" dirty="0"/>
              <a:t>,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'disabled</a:t>
            </a:r>
            <a:r>
              <a:rPr lang="en-US" dirty="0"/>
              <a:t>': </a:t>
            </a:r>
            <a:r>
              <a:rPr lang="en-US" dirty="0" err="1"/>
              <a:t>isDisabled</a:t>
            </a:r>
            <a:r>
              <a:rPr lang="en-US" dirty="0"/>
              <a:t>}"&gt;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59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199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ความรู้เบื้องต้นเกี่ยวกับ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114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node.js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เหมาะสำหรับ งานที่ประมวลผลสั่ง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ซึ่งเป็นงานที่อาจจะต้อง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หรือไม่ต้องก็ได้ เช่น การทำตัวเองเป็น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 server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ในการดึงหน้าเว็บมาแสดงผลให้กับ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หรือการเปิด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socket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เพื่อรับส่งข้อมูลกันระหว่าง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กับ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ที่อาจจะเอาไปทำเป็นห้อง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 ,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ทำเกม, ทำระบบที่ป้อนข้อมูลเพื่อคำนวนเอาผลลัพท์ เป็นต้น หรือ ตัวอย่างงานที่ไม่ต้อง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เช่นเอาไปทำ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spider crawler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เว็บ หรือ การรอรับค่าจาก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streaming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เหล่านี้ไม่จำเป็นต้อง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ต่างก็ใช้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node.js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ทำงานด้วยกันทั้งนั้น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©2003 PnP Solution Co., Ltd.</a:t>
            </a:r>
            <a:endParaRPr lang="th-TH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6</a:t>
            </a:fld>
            <a:endParaRPr lang="th-TH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226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directives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&lt;div [</a:t>
            </a:r>
            <a:r>
              <a:rPr lang="en-US" sz="1800" dirty="0" err="1"/>
              <a:t>ngSwitch</a:t>
            </a:r>
            <a:r>
              <a:rPr lang="en-US" sz="1800" dirty="0"/>
              <a:t>]="</a:t>
            </a:r>
            <a:r>
              <a:rPr lang="en-US" sz="1800" dirty="0" err="1"/>
              <a:t>conditionExpression</a:t>
            </a:r>
            <a:r>
              <a:rPr lang="en-US" sz="1800" dirty="0"/>
              <a:t>"&gt;</a:t>
            </a:r>
          </a:p>
          <a:p>
            <a:pPr marL="0" indent="0">
              <a:buNone/>
            </a:pPr>
            <a:r>
              <a:rPr lang="en-US" sz="1800" dirty="0"/>
              <a:t>&lt;ng-template [</a:t>
            </a:r>
            <a:r>
              <a:rPr lang="en-US" sz="1800" dirty="0" err="1"/>
              <a:t>ngSwitchCase</a:t>
            </a:r>
            <a:r>
              <a:rPr lang="en-US" sz="1800" dirty="0"/>
              <a:t>]="case1Exp"&gt;One&lt;/ng-template&gt;</a:t>
            </a:r>
          </a:p>
          <a:p>
            <a:pPr marL="0" indent="0">
              <a:buNone/>
            </a:pPr>
            <a:r>
              <a:rPr lang="en-US" sz="1800" dirty="0"/>
              <a:t>&lt;ng-template </a:t>
            </a:r>
            <a:r>
              <a:rPr lang="en-US" sz="1800" dirty="0" err="1"/>
              <a:t>ngSwitchCase</a:t>
            </a:r>
            <a:r>
              <a:rPr lang="en-US" sz="1800" dirty="0"/>
              <a:t>="case2LiteralString"&gt;Two&lt;/ng-template&gt;</a:t>
            </a:r>
          </a:p>
          <a:p>
            <a:pPr marL="0" indent="0">
              <a:buNone/>
            </a:pPr>
            <a:r>
              <a:rPr lang="en-US" sz="1800" dirty="0"/>
              <a:t>&lt;ng-template </a:t>
            </a:r>
            <a:r>
              <a:rPr lang="en-US" sz="1800" dirty="0" err="1"/>
              <a:t>ngSwitchDefault</a:t>
            </a:r>
            <a:r>
              <a:rPr lang="en-US" sz="1800" dirty="0"/>
              <a:t>&gt;Three&lt;/ng-template&gt;</a:t>
            </a:r>
          </a:p>
          <a:p>
            <a:pPr marL="0" indent="0">
              <a:buNone/>
            </a:pPr>
            <a:r>
              <a:rPr lang="en-US" sz="1800" dirty="0"/>
              <a:t>&lt;/div</a:t>
            </a:r>
            <a:r>
              <a:rPr lang="en-US" sz="1800" dirty="0" smtClean="0"/>
              <a:t>&gt;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60</a:t>
            </a:fld>
            <a:endParaRPr 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4351217"/>
            <a:ext cx="39116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426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Pipes transform displayed values within a template.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Built-In</a:t>
            </a:r>
          </a:p>
          <a:p>
            <a:pPr marL="0" indent="0">
              <a:buNone/>
            </a:pPr>
            <a:r>
              <a:rPr lang="en-US" dirty="0" err="1"/>
              <a:t>DecimalPipe</a:t>
            </a:r>
            <a:r>
              <a:rPr lang="en-US" dirty="0"/>
              <a:t> = number[:format]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Script</a:t>
            </a:r>
          </a:p>
          <a:p>
            <a:pPr marL="0" indent="0">
              <a:buNone/>
            </a:pPr>
            <a:r>
              <a:rPr lang="en-US" dirty="0"/>
              <a:t>price = 12300.5;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Html</a:t>
            </a:r>
          </a:p>
          <a:p>
            <a:pPr marL="0" indent="0">
              <a:buNone/>
            </a:pPr>
            <a:r>
              <a:rPr lang="en-US" dirty="0"/>
              <a:t>{{price | number:'1.2-3'}}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61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191907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Built-In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LowerCasePipe</a:t>
            </a:r>
            <a:r>
              <a:rPr lang="en-US" dirty="0"/>
              <a:t> = lowercase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Html</a:t>
            </a:r>
          </a:p>
          <a:p>
            <a:pPr marL="0" indent="0">
              <a:buNone/>
            </a:pPr>
            <a:r>
              <a:rPr lang="en-US" dirty="0"/>
              <a:t>{{item | lowercase}}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Built-In</a:t>
            </a:r>
          </a:p>
          <a:p>
            <a:pPr marL="0" indent="0">
              <a:buNone/>
            </a:pPr>
            <a:r>
              <a:rPr lang="en-US" dirty="0" err="1"/>
              <a:t>UpperCasePipe</a:t>
            </a:r>
            <a:r>
              <a:rPr lang="en-US" dirty="0"/>
              <a:t> = uppercase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Html</a:t>
            </a:r>
          </a:p>
          <a:p>
            <a:pPr marL="0" indent="0">
              <a:buNone/>
            </a:pPr>
            <a:r>
              <a:rPr lang="en-US" dirty="0"/>
              <a:t>{{item | uppercase}}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62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3976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Built-In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DatePipe</a:t>
            </a:r>
            <a:r>
              <a:rPr lang="en-US" dirty="0"/>
              <a:t> = date[:format]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Script</a:t>
            </a:r>
          </a:p>
          <a:p>
            <a:pPr marL="0" indent="0">
              <a:buNone/>
            </a:pPr>
            <a:r>
              <a:rPr lang="en-US" dirty="0" err="1"/>
              <a:t>currentDate</a:t>
            </a:r>
            <a:r>
              <a:rPr lang="en-US" dirty="0"/>
              <a:t> = new Date();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Html</a:t>
            </a:r>
          </a:p>
          <a:p>
            <a:pPr marL="0" indent="0">
              <a:buNone/>
            </a:pPr>
            <a:r>
              <a:rPr lang="en-US" dirty="0"/>
              <a:t>{{</a:t>
            </a:r>
            <a:r>
              <a:rPr lang="en-US" dirty="0" err="1"/>
              <a:t>currentDate</a:t>
            </a:r>
            <a:r>
              <a:rPr lang="en-US" dirty="0"/>
              <a:t> | date:'</a:t>
            </a:r>
            <a:r>
              <a:rPr lang="en-US" dirty="0" err="1"/>
              <a:t>dd</a:t>
            </a:r>
            <a:r>
              <a:rPr lang="en-US" dirty="0"/>
              <a:t>/MM/y H:mm:ss'}}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63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5211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create file </a:t>
            </a:r>
            <a:r>
              <a:rPr lang="en-US" b="1" dirty="0" smtClean="0"/>
              <a:t>app-</a:t>
            </a:r>
            <a:r>
              <a:rPr lang="en-US" b="1" dirty="0" err="1" smtClean="0"/>
              <a:t>routing.module.ts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import { </a:t>
            </a:r>
            <a:r>
              <a:rPr lang="en-US" sz="1800" dirty="0" err="1"/>
              <a:t>HomeComponent</a:t>
            </a:r>
            <a:r>
              <a:rPr lang="en-US" sz="1800" dirty="0"/>
              <a:t> } from './home/</a:t>
            </a:r>
            <a:r>
              <a:rPr lang="en-US" sz="1800" dirty="0" err="1"/>
              <a:t>home.component</a:t>
            </a:r>
            <a:r>
              <a:rPr lang="en-US" sz="1800" dirty="0"/>
              <a:t>';</a:t>
            </a:r>
            <a:br>
              <a:rPr lang="en-US" sz="1800" dirty="0"/>
            </a:br>
            <a:r>
              <a:rPr lang="en-US" sz="1800" dirty="0"/>
              <a:t>export </a:t>
            </a:r>
            <a:r>
              <a:rPr lang="en-US" sz="1800" dirty="0" err="1"/>
              <a:t>const</a:t>
            </a:r>
            <a:r>
              <a:rPr lang="en-US" sz="1800" dirty="0"/>
              <a:t> </a:t>
            </a:r>
            <a:r>
              <a:rPr lang="en-US" sz="1800" dirty="0" err="1"/>
              <a:t>appRoutes</a:t>
            </a:r>
            <a:r>
              <a:rPr lang="en-US" sz="1800" dirty="0"/>
              <a:t> = [</a:t>
            </a:r>
          </a:p>
          <a:p>
            <a:pPr marL="0" indent="0">
              <a:buNone/>
            </a:pPr>
            <a:r>
              <a:rPr lang="en-US" sz="1800" dirty="0"/>
              <a:t>  { path: '', component: </a:t>
            </a:r>
            <a:r>
              <a:rPr lang="en-US" sz="1800" dirty="0" err="1"/>
              <a:t>HomeComponent</a:t>
            </a:r>
            <a:r>
              <a:rPr lang="en-US" sz="1800" dirty="0"/>
              <a:t> }</a:t>
            </a:r>
          </a:p>
          <a:p>
            <a:pPr marL="0" indent="0">
              <a:buNone/>
            </a:pPr>
            <a:r>
              <a:rPr lang="en-US" sz="1800" dirty="0"/>
              <a:t>];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app.component.html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&lt;h1&gt;</a:t>
            </a:r>
          </a:p>
          <a:p>
            <a:pPr marL="0" indent="0">
              <a:buNone/>
            </a:pPr>
            <a:r>
              <a:rPr lang="en-US" sz="1600" dirty="0"/>
              <a:t>  {{title}}</a:t>
            </a:r>
          </a:p>
          <a:p>
            <a:pPr marL="0" indent="0">
              <a:buNone/>
            </a:pPr>
            <a:r>
              <a:rPr lang="en-US" sz="1600" dirty="0"/>
              <a:t>&lt;/h1&gt;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&lt;router-outlet&gt;&lt;/router-outlet&gt;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64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18049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#1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ng </a:t>
            </a:r>
            <a:r>
              <a:rPr lang="en-US" dirty="0"/>
              <a:t>g component product</a:t>
            </a:r>
          </a:p>
          <a:p>
            <a:r>
              <a:rPr lang="en-US" dirty="0" smtClean="0"/>
              <a:t>app-</a:t>
            </a:r>
            <a:r>
              <a:rPr lang="en-US" dirty="0" err="1" smtClean="0"/>
              <a:t>routing.module.ts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{ path: 'product', component: </a:t>
            </a:r>
            <a:r>
              <a:rPr lang="en-US" sz="1800" dirty="0" err="1"/>
              <a:t>ProductComponent</a:t>
            </a:r>
            <a:r>
              <a:rPr lang="en-US" sz="1800" dirty="0"/>
              <a:t> }</a:t>
            </a:r>
            <a:endParaRPr lang="en-US" dirty="0"/>
          </a:p>
          <a:p>
            <a:r>
              <a:rPr lang="en-US" dirty="0"/>
              <a:t>app.component.html</a:t>
            </a:r>
          </a:p>
          <a:p>
            <a:pPr marL="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nav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    &lt;div class="</a:t>
            </a:r>
            <a:r>
              <a:rPr lang="en-US" sz="1400" dirty="0" err="1"/>
              <a:t>nav</a:t>
            </a:r>
            <a:r>
              <a:rPr lang="en-US" sz="1400" dirty="0"/>
              <a:t>-wrapper"&gt;</a:t>
            </a:r>
          </a:p>
          <a:p>
            <a:pPr marL="0" indent="0">
              <a:buNone/>
            </a:pPr>
            <a:r>
              <a:rPr lang="en-US" sz="1400" dirty="0"/>
              <a:t>      &lt;a </a:t>
            </a:r>
            <a:r>
              <a:rPr lang="en-US" sz="1400" dirty="0" err="1"/>
              <a:t>routerLink</a:t>
            </a:r>
            <a:r>
              <a:rPr lang="en-US" sz="1400" dirty="0"/>
              <a:t>="" class="brand-logo"&gt;{{title}}&lt;/a&gt;</a:t>
            </a:r>
          </a:p>
          <a:p>
            <a:pPr marL="0" indent="0">
              <a:buNone/>
            </a:pPr>
            <a:r>
              <a:rPr lang="en-US" sz="1400" dirty="0"/>
              <a:t>      &lt;</a:t>
            </a:r>
            <a:r>
              <a:rPr lang="en-US" sz="1400" dirty="0" err="1"/>
              <a:t>ul</a:t>
            </a:r>
            <a:r>
              <a:rPr lang="en-US" sz="1400" dirty="0"/>
              <a:t> id="</a:t>
            </a:r>
            <a:r>
              <a:rPr lang="en-US" sz="1400" dirty="0" err="1"/>
              <a:t>nav</a:t>
            </a:r>
            <a:r>
              <a:rPr lang="en-US" sz="1400" dirty="0"/>
              <a:t>-mobile" class="right hide-on-med-and-down"&gt;</a:t>
            </a:r>
          </a:p>
          <a:p>
            <a:pPr marL="0" indent="0">
              <a:buNone/>
            </a:pPr>
            <a:r>
              <a:rPr lang="en-US" sz="1400" dirty="0"/>
              <a:t>        &lt;li&gt;&lt;a </a:t>
            </a:r>
            <a:r>
              <a:rPr lang="en-US" sz="1400" dirty="0" err="1"/>
              <a:t>routerLink</a:t>
            </a:r>
            <a:r>
              <a:rPr lang="en-US" sz="1400" dirty="0"/>
              <a:t>="/product"&gt;Product&lt;/a&gt;&lt;/li&gt;</a:t>
            </a:r>
          </a:p>
          <a:p>
            <a:pPr marL="0" indent="0">
              <a:buNone/>
            </a:pPr>
            <a:r>
              <a:rPr lang="en-US" sz="1400" dirty="0"/>
              <a:t>      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    &lt;/div&gt;</a:t>
            </a:r>
          </a:p>
          <a:p>
            <a:pPr marL="0" indent="0">
              <a:buNone/>
            </a:pPr>
            <a:r>
              <a:rPr lang="en-US" sz="1400" dirty="0"/>
              <a:t>  &lt;/</a:t>
            </a:r>
            <a:r>
              <a:rPr lang="en-US" sz="1400" dirty="0" err="1"/>
              <a:t>nav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&lt;router-outlet&gt;&lt;/router-outlet&gt;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ใส่ค่า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‘product’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server.routes.ts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5C843-3C6C-42F5-8FBD-49B20B08BFDD}" type="slidenum">
              <a:rPr lang="en-US" smtClean="0"/>
              <a:pPr>
                <a:defRPr/>
              </a:pPr>
              <a:t>65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39191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12 Column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ขนาด คือ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S, M, L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 =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ขนาดหน้าจอมือถือ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(&lt;= 600px)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 =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ขนาดหน้าจอ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Tablet (&lt;= 992px)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 =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ขนาดหน้าจอ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Computer(&gt; 992px)</a:t>
            </a:r>
          </a:p>
          <a:p>
            <a:pPr marL="0" indent="0">
              <a:buNone/>
            </a:pP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</a:t>
            </a:r>
          </a:p>
          <a:p>
            <a:pPr marL="0" indent="0">
              <a:buNone/>
            </a:pPr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&lt;div class="row"&gt;  </a:t>
            </a:r>
          </a:p>
          <a:p>
            <a:pPr marL="0" indent="0">
              <a:buNone/>
            </a:pPr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&lt;div class="col s12"&gt; &lt;div class="card-panel"&gt;I am always full-width (col s12)&lt;/div&gt;  &lt;/div&gt;  </a:t>
            </a:r>
          </a:p>
          <a:p>
            <a:pPr marL="0" indent="0">
              <a:buNone/>
            </a:pPr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&lt;div class="col s12 m6"&gt;&lt;div class="card-panel"&gt;I am full-width on mobile half on tablet desktop (col s12 m6)&lt;/div&gt; &lt;/div&gt;</a:t>
            </a:r>
          </a:p>
          <a:p>
            <a:pPr marL="0" indent="0">
              <a:buNone/>
            </a:pPr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&lt;/div&gt;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66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31165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to other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Import</a:t>
            </a:r>
          </a:p>
          <a:p>
            <a:pPr marL="0" indent="0">
              <a:buNone/>
            </a:pPr>
            <a:r>
              <a:rPr lang="en-US" dirty="0"/>
              <a:t>import { Router } from '@angular/router';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Inject</a:t>
            </a:r>
          </a:p>
          <a:p>
            <a:pPr marL="0" indent="0">
              <a:buNone/>
            </a:pPr>
            <a:r>
              <a:rPr lang="en-US" dirty="0"/>
              <a:t>constructor(private router : Router) { 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Navigate</a:t>
            </a:r>
          </a:p>
          <a:p>
            <a:pPr marL="0" indent="0">
              <a:buNone/>
            </a:pPr>
            <a:r>
              <a:rPr lang="en-US" dirty="0" err="1"/>
              <a:t>this.router.navigate</a:t>
            </a:r>
            <a:r>
              <a:rPr lang="en-US" dirty="0"/>
              <a:t>(['']);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67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95283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7465"/>
            <a:ext cx="4038600" cy="378869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Script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#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ต้นทาง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@Input() </a:t>
            </a:r>
            <a:r>
              <a:rPr lang="en-US" sz="24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name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Html#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ต้นทาง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&lt;p&gt;</a:t>
            </a:r>
          </a:p>
          <a:p>
            <a:pPr marL="0" indent="0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 user works! {{</a:t>
            </a:r>
            <a:r>
              <a:rPr lang="en-US" sz="24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name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}}</a:t>
            </a:r>
          </a:p>
          <a:p>
            <a:pPr marL="0" indent="0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&lt;/p&gt;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648200" y="2337465"/>
            <a:ext cx="4038600" cy="378869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Script#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ปลายทาง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dirty="0" err="1">
                <a:highlight>
                  <a:srgbClr val="00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appName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= "Home App";</a:t>
            </a:r>
          </a:p>
          <a:p>
            <a:pPr marL="0" indent="0">
              <a:buNone/>
            </a:pP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Html#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ปลายทาง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&lt;app-user [</a:t>
            </a:r>
            <a:r>
              <a:rPr lang="en-US" sz="24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name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]="</a:t>
            </a:r>
            <a:r>
              <a:rPr lang="en-US" sz="2400" dirty="0" err="1">
                <a:highlight>
                  <a:srgbClr val="00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appName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"&gt;&lt;/app-user&gt;</a:t>
            </a:r>
          </a:p>
          <a:p>
            <a:pPr marL="0" indent="0">
              <a:buNone/>
            </a:pP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68</a:t>
            </a:fld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457200" y="1383358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ใช้สำหรับเชื่อมโยงค่าตัวแปรมาจากอีก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component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22176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{{}} : RENDERING</a:t>
            </a:r>
          </a:p>
          <a:p>
            <a:r>
              <a:rPr lang="en-US" dirty="0"/>
              <a:t>[]: BINDING PROPERTIES</a:t>
            </a:r>
          </a:p>
          <a:p>
            <a:r>
              <a:rPr lang="en-US" dirty="0"/>
              <a:t>(): HANDLING EVENTS</a:t>
            </a:r>
          </a:p>
          <a:p>
            <a:r>
              <a:rPr lang="en-US" dirty="0"/>
              <a:t>[()]: TWO-WAY DATA BINDING</a:t>
            </a:r>
          </a:p>
          <a:p>
            <a:r>
              <a:rPr lang="en-US" dirty="0"/>
              <a:t>*: THE ASTERISK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69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010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ก่อนการติดตั้ง</a:t>
            </a:r>
            <a:endParaRPr lang="en-US" dirty="0"/>
          </a:p>
        </p:txBody>
      </p:sp>
      <p:pic>
        <p:nvPicPr>
          <p:cNvPr id="1026" name="Picture 2" descr="LTS Schedul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682066"/>
            <a:ext cx="8229600" cy="436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3230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{{}} :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ใช้สำหรับนำค่าจาก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script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มาแสดงผลใน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</a:p>
          <a:p>
            <a:pPr marL="0" indent="0">
              <a:buNone/>
            </a:pP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Script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FF3300"/>
                </a:solidFill>
              </a:rPr>
              <a:t>title</a:t>
            </a:r>
            <a:r>
              <a:rPr lang="en-US" dirty="0"/>
              <a:t> = 'app works!';</a:t>
            </a:r>
          </a:p>
          <a:p>
            <a:pPr marL="0" indent="0">
              <a:buNone/>
            </a:pP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</a:p>
          <a:p>
            <a:pPr marL="0" indent="0">
              <a:buNone/>
            </a:pPr>
            <a:r>
              <a:rPr lang="en-US" dirty="0"/>
              <a:t>&lt;a </a:t>
            </a:r>
            <a:r>
              <a:rPr lang="en-US" dirty="0" err="1"/>
              <a:t>routerLink</a:t>
            </a:r>
            <a:r>
              <a:rPr lang="en-US" dirty="0"/>
              <a:t>="" class="brand-logo"&gt;</a:t>
            </a:r>
            <a:r>
              <a:rPr lang="en-US" b="1" dirty="0">
                <a:solidFill>
                  <a:srgbClr val="FF3300"/>
                </a:solidFill>
              </a:rPr>
              <a:t>{{title}}</a:t>
            </a:r>
            <a:r>
              <a:rPr lang="en-US" dirty="0"/>
              <a:t>&lt;/a&gt;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70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65267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[]: BINDING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ใช้สำหรับเชื่อมโยงค่าตัวแปรมาจากอีก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component</a:t>
            </a: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ต้องใช้ร่วมกับ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@Input</a:t>
            </a:r>
          </a:p>
          <a:p>
            <a:pPr marL="0" indent="0">
              <a:buNone/>
            </a:pP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Script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appName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= "Home App";</a:t>
            </a:r>
          </a:p>
          <a:p>
            <a:pPr marL="0" indent="0">
              <a:buNone/>
            </a:pP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</a:p>
          <a:p>
            <a:pPr marL="0" indent="0">
              <a:buNone/>
            </a:pP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&lt;app-user [name]="</a:t>
            </a:r>
            <a:r>
              <a:rPr lang="en-US" sz="28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appName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"&gt;&lt;/app-user&gt;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71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58423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(): HANDLING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ใช้สำหรับจัดการกับ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</a:t>
            </a:r>
          </a:p>
          <a:p>
            <a:pPr marL="0" indent="0">
              <a:buNone/>
            </a:pP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Script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onBtnClick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   console.log("Hello World");</a:t>
            </a:r>
          </a:p>
          <a:p>
            <a:pPr marL="0" indent="0">
              <a:buNone/>
            </a:pP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pPr marL="0" indent="0">
              <a:buNone/>
            </a:pP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</a:p>
          <a:p>
            <a:pPr marL="0" indent="0">
              <a:buNone/>
            </a:pP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&lt;button class="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btn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 (click)="</a:t>
            </a:r>
            <a:r>
              <a:rPr lang="en-US" sz="28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onBtnClick</a:t>
            </a:r>
            <a:r>
              <a:rPr lang="en-US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;"&gt;Click&lt;/button&gt;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72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20705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[()]: TWO-WAY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ใช้สำหรับเชื่อมโยงค่าตัวแปรกับ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input</a:t>
            </a:r>
          </a:p>
          <a:p>
            <a:pPr marL="0" indent="0">
              <a:buNone/>
            </a:pP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Script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appName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= "Home App";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&lt;input type="text" [(</a:t>
            </a:r>
            <a:r>
              <a:rPr lang="en-US" dirty="0" err="1"/>
              <a:t>ngModel</a:t>
            </a:r>
            <a:r>
              <a:rPr lang="en-US" dirty="0"/>
              <a:t>)]="</a:t>
            </a:r>
            <a:r>
              <a:rPr lang="en-US" dirty="0" err="1">
                <a:solidFill>
                  <a:srgbClr val="FF0000"/>
                </a:solidFill>
              </a:rPr>
              <a:t>appName</a:t>
            </a:r>
            <a:r>
              <a:rPr lang="en-US" dirty="0"/>
              <a:t>"/&gt;</a:t>
            </a:r>
          </a:p>
          <a:p>
            <a:pPr marL="0" indent="0">
              <a:buNone/>
            </a:pP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73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62839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*: THE ASTERISK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ใช้สำหรับเรียกใช้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directive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Script</a:t>
            </a:r>
          </a:p>
          <a:p>
            <a:pPr marL="0" indent="0">
              <a:buNone/>
            </a:pP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items = ["One", "Two", "Three"];</a:t>
            </a:r>
          </a:p>
          <a:p>
            <a:pPr marL="0" indent="0">
              <a:buNone/>
            </a:pP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</a:p>
          <a:p>
            <a:pPr marL="0" indent="0">
              <a:buNone/>
            </a:pP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ul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class="collection"&gt;</a:t>
            </a:r>
          </a:p>
          <a:p>
            <a:pPr marL="0" indent="0">
              <a:buNone/>
            </a:pP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 &lt;li class="collection-item" *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ngFor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="let item of items"&gt;{{item}}&lt;/li&gt;</a:t>
            </a:r>
          </a:p>
          <a:p>
            <a:pPr marL="0" indent="0">
              <a:buNone/>
            </a:pP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&lt;/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ul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74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00104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ng </a:t>
            </a:r>
            <a:r>
              <a:rPr lang="en-US" dirty="0"/>
              <a:t>g service </a:t>
            </a:r>
            <a:r>
              <a:rPr lang="en-US" dirty="0" err="1"/>
              <a:t>servicename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import library</a:t>
            </a:r>
          </a:p>
          <a:p>
            <a:pPr marL="0" indent="0">
              <a:buNone/>
            </a:pPr>
            <a:r>
              <a:rPr lang="en-US" sz="1400" dirty="0"/>
              <a:t>import { Http, Response, </a:t>
            </a:r>
            <a:r>
              <a:rPr lang="en-US" sz="1400" dirty="0" err="1"/>
              <a:t>RequestOptions</a:t>
            </a:r>
            <a:r>
              <a:rPr lang="en-US" sz="1400" dirty="0"/>
              <a:t>, Headers } from '@angular/http';</a:t>
            </a:r>
          </a:p>
          <a:p>
            <a:pPr marL="0" indent="0">
              <a:buNone/>
            </a:pPr>
            <a:r>
              <a:rPr lang="en-US" sz="1400" dirty="0"/>
              <a:t>import { Observable } from '</a:t>
            </a:r>
            <a:r>
              <a:rPr lang="en-US" sz="1400" dirty="0" err="1"/>
              <a:t>rxjs</a:t>
            </a:r>
            <a:r>
              <a:rPr lang="en-US" sz="1400" dirty="0"/>
              <a:t>/Rx';</a:t>
            </a:r>
          </a:p>
          <a:p>
            <a:pPr marL="0" indent="0">
              <a:buNone/>
            </a:pPr>
            <a:r>
              <a:rPr lang="en-US" sz="1400" dirty="0"/>
              <a:t>import '</a:t>
            </a:r>
            <a:r>
              <a:rPr lang="en-US" sz="1400" dirty="0" err="1"/>
              <a:t>rxjs</a:t>
            </a:r>
            <a:r>
              <a:rPr lang="en-US" sz="1400" dirty="0"/>
              <a:t>/add/operator/map';</a:t>
            </a:r>
          </a:p>
          <a:p>
            <a:pPr marL="0" indent="0">
              <a:buNone/>
            </a:pPr>
            <a:r>
              <a:rPr lang="en-US" sz="1400" dirty="0"/>
              <a:t>import '</a:t>
            </a:r>
            <a:r>
              <a:rPr lang="en-US" sz="1400" dirty="0" err="1"/>
              <a:t>rxjs</a:t>
            </a:r>
            <a:r>
              <a:rPr lang="en-US" sz="1400" dirty="0"/>
              <a:t>/add/operator/catch';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Inject http object</a:t>
            </a:r>
          </a:p>
          <a:p>
            <a:pPr marL="0" indent="0">
              <a:buNone/>
            </a:pPr>
            <a:r>
              <a:rPr lang="en-US" sz="1800" dirty="0"/>
              <a:t>constructor(private http : Http) { 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75</a:t>
            </a:fld>
            <a:endParaRPr 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62388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672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 from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/>
              <a:t>Service Script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dirty="0" err="1"/>
              <a:t>loadItem</a:t>
            </a:r>
            <a:r>
              <a:rPr lang="en-US" sz="1400" dirty="0"/>
              <a:t>(): Observable&lt;any[]&gt; {</a:t>
            </a:r>
          </a:p>
          <a:p>
            <a:pPr marL="0" indent="0">
              <a:buNone/>
            </a:pPr>
            <a:r>
              <a:rPr lang="en-US" sz="1400" dirty="0"/>
              <a:t>    return </a:t>
            </a:r>
            <a:r>
              <a:rPr lang="en-US" sz="1400" dirty="0" err="1"/>
              <a:t>this.http.get</a:t>
            </a:r>
            <a:r>
              <a:rPr lang="en-US" sz="1400" dirty="0"/>
              <a:t>(‘change to your </a:t>
            </a:r>
            <a:r>
              <a:rPr lang="en-US" sz="1400" dirty="0" err="1"/>
              <a:t>url</a:t>
            </a:r>
            <a:r>
              <a:rPr lang="en-US" sz="1400" dirty="0"/>
              <a:t>')</a:t>
            </a:r>
          </a:p>
          <a:p>
            <a:pPr marL="0" indent="0">
              <a:buNone/>
            </a:pPr>
            <a:r>
              <a:rPr lang="en-US" sz="1400" dirty="0"/>
              <a:t>      .map((res: Response) =&gt; { </a:t>
            </a:r>
          </a:p>
          <a:p>
            <a:pPr marL="0" indent="0">
              <a:buNone/>
            </a:pPr>
            <a:r>
              <a:rPr lang="en-US" sz="1400" dirty="0"/>
              <a:t>        </a:t>
            </a:r>
            <a:r>
              <a:rPr lang="en-US" sz="1400" dirty="0" err="1"/>
              <a:t>res.json</a:t>
            </a:r>
            <a:r>
              <a:rPr lang="en-US" sz="1400" dirty="0"/>
              <a:t>() </a:t>
            </a:r>
          </a:p>
          <a:p>
            <a:pPr marL="0" indent="0">
              <a:buNone/>
            </a:pPr>
            <a:r>
              <a:rPr lang="en-US" sz="1400" dirty="0"/>
              <a:t>      })</a:t>
            </a:r>
          </a:p>
          <a:p>
            <a:pPr marL="0" indent="0">
              <a:buNone/>
            </a:pPr>
            <a:r>
              <a:rPr lang="en-US" sz="1400" dirty="0"/>
              <a:t>      .catch((error: any) =&gt; </a:t>
            </a:r>
            <a:r>
              <a:rPr lang="en-US" sz="1400" dirty="0" err="1"/>
              <a:t>Observable.throw</a:t>
            </a:r>
            <a:r>
              <a:rPr lang="en-US" sz="1400" dirty="0"/>
              <a:t>(</a:t>
            </a:r>
            <a:r>
              <a:rPr lang="en-US" sz="1400" dirty="0" err="1"/>
              <a:t>error.json</a:t>
            </a:r>
            <a:r>
              <a:rPr lang="en-US" sz="1400" dirty="0"/>
              <a:t>().error || 'Server error'));</a:t>
            </a:r>
          </a:p>
          <a:p>
            <a:pPr marL="0" indent="0">
              <a:buNone/>
            </a:pPr>
            <a:r>
              <a:rPr lang="en-US" sz="1400" dirty="0"/>
              <a:t>  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76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51705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 from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Component Script</a:t>
            </a:r>
          </a:p>
          <a:p>
            <a:pPr marL="0" indent="0">
              <a:buNone/>
            </a:pPr>
            <a:r>
              <a:rPr lang="en-US" b="1" dirty="0"/>
              <a:t>import</a:t>
            </a:r>
          </a:p>
          <a:p>
            <a:pPr marL="0" indent="0">
              <a:buNone/>
            </a:pPr>
            <a:r>
              <a:rPr lang="en-US" dirty="0"/>
              <a:t>import { </a:t>
            </a:r>
            <a:r>
              <a:rPr lang="en-US" dirty="0" err="1"/>
              <a:t>HomeService</a:t>
            </a:r>
            <a:r>
              <a:rPr lang="en-US" dirty="0"/>
              <a:t> } from '../</a:t>
            </a:r>
            <a:r>
              <a:rPr lang="en-US" dirty="0" err="1"/>
              <a:t>home.service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set providers</a:t>
            </a:r>
          </a:p>
          <a:p>
            <a:pPr marL="0" indent="0">
              <a:buNone/>
            </a:pPr>
            <a:r>
              <a:rPr lang="en-US" dirty="0"/>
              <a:t>@Component({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   providers: [</a:t>
            </a:r>
            <a:r>
              <a:rPr lang="en-US" dirty="0" err="1"/>
              <a:t>HomeService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b="1" dirty="0"/>
              <a:t>inject</a:t>
            </a:r>
          </a:p>
          <a:p>
            <a:pPr marL="0" indent="0">
              <a:buNone/>
            </a:pPr>
            <a:r>
              <a:rPr lang="en-US" dirty="0"/>
              <a:t>constructor(private </a:t>
            </a:r>
            <a:r>
              <a:rPr lang="en-US" dirty="0" err="1"/>
              <a:t>homeService</a:t>
            </a:r>
            <a:r>
              <a:rPr lang="en-US" dirty="0"/>
              <a:t> : </a:t>
            </a:r>
            <a:r>
              <a:rPr lang="en-US" dirty="0" err="1"/>
              <a:t>HomeService</a:t>
            </a:r>
            <a:r>
              <a:rPr lang="en-US" dirty="0"/>
              <a:t>) { 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77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88222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 from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onBtnClick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this.homeService.loadItem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  .subscribe(</a:t>
            </a:r>
          </a:p>
          <a:p>
            <a:pPr marL="0" indent="0">
              <a:buNone/>
            </a:pPr>
            <a:r>
              <a:rPr lang="en-US" dirty="0"/>
              <a:t>      </a:t>
            </a:r>
            <a:r>
              <a:rPr lang="en-US" dirty="0" err="1"/>
              <a:t>datas</a:t>
            </a:r>
            <a:r>
              <a:rPr lang="en-US" dirty="0"/>
              <a:t> =&gt; {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this.items</a:t>
            </a:r>
            <a:r>
              <a:rPr lang="en-US" dirty="0"/>
              <a:t> = </a:t>
            </a:r>
            <a:r>
              <a:rPr lang="en-US" dirty="0" err="1"/>
              <a:t>datas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    },</a:t>
            </a:r>
          </a:p>
          <a:p>
            <a:pPr marL="0" indent="0">
              <a:buNone/>
            </a:pPr>
            <a:r>
              <a:rPr lang="en-US" dirty="0"/>
              <a:t>      err =&gt; {</a:t>
            </a:r>
          </a:p>
          <a:p>
            <a:pPr marL="0" indent="0">
              <a:buNone/>
            </a:pPr>
            <a:r>
              <a:rPr lang="en-US" dirty="0"/>
              <a:t>        console.log(err);</a:t>
            </a:r>
          </a:p>
          <a:p>
            <a:pPr marL="0" indent="0">
              <a:buNone/>
            </a:pPr>
            <a:r>
              <a:rPr lang="en-US" dirty="0"/>
              <a:t>      });</a:t>
            </a:r>
          </a:p>
          <a:p>
            <a:pPr marL="0" indent="0">
              <a:buNone/>
            </a:pPr>
            <a:r>
              <a:rPr lang="en-US" dirty="0"/>
              <a:t>  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78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01873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/>
              <a:t>addData</a:t>
            </a:r>
            <a:r>
              <a:rPr lang="en-US" sz="1600" dirty="0"/>
              <a:t>(body: Home): Observable&lt;</a:t>
            </a:r>
            <a:r>
              <a:rPr lang="en-US" sz="1600" dirty="0" err="1"/>
              <a:t>HomeResp</a:t>
            </a:r>
            <a:r>
              <a:rPr lang="en-US" sz="1600" dirty="0"/>
              <a:t>&gt; {</a:t>
            </a:r>
          </a:p>
          <a:p>
            <a:pPr marL="0" indent="0">
              <a:buNone/>
            </a:pPr>
            <a:r>
              <a:rPr lang="en-US" sz="1600" dirty="0"/>
              <a:t>    let </a:t>
            </a:r>
            <a:r>
              <a:rPr lang="en-US" sz="1600" dirty="0" err="1"/>
              <a:t>bodyString</a:t>
            </a:r>
            <a:r>
              <a:rPr lang="en-US" sz="1600" dirty="0"/>
              <a:t> = </a:t>
            </a:r>
            <a:r>
              <a:rPr lang="en-US" sz="1600" dirty="0" err="1"/>
              <a:t>JSON.stringify</a:t>
            </a:r>
            <a:r>
              <a:rPr lang="en-US" sz="1600" dirty="0"/>
              <a:t>(body); // </a:t>
            </a:r>
            <a:r>
              <a:rPr lang="en-US" sz="1600" dirty="0" err="1"/>
              <a:t>Stringify</a:t>
            </a:r>
            <a:r>
              <a:rPr lang="en-US" sz="1600" dirty="0"/>
              <a:t> payload</a:t>
            </a:r>
          </a:p>
          <a:p>
            <a:pPr marL="0" indent="0">
              <a:buNone/>
            </a:pPr>
            <a:r>
              <a:rPr lang="en-US" sz="1600" dirty="0"/>
              <a:t>    let headers = new Headers({ 'Content-Type': 'application/</a:t>
            </a:r>
            <a:r>
              <a:rPr lang="en-US" sz="1600" dirty="0" err="1"/>
              <a:t>json</a:t>
            </a:r>
            <a:r>
              <a:rPr lang="en-US" sz="1600" dirty="0"/>
              <a:t>' }); // ... Set content type to JSON</a:t>
            </a:r>
          </a:p>
          <a:p>
            <a:pPr marL="0" indent="0">
              <a:buNone/>
            </a:pPr>
            <a:r>
              <a:rPr lang="en-US" sz="1600" dirty="0"/>
              <a:t>    let options = new </a:t>
            </a:r>
            <a:r>
              <a:rPr lang="en-US" sz="1600" dirty="0" err="1"/>
              <a:t>RequestOptions</a:t>
            </a:r>
            <a:r>
              <a:rPr lang="en-US" sz="1600" dirty="0"/>
              <a:t>({ headers: headers }); // Create a request option</a:t>
            </a:r>
          </a:p>
          <a:p>
            <a:pPr marL="0" indent="0">
              <a:buNone/>
            </a:pPr>
            <a:r>
              <a:rPr lang="en-US" sz="1600" dirty="0"/>
              <a:t>    return </a:t>
            </a:r>
            <a:r>
              <a:rPr lang="en-US" sz="1600" dirty="0" err="1"/>
              <a:t>this.http.post</a:t>
            </a:r>
            <a:r>
              <a:rPr lang="en-US" sz="1600" dirty="0"/>
              <a:t>(</a:t>
            </a:r>
            <a:r>
              <a:rPr lang="en-US" sz="1600" dirty="0" err="1"/>
              <a:t>this.dataUrl</a:t>
            </a:r>
            <a:r>
              <a:rPr lang="en-US" sz="1600" dirty="0"/>
              <a:t>, body, options) // ...using post request</a:t>
            </a:r>
          </a:p>
          <a:p>
            <a:pPr marL="0" indent="0">
              <a:buNone/>
            </a:pPr>
            <a:r>
              <a:rPr lang="en-US" sz="1600" dirty="0"/>
              <a:t>      .map((res: Response) =&gt; </a:t>
            </a:r>
            <a:r>
              <a:rPr lang="en-US" sz="1600" dirty="0" err="1"/>
              <a:t>res.json</a:t>
            </a:r>
            <a:r>
              <a:rPr lang="en-US" sz="1600" dirty="0"/>
              <a:t>()) // ...and calling .</a:t>
            </a:r>
            <a:r>
              <a:rPr lang="en-US" sz="1600" dirty="0" err="1"/>
              <a:t>json</a:t>
            </a:r>
            <a:r>
              <a:rPr lang="en-US" sz="1600" dirty="0"/>
              <a:t>() on the response to return data</a:t>
            </a:r>
          </a:p>
          <a:p>
            <a:pPr marL="0" indent="0">
              <a:buNone/>
            </a:pPr>
            <a:r>
              <a:rPr lang="en-US" sz="1600" dirty="0"/>
              <a:t>      .catch((error: any) =&gt; </a:t>
            </a:r>
            <a:r>
              <a:rPr lang="en-US" sz="1600" dirty="0" err="1"/>
              <a:t>Observable.throw</a:t>
            </a:r>
            <a:r>
              <a:rPr lang="en-US" sz="1600" dirty="0"/>
              <a:t>(</a:t>
            </a:r>
            <a:r>
              <a:rPr lang="en-US" sz="1600" dirty="0" err="1"/>
              <a:t>error.json</a:t>
            </a:r>
            <a:r>
              <a:rPr lang="en-US" sz="1600" dirty="0"/>
              <a:t>().error || 'Server error')); //...errors if any 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79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992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960438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91844-824A-497F-930D-1D2399A7A9C4}" type="slidenum">
              <a:rPr lang="en-US" smtClean="0"/>
              <a:pPr>
                <a:defRPr/>
              </a:pPr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80100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2"/>
            <a:ext cx="8229600" cy="960438"/>
          </a:xfrm>
        </p:spPr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questions?</a:t>
            </a:r>
            <a:endParaRPr lang="th-TH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608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993828" y="2362200"/>
            <a:ext cx="3178372" cy="25400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80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883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latin typeface="CordiaUPC" panose="020B0304020202020204" pitchFamily="34" charset="-34"/>
                <a:ea typeface="Tahoma" panose="020B0604030504040204" pitchFamily="34" charset="0"/>
                <a:cs typeface="CordiaUPC" panose="020B0304020202020204" pitchFamily="34" charset="-34"/>
              </a:rPr>
              <a:t>		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ภาษาจาวาสคริปต์ คือ ภาษาโปรแกรมคล้ายภาษา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ถูกใช้ร่วมกับภาษาเอชทีเอ็มแอลในการพัฒนาเว็บเพจ ประมวลผลในเครื่องของผู้ใช้ ช่วยให้การนำเสนอเป็นแบบโต้ตอบกับผู้ใช้ได้ในระดับหนึ่ง ภาษานี้มีชื่อเดิมว่า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LiveScript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ถูกพัฒนาโดย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Netscape Navigator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เพื่อช่วยให้เว็บเพจสามารถแสดงเนื้อหา ที่มีการเปลี่ยนแปลงได้ ตามเงื่อนไข หรือสภาพแวดล้อมที่แตกต่างกัน หรือโต้ตอบกับผู้ใช้ได้มากขึ้น เพราะภาษา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</a:t>
            </a:r>
            <a:r>
              <a:rPr lang="th-TH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ที่เป็นภาษาพื้นฐานของเว็บเพจ ทำได้เพียงแสดงข้อมูลแบบคงที่ (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Display)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4189030"/>
      </p:ext>
    </p:extLst>
  </p:cSld>
  <p:clrMapOvr>
    <a:masterClrMapping/>
  </p:clrMapOvr>
</p:sld>
</file>

<file path=ppt/theme/theme1.xml><?xml version="1.0" encoding="utf-8"?>
<a:theme xmlns:a="http://schemas.openxmlformats.org/drawingml/2006/main" name="pnpSlide">
  <a:themeElements>
    <a:clrScheme name="pnp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npSlide">
      <a:majorFont>
        <a:latin typeface="Courier New"/>
        <a:ea typeface=""/>
        <a:cs typeface="Angsana New"/>
      </a:majorFont>
      <a:minorFont>
        <a:latin typeface="Courier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Angsana New" pitchFamily="18" charset="-34"/>
          </a:defRPr>
        </a:defPPr>
      </a:lstStyle>
    </a:lnDef>
  </a:objectDefaults>
  <a:extraClrSchemeLst>
    <a:extraClrScheme>
      <a:clrScheme name="pnp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p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p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p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p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p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p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p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p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p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p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p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ourier New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Angsana New" pitchFamily="18" charset="-34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Courier New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Angsana New" pitchFamily="18" charset="-34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7561</TotalTime>
  <Words>2300</Words>
  <Application>Microsoft Macintosh PowerPoint</Application>
  <PresentationFormat>On-screen Show (4:3)</PresentationFormat>
  <Paragraphs>730</Paragraphs>
  <Slides>80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80</vt:i4>
      </vt:variant>
    </vt:vector>
  </HeadingPairs>
  <TitlesOfParts>
    <vt:vector size="97" baseType="lpstr">
      <vt:lpstr>Angsana New</vt:lpstr>
      <vt:lpstr>Arial</vt:lpstr>
      <vt:lpstr>Arial Unicode MS</vt:lpstr>
      <vt:lpstr>Book Antiqua</vt:lpstr>
      <vt:lpstr>Browallia New</vt:lpstr>
      <vt:lpstr>Calibri</vt:lpstr>
      <vt:lpstr>CordiaUPC</vt:lpstr>
      <vt:lpstr>Courier New</vt:lpstr>
      <vt:lpstr>EucrosiaUPC</vt:lpstr>
      <vt:lpstr>Tahoma</vt:lpstr>
      <vt:lpstr>TH Sarabun New</vt:lpstr>
      <vt:lpstr>Times New Roman</vt:lpstr>
      <vt:lpstr>verdana</vt:lpstr>
      <vt:lpstr>Wingdings 3</vt:lpstr>
      <vt:lpstr>pnpSlide</vt:lpstr>
      <vt:lpstr>Custom Design</vt:lpstr>
      <vt:lpstr>1_Custom Design</vt:lpstr>
      <vt:lpstr>Introduction  to  ANGULAR 2</vt:lpstr>
      <vt:lpstr>การติดตั้ง (Installation)</vt:lpstr>
      <vt:lpstr>การติดตั้ง (Installation) #2</vt:lpstr>
      <vt:lpstr>การติดตั้ง (Installation) #3</vt:lpstr>
      <vt:lpstr>ความรู้เบื้องต้นเกี่ยวกับ Node.js</vt:lpstr>
      <vt:lpstr>ความรู้เบื้องต้นเกี่ยวกับ Node.js</vt:lpstr>
      <vt:lpstr>เลือก version ก่อนการติดตั้ง</vt:lpstr>
      <vt:lpstr>JavaScript</vt:lpstr>
      <vt:lpstr>JavaScript</vt:lpstr>
      <vt:lpstr>การแทรก JavaScript ใน HTML </vt:lpstr>
      <vt:lpstr>การเรียกใช้ไฟล์ JavaScript ที่อยู่ภายนอก</vt:lpstr>
      <vt:lpstr>JavaScript Comments</vt:lpstr>
      <vt:lpstr>Variable</vt:lpstr>
      <vt:lpstr>Variable</vt:lpstr>
      <vt:lpstr>Data Types</vt:lpstr>
      <vt:lpstr>Special Characters</vt:lpstr>
      <vt:lpstr>Array</vt:lpstr>
      <vt:lpstr>Arithmetic Operator</vt:lpstr>
      <vt:lpstr>Logical Operator</vt:lpstr>
      <vt:lpstr>Comparison Operator</vt:lpstr>
      <vt:lpstr>Assignment Operators</vt:lpstr>
      <vt:lpstr>if Statement</vt:lpstr>
      <vt:lpstr>if...else if...else Statement</vt:lpstr>
      <vt:lpstr>switch Statement</vt:lpstr>
      <vt:lpstr>for Loop</vt:lpstr>
      <vt:lpstr>while loop</vt:lpstr>
      <vt:lpstr>Do..While</vt:lpstr>
      <vt:lpstr>Break Statement </vt:lpstr>
      <vt:lpstr>Continue Statement</vt:lpstr>
      <vt:lpstr>Function</vt:lpstr>
      <vt:lpstr>Return Statement </vt:lpstr>
      <vt:lpstr>Event คืออะไร</vt:lpstr>
      <vt:lpstr>Event</vt:lpstr>
      <vt:lpstr>วิธีการใช้ Event</vt:lpstr>
      <vt:lpstr>การใช้ JavaScript ร่วมกับ Form</vt:lpstr>
      <vt:lpstr>Try...Catch Statement</vt:lpstr>
      <vt:lpstr>CSS</vt:lpstr>
      <vt:lpstr>CSS  ย่อมาจาก Cascading Style Sheets  </vt:lpstr>
      <vt:lpstr>โครงสร้างคำสั่ง CSS </vt:lpstr>
      <vt:lpstr>วิธีใช้งาน Style Sheet</vt:lpstr>
      <vt:lpstr>Angular 2 Architecture Overview</vt:lpstr>
      <vt:lpstr>Architecture Overview #2</vt:lpstr>
      <vt:lpstr>Basics of Typescript</vt:lpstr>
      <vt:lpstr>Basics of Typescript #2</vt:lpstr>
      <vt:lpstr>TypeScript ─ Keywords</vt:lpstr>
      <vt:lpstr>TypeScript and OOP</vt:lpstr>
      <vt:lpstr>Built-in types</vt:lpstr>
      <vt:lpstr>Variable Declaration</vt:lpstr>
      <vt:lpstr>Components, Bootstrap, and the DOM</vt:lpstr>
      <vt:lpstr>Components, Bootstrap, and the DOM #2</vt:lpstr>
      <vt:lpstr>Components, Bootstrap, and the DOM #3</vt:lpstr>
      <vt:lpstr>New Project</vt:lpstr>
      <vt:lpstr>CSS Framework</vt:lpstr>
      <vt:lpstr>Icon Fonts</vt:lpstr>
      <vt:lpstr>app.component.html</vt:lpstr>
      <vt:lpstr>New component</vt:lpstr>
      <vt:lpstr>Component</vt:lpstr>
      <vt:lpstr>Directives</vt:lpstr>
      <vt:lpstr>Built-in directives</vt:lpstr>
      <vt:lpstr>Built-in directives #2</vt:lpstr>
      <vt:lpstr>PIPES</vt:lpstr>
      <vt:lpstr>PIPES</vt:lpstr>
      <vt:lpstr>PIPES</vt:lpstr>
      <vt:lpstr>Routing</vt:lpstr>
      <vt:lpstr>Workshop #1</vt:lpstr>
      <vt:lpstr>Grid System</vt:lpstr>
      <vt:lpstr>Navigate to other page</vt:lpstr>
      <vt:lpstr>@Input</vt:lpstr>
      <vt:lpstr>TEMPLATE</vt:lpstr>
      <vt:lpstr>{{}} : RENDERING</vt:lpstr>
      <vt:lpstr>[]: BINDING PROPERTIES</vt:lpstr>
      <vt:lpstr>(): HANDLING EVENTS</vt:lpstr>
      <vt:lpstr>[()]: TWO-WAY DATA BINDING</vt:lpstr>
      <vt:lpstr>*: THE ASTERISK</vt:lpstr>
      <vt:lpstr>SERVICE</vt:lpstr>
      <vt:lpstr>GET data from server</vt:lpstr>
      <vt:lpstr>GET data from server</vt:lpstr>
      <vt:lpstr>GET data from server</vt:lpstr>
      <vt:lpstr>POST</vt:lpstr>
      <vt:lpstr>Any questions?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administrator</dc:creator>
  <cp:lastModifiedBy>Sommai Krangpanich</cp:lastModifiedBy>
  <cp:revision>445</cp:revision>
  <cp:lastPrinted>2016-03-04T11:59:27Z</cp:lastPrinted>
  <dcterms:created xsi:type="dcterms:W3CDTF">2007-02-19T11:49:55Z</dcterms:created>
  <dcterms:modified xsi:type="dcterms:W3CDTF">2017-08-11T02:32:20Z</dcterms:modified>
</cp:coreProperties>
</file>