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67" r:id="rId3"/>
    <p:sldId id="268" r:id="rId4"/>
    <p:sldId id="349" r:id="rId5"/>
    <p:sldId id="296" r:id="rId6"/>
    <p:sldId id="308" r:id="rId7"/>
    <p:sldId id="309" r:id="rId8"/>
    <p:sldId id="351" r:id="rId9"/>
    <p:sldId id="273" r:id="rId10"/>
    <p:sldId id="350" r:id="rId11"/>
    <p:sldId id="358" r:id="rId12"/>
    <p:sldId id="344" r:id="rId13"/>
    <p:sldId id="359" r:id="rId14"/>
    <p:sldId id="364" r:id="rId15"/>
    <p:sldId id="360" r:id="rId16"/>
    <p:sldId id="275" r:id="rId17"/>
    <p:sldId id="335" r:id="rId18"/>
    <p:sldId id="352" r:id="rId19"/>
    <p:sldId id="356" r:id="rId20"/>
    <p:sldId id="357" r:id="rId21"/>
    <p:sldId id="361" r:id="rId22"/>
    <p:sldId id="365" r:id="rId23"/>
    <p:sldId id="362" r:id="rId24"/>
    <p:sldId id="363" r:id="rId25"/>
    <p:sldId id="354" r:id="rId26"/>
    <p:sldId id="290" r:id="rId27"/>
    <p:sldId id="291" r:id="rId28"/>
    <p:sldId id="340" r:id="rId29"/>
    <p:sldId id="292" r:id="rId30"/>
    <p:sldId id="366" r:id="rId31"/>
    <p:sldId id="26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43" autoAdjust="0"/>
    <p:restoredTop sz="76512" autoAdjust="0"/>
  </p:normalViewPr>
  <p:slideViewPr>
    <p:cSldViewPr>
      <p:cViewPr varScale="1">
        <p:scale>
          <a:sx n="57" d="100"/>
          <a:sy n="57" d="100"/>
        </p:scale>
        <p:origin x="1110"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Kính</a:t>
            </a:r>
            <a:r>
              <a:rPr lang="en-US" baseline="0" dirty="0" smtClean="0"/>
              <a:t> </a:t>
            </a:r>
            <a:r>
              <a:rPr lang="en-US" baseline="0" dirty="0" err="1" smtClean="0"/>
              <a:t>chào</a:t>
            </a:r>
            <a:r>
              <a:rPr lang="en-US" baseline="0" dirty="0" smtClean="0"/>
              <a:t> </a:t>
            </a:r>
            <a:r>
              <a:rPr lang="en-US" baseline="0" dirty="0" err="1" smtClean="0"/>
              <a:t>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em</a:t>
            </a:r>
            <a:r>
              <a:rPr lang="en-US" baseline="0" dirty="0" smtClean="0"/>
              <a:t> </a:t>
            </a:r>
            <a:r>
              <a:rPr lang="en-US" baseline="0" dirty="0" err="1" smtClean="0"/>
              <a:t>tên</a:t>
            </a:r>
            <a:r>
              <a:rPr lang="en-US" baseline="0" dirty="0" smtClean="0"/>
              <a:t> PNQP </a:t>
            </a:r>
            <a:r>
              <a:rPr lang="en-US" baseline="0" dirty="0" err="1" smtClean="0"/>
              <a:t>học</a:t>
            </a:r>
            <a:r>
              <a:rPr lang="en-US" baseline="0" dirty="0" smtClean="0"/>
              <a:t> </a:t>
            </a:r>
            <a:r>
              <a:rPr lang="en-US" baseline="0" dirty="0" err="1" smtClean="0"/>
              <a:t>lớp</a:t>
            </a:r>
            <a:r>
              <a:rPr lang="en-US" baseline="0" dirty="0" smtClean="0"/>
              <a:t> CNTT </a:t>
            </a:r>
            <a:r>
              <a:rPr lang="en-US" baseline="0" dirty="0" err="1" smtClean="0"/>
              <a:t>khóa</a:t>
            </a:r>
            <a:r>
              <a:rPr lang="en-US" baseline="0" dirty="0" smtClean="0"/>
              <a:t> 39. </a:t>
            </a:r>
            <a:r>
              <a:rPr lang="en-US" baseline="0" dirty="0" err="1" smtClean="0"/>
              <a:t>hôm</a:t>
            </a:r>
            <a:r>
              <a:rPr lang="en-US" baseline="0" dirty="0" smtClean="0"/>
              <a:t> nay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p>
          <a:p>
            <a:r>
              <a:rPr lang="en-US" baseline="0" dirty="0" err="1" smtClean="0"/>
              <a:t>Đề</a:t>
            </a:r>
            <a:r>
              <a:rPr lang="en-US" baseline="0" dirty="0" smtClean="0"/>
              <a:t> </a:t>
            </a:r>
            <a:r>
              <a:rPr lang="en-US" baseline="0" dirty="0" err="1" smtClean="0"/>
              <a:t>tài</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smtClean="0"/>
              <a:t>Đầu</a:t>
            </a:r>
            <a:r>
              <a:rPr lang="en-US" sz="1200" b="0" baseline="0" smtClean="0"/>
              <a:t> tiên là phần mô tả hệ thống</a:t>
            </a:r>
            <a:endParaRPr lang="en-US" sz="1200" b="0" smtClean="0"/>
          </a:p>
          <a:p>
            <a:pPr>
              <a:buFont typeface="Wingdings" panose="05000000000000000000" pitchFamily="2" charset="2"/>
              <a:buChar char="v"/>
            </a:pPr>
            <a:r>
              <a:rPr lang="en-US" sz="1200" b="0" smtClean="0"/>
              <a:t>Hệ thống gồm các chức năng dành cho 2 nhóm người dùng chính:</a:t>
            </a:r>
          </a:p>
          <a:p>
            <a:pPr>
              <a:buFont typeface="Arial" panose="020B0604020202020204" pitchFamily="34" charset="0"/>
              <a:buChar char="•"/>
            </a:pPr>
            <a:r>
              <a:rPr lang="en-US" sz="1200" b="0" smtClean="0"/>
              <a:t>Giảng viên: đăng ký lịch, xem lịch dạy và xóa lịch đã đăng ký</a:t>
            </a:r>
          </a:p>
          <a:p>
            <a:pPr>
              <a:buFont typeface="Arial" panose="020B0604020202020204" pitchFamily="34" charset="0"/>
              <a:buChar char="•"/>
            </a:pPr>
            <a:r>
              <a:rPr lang="en-US" sz="1200" b="0" smtClean="0"/>
              <a:t>Người quản lý: Điều chỉnh lịch, duyệt yêu cầu xếp lịch, xử lý vấn đề, thống kê</a:t>
            </a:r>
          </a:p>
          <a:p>
            <a:pPr>
              <a:buFont typeface="Arial" panose="020B0604020202020204" pitchFamily="34" charset="0"/>
              <a:buNone/>
            </a:pPr>
            <a:r>
              <a:rPr lang="en-US" sz="1200" b="0" smtClean="0"/>
              <a:t>Bên</a:t>
            </a:r>
            <a:r>
              <a:rPr lang="en-US" sz="1200" b="0" baseline="0" smtClean="0"/>
              <a:t> cạnh có hệ thống còn cung cấp chức năng quản lý cho người dùng có vai trò là admin</a:t>
            </a:r>
            <a:endParaRPr lang="en-US" sz="1200" b="0" smtClean="0"/>
          </a:p>
          <a:p>
            <a:pPr>
              <a:buFont typeface="Arial" panose="020B0604020202020204" pitchFamily="34" charset="0"/>
              <a:buChar char="•"/>
            </a:pPr>
            <a:r>
              <a:rPr lang="en-US" sz="1200" b="0" smtClean="0"/>
              <a:t>Admin: thực</a:t>
            </a:r>
            <a:r>
              <a:rPr lang="en-US" sz="1200" b="0" baseline="0" smtClean="0"/>
              <a:t> hiện các chức năng quản lý của hệ thống</a:t>
            </a:r>
            <a:endParaRPr lang="en-US" sz="1200" b="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10</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Ngoài ra, nhóm chúng em còn thực hiện thêm một ứng dụng di động bởi vì:</a:t>
            </a:r>
          </a:p>
          <a:p>
            <a:pPr marL="171450" indent="-171450">
              <a:buFontTx/>
              <a:buChar char="-"/>
            </a:pPr>
            <a:r>
              <a:rPr lang="en-US" baseline="0" smtClean="0"/>
              <a:t>Ngay nay, Thiết bị di động ngày càng phổ biến, đc sử dụng rộng rãi</a:t>
            </a:r>
          </a:p>
          <a:p>
            <a:pPr marL="171450" indent="-171450">
              <a:buFontTx/>
              <a:buChar char="-"/>
            </a:pPr>
            <a:r>
              <a:rPr lang="en-US" baseline="0" smtClean="0"/>
              <a:t>tuy rằng ứng dụng web có thiết kế responsive cho các thiết bị di động </a:t>
            </a:r>
          </a:p>
          <a:p>
            <a:pPr marL="0" indent="0">
              <a:buFontTx/>
              <a:buNone/>
            </a:pPr>
            <a:r>
              <a:rPr lang="en-US" baseline="0" smtClean="0"/>
              <a:t>      nhưng do màn hình thiết bị di động thường nhỏ, nên viêc hiển thị trang web trên thiết bị này không được trực quan</a:t>
            </a:r>
          </a:p>
          <a:p>
            <a:pPr marL="0" indent="0">
              <a:buFontTx/>
              <a:buNone/>
            </a:pPr>
            <a:r>
              <a:rPr lang="en-US" baseline="0" smtClean="0"/>
              <a:t>=&gt;</a:t>
            </a:r>
            <a:r>
              <a:rPr lang="en-US" smtClean="0"/>
              <a:t>Nên</a:t>
            </a:r>
            <a:r>
              <a:rPr lang="en-US" baseline="0" smtClean="0"/>
              <a:t> nhóm chúng em xây dựng ứng dụng di động để kết nối đến hệ thống và sử dụng các chức năng của hệ thống như:</a:t>
            </a:r>
          </a:p>
          <a:p>
            <a:r>
              <a:rPr lang="en-US" baseline="0" smtClean="0"/>
              <a:t>Đăng ký phòng</a:t>
            </a:r>
          </a:p>
          <a:p>
            <a:r>
              <a:rPr lang="en-US" baseline="0" smtClean="0"/>
              <a:t>Xem lịch dạy</a:t>
            </a:r>
          </a:p>
          <a:p>
            <a:r>
              <a:rPr lang="en-US" baseline="0" smtClean="0"/>
              <a:t>Duyệt lịch</a:t>
            </a:r>
          </a:p>
          <a:p>
            <a:endParaRPr lang="en-US" baseline="0" smtClean="0"/>
          </a:p>
          <a:p>
            <a:r>
              <a:rPr lang="en-US" baseline="0" smtClean="0"/>
              <a:t>Sau đây là sơ đồ chức năng toàn bộ hệ thông</a:t>
            </a:r>
          </a:p>
        </p:txBody>
      </p:sp>
      <p:sp>
        <p:nvSpPr>
          <p:cNvPr id="4" name="Slide Number Placeholder 3"/>
          <p:cNvSpPr>
            <a:spLocks noGrp="1"/>
          </p:cNvSpPr>
          <p:nvPr>
            <p:ph type="sldNum" sz="quarter" idx="10"/>
          </p:nvPr>
        </p:nvSpPr>
        <p:spPr/>
        <p:txBody>
          <a:bodyPr/>
          <a:lstStyle/>
          <a:p>
            <a:fld id="{AB5E797F-F015-4070-9F9C-4517C09B7E92}" type="slidenum">
              <a:rPr lang="en-US" smtClean="0"/>
              <a:t>11</a:t>
            </a:fld>
            <a:endParaRPr lang="en-US"/>
          </a:p>
        </p:txBody>
      </p:sp>
    </p:spTree>
    <p:extLst>
      <p:ext uri="{BB962C8B-B14F-4D97-AF65-F5344CB8AC3E}">
        <p14:creationId xmlns:p14="http://schemas.microsoft.com/office/powerpoint/2010/main" val="269679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Người</a:t>
            </a:r>
            <a:r>
              <a:rPr lang="en-US" b="1" baseline="0" smtClean="0"/>
              <a:t> quản lý gồm có các chức năng như sau”</a:t>
            </a:r>
          </a:p>
          <a:p>
            <a:pPr marL="171450" indent="-171450">
              <a:buFontTx/>
              <a:buChar char="-"/>
            </a:pPr>
            <a:r>
              <a:rPr lang="en-US" baseline="0" smtClean="0"/>
              <a:t>Xử lý các yêu cầu chờ duyệt</a:t>
            </a:r>
          </a:p>
          <a:p>
            <a:pPr marL="171450" indent="-171450">
              <a:buFontTx/>
              <a:buChar char="-"/>
            </a:pPr>
            <a:r>
              <a:rPr lang="en-US" baseline="0" smtClean="0"/>
              <a:t>Xử lý các vấn đề phát sinh</a:t>
            </a:r>
          </a:p>
          <a:p>
            <a:pPr marL="171450" indent="-171450">
              <a:buFontTx/>
              <a:buChar char="-"/>
            </a:pPr>
            <a:r>
              <a:rPr lang="en-US" baseline="0" smtClean="0"/>
              <a:t>Điều chỉnh lịch</a:t>
            </a:r>
          </a:p>
          <a:p>
            <a:pPr marL="171450" indent="-171450">
              <a:buFontTx/>
              <a:buChar char="-"/>
            </a:pPr>
            <a:r>
              <a:rPr lang="en-US" baseline="0" smtClean="0"/>
              <a:t>Thống kê tình trạng sử dụng phòng</a:t>
            </a:r>
          </a:p>
          <a:p>
            <a:pPr marL="171450" indent="-171450">
              <a:buFontTx/>
              <a:buChar char="-"/>
            </a:pPr>
            <a:r>
              <a:rPr lang="en-US" baseline="0" smtClean="0"/>
              <a:t>Thêm danh sách từ file excel</a:t>
            </a:r>
          </a:p>
          <a:p>
            <a:pPr marL="171450" indent="-171450">
              <a:buFontTx/>
              <a:buChar char="-"/>
            </a:pPr>
            <a:r>
              <a:rPr lang="en-US" baseline="0" smtClean="0"/>
              <a:t>Và các chức năng quản lý như: qản lý phòng, người dùng, môn học, lớp học phần, phần mềm,…</a:t>
            </a:r>
          </a:p>
          <a:p>
            <a:pPr marL="0" indent="0">
              <a:buFontTx/>
              <a:buNone/>
            </a:pPr>
            <a:endParaRPr lang="en-US" baseline="0" smtClean="0"/>
          </a:p>
          <a:p>
            <a:r>
              <a:rPr lang="en-US" b="1" baseline="0" smtClean="0"/>
              <a:t>Giảng viên gồm có các chức năng: …..</a:t>
            </a:r>
          </a:p>
          <a:p>
            <a:pPr marL="171450" indent="-171450">
              <a:buFontTx/>
              <a:buChar char="-"/>
            </a:pPr>
            <a:r>
              <a:rPr lang="en-US" b="0" baseline="0" smtClean="0"/>
              <a:t>Xem lịch dạy cá nhân</a:t>
            </a:r>
          </a:p>
          <a:p>
            <a:pPr marL="171450" indent="-171450">
              <a:buFontTx/>
              <a:buChar char="-"/>
            </a:pPr>
            <a:r>
              <a:rPr lang="en-US" b="0" baseline="0" smtClean="0"/>
              <a:t>Đăng ký phòng</a:t>
            </a:r>
          </a:p>
          <a:p>
            <a:pPr marL="171450" indent="-171450">
              <a:buFontTx/>
              <a:buChar char="-"/>
            </a:pPr>
            <a:r>
              <a:rPr lang="en-US" b="0" baseline="0" smtClean="0"/>
              <a:t>Xem thong tin tai khoản</a:t>
            </a:r>
          </a:p>
          <a:p>
            <a:pPr marL="171450" indent="-171450">
              <a:buFontTx/>
              <a:buChar char="-"/>
            </a:pPr>
            <a:r>
              <a:rPr lang="en-US" b="0" baseline="0" smtClean="0"/>
              <a:t>Xóa lịch đã đăng ký</a:t>
            </a:r>
          </a:p>
          <a:p>
            <a:pPr marL="171450" indent="-171450">
              <a:buFontTx/>
              <a:buChar char="-"/>
            </a:pPr>
            <a:r>
              <a:rPr lang="en-US" b="0" baseline="0" smtClean="0"/>
              <a:t>Gửi vấn đề</a:t>
            </a:r>
          </a:p>
          <a:p>
            <a:pPr marL="0" indent="0">
              <a:buFontTx/>
              <a:buNone/>
            </a:pPr>
            <a:endParaRPr lang="en-US" b="1" baseline="0" smtClean="0"/>
          </a:p>
          <a:p>
            <a:r>
              <a:rPr lang="en-US" baseline="0" smtClean="0"/>
              <a:t>Ngoài ra người dùng không có tài khoản vẫn có thể xem lịch thực hành của khoa ở trang chủ</a:t>
            </a:r>
          </a:p>
          <a:p>
            <a:endParaRPr lang="en-US" baseline="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12</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trình bày sơ đồ xử lý của một sô chức năng trong hệ thống</a:t>
            </a:r>
          </a:p>
          <a:p>
            <a:r>
              <a:rPr lang="en-US" baseline="0" smtClean="0"/>
              <a:t>Như thầy cô theo dõi thì trên màn hình là sơ đồ xử lí của chức năng ký lịch</a:t>
            </a:r>
          </a:p>
          <a:p>
            <a:r>
              <a:rPr lang="en-US" baseline="0" smtClean="0"/>
              <a:t>Ban đầu người dùng chọn chức nagw đăng ký lịch và nhập các thông tin cần thiêt cho đăng ký phòng.</a:t>
            </a:r>
          </a:p>
          <a:p>
            <a:r>
              <a:rPr lang="en-US" baseline="0" smtClean="0"/>
              <a:t>Hệ thống sẽ kiểm tra thông tin và xử lý đăng ký lịch theo như sơ đồ.</a:t>
            </a:r>
          </a:p>
          <a:p>
            <a:r>
              <a:rPr lang="en-US" baseline="0" smtClean="0"/>
              <a:t>Khi tìm được phòng phù hợp hệ thống sẽ đăng ký phòng</a:t>
            </a:r>
          </a:p>
          <a:p>
            <a:r>
              <a:rPr lang="en-US" baseline="0" smtClean="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13</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Còn đây là sơ đò xu lý cho chức nawg thu hồi phòng</a:t>
            </a:r>
          </a:p>
          <a:p>
            <a:r>
              <a:rPr lang="en-US" baseline="0" smtClean="0"/>
              <a:t>Ban đầu người dùng chọn chức nagw thu hồi phòng</a:t>
            </a:r>
          </a:p>
          <a:p>
            <a:r>
              <a:rPr lang="en-US" baseline="0" smtClean="0"/>
              <a:t>Hệ thống sẽ tim kiếm phòng khác phù hợp để xếp cho yêu cầu và thu hồi lại phòng theo như sơ đồ.</a:t>
            </a:r>
          </a:p>
          <a:p>
            <a:r>
              <a:rPr lang="en-US" baseline="0" smtClean="0"/>
              <a:t>Hệ thống đòi hỏi người dùng xác nhận trước khi thực hiện.</a:t>
            </a:r>
          </a:p>
          <a:p>
            <a:r>
              <a:rPr lang="en-US" baseline="0" smtClean="0"/>
              <a:t>Khi tìm được phòng phù hợp hệ thống sẽ đăng ký phòng</a:t>
            </a:r>
          </a:p>
          <a:p>
            <a:r>
              <a:rPr lang="en-US" baseline="0" smtClean="0"/>
              <a:t>Khi không tìm được sẽ đưa yêu cầu vào lịch chờ duyệt</a:t>
            </a:r>
            <a:endParaRPr lang="en-US"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14</a:t>
            </a:fld>
            <a:endParaRPr lang="en-US"/>
          </a:p>
        </p:txBody>
      </p:sp>
    </p:spTree>
    <p:extLst>
      <p:ext uri="{BB962C8B-B14F-4D97-AF65-F5344CB8AC3E}">
        <p14:creationId xmlns:p14="http://schemas.microsoft.com/office/powerpoint/2010/main" val="3857585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Và</a:t>
            </a:r>
            <a:r>
              <a:rPr lang="en-US" baseline="0" smtClean="0"/>
              <a:t> đây là sơ đồ xử lý duyệt lịch</a:t>
            </a:r>
          </a:p>
          <a:p>
            <a:r>
              <a:rPr lang="en-US" baseline="0" smtClean="0"/>
              <a:t>Người dùng sẽ chọn lịch duyệt từ màn hình</a:t>
            </a:r>
          </a:p>
          <a:p>
            <a:r>
              <a:rPr lang="en-US" baseline="0" smtClean="0"/>
              <a:t>Hệ thống se kiểm tra xem có thể xếp đc phòng cho yêu cầu không và thông báo cho người dùng</a:t>
            </a:r>
          </a:p>
          <a:p>
            <a:r>
              <a:rPr lang="en-US" baseline="0" smtClean="0"/>
              <a:t>Người dùng có thể chuyển yêu cầu qua bộ môn khác nhờ giúp đỡ</a:t>
            </a:r>
          </a:p>
          <a:p>
            <a:r>
              <a:rPr lang="en-US" baseline="0" smtClean="0"/>
              <a:t>Người dùng sẽ xác nhận </a:t>
            </a:r>
          </a:p>
          <a:p>
            <a:r>
              <a:rPr lang="en-US" baseline="0" smtClean="0"/>
              <a:t>Sau đó hệ thống sẽ lưu lại lịch sử và thông báo kết quả</a:t>
            </a:r>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217181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hình mức quan niệm của toàn bộ hệ thống:</a:t>
            </a:r>
          </a:p>
          <a:p>
            <a:r>
              <a:rPr lang="en-US" baseline="0" smtClean="0"/>
              <a:t>Sau đây em sẽ nói về một số quan hệ chính trong mô hình này:</a:t>
            </a:r>
          </a:p>
          <a:p>
            <a:pPr marL="171450" indent="-171450">
              <a:buFontTx/>
              <a:buChar char="-"/>
            </a:pPr>
            <a:r>
              <a:rPr lang="en-US" baseline="0" smtClean="0"/>
              <a:t>Quan hệ người dùng Role: là quan hệ n- n, một người dùng có thể có nhiều role, 1 role có thể có nhiều người dùng</a:t>
            </a:r>
          </a:p>
          <a:p>
            <a:pPr marL="171450" indent="-171450">
              <a:buFontTx/>
              <a:buChar char="-"/>
            </a:pPr>
            <a:r>
              <a:rPr lang="en-US" baseline="0" smtClean="0"/>
              <a:t>Quan hệ người dùng-lịch: là quan hệ 1- n, một người dùng sẽ có nhiều lịch, 1 lịch sẽ thuộc về 1 người dùng</a:t>
            </a:r>
          </a:p>
          <a:p>
            <a:pPr marL="171450" indent="-171450">
              <a:buFontTx/>
              <a:buChar char="-"/>
            </a:pPr>
            <a:r>
              <a:rPr lang="en-US" baseline="0" smtClean="0"/>
              <a:t>Quan hệ người dùng-lịch chờ duyệt: tương tự như quan hệ người dùng lịch</a:t>
            </a:r>
          </a:p>
          <a:p>
            <a:pPr marL="171450" indent="-171450">
              <a:buFontTx/>
              <a:buChar char="-"/>
            </a:pPr>
            <a:r>
              <a:rPr lang="en-US" baseline="0" smtClean="0"/>
              <a:t>Quan hệ bộ môn –phong: là quan hệ 1-n,  một bộ môn có nhiều phòng, 1 phòng chỉ có ở 1 bộ môn</a:t>
            </a:r>
          </a:p>
          <a:p>
            <a:pPr marL="171450" indent="-171450">
              <a:buFontTx/>
              <a:buChar char="-"/>
            </a:pPr>
            <a:r>
              <a:rPr lang="en-US" baseline="0" smtClean="0"/>
              <a:t>Quan hệ phòng-phần mềm: là quan hệ n-n, một phòng có nhiều phần mềm, một phần mềm thì có ở nhiều phòng</a:t>
            </a:r>
          </a:p>
          <a:p>
            <a:pPr marL="171450" indent="-171450">
              <a:buFontTx/>
              <a:buChar char="-"/>
            </a:pPr>
            <a:r>
              <a:rPr lang="en-US" baseline="0" smtClean="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hinh dữ liệu mức luận lý (LDM) được chuyển từ mô hình CDM</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141313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giao diện của ứng dụng nhóm em thực hiện</a:t>
            </a:r>
            <a:endParaRPr lang="en-US" smtClean="0"/>
          </a:p>
          <a:p>
            <a:r>
              <a:rPr lang="en-US" smtClean="0"/>
              <a:t>Đây</a:t>
            </a:r>
            <a:r>
              <a:rPr lang="en-US" baseline="0" smtClean="0"/>
              <a:t> là giao diện trang chủ của hệ thống</a:t>
            </a:r>
          </a:p>
          <a:p>
            <a:pPr marL="171450" indent="-171450">
              <a:buFontTx/>
              <a:buChar char="-"/>
            </a:pPr>
            <a:r>
              <a:rPr lang="en-US" baseline="0" smtClean="0"/>
              <a:t>Người dùng có thể chọn học kỳ để xem lịch, mặc định lịch sẽ hiển thị ở học kỳ hiện tại</a:t>
            </a:r>
          </a:p>
          <a:p>
            <a:pPr marL="171450" indent="-171450">
              <a:buFontTx/>
              <a:buChar char="-"/>
            </a:pPr>
            <a:r>
              <a:rPr lang="en-US" baseline="0" smtClean="0"/>
              <a:t>Đây là các tuần trong học kỳ, người dùng có thể chọn và xem lịch của từng tuần</a:t>
            </a:r>
          </a:p>
          <a:p>
            <a:pPr marL="171450" indent="-171450">
              <a:buFontTx/>
              <a:buChar char="-"/>
            </a:pPr>
            <a:r>
              <a:rPr lang="en-US" baseline="0" smtClean="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18</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giao diện trang đăng ký lịch của giảng viên</a:t>
            </a:r>
          </a:p>
          <a:p>
            <a:r>
              <a:rPr lang="en-US" baseline="0" smtClean="0"/>
              <a:t>- giảng viên có thể dăng ký lịch cho các môn có trong thời khóa biểu và các môn ngoài thời khóa biểu</a:t>
            </a:r>
          </a:p>
          <a:p>
            <a:pPr marL="171450" indent="-171450">
              <a:buFontTx/>
              <a:buChar char="-"/>
            </a:pPr>
            <a:r>
              <a:rPr lang="en-US" baseline="0" smtClean="0"/>
              <a:t>Người dùng sẽ thực hiện chọn môn học cần đăng ký thực hành, nhập vào nhóm thực hành (có thể nhập số hoặc chữ)</a:t>
            </a:r>
          </a:p>
          <a:p>
            <a:pPr marL="171450" indent="-171450">
              <a:buFontTx/>
              <a:buChar char="-"/>
            </a:pPr>
            <a:r>
              <a:rPr lang="en-US" baseline="0" smtClean="0"/>
              <a:t>Người dùng chọn thời gian thực hành</a:t>
            </a:r>
          </a:p>
          <a:p>
            <a:pPr marL="171450" indent="-171450">
              <a:buFontTx/>
              <a:buChar char="-"/>
            </a:pPr>
            <a:r>
              <a:rPr lang="en-US" baseline="0" smtClean="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bài báo cáo của nhóm em gồm các phần sau:</a:t>
            </a:r>
          </a:p>
          <a:p>
            <a:r>
              <a:rPr lang="en-US" baseline="0" smtClean="0"/>
              <a:t>Đặt vấn đề</a:t>
            </a:r>
          </a:p>
          <a:p>
            <a:r>
              <a:rPr lang="en-US" baseline="0" smtClean="0"/>
              <a:t>Tiếp theo là phương pháp nghiên cứu</a:t>
            </a:r>
          </a:p>
          <a:p>
            <a:r>
              <a:rPr lang="en-US" baseline="0" smtClean="0"/>
              <a:t>Kế đến là phần nội dung nghiên cứu</a:t>
            </a:r>
          </a:p>
          <a:p>
            <a:r>
              <a:rPr lang="en-US" baseline="0" smtClean="0"/>
              <a:t>Cuối cùng là phần kết luận</a:t>
            </a:r>
          </a:p>
          <a:p>
            <a:endParaRPr lang="en-US" baseline="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là giao diện trang quản trị</a:t>
            </a:r>
          </a:p>
          <a:p>
            <a:r>
              <a:rPr lang="en-US" baseline="0" smtClean="0"/>
              <a:t>Gồm danh mục quản lý nằm ở phía trái, và các biểu tượng chức năng nằm ở phía bên phải</a:t>
            </a:r>
          </a:p>
          <a:p>
            <a:r>
              <a:rPr lang="en-US" baseline="0" smtClean="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trang giao diện duyệt lịch</a:t>
            </a:r>
          </a:p>
          <a:p>
            <a:pPr marL="171450" indent="-171450">
              <a:buFontTx/>
              <a:buChar char="-"/>
            </a:pPr>
            <a:r>
              <a:rPr lang="en-US" baseline="0" smtClean="0"/>
              <a:t>Trang này sẽ hiển thị danh sách các yêu cầu chưa được xếp phòng của bộ môn và của ngoài bộ môn</a:t>
            </a:r>
          </a:p>
          <a:p>
            <a:pPr marL="171450" indent="-171450">
              <a:buFontTx/>
              <a:buChar char="-"/>
            </a:pPr>
            <a:r>
              <a:rPr lang="en-US" baseline="0" smtClean="0"/>
              <a:t>Đối với các yêu cầu trong bộ môn </a:t>
            </a:r>
          </a:p>
          <a:p>
            <a:pPr marL="0" indent="0">
              <a:buFontTx/>
              <a:buNone/>
            </a:pPr>
            <a:r>
              <a:rPr lang="en-US" baseline="0" smtClean="0"/>
              <a:t>	+ xem lịch sử</a:t>
            </a:r>
          </a:p>
          <a:p>
            <a:pPr marL="0" indent="0">
              <a:buFontTx/>
              <a:buNone/>
            </a:pPr>
            <a:r>
              <a:rPr lang="en-US" baseline="0" smtClean="0"/>
              <a:t>	+ xếp phòng</a:t>
            </a:r>
          </a:p>
          <a:p>
            <a:pPr marL="0" indent="0">
              <a:buFontTx/>
              <a:buNone/>
            </a:pPr>
            <a:r>
              <a:rPr lang="en-US" baseline="0" smtClean="0"/>
              <a:t>	+ từ chối</a:t>
            </a:r>
          </a:p>
          <a:p>
            <a:pPr marL="171450" indent="-171450">
              <a:buFontTx/>
              <a:buChar char="-"/>
            </a:pPr>
            <a:r>
              <a:rPr lang="en-US" baseline="0" smtClean="0"/>
              <a:t>đối với các yêu cầu từ bộ môn khác thì quản lý có thể </a:t>
            </a:r>
          </a:p>
          <a:p>
            <a:pPr marL="0" indent="0">
              <a:buFontTx/>
              <a:buNone/>
            </a:pPr>
            <a:r>
              <a:rPr lang="en-US" baseline="0" smtClean="0"/>
              <a:t>	+ xếp phòng</a:t>
            </a:r>
          </a:p>
          <a:p>
            <a:pPr marL="0" indent="0">
              <a:buFontTx/>
              <a:buNone/>
            </a:pPr>
            <a:r>
              <a:rPr lang="en-US" baseline="0" smtClean="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23</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Qua</a:t>
            </a:r>
            <a:r>
              <a:rPr lang="en-US" baseline="0" smtClean="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25</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31</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smtClean="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smtClean="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smtClean="0">
                <a:solidFill>
                  <a:schemeClr val="tx1"/>
                </a:solidFill>
                <a:effectLst/>
                <a:latin typeface="+mn-lt"/>
                <a:ea typeface="+mn-ea"/>
                <a:cs typeface="+mn-cs"/>
              </a:rPr>
              <a:t> giảng viên có thể dễ dàng xem lịch qua trang tính</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Mặc dù việc ứng dụng trang tính</a:t>
            </a:r>
            <a:r>
              <a:rPr lang="en-US" sz="1200" kern="1200" baseline="0" smtClean="0">
                <a:solidFill>
                  <a:schemeClr val="tx1"/>
                </a:solidFill>
                <a:effectLst/>
                <a:latin typeface="+mn-lt"/>
                <a:ea typeface="+mn-ea"/>
                <a:cs typeface="+mn-cs"/>
              </a:rPr>
              <a:t> của </a:t>
            </a:r>
            <a:r>
              <a:rPr lang="en-US" sz="1200" kern="1200" smtClean="0">
                <a:solidFill>
                  <a:schemeClr val="tx1"/>
                </a:solidFill>
                <a:effectLst/>
                <a:latin typeface="+mn-lt"/>
                <a:ea typeface="+mn-ea"/>
                <a:cs typeface="+mn-cs"/>
              </a:rPr>
              <a:t>Google sẽ</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dễ dàng</a:t>
            </a:r>
            <a:r>
              <a:rPr lang="en-US" sz="1200" kern="1200" baseline="0" smtClean="0">
                <a:solidFill>
                  <a:schemeClr val="tx1"/>
                </a:solidFill>
                <a:effectLst/>
                <a:latin typeface="+mn-lt"/>
                <a:ea typeface="+mn-ea"/>
                <a:cs typeface="+mn-cs"/>
              </a:rPr>
              <a:t> chia sẻ thông tin lịch thực hành,</a:t>
            </a:r>
            <a:r>
              <a:rPr lang="en-US" sz="1200" kern="1200" smtClean="0">
                <a:solidFill>
                  <a:schemeClr val="tx1"/>
                </a:solidFill>
                <a:effectLst/>
                <a:latin typeface="+mn-lt"/>
                <a:ea typeface="+mn-ea"/>
                <a:cs typeface="+mn-cs"/>
              </a:rPr>
              <a:t> nhưng việc quản lý </a:t>
            </a:r>
            <a:r>
              <a:rPr lang="en-US" sz="1200" kern="1200" baseline="0" smtClean="0">
                <a:solidFill>
                  <a:schemeClr val="tx1"/>
                </a:solidFill>
                <a:effectLst/>
                <a:latin typeface="+mn-lt"/>
                <a:ea typeface="+mn-ea"/>
                <a:cs typeface="+mn-cs"/>
              </a:rPr>
              <a:t>phòng</a:t>
            </a:r>
            <a:r>
              <a:rPr lang="en-US" sz="1200" kern="1200" smtClean="0">
                <a:solidFill>
                  <a:schemeClr val="tx1"/>
                </a:solidFill>
                <a:effectLst/>
                <a:latin typeface="+mn-lt"/>
                <a:ea typeface="+mn-ea"/>
                <a:cs typeface="+mn-cs"/>
              </a:rPr>
              <a:t> của cán bộ vẫn còn gặp nhiều khó khăn. </a:t>
            </a:r>
          </a:p>
          <a:p>
            <a:r>
              <a:rPr lang="en-US" sz="1200" kern="1200" baseline="0" smtClean="0">
                <a:solidFill>
                  <a:schemeClr val="tx1"/>
                </a:solidFill>
                <a:effectLst/>
                <a:latin typeface="+mn-lt"/>
                <a:ea typeface="+mn-ea"/>
                <a:cs typeface="+mn-cs"/>
              </a:rPr>
              <a:t>     + </a:t>
            </a:r>
            <a:r>
              <a:rPr lang="en-US" sz="1200" smtClean="0"/>
              <a:t>việ</a:t>
            </a:r>
            <a:r>
              <a:rPr lang="en-US" sz="1200" baseline="0" smtClean="0"/>
              <a:t>c sử dụng trang tính của Google để xếp lịch giảng dạy cho giảng viên khá phức tạp và rất mất thời gian.</a:t>
            </a:r>
            <a:r>
              <a:rPr lang="en-US" sz="1200" smtClean="0"/>
              <a:t> </a:t>
            </a:r>
          </a:p>
          <a:p>
            <a:r>
              <a:rPr lang="en-US" sz="1200" baseline="0" smtClean="0"/>
              <a:t>     + Giảng viên khi có nhu cầu đăng ký lịch thì cần phải liên hệ với cán bộ quản lý, để được xếp lịch sao cho hợp lý</a:t>
            </a:r>
            <a:endParaRPr lang="en-US" sz="1200" smtClean="0"/>
          </a:p>
          <a:p>
            <a:r>
              <a:rPr lang="en-US" sz="1200" smtClean="0"/>
              <a:t>     + cán</a:t>
            </a:r>
            <a:r>
              <a:rPr lang="en-US" sz="1200" baseline="0" smtClean="0"/>
              <a:t> bộ quản lý cần phải tìm phòng trống theo các tuần, các buổi để tiến hành xếp lịch</a:t>
            </a:r>
            <a:r>
              <a:rPr lang="en-US" sz="1200" smtClean="0"/>
              <a:t>. Trong quá</a:t>
            </a:r>
            <a:r>
              <a:rPr lang="en-US" sz="1200" baseline="0" smtClean="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=&gt;Từ</a:t>
            </a:r>
            <a:r>
              <a:rPr lang="en-US" sz="1200" baseline="0" smtClean="0"/>
              <a:t> những hạn chế đó</a:t>
            </a:r>
            <a:r>
              <a:rPr lang="en-US" sz="1200" smtClean="0"/>
              <a:t>, nhóm chúng em thực hiện đề tài “Xây dựng ứng dụng quản lý phòng thực hành” cho khoa CNTT&amp;TT,</a:t>
            </a:r>
            <a:r>
              <a:rPr lang="en-US" sz="2400" baseline="0" smtClean="0"/>
              <a:t> </a:t>
            </a:r>
            <a:r>
              <a:rPr lang="en-US" sz="1200" smtClean="0"/>
              <a:t>để hỗ</a:t>
            </a:r>
            <a:r>
              <a:rPr lang="en-US" sz="1200" baseline="0" smtClean="0"/>
              <a:t> trợ cán bộ quản lý xử lý các yêu cầu và </a:t>
            </a:r>
            <a:r>
              <a:rPr lang="en-US" sz="1200" smtClean="0"/>
              <a:t>đơn giản hóa các bước</a:t>
            </a:r>
            <a:r>
              <a:rPr lang="en-US" sz="1200" baseline="0" smtClean="0"/>
              <a:t> đăng ký phòng thực hành của giảng viên</a:t>
            </a:r>
            <a:r>
              <a:rPr lang="en-US" sz="1200" smtClean="0"/>
              <a:t>, nhằm</a:t>
            </a:r>
            <a:r>
              <a:rPr lang="en-US" sz="1200" baseline="0" smtClean="0"/>
              <a:t> </a:t>
            </a:r>
            <a:r>
              <a:rPr lang="en-US" sz="1200" smtClean="0"/>
              <a:t>tiết</a:t>
            </a:r>
            <a:r>
              <a:rPr lang="en-US" sz="1200" baseline="0" smtClean="0"/>
              <a:t> kiệm được thời gian, chi phí cho cán bộ trong khoa</a:t>
            </a:r>
            <a:endParaRPr lang="en-US" sz="120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smtClean="0"/>
              <a:t>Mục </a:t>
            </a:r>
            <a:r>
              <a:rPr lang="en-US" sz="1200" err="1" smtClean="0"/>
              <a:t>tiêu</a:t>
            </a:r>
            <a:r>
              <a:rPr lang="en-US" sz="1200" smtClean="0"/>
              <a:t> </a:t>
            </a:r>
            <a:r>
              <a:rPr lang="en-US" sz="1200" err="1" smtClean="0"/>
              <a:t>chính</a:t>
            </a:r>
            <a:r>
              <a:rPr lang="en-US" sz="1200" smtClean="0"/>
              <a:t> </a:t>
            </a:r>
            <a:r>
              <a:rPr lang="en-US" sz="1200" err="1" smtClean="0"/>
              <a:t>của</a:t>
            </a:r>
            <a:r>
              <a:rPr lang="en-US" sz="1200" smtClean="0"/>
              <a:t> </a:t>
            </a:r>
            <a:r>
              <a:rPr lang="en-US" sz="1200" err="1" smtClean="0"/>
              <a:t>đề</a:t>
            </a:r>
            <a:r>
              <a:rPr lang="en-US" sz="1200" smtClean="0"/>
              <a:t> </a:t>
            </a:r>
            <a:r>
              <a:rPr lang="en-US" sz="1200" err="1" smtClean="0"/>
              <a:t>tài</a:t>
            </a:r>
            <a:r>
              <a:rPr lang="en-US" sz="1200" smtClean="0"/>
              <a:t> </a:t>
            </a:r>
            <a:r>
              <a:rPr lang="en-US" sz="1200" err="1" smtClean="0"/>
              <a:t>là</a:t>
            </a:r>
            <a:r>
              <a:rPr lang="en-US" sz="1200" smtClean="0"/>
              <a:t> </a:t>
            </a:r>
            <a:r>
              <a:rPr lang="en-US" sz="1200" err="1" smtClean="0"/>
              <a:t>nghiên</a:t>
            </a:r>
            <a:r>
              <a:rPr lang="en-US" sz="1200" smtClean="0"/>
              <a:t> </a:t>
            </a:r>
            <a:r>
              <a:rPr lang="en-US" sz="1200" err="1" smtClean="0"/>
              <a:t>cứu</a:t>
            </a:r>
            <a:r>
              <a:rPr lang="en-US" sz="1200" smtClean="0"/>
              <a:t> </a:t>
            </a:r>
            <a:r>
              <a:rPr lang="en-US" sz="1200" err="1" smtClean="0"/>
              <a:t>xây</a:t>
            </a:r>
            <a:r>
              <a:rPr lang="en-US" sz="1200" smtClean="0"/>
              <a:t> </a:t>
            </a:r>
            <a:r>
              <a:rPr lang="en-US" sz="1200" err="1" smtClean="0"/>
              <a:t>dựng</a:t>
            </a:r>
            <a:r>
              <a:rPr lang="en-US" sz="1200" smtClean="0"/>
              <a:t> </a:t>
            </a:r>
            <a:r>
              <a:rPr lang="en-US" sz="1200" err="1" smtClean="0"/>
              <a:t>một</a:t>
            </a:r>
            <a:r>
              <a:rPr lang="en-US" sz="1200" smtClean="0"/>
              <a:t> website </a:t>
            </a:r>
            <a:r>
              <a:rPr lang="en-US" sz="1200" err="1" smtClean="0"/>
              <a:t>quản</a:t>
            </a:r>
            <a:r>
              <a:rPr lang="en-US" sz="1200" smtClean="0"/>
              <a:t> </a:t>
            </a:r>
            <a:r>
              <a:rPr lang="en-US" sz="1200" err="1" smtClean="0"/>
              <a:t>lý</a:t>
            </a:r>
            <a:r>
              <a:rPr lang="en-US" sz="1200" smtClean="0"/>
              <a:t> </a:t>
            </a:r>
            <a:r>
              <a:rPr lang="en-US" sz="1200" err="1" smtClean="0"/>
              <a:t>phòng</a:t>
            </a:r>
            <a:r>
              <a:rPr lang="en-US" sz="1200" smtClean="0"/>
              <a:t> </a:t>
            </a:r>
            <a:r>
              <a:rPr lang="en-US" sz="1200" err="1" smtClean="0"/>
              <a:t>thực</a:t>
            </a:r>
            <a:r>
              <a:rPr lang="en-US" sz="1200" smtClean="0"/>
              <a:t> </a:t>
            </a:r>
            <a:r>
              <a:rPr lang="en-US" sz="1200" err="1" smtClean="0"/>
              <a:t>hành</a:t>
            </a:r>
            <a:r>
              <a:rPr lang="en-US" sz="1200" smtClean="0"/>
              <a:t> </a:t>
            </a:r>
            <a:r>
              <a:rPr lang="en-US" sz="1200" err="1" smtClean="0"/>
              <a:t>cho</a:t>
            </a:r>
            <a:r>
              <a:rPr lang="en-US" sz="1200" smtClean="0"/>
              <a:t> </a:t>
            </a:r>
            <a:r>
              <a:rPr lang="en-US" sz="1200" err="1" smtClean="0"/>
              <a:t>Khoa</a:t>
            </a:r>
            <a:r>
              <a:rPr lang="en-US" sz="1200" smtClean="0"/>
              <a:t> CNTT&amp;TT. </a:t>
            </a:r>
          </a:p>
          <a:p>
            <a:pPr marL="0" indent="0">
              <a:buFontTx/>
              <a:buNone/>
            </a:pPr>
            <a:r>
              <a:rPr lang="en-US" sz="1200" smtClean="0"/>
              <a:t>     </a:t>
            </a:r>
            <a:r>
              <a:rPr lang="en-US" sz="1200" baseline="0" smtClean="0"/>
              <a:t> + </a:t>
            </a:r>
            <a:r>
              <a:rPr lang="en-US" sz="1200" smtClean="0"/>
              <a:t>Trong </a:t>
            </a:r>
            <a:r>
              <a:rPr lang="en-US" sz="1200" err="1" smtClean="0"/>
              <a:t>đó</a:t>
            </a:r>
            <a:r>
              <a:rPr lang="en-US" sz="1200" smtClean="0"/>
              <a:t> </a:t>
            </a:r>
            <a:r>
              <a:rPr lang="en-US" sz="1200" err="1" smtClean="0"/>
              <a:t>ứng</a:t>
            </a:r>
            <a:r>
              <a:rPr lang="en-US" sz="1200" smtClean="0"/>
              <a:t> </a:t>
            </a:r>
            <a:r>
              <a:rPr lang="en-US" sz="1200" err="1" smtClean="0"/>
              <a:t>dụng</a:t>
            </a:r>
            <a:r>
              <a:rPr lang="en-US" sz="1200" smtClean="0"/>
              <a:t> </a:t>
            </a:r>
            <a:r>
              <a:rPr lang="en-US" sz="1200" err="1" smtClean="0"/>
              <a:t>cần</a:t>
            </a:r>
            <a:r>
              <a:rPr lang="en-US" sz="1200" smtClean="0"/>
              <a:t> </a:t>
            </a:r>
            <a:r>
              <a:rPr lang="en-US" sz="1200" err="1" smtClean="0"/>
              <a:t>cung</a:t>
            </a:r>
            <a:r>
              <a:rPr lang="en-US" sz="1200" smtClean="0"/>
              <a:t> </a:t>
            </a:r>
            <a:r>
              <a:rPr lang="en-US" sz="1200" err="1" smtClean="0"/>
              <a:t>cấp</a:t>
            </a:r>
            <a:r>
              <a:rPr lang="en-US" sz="1200" smtClean="0"/>
              <a:t> </a:t>
            </a:r>
            <a:r>
              <a:rPr lang="en-US" sz="1200" err="1" smtClean="0"/>
              <a:t>đầy</a:t>
            </a:r>
            <a:r>
              <a:rPr lang="en-US" sz="1200" smtClean="0"/>
              <a:t> </a:t>
            </a:r>
            <a:r>
              <a:rPr lang="en-US" sz="1200" err="1" smtClean="0"/>
              <a:t>đủ</a:t>
            </a:r>
            <a:r>
              <a:rPr lang="en-US" sz="1200" smtClean="0"/>
              <a:t> </a:t>
            </a:r>
            <a:r>
              <a:rPr lang="en-US" sz="1200" err="1" smtClean="0"/>
              <a:t>các</a:t>
            </a:r>
            <a:r>
              <a:rPr lang="en-US" sz="1200" smtClean="0"/>
              <a:t> </a:t>
            </a:r>
            <a:r>
              <a:rPr lang="en-US" sz="1200" err="1" smtClean="0"/>
              <a:t>chức</a:t>
            </a:r>
            <a:r>
              <a:rPr lang="en-US" sz="1200" smtClean="0"/>
              <a:t> năng dành</a:t>
            </a:r>
            <a:r>
              <a:rPr lang="en-US" sz="1200" baseline="0" smtClean="0"/>
              <a:t> cho cán bọ quản lý và giảng viên</a:t>
            </a:r>
          </a:p>
          <a:p>
            <a:pPr marL="0" indent="0">
              <a:buFontTx/>
              <a:buNone/>
            </a:pPr>
            <a:r>
              <a:rPr lang="en-US" sz="1200" baseline="0" smtClean="0"/>
              <a:t>	</a:t>
            </a:r>
            <a:r>
              <a:rPr lang="en-US" sz="1200" kern="1200" smtClean="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smtClean="0">
                <a:solidFill>
                  <a:schemeClr val="tx1"/>
                </a:solidFill>
                <a:effectLst/>
                <a:latin typeface="+mn-lt"/>
                <a:ea typeface="+mn-ea"/>
                <a:cs typeface="+mn-cs"/>
              </a:rPr>
              <a:t>       	giảng viên có thể </a:t>
            </a:r>
            <a:r>
              <a:rPr lang="en-US" sz="1200" kern="1200" smtClean="0">
                <a:solidFill>
                  <a:schemeClr val="tx1"/>
                </a:solidFill>
                <a:effectLst/>
                <a:latin typeface="+mn-lt"/>
                <a:ea typeface="+mn-ea"/>
                <a:cs typeface="+mn-cs"/>
              </a:rPr>
              <a:t>điều chỉnh lịch của mình</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gửi báo</a:t>
            </a:r>
            <a:r>
              <a:rPr lang="en-US" sz="1200" kern="1200" baseline="0" smtClean="0">
                <a:solidFill>
                  <a:schemeClr val="tx1"/>
                </a:solidFill>
                <a:effectLst/>
                <a:latin typeface="+mn-lt"/>
                <a:ea typeface="+mn-ea"/>
                <a:cs typeface="+mn-cs"/>
              </a:rPr>
              <a:t> cáo vấn đề đến quản lý bộ môn </a:t>
            </a:r>
            <a:r>
              <a:rPr lang="en-US" sz="1200" kern="1200" smtClean="0">
                <a:solidFill>
                  <a:schemeClr val="tx1"/>
                </a:solidFill>
                <a:effectLst/>
                <a:latin typeface="+mn-lt"/>
                <a:ea typeface="+mn-ea"/>
                <a:cs typeface="+mn-cs"/>
              </a:rPr>
              <a:t>một cách dễ dàng. </a:t>
            </a:r>
          </a:p>
          <a:p>
            <a:pPr marL="0" indent="0">
              <a:buFontTx/>
              <a:buNone/>
            </a:pPr>
            <a:r>
              <a:rPr lang="en-US" sz="1200" kern="1200" smtClean="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như quản lý người</a:t>
            </a:r>
            <a:r>
              <a:rPr lang="en-US" sz="1200" kern="1200" baseline="0" smtClean="0">
                <a:solidFill>
                  <a:schemeClr val="tx1"/>
                </a:solidFill>
                <a:effectLst/>
                <a:latin typeface="+mn-lt"/>
                <a:ea typeface="+mn-ea"/>
                <a:cs typeface="+mn-cs"/>
              </a:rPr>
              <a:t> dùng</a:t>
            </a:r>
            <a:r>
              <a:rPr lang="en-US" sz="1200" kern="1200" smtClean="0">
                <a:solidFill>
                  <a:schemeClr val="tx1"/>
                </a:solidFill>
                <a:effectLst/>
                <a:latin typeface="+mn-lt"/>
                <a:ea typeface="+mn-ea"/>
                <a:cs typeface="+mn-cs"/>
              </a:rPr>
              <a:t>,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quản lý</a:t>
            </a:r>
            <a:r>
              <a:rPr lang="en-US" sz="1200" kern="1200" baseline="0" smtClean="0">
                <a:solidFill>
                  <a:schemeClr val="tx1"/>
                </a:solidFill>
                <a:effectLst/>
                <a:latin typeface="+mn-lt"/>
                <a:ea typeface="+mn-ea"/>
                <a:cs typeface="+mn-cs"/>
              </a:rPr>
              <a:t> phòng</a:t>
            </a:r>
            <a:r>
              <a:rPr lang="en-US" sz="1200" kern="1200" smtClean="0">
                <a:solidFill>
                  <a:schemeClr val="tx1"/>
                </a:solidFill>
                <a:effectLst/>
                <a:latin typeface="+mn-lt"/>
                <a:ea typeface="+mn-ea"/>
                <a:cs typeface="+mn-cs"/>
              </a:rPr>
              <a:t>, quản lý vấn</a:t>
            </a:r>
            <a:r>
              <a:rPr lang="en-US" sz="1200" kern="1200" baseline="0" smtClean="0">
                <a:solidFill>
                  <a:schemeClr val="tx1"/>
                </a:solidFill>
                <a:effectLst/>
                <a:latin typeface="+mn-lt"/>
                <a:ea typeface="+mn-ea"/>
                <a:cs typeface="+mn-cs"/>
              </a:rPr>
              <a:t> đề</a:t>
            </a:r>
            <a:r>
              <a:rPr lang="en-US" sz="1200" kern="1200" smtClean="0">
                <a:solidFill>
                  <a:schemeClr val="tx1"/>
                </a:solidFill>
                <a:effectLst/>
                <a:latin typeface="+mn-lt"/>
                <a:ea typeface="+mn-ea"/>
                <a:cs typeface="+mn-cs"/>
              </a:rPr>
              <a:t>, quản lý yêu cầu chờ duyệt, thống kê tình trạng sử dụng phòng, import file… </a:t>
            </a:r>
            <a:endParaRPr lang="en-US" sz="1200" smtClean="0"/>
          </a:p>
          <a:p>
            <a:pPr marL="0" indent="0">
              <a:buFontTx/>
              <a:buNone/>
            </a:pPr>
            <a:r>
              <a:rPr lang="en-US" sz="1200" baseline="0" smtClean="0"/>
              <a:t>      +</a:t>
            </a:r>
            <a:r>
              <a:rPr lang="en-US" sz="1200" smtClean="0"/>
              <a:t> các</a:t>
            </a:r>
            <a:r>
              <a:rPr lang="en-US" sz="1200" baseline="0" smtClean="0"/>
              <a:t> chức năng </a:t>
            </a:r>
            <a:r>
              <a:rPr lang="en-US" sz="1200" smtClean="0"/>
              <a:t>thực hiện theo </a:t>
            </a:r>
            <a:r>
              <a:rPr lang="en-US" sz="1200" err="1" smtClean="0"/>
              <a:t>đúng</a:t>
            </a:r>
            <a:r>
              <a:rPr lang="en-US" sz="1200" smtClean="0"/>
              <a:t> </a:t>
            </a:r>
            <a:r>
              <a:rPr lang="en-US" sz="1200" err="1" smtClean="0"/>
              <a:t>quy</a:t>
            </a:r>
            <a:r>
              <a:rPr lang="en-US" sz="1200" smtClean="0"/>
              <a:t> </a:t>
            </a:r>
            <a:r>
              <a:rPr lang="en-US" sz="1200" err="1" smtClean="0"/>
              <a:t>trình</a:t>
            </a:r>
            <a:r>
              <a:rPr lang="en-US" sz="1200" smtClean="0"/>
              <a:t> </a:t>
            </a:r>
            <a:r>
              <a:rPr lang="en-US" sz="1200" err="1" smtClean="0"/>
              <a:t>quản</a:t>
            </a:r>
            <a:r>
              <a:rPr lang="en-US" sz="1200" smtClean="0"/>
              <a:t> lý của</a:t>
            </a:r>
            <a:r>
              <a:rPr lang="en-US" sz="1200" baseline="0" smtClean="0"/>
              <a:t> khoa CNTT&amp;TT</a:t>
            </a:r>
            <a:endParaRPr lang="en-US" sz="1200" smtClean="0"/>
          </a:p>
          <a:p>
            <a:pPr marL="0" indent="0">
              <a:buFontTx/>
              <a:buNone/>
            </a:pPr>
            <a:r>
              <a:rPr lang="en-US" sz="1200" baseline="0" smtClean="0"/>
              <a:t>      + </a:t>
            </a:r>
            <a:r>
              <a:rPr lang="en-US" sz="1200" smtClean="0"/>
              <a:t>tối </a:t>
            </a:r>
            <a:r>
              <a:rPr lang="en-US" sz="1200" err="1" smtClean="0"/>
              <a:t>ưu</a:t>
            </a:r>
            <a:r>
              <a:rPr lang="en-US" sz="1200" smtClean="0"/>
              <a:t> </a:t>
            </a:r>
            <a:r>
              <a:rPr lang="en-US" sz="1200" err="1" smtClean="0"/>
              <a:t>hóa</a:t>
            </a:r>
            <a:r>
              <a:rPr lang="en-US" sz="1200" smtClean="0"/>
              <a:t> </a:t>
            </a:r>
            <a:r>
              <a:rPr lang="en-US" sz="1200" err="1" smtClean="0"/>
              <a:t>thao</a:t>
            </a:r>
            <a:r>
              <a:rPr lang="en-US" sz="1200" smtClean="0"/>
              <a:t> </a:t>
            </a:r>
            <a:r>
              <a:rPr lang="en-US" sz="1200" err="1" smtClean="0"/>
              <a:t>tác</a:t>
            </a:r>
            <a:r>
              <a:rPr lang="en-US" sz="1200" smtClean="0"/>
              <a:t> </a:t>
            </a:r>
            <a:r>
              <a:rPr lang="en-US" sz="1200" err="1" smtClean="0"/>
              <a:t>của</a:t>
            </a:r>
            <a:r>
              <a:rPr lang="en-US" sz="1200" smtClean="0"/>
              <a:t> </a:t>
            </a:r>
            <a:r>
              <a:rPr lang="en-US" sz="1200" err="1" smtClean="0"/>
              <a:t>người</a:t>
            </a:r>
            <a:r>
              <a:rPr lang="en-US" sz="1200" smtClean="0"/>
              <a:t> </a:t>
            </a:r>
            <a:r>
              <a:rPr lang="en-US" sz="1200" err="1" smtClean="0"/>
              <a:t>dùng</a:t>
            </a:r>
            <a:r>
              <a:rPr lang="en-US" sz="1200" smtClean="0"/>
              <a:t>, </a:t>
            </a:r>
            <a:r>
              <a:rPr lang="en-US" sz="1200" err="1" smtClean="0"/>
              <a:t>dễ</a:t>
            </a:r>
            <a:r>
              <a:rPr lang="en-US" sz="1200" smtClean="0"/>
              <a:t> </a:t>
            </a:r>
            <a:r>
              <a:rPr lang="en-US" sz="1200" err="1" smtClean="0"/>
              <a:t>dàng</a:t>
            </a:r>
            <a:r>
              <a:rPr lang="en-US" sz="1200" smtClean="0"/>
              <a:t> </a:t>
            </a:r>
            <a:r>
              <a:rPr lang="en-US" sz="1200" err="1" smtClean="0"/>
              <a:t>sử</a:t>
            </a:r>
            <a:r>
              <a:rPr lang="en-US" sz="1200" smtClean="0"/>
              <a:t> dụng</a:t>
            </a:r>
          </a:p>
          <a:p>
            <a:r>
              <a:rPr lang="en-US" sz="1200" smtClean="0"/>
              <a:t>      + Ứng dụng web </a:t>
            </a:r>
            <a:r>
              <a:rPr lang="en-US" sz="1200" err="1" smtClean="0"/>
              <a:t>được</a:t>
            </a:r>
            <a:r>
              <a:rPr lang="en-US" sz="1200" smtClean="0"/>
              <a:t> </a:t>
            </a:r>
            <a:r>
              <a:rPr lang="en-US" sz="1200" err="1" smtClean="0"/>
              <a:t>bố</a:t>
            </a:r>
            <a:r>
              <a:rPr lang="en-US" sz="1200" smtClean="0"/>
              <a:t> </a:t>
            </a:r>
            <a:r>
              <a:rPr lang="en-US" sz="1200" err="1" smtClean="0"/>
              <a:t>trí</a:t>
            </a:r>
            <a:r>
              <a:rPr lang="en-US" sz="1200" smtClean="0"/>
              <a:t> </a:t>
            </a:r>
            <a:r>
              <a:rPr lang="en-US" sz="1200" err="1" smtClean="0"/>
              <a:t>tương</a:t>
            </a:r>
            <a:r>
              <a:rPr lang="en-US" sz="1200" smtClean="0"/>
              <a:t> </a:t>
            </a:r>
            <a:r>
              <a:rPr lang="en-US" sz="1200" err="1" smtClean="0"/>
              <a:t>thích</a:t>
            </a:r>
            <a:r>
              <a:rPr lang="en-US" sz="1200" smtClean="0"/>
              <a:t> trên </a:t>
            </a:r>
            <a:r>
              <a:rPr lang="en-US" sz="1200" err="1" smtClean="0"/>
              <a:t>máy</a:t>
            </a:r>
            <a:r>
              <a:rPr lang="en-US" sz="1200" smtClean="0"/>
              <a:t> </a:t>
            </a:r>
            <a:r>
              <a:rPr lang="en-US" sz="1200" err="1" smtClean="0"/>
              <a:t>tính</a:t>
            </a:r>
            <a:r>
              <a:rPr lang="en-US" sz="1200" smtClean="0"/>
              <a:t> </a:t>
            </a:r>
            <a:r>
              <a:rPr lang="en-US" sz="1200" err="1" smtClean="0"/>
              <a:t>hoặc</a:t>
            </a:r>
            <a:r>
              <a:rPr lang="en-US" sz="1200" smtClean="0"/>
              <a:t> </a:t>
            </a:r>
            <a:r>
              <a:rPr lang="en-US" sz="1200" err="1" smtClean="0"/>
              <a:t>điện</a:t>
            </a:r>
            <a:r>
              <a:rPr lang="en-US" sz="1200" smtClean="0"/>
              <a:t> </a:t>
            </a:r>
            <a:r>
              <a:rPr lang="en-US" sz="1200" err="1" smtClean="0"/>
              <a:t>thoại</a:t>
            </a:r>
            <a:r>
              <a:rPr lang="en-US" sz="1200" smtClean="0"/>
              <a:t> </a:t>
            </a:r>
            <a:r>
              <a:rPr lang="en-US" sz="1200" err="1" smtClean="0"/>
              <a:t>giúp</a:t>
            </a:r>
            <a:r>
              <a:rPr lang="en-US" sz="1200" smtClean="0"/>
              <a:t> </a:t>
            </a:r>
            <a:r>
              <a:rPr lang="en-US" sz="1200" err="1" smtClean="0"/>
              <a:t>cho</a:t>
            </a:r>
            <a:r>
              <a:rPr lang="en-US" sz="1200" smtClean="0"/>
              <a:t> </a:t>
            </a:r>
            <a:r>
              <a:rPr lang="en-US" sz="1200" err="1" smtClean="0"/>
              <a:t>việc</a:t>
            </a:r>
            <a:r>
              <a:rPr lang="en-US" sz="1200" smtClean="0"/>
              <a:t> </a:t>
            </a:r>
            <a:r>
              <a:rPr lang="en-US" sz="1200" err="1" smtClean="0"/>
              <a:t>sử</a:t>
            </a:r>
            <a:r>
              <a:rPr lang="en-US" sz="1200" smtClean="0"/>
              <a:t> </a:t>
            </a:r>
            <a:r>
              <a:rPr lang="en-US" sz="1200" err="1" smtClean="0"/>
              <a:t>dụng</a:t>
            </a:r>
            <a:r>
              <a:rPr lang="en-US" sz="1200" smtClean="0"/>
              <a:t> website </a:t>
            </a:r>
            <a:r>
              <a:rPr lang="en-US" sz="1200" err="1" smtClean="0"/>
              <a:t>trở</a:t>
            </a:r>
            <a:r>
              <a:rPr lang="en-US" sz="1200" smtClean="0"/>
              <a:t> </a:t>
            </a:r>
            <a:r>
              <a:rPr lang="en-US" sz="1200" err="1" smtClean="0"/>
              <a:t>nên</a:t>
            </a:r>
            <a:r>
              <a:rPr lang="en-US" sz="1200" smtClean="0"/>
              <a:t> </a:t>
            </a:r>
            <a:r>
              <a:rPr lang="en-US" sz="1200" err="1" smtClean="0"/>
              <a:t>dễ</a:t>
            </a:r>
            <a:r>
              <a:rPr lang="en-US" sz="1200" smtClean="0"/>
              <a:t> </a:t>
            </a:r>
            <a:r>
              <a:rPr lang="en-US" sz="1200" err="1" smtClean="0"/>
              <a:t>dàng</a:t>
            </a:r>
            <a:r>
              <a:rPr lang="en-US" sz="1200" smtClean="0"/>
              <a:t> </a:t>
            </a:r>
            <a:r>
              <a:rPr lang="en-US" sz="1200" err="1" smtClean="0"/>
              <a:t>và</a:t>
            </a:r>
            <a:r>
              <a:rPr lang="en-US" sz="1200" smtClean="0"/>
              <a:t> </a:t>
            </a:r>
            <a:r>
              <a:rPr lang="en-US" sz="1200" err="1" smtClean="0"/>
              <a:t>thuận</a:t>
            </a:r>
            <a:r>
              <a:rPr lang="en-US" sz="1200" smtClean="0"/>
              <a:t> </a:t>
            </a:r>
            <a:r>
              <a:rPr lang="en-US" sz="1200" err="1" smtClean="0"/>
              <a:t>tiện</a:t>
            </a:r>
            <a:r>
              <a:rPr lang="en-US" sz="1200" smtClean="0"/>
              <a:t> </a:t>
            </a:r>
            <a:r>
              <a:rPr lang="en-US" sz="1200" err="1" smtClean="0"/>
              <a:t>hơn</a:t>
            </a:r>
            <a:r>
              <a:rPr lang="en-US" sz="1200" smtClean="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smtClean="0"/>
              <a:t>Đối</a:t>
            </a:r>
            <a:r>
              <a:rPr lang="en-US" smtClean="0"/>
              <a:t> </a:t>
            </a:r>
            <a:r>
              <a:rPr lang="en-US" err="1" smtClean="0"/>
              <a:t>tượng</a:t>
            </a:r>
            <a:r>
              <a:rPr lang="en-US" smtClean="0"/>
              <a:t>: Đề</a:t>
            </a:r>
            <a:r>
              <a:rPr lang="en-US" baseline="0" smtClean="0"/>
              <a:t> tài hướng đến hai đối tượng sử dụng chính đó là giảng viên và cán bộ quản lý</a:t>
            </a:r>
            <a:endParaRPr lang="en-US" smtClean="0"/>
          </a:p>
          <a:p>
            <a:r>
              <a:rPr lang="en-US" sz="1800" err="1" smtClean="0"/>
              <a:t>Giảng</a:t>
            </a:r>
            <a:r>
              <a:rPr lang="en-US" sz="1800" smtClean="0"/>
              <a:t> </a:t>
            </a:r>
            <a:r>
              <a:rPr lang="en-US" sz="1800" err="1" smtClean="0"/>
              <a:t>viên:Ứng</a:t>
            </a:r>
            <a:r>
              <a:rPr lang="en-US" sz="1800" smtClean="0"/>
              <a:t> </a:t>
            </a:r>
            <a:r>
              <a:rPr lang="en-US" sz="1800" err="1" smtClean="0"/>
              <a:t>dụng</a:t>
            </a:r>
            <a:r>
              <a:rPr lang="en-US" sz="1800" smtClean="0"/>
              <a:t> </a:t>
            </a:r>
            <a:r>
              <a:rPr lang="en-US" sz="1800" err="1" smtClean="0"/>
              <a:t>sẽ</a:t>
            </a:r>
            <a:r>
              <a:rPr lang="en-US" sz="1800" smtClean="0"/>
              <a:t> </a:t>
            </a:r>
            <a:r>
              <a:rPr lang="en-US" sz="1800" err="1" smtClean="0"/>
              <a:t>giúp</a:t>
            </a:r>
            <a:r>
              <a:rPr lang="en-US" sz="1800" smtClean="0"/>
              <a:t> </a:t>
            </a:r>
            <a:r>
              <a:rPr lang="en-US" sz="1800" err="1" smtClean="0"/>
              <a:t>cho</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thực</a:t>
            </a:r>
            <a:r>
              <a:rPr lang="en-US" sz="1800" smtClean="0"/>
              <a:t> </a:t>
            </a:r>
            <a:r>
              <a:rPr lang="en-US" sz="1800" err="1" smtClean="0"/>
              <a:t>hiện</a:t>
            </a:r>
            <a:r>
              <a:rPr lang="en-US" sz="1800" smtClean="0"/>
              <a:t> </a:t>
            </a:r>
            <a:r>
              <a:rPr lang="en-US" sz="1800" err="1" smtClean="0"/>
              <a:t>việc</a:t>
            </a:r>
            <a:r>
              <a:rPr lang="en-US" sz="1800" smtClean="0"/>
              <a:t> </a:t>
            </a:r>
            <a:r>
              <a:rPr lang="en-US" sz="1800" err="1" smtClean="0"/>
              <a:t>đăng</a:t>
            </a:r>
            <a:r>
              <a:rPr lang="en-US" sz="1800" smtClean="0"/>
              <a:t> </a:t>
            </a:r>
            <a:r>
              <a:rPr lang="en-US" sz="1800" err="1" smtClean="0"/>
              <a:t>ký</a:t>
            </a:r>
            <a:r>
              <a:rPr lang="en-US" sz="1800" smtClean="0"/>
              <a:t> </a:t>
            </a:r>
            <a:r>
              <a:rPr lang="en-US" sz="1800" err="1" smtClean="0"/>
              <a:t>lịch</a:t>
            </a:r>
            <a:r>
              <a:rPr lang="en-US" sz="1800" smtClean="0"/>
              <a:t> </a:t>
            </a:r>
            <a:r>
              <a:rPr lang="en-US" sz="1800" err="1" smtClean="0"/>
              <a:t>và</a:t>
            </a:r>
            <a:r>
              <a:rPr lang="en-US" sz="1800" smtClean="0"/>
              <a:t> </a:t>
            </a:r>
            <a:r>
              <a:rPr lang="en-US" sz="1800" err="1" smtClean="0"/>
              <a:t>việc</a:t>
            </a:r>
            <a:r>
              <a:rPr lang="en-US" sz="1800" smtClean="0"/>
              <a:t> </a:t>
            </a:r>
            <a:r>
              <a:rPr lang="en-US" sz="1800" err="1" smtClean="0"/>
              <a:t>xếp</a:t>
            </a:r>
            <a:r>
              <a:rPr lang="en-US" sz="1800" smtClean="0"/>
              <a:t> </a:t>
            </a:r>
            <a:r>
              <a:rPr lang="en-US" sz="1800" err="1" smtClean="0"/>
              <a:t>phòng</a:t>
            </a:r>
            <a:r>
              <a:rPr lang="en-US" sz="1800" smtClean="0"/>
              <a:t> </a:t>
            </a:r>
            <a:r>
              <a:rPr lang="en-US" sz="1800" err="1" smtClean="0"/>
              <a:t>sẽ</a:t>
            </a:r>
            <a:r>
              <a:rPr lang="en-US" sz="1800" smtClean="0"/>
              <a:t> </a:t>
            </a:r>
            <a:r>
              <a:rPr lang="en-US" sz="1800" err="1" smtClean="0"/>
              <a:t>được</a:t>
            </a:r>
            <a:r>
              <a:rPr lang="en-US" sz="1800" smtClean="0"/>
              <a:t> </a:t>
            </a:r>
            <a:r>
              <a:rPr lang="en-US" sz="1800" err="1" smtClean="0"/>
              <a:t>hệ</a:t>
            </a:r>
            <a:r>
              <a:rPr lang="en-US" sz="1800" smtClean="0"/>
              <a:t> </a:t>
            </a:r>
            <a:r>
              <a:rPr lang="en-US" sz="1800" err="1" smtClean="0"/>
              <a:t>thống</a:t>
            </a:r>
            <a:r>
              <a:rPr lang="en-US" sz="1800" smtClean="0"/>
              <a:t> </a:t>
            </a:r>
            <a:r>
              <a:rPr lang="en-US" sz="1800" err="1" smtClean="0"/>
              <a:t>xử</a:t>
            </a:r>
            <a:r>
              <a:rPr lang="en-US" sz="1800" smtClean="0"/>
              <a:t> </a:t>
            </a:r>
            <a:r>
              <a:rPr lang="en-US" sz="1800" err="1" smtClean="0"/>
              <a:t>lý</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tự</a:t>
            </a:r>
            <a:r>
              <a:rPr lang="en-US" sz="1800" smtClean="0"/>
              <a:t> </a:t>
            </a:r>
            <a:r>
              <a:rPr lang="en-US" sz="1800" err="1" smtClean="0"/>
              <a:t>động</a:t>
            </a:r>
            <a:r>
              <a:rPr lang="en-US" sz="1800" smtClean="0"/>
              <a:t>, </a:t>
            </a:r>
            <a:r>
              <a:rPr lang="en-US" sz="1800" err="1" smtClean="0"/>
              <a:t>điều</a:t>
            </a:r>
            <a:r>
              <a:rPr lang="en-US" sz="1800" smtClean="0"/>
              <a:t> </a:t>
            </a:r>
            <a:r>
              <a:rPr lang="en-US" sz="1800" err="1" smtClean="0"/>
              <a:t>chỉnh</a:t>
            </a:r>
            <a:r>
              <a:rPr lang="en-US" sz="1800" smtClean="0"/>
              <a:t> </a:t>
            </a:r>
            <a:r>
              <a:rPr lang="en-US" sz="1800" err="1" smtClean="0"/>
              <a:t>lịch</a:t>
            </a:r>
            <a:r>
              <a:rPr lang="en-US" sz="1800" smtClean="0"/>
              <a:t> </a:t>
            </a:r>
            <a:r>
              <a:rPr lang="en-US" sz="1800" err="1" smtClean="0"/>
              <a:t>của</a:t>
            </a:r>
            <a:r>
              <a:rPr lang="en-US" sz="1800" smtClean="0"/>
              <a:t> </a:t>
            </a:r>
            <a:r>
              <a:rPr lang="en-US" sz="1800" err="1" smtClean="0"/>
              <a:t>mình</a:t>
            </a:r>
            <a:r>
              <a:rPr lang="en-US" sz="1800" smtClean="0"/>
              <a:t>, </a:t>
            </a:r>
            <a:r>
              <a:rPr lang="en-US" sz="1800" err="1" smtClean="0"/>
              <a:t>gửi</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dễ</a:t>
            </a:r>
            <a:r>
              <a:rPr lang="en-US" sz="1800" smtClean="0"/>
              <a:t> </a:t>
            </a:r>
            <a:r>
              <a:rPr lang="en-US" sz="1800" err="1" smtClean="0"/>
              <a:t>dàng</a:t>
            </a:r>
            <a:r>
              <a:rPr lang="en-US" sz="1800" smtClean="0"/>
              <a:t>. </a:t>
            </a:r>
          </a:p>
          <a:p>
            <a:r>
              <a:rPr lang="en-US" sz="1800" err="1" smtClean="0"/>
              <a:t>Ngoài</a:t>
            </a:r>
            <a:r>
              <a:rPr lang="en-US" sz="1800" smtClean="0"/>
              <a:t> </a:t>
            </a:r>
            <a:r>
              <a:rPr lang="en-US" sz="1800" err="1" smtClean="0"/>
              <a:t>ra</a:t>
            </a:r>
            <a:r>
              <a:rPr lang="en-US" sz="1800" smtClean="0"/>
              <a:t>, </a:t>
            </a:r>
            <a:r>
              <a:rPr lang="en-US" sz="1800" err="1" smtClean="0"/>
              <a:t>ứng</a:t>
            </a:r>
            <a:r>
              <a:rPr lang="en-US" sz="1800" smtClean="0"/>
              <a:t> </a:t>
            </a:r>
            <a:r>
              <a:rPr lang="en-US" sz="1800" err="1" smtClean="0"/>
              <a:t>dụng</a:t>
            </a:r>
            <a:r>
              <a:rPr lang="en-US" sz="1800" smtClean="0"/>
              <a:t> </a:t>
            </a:r>
            <a:r>
              <a:rPr lang="en-US" sz="1800" err="1" smtClean="0"/>
              <a:t>còn</a:t>
            </a:r>
            <a:r>
              <a:rPr lang="en-US" sz="1800" smtClean="0"/>
              <a:t> </a:t>
            </a:r>
            <a:r>
              <a:rPr lang="en-US" sz="1800" err="1" smtClean="0"/>
              <a:t>cung</a:t>
            </a:r>
            <a:r>
              <a:rPr lang="en-US" sz="1800" smtClean="0"/>
              <a:t> </a:t>
            </a:r>
            <a:r>
              <a:rPr lang="en-US" sz="1800" err="1" smtClean="0"/>
              <a:t>cấp</a:t>
            </a:r>
            <a:r>
              <a:rPr lang="en-US" sz="1800" smtClean="0"/>
              <a:t> </a:t>
            </a:r>
            <a:r>
              <a:rPr lang="en-US" sz="1800" err="1" smtClean="0"/>
              <a:t>thêm</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dành</a:t>
            </a:r>
            <a:r>
              <a:rPr lang="en-US" sz="1800" smtClean="0"/>
              <a:t> </a:t>
            </a:r>
            <a:r>
              <a:rPr lang="en-US" sz="1800" err="1" smtClean="0"/>
              <a:t>cho</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như</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phòng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quản</a:t>
            </a:r>
            <a:r>
              <a:rPr lang="en-US" sz="1800" smtClean="0"/>
              <a:t> </a:t>
            </a:r>
            <a:r>
              <a:rPr lang="en-US" sz="1800" err="1" smtClean="0"/>
              <a:t>lý</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chờ</a:t>
            </a:r>
            <a:r>
              <a:rPr lang="en-US" sz="1800" smtClean="0"/>
              <a:t> </a:t>
            </a:r>
            <a:r>
              <a:rPr lang="en-US" sz="1800" err="1" smtClean="0"/>
              <a:t>duyệt</a:t>
            </a:r>
            <a:r>
              <a:rPr lang="en-US" sz="1800" smtClean="0"/>
              <a:t>, </a:t>
            </a:r>
            <a:r>
              <a:rPr lang="en-US" sz="1800" err="1" smtClean="0"/>
              <a:t>thống</a:t>
            </a:r>
            <a:r>
              <a:rPr lang="en-US" sz="1800" smtClean="0"/>
              <a:t> </a:t>
            </a:r>
            <a:r>
              <a:rPr lang="en-US" sz="1800" err="1" smtClean="0"/>
              <a:t>kê</a:t>
            </a:r>
            <a:r>
              <a:rPr lang="en-US" sz="1800" smtClean="0"/>
              <a:t> </a:t>
            </a:r>
            <a:r>
              <a:rPr lang="en-US" sz="1800" err="1" smtClean="0"/>
              <a:t>tình</a:t>
            </a:r>
            <a:r>
              <a:rPr lang="en-US" sz="1800" smtClean="0"/>
              <a:t> </a:t>
            </a:r>
            <a:r>
              <a:rPr lang="en-US" sz="1800" err="1" smtClean="0"/>
              <a:t>trạng</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phòng</a:t>
            </a:r>
            <a:r>
              <a:rPr lang="en-US" sz="1800" smtClean="0"/>
              <a:t>… </a:t>
            </a:r>
            <a:r>
              <a:rPr lang="en-US" sz="1800" err="1" smtClean="0"/>
              <a:t>Tùy</a:t>
            </a:r>
            <a:r>
              <a:rPr lang="en-US" sz="1800" smtClean="0"/>
              <a:t> </a:t>
            </a:r>
            <a:r>
              <a:rPr lang="en-US" sz="1800" err="1" smtClean="0"/>
              <a:t>theo</a:t>
            </a:r>
            <a:r>
              <a:rPr lang="en-US" sz="1800" smtClean="0"/>
              <a:t> </a:t>
            </a:r>
            <a:r>
              <a:rPr lang="en-US" sz="1800" err="1" smtClean="0"/>
              <a:t>vai</a:t>
            </a:r>
            <a:r>
              <a:rPr lang="en-US" sz="1800" smtClean="0"/>
              <a:t> </a:t>
            </a:r>
            <a:r>
              <a:rPr lang="en-US" sz="1800" err="1" smtClean="0"/>
              <a:t>trò</a:t>
            </a:r>
            <a:r>
              <a:rPr lang="en-US" sz="1800" smtClean="0"/>
              <a:t> </a:t>
            </a:r>
            <a:r>
              <a:rPr lang="en-US" sz="1800" err="1" smtClean="0"/>
              <a:t>của</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mà</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và</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có</a:t>
            </a:r>
            <a:r>
              <a:rPr lang="en-US" sz="1800" smtClean="0"/>
              <a:t> </a:t>
            </a:r>
            <a:r>
              <a:rPr lang="en-US" sz="1800" err="1" smtClean="0"/>
              <a:t>quyền</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khác</a:t>
            </a:r>
            <a:r>
              <a:rPr lang="en-US" sz="1800" smtClean="0"/>
              <a:t> </a:t>
            </a:r>
            <a:r>
              <a:rPr lang="en-US" sz="1800" err="1" smtClean="0"/>
              <a:t>nhau</a:t>
            </a:r>
            <a:r>
              <a:rPr lang="en-US" sz="1800" smtClean="0"/>
              <a:t>.</a:t>
            </a:r>
          </a:p>
          <a:p>
            <a:pPr>
              <a:buFont typeface="Wingdings" panose="05000000000000000000" pitchFamily="2" charset="2"/>
              <a:buChar char="v"/>
            </a:pPr>
            <a:r>
              <a:rPr lang="en-US" err="1" smtClean="0"/>
              <a:t>Phạm</a:t>
            </a:r>
            <a:r>
              <a:rPr lang="en-US" smtClean="0"/>
              <a:t> vi </a:t>
            </a:r>
            <a:r>
              <a:rPr lang="en-US" err="1" smtClean="0"/>
              <a:t>nghiên</a:t>
            </a:r>
            <a:r>
              <a:rPr lang="en-US" smtClean="0"/>
              <a:t> </a:t>
            </a:r>
            <a:r>
              <a:rPr lang="en-US" err="1" smtClean="0"/>
              <a:t>cứu</a:t>
            </a:r>
            <a:r>
              <a:rPr lang="en-US" smtClean="0"/>
              <a:t>:</a:t>
            </a:r>
          </a:p>
          <a:p>
            <a:pPr lvl="1">
              <a:buFont typeface="Arial" panose="020B0604020202020204" pitchFamily="34" charset="0"/>
              <a:buChar char="•"/>
            </a:pPr>
            <a:r>
              <a:rPr lang="en-US" sz="2400" err="1" smtClean="0">
                <a:latin typeface="+mn-lt"/>
              </a:rPr>
              <a:t>Đề</a:t>
            </a:r>
            <a:r>
              <a:rPr lang="en-US" sz="2400" smtClean="0">
                <a:latin typeface="+mn-lt"/>
              </a:rPr>
              <a:t> </a:t>
            </a:r>
            <a:r>
              <a:rPr lang="en-US" sz="2400" err="1" smtClean="0">
                <a:latin typeface="+mn-lt"/>
              </a:rPr>
              <a:t>tài</a:t>
            </a:r>
            <a:r>
              <a:rPr lang="en-US" sz="2400" smtClean="0">
                <a:latin typeface="+mn-lt"/>
              </a:rPr>
              <a:t> </a:t>
            </a:r>
            <a:r>
              <a:rPr lang="en-US" sz="2400" err="1" smtClean="0">
                <a:latin typeface="+mn-lt"/>
              </a:rPr>
              <a:t>được</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hiện</a:t>
            </a:r>
            <a:r>
              <a:rPr lang="en-US" sz="2400" smtClean="0">
                <a:latin typeface="+mn-lt"/>
              </a:rPr>
              <a:t> </a:t>
            </a:r>
            <a:r>
              <a:rPr lang="en-US" sz="2400" err="1" smtClean="0">
                <a:latin typeface="+mn-lt"/>
              </a:rPr>
              <a:t>theo</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hành</a:t>
            </a:r>
            <a:r>
              <a:rPr lang="en-US" sz="2400" smtClean="0">
                <a:latin typeface="+mn-lt"/>
              </a:rPr>
              <a:t> </a:t>
            </a:r>
            <a:r>
              <a:rPr lang="en-US" sz="2400" err="1" smtClean="0">
                <a:latin typeface="+mn-lt"/>
              </a:rPr>
              <a:t>của</a:t>
            </a:r>
            <a:r>
              <a:rPr lang="en-US" sz="2400" smtClean="0">
                <a:latin typeface="+mn-lt"/>
              </a:rPr>
              <a:t> </a:t>
            </a:r>
            <a:r>
              <a:rPr lang="en-US" sz="2400" err="1" smtClean="0">
                <a:latin typeface="+mn-lt"/>
              </a:rPr>
              <a:t>Khoa</a:t>
            </a:r>
            <a:r>
              <a:rPr lang="en-US" sz="2400" smtClean="0">
                <a:latin typeface="+mn-lt"/>
              </a:rPr>
              <a:t> CNTT&amp;TT, </a:t>
            </a:r>
            <a:r>
              <a:rPr lang="en-US" sz="2400" err="1" smtClean="0">
                <a:latin typeface="+mn-lt"/>
              </a:rPr>
              <a:t>trường</a:t>
            </a:r>
            <a:r>
              <a:rPr lang="en-US" sz="2400" smtClean="0">
                <a:latin typeface="+mn-lt"/>
              </a:rPr>
              <a:t> </a:t>
            </a:r>
            <a:r>
              <a:rPr lang="en-US" sz="2400" err="1" smtClean="0">
                <a:latin typeface="+mn-lt"/>
              </a:rPr>
              <a:t>Đại</a:t>
            </a:r>
            <a:r>
              <a:rPr lang="en-US" sz="2400" smtClean="0">
                <a:latin typeface="+mn-lt"/>
              </a:rPr>
              <a:t> </a:t>
            </a:r>
            <a:r>
              <a:rPr lang="en-US" sz="2400" err="1" smtClean="0">
                <a:latin typeface="+mn-lt"/>
              </a:rPr>
              <a:t>học</a:t>
            </a:r>
            <a:r>
              <a:rPr lang="en-US" sz="2400" smtClean="0">
                <a:latin typeface="+mn-lt"/>
              </a:rPr>
              <a:t> </a:t>
            </a:r>
            <a:r>
              <a:rPr lang="en-US" sz="2400" err="1" smtClean="0">
                <a:latin typeface="+mn-lt"/>
              </a:rPr>
              <a:t>Cần</a:t>
            </a:r>
            <a:r>
              <a:rPr lang="en-US" sz="2400" smtClean="0">
                <a:latin typeface="+mn-lt"/>
              </a:rPr>
              <a:t> Thơ</a:t>
            </a:r>
            <a:endParaRPr lang="en-US" sz="2900" b="1" smtClean="0">
              <a:latin typeface="+mn-lt"/>
            </a:endParaRPr>
          </a:p>
          <a:p>
            <a:endParaRPr lang="en-US" smtClean="0"/>
          </a:p>
          <a:p>
            <a:r>
              <a:rPr lang="en-US" smtClean="0"/>
              <a:t>Sau</a:t>
            </a:r>
            <a:r>
              <a:rPr lang="en-US" baseline="0" smtClean="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smtClean="0">
                <a:latin typeface="+mn-lt"/>
              </a:rPr>
              <a:t>Trong quá</a:t>
            </a:r>
            <a:r>
              <a:rPr lang="en-US" sz="2400" b="0" baseline="0" smtClean="0">
                <a:latin typeface="+mn-lt"/>
              </a:rPr>
              <a:t> trình thực hiện đề tài nhóm e có t</a:t>
            </a:r>
            <a:r>
              <a:rPr lang="en-US" sz="2400" b="0" smtClean="0">
                <a:latin typeface="+mn-lt"/>
              </a:rPr>
              <a:t>hu </a:t>
            </a:r>
            <a:r>
              <a:rPr lang="en-US" sz="2400" b="0" err="1" smtClean="0">
                <a:latin typeface="+mn-lt"/>
              </a:rPr>
              <a:t>thập</a:t>
            </a:r>
            <a:r>
              <a:rPr lang="en-US" sz="2400" b="0" smtClean="0">
                <a:latin typeface="+mn-lt"/>
              </a:rPr>
              <a:t> </a:t>
            </a:r>
            <a:r>
              <a:rPr lang="en-US" sz="2400" b="0" err="1" smtClean="0">
                <a:latin typeface="+mn-lt"/>
              </a:rPr>
              <a:t>thông</a:t>
            </a:r>
            <a:r>
              <a:rPr lang="en-US" sz="2400" b="0" smtClean="0">
                <a:latin typeface="+mn-lt"/>
              </a:rPr>
              <a:t> tin</a:t>
            </a:r>
            <a:r>
              <a:rPr lang="en-US" sz="2400" b="0" baseline="0" smtClean="0">
                <a:latin typeface="+mn-lt"/>
              </a:rPr>
              <a:t> và</a:t>
            </a:r>
            <a:r>
              <a:rPr lang="en-US" sz="2400" b="0" smtClean="0">
                <a:latin typeface="+mn-lt"/>
              </a:rPr>
              <a:t> </a:t>
            </a:r>
            <a:r>
              <a:rPr lang="en-US" sz="2400" err="1" smtClean="0">
                <a:latin typeface="+mn-lt"/>
              </a:rPr>
              <a:t>Tìm</a:t>
            </a:r>
            <a:r>
              <a:rPr lang="en-US" sz="2400" smtClean="0">
                <a:latin typeface="+mn-lt"/>
              </a:rPr>
              <a:t> </a:t>
            </a:r>
            <a:r>
              <a:rPr lang="en-US" sz="2400" err="1" smtClean="0">
                <a:latin typeface="+mn-lt"/>
              </a:rPr>
              <a:t>hiểu</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từ</a:t>
            </a:r>
            <a:r>
              <a:rPr lang="en-US" sz="2400" smtClean="0">
                <a:latin typeface="+mn-lt"/>
              </a:rPr>
              <a:t> </a:t>
            </a:r>
            <a:r>
              <a:rPr lang="en-US" sz="2400" err="1" smtClean="0">
                <a:latin typeface="+mn-lt"/>
              </a:rPr>
              <a:t>giảng</a:t>
            </a:r>
            <a:r>
              <a:rPr lang="en-US" sz="2400" smtClean="0">
                <a:latin typeface="+mn-lt"/>
              </a:rPr>
              <a:t> </a:t>
            </a:r>
            <a:r>
              <a:rPr lang="en-US" sz="2400" err="1" smtClean="0">
                <a:latin typeface="+mn-lt"/>
              </a:rPr>
              <a:t>viên</a:t>
            </a:r>
            <a:r>
              <a:rPr lang="en-US" sz="2400" smtClean="0">
                <a:latin typeface="+mn-lt"/>
              </a:rPr>
              <a:t> </a:t>
            </a:r>
            <a:r>
              <a:rPr lang="en-US" sz="2400" err="1" smtClean="0">
                <a:latin typeface="+mn-lt"/>
              </a:rPr>
              <a:t>hướng</a:t>
            </a:r>
            <a:r>
              <a:rPr lang="en-US" sz="2400" smtClean="0">
                <a:latin typeface="+mn-lt"/>
              </a:rPr>
              <a:t> </a:t>
            </a:r>
            <a:r>
              <a:rPr lang="en-US" sz="2400" err="1" smtClean="0">
                <a:latin typeface="+mn-lt"/>
              </a:rPr>
              <a:t>dẫn</a:t>
            </a:r>
            <a:r>
              <a:rPr lang="en-US" sz="2400" smtClean="0">
                <a:latin typeface="+mn-lt"/>
              </a:rPr>
              <a:t>, </a:t>
            </a:r>
            <a:r>
              <a:rPr lang="en-US" sz="2400" err="1" smtClean="0">
                <a:latin typeface="+mn-lt"/>
              </a:rPr>
              <a:t>cán</a:t>
            </a:r>
            <a:r>
              <a:rPr lang="en-US" sz="2400" smtClean="0">
                <a:latin typeface="+mn-lt"/>
              </a:rPr>
              <a:t> </a:t>
            </a:r>
            <a:r>
              <a:rPr lang="en-US" sz="2400" err="1" smtClean="0">
                <a:latin typeface="+mn-lt"/>
              </a:rPr>
              <a:t>bộ</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phòng</a:t>
            </a:r>
          </a:p>
          <a:p>
            <a:pPr lvl="1" algn="just">
              <a:buFont typeface="Arial" panose="020B0604020202020204" pitchFamily="34" charset="0"/>
              <a:buNone/>
            </a:pPr>
            <a:r>
              <a:rPr lang="en-US" sz="2400" b="1" baseline="0" smtClean="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smtClean="0"/>
              <a:t>Sử dụng Framework Laravel 5.4 để xây</a:t>
            </a:r>
            <a:r>
              <a:rPr lang="en-US" sz="2400" b="0" baseline="0" smtClean="0"/>
              <a:t> dựng </a:t>
            </a:r>
            <a:r>
              <a:rPr lang="en-US" sz="2400" b="0" smtClean="0"/>
              <a:t>website </a:t>
            </a:r>
          </a:p>
          <a:p>
            <a:pPr lvl="1" algn="just">
              <a:buFont typeface="Arial" panose="020B0604020202020204" pitchFamily="34" charset="0"/>
              <a:buNone/>
            </a:pPr>
            <a:r>
              <a:rPr lang="en-US" sz="2400" b="0" smtClean="0"/>
              <a:t>Sử dụng Framework IONIC để xây</a:t>
            </a:r>
            <a:r>
              <a:rPr lang="en-US" sz="2400" b="0" baseline="0" smtClean="0"/>
              <a:t> dựng </a:t>
            </a:r>
            <a:r>
              <a:rPr lang="en-US" sz="2400" b="0" smtClean="0"/>
              <a:t>ứng dụng di động</a:t>
            </a:r>
          </a:p>
          <a:p>
            <a:pPr lvl="1" algn="just">
              <a:buFont typeface="Arial" panose="020B0604020202020204" pitchFamily="34" charset="0"/>
              <a:buNone/>
            </a:pPr>
            <a:r>
              <a:rPr lang="en-US" sz="2400" b="0" smtClean="0"/>
              <a:t>Sử</a:t>
            </a:r>
            <a:r>
              <a:rPr lang="en-US" sz="2400" b="0" baseline="0" smtClean="0"/>
              <a:t> dụng hệ quản trị CSDL MySQL lưu trữ dư liệu, và sử dụng Apache làm máy chủ web </a:t>
            </a:r>
          </a:p>
          <a:p>
            <a:pPr marL="1257300" lvl="2" indent="-342900">
              <a:buFont typeface="Symbol"/>
              <a:buChar char="Þ"/>
            </a:pPr>
            <a:r>
              <a:rPr lang="en-US" sz="2400" b="0" baseline="0" smtClean="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công nghệ nhóm em đã sử dụng để xây dựng ứng dụng</a:t>
            </a:r>
            <a:endParaRPr lang="en-US" smtClean="0"/>
          </a:p>
          <a:p>
            <a:r>
              <a:rPr lang="en-US" b="1" smtClean="0"/>
              <a:t>Laravel:</a:t>
            </a:r>
            <a:r>
              <a:rPr lang="en-US" b="1" baseline="0" smtClean="0"/>
              <a:t> </a:t>
            </a:r>
            <a:r>
              <a:rPr lang="en-US" baseline="0" smtClean="0"/>
              <a:t>	- </a:t>
            </a:r>
            <a:r>
              <a:rPr lang="en-US" sz="1200" b="0" baseline="0" smtClean="0"/>
              <a:t>1 trong số những framework phổ biến được sử dụng rộng rãi</a:t>
            </a:r>
            <a:endParaRPr lang="en-US" baseline="0" smtClean="0"/>
          </a:p>
          <a:p>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mã nguồn mở và miễn phí, </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sử dụng mô hình </a:t>
            </a:r>
            <a:r>
              <a:rPr lang="vi-VN" sz="1200" b="0" i="0" kern="1200" smtClean="0">
                <a:solidFill>
                  <a:schemeClr val="tx1"/>
                </a:solidFill>
                <a:effectLst/>
                <a:latin typeface="+mn-lt"/>
                <a:ea typeface="+mn-ea"/>
                <a:cs typeface="+mn-cs"/>
              </a:rPr>
              <a:t>MVC</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i="0" kern="120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smtClean="0">
                <a:solidFill>
                  <a:schemeClr val="tx1"/>
                </a:solidFill>
                <a:effectLst/>
                <a:latin typeface="+mn-lt"/>
                <a:ea typeface="+mn-ea"/>
                <a:cs typeface="+mn-cs"/>
              </a:rPr>
              <a:t>	=&gt;vì</a:t>
            </a:r>
            <a:r>
              <a:rPr lang="en-US" sz="1200" i="0" kern="1200" baseline="0" smtClean="0">
                <a:solidFill>
                  <a:schemeClr val="tx1"/>
                </a:solidFill>
                <a:effectLst/>
                <a:latin typeface="+mn-lt"/>
                <a:ea typeface="+mn-ea"/>
                <a:cs typeface="+mn-cs"/>
              </a:rPr>
              <a:t> ứng dụng phát triển theo mô hình MVC</a:t>
            </a:r>
            <a:r>
              <a:rPr lang="en-US" sz="1200" i="0" kern="1200" smtClean="0">
                <a:solidFill>
                  <a:schemeClr val="tx1"/>
                </a:solidFill>
                <a:effectLst/>
                <a:latin typeface="+mn-lt"/>
                <a:ea typeface="+mn-ea"/>
                <a:cs typeface="+mn-cs"/>
              </a:rPr>
              <a:t> được chia thành các thành phần độc lập nên</a:t>
            </a:r>
            <a:r>
              <a:rPr lang="en-US" sz="1200" i="0" kern="1200" baseline="0" smtClean="0">
                <a:solidFill>
                  <a:schemeClr val="tx1"/>
                </a:solidFill>
                <a:effectLst/>
                <a:latin typeface="+mn-lt"/>
                <a:ea typeface="+mn-ea"/>
                <a:cs typeface="+mn-cs"/>
              </a:rPr>
              <a:t> </a:t>
            </a:r>
            <a:r>
              <a:rPr lang="en-US" sz="1200" i="0" kern="1200" smtClean="0">
                <a:solidFill>
                  <a:schemeClr val="tx1"/>
                </a:solidFill>
                <a:effectLst/>
                <a:latin typeface="+mn-lt"/>
                <a:ea typeface="+mn-ea"/>
                <a:cs typeface="+mn-cs"/>
              </a:rPr>
              <a:t>dễ nâng cấp, bảo trì…</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 Model: </a:t>
            </a:r>
            <a:r>
              <a:rPr lang="en-US" sz="1200" i="0" kern="1200" smtClean="0">
                <a:solidFill>
                  <a:schemeClr val="tx1"/>
                </a:solidFill>
                <a:effectLst/>
                <a:latin typeface="+mn-lt"/>
                <a:ea typeface="+mn-ea"/>
                <a:cs typeface="+mn-cs"/>
              </a:rPr>
              <a:t>Đây là thành phần chứa tất cả các nghiệp vụ logic, phương thức xử lý, truy xuất database, đối tượng mô tả dữ liệu như các Class, hàm xử lý…</a:t>
            </a:r>
            <a:endParaRPr lang="en-US" sz="1200" b="0" i="0" kern="1200" baseline="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View:</a:t>
            </a:r>
            <a:r>
              <a:rPr lang="en-US" sz="1200" i="0" kern="1200" smtClean="0">
                <a:solidFill>
                  <a:schemeClr val="tx1"/>
                </a:solidFill>
                <a:effectLst/>
                <a:latin typeface="+mn-lt"/>
                <a:ea typeface="+mn-ea"/>
                <a:cs typeface="+mn-cs"/>
              </a:rPr>
              <a:t>Đảm nhận việc hiển thị thông tin, tương tác với người dùng, nơi chứa tất cả các đối tượng GUI như textbox, images… Hiểu một cách đơn giản, nó là tập hợp các form hoặc các file HTML.</a:t>
            </a:r>
            <a:endParaRPr lang="en-US" sz="1200" b="0" i="0" kern="1200" baseline="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Controller: </a:t>
            </a:r>
            <a:r>
              <a:rPr lang="en-US" sz="1200" i="0" kern="1200" smtClean="0">
                <a:solidFill>
                  <a:schemeClr val="tx1"/>
                </a:solidFill>
                <a:effectLst/>
                <a:latin typeface="+mn-lt"/>
                <a:ea typeface="+mn-ea"/>
                <a:cs typeface="+mn-cs"/>
              </a:rPr>
              <a:t>Giữ nhiệm vụ nhận điều hướng các yêu cầu từ người dùng và gọi đúng những phương thức xử lý chúng…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a:t>
            </a:r>
            <a:r>
              <a:rPr lang="en-US" sz="1200" i="0" kern="1200" smtClean="0">
                <a:solidFill>
                  <a:schemeClr val="tx1"/>
                </a:solidFill>
                <a:effectLst/>
                <a:latin typeface="+mn-lt"/>
                <a:ea typeface="+mn-ea"/>
                <a:cs typeface="+mn-cs"/>
              </a:rPr>
              <a:t>thành phần này sẽ nhận request từ url và form để thao tác trực tiếp với)</a:t>
            </a:r>
            <a:endParaRPr lang="en-US" sz="1200" b="0" i="0" kern="1200" baseline="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cộng đồng hỗ trợ rộng lớn </a:t>
            </a:r>
            <a:r>
              <a:rPr lang="en-US" sz="1200" b="1" i="0" kern="1200" baseline="0" smtClean="0">
                <a:solidFill>
                  <a:schemeClr val="tx1"/>
                </a:solidFill>
                <a:effectLst/>
                <a:latin typeface="+mn-lt"/>
                <a:ea typeface="+mn-ea"/>
                <a:cs typeface="+mn-cs"/>
              </a:rPr>
              <a:t>	</a:t>
            </a:r>
            <a:endParaRPr lang="en-US" b="1" baseline="0" smtClean="0"/>
          </a:p>
          <a:p>
            <a:r>
              <a:rPr lang="en-US" b="1" baseline="0" smtClean="0"/>
              <a:t>IONIC: </a:t>
            </a:r>
            <a:r>
              <a:rPr lang="en-US" baseline="0" smtClean="0"/>
              <a:t>	- </a:t>
            </a:r>
            <a:r>
              <a:rPr lang="vi-VN" sz="1200" b="0" i="0" kern="1200" smtClean="0">
                <a:solidFill>
                  <a:schemeClr val="tx1"/>
                </a:solidFill>
                <a:effectLst/>
                <a:latin typeface="+mn-lt"/>
                <a:ea typeface="+mn-ea"/>
                <a:cs typeface="+mn-cs"/>
              </a:rPr>
              <a:t>là một framework dùng để phát triển ứng dụng </a:t>
            </a:r>
            <a:r>
              <a:rPr lang="en-US" sz="1200" b="0" i="0" kern="1200" smtClean="0">
                <a:solidFill>
                  <a:schemeClr val="tx1"/>
                </a:solidFill>
                <a:effectLst/>
                <a:latin typeface="+mn-lt"/>
                <a:ea typeface="+mn-ea"/>
                <a:cs typeface="+mn-cs"/>
              </a:rPr>
              <a:t>di </a:t>
            </a:r>
            <a:r>
              <a:rPr lang="en-US" sz="1200" b="0" i="0" kern="1200" err="1" smtClean="0">
                <a:solidFill>
                  <a:schemeClr val="tx1"/>
                </a:solidFill>
                <a:effectLst/>
                <a:latin typeface="+mn-lt"/>
                <a:ea typeface="+mn-ea"/>
                <a:cs typeface="+mn-cs"/>
              </a:rPr>
              <a:t>động</a:t>
            </a:r>
            <a:r>
              <a:rPr lang="en-US" sz="1200" b="0" i="0" kern="1200" smtClean="0">
                <a:solidFill>
                  <a:schemeClr val="tx1"/>
                </a:solidFill>
                <a:effectLst/>
                <a:latin typeface="+mn-lt"/>
                <a:ea typeface="+mn-ea"/>
                <a:cs typeface="+mn-cs"/>
              </a:rPr>
              <a:t> hybrid (</a:t>
            </a:r>
            <a:r>
              <a:rPr lang="en-US" sz="1200" b="0" i="0" kern="1200" err="1" smtClean="0">
                <a:solidFill>
                  <a:schemeClr val="tx1"/>
                </a:solidFill>
                <a:effectLst/>
                <a:latin typeface="+mn-lt"/>
                <a:ea typeface="+mn-ea"/>
                <a:cs typeface="+mn-cs"/>
              </a:rPr>
              <a:t>kết</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hợp</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giữa</a:t>
            </a:r>
            <a:r>
              <a:rPr lang="en-US" sz="1200" b="0"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Native app </a:t>
            </a:r>
            <a:r>
              <a:rPr lang="en-US" sz="1200" b="1" i="0" kern="1200" err="1" smtClean="0">
                <a:solidFill>
                  <a:schemeClr val="tx1"/>
                </a:solidFill>
                <a:effectLst/>
                <a:latin typeface="+mn-lt"/>
                <a:ea typeface="+mn-ea"/>
                <a:cs typeface="+mn-cs"/>
              </a:rPr>
              <a:t>và</a:t>
            </a:r>
            <a:r>
              <a:rPr lang="en-US" sz="1200" b="1" i="0" kern="1200" smtClean="0">
                <a:solidFill>
                  <a:schemeClr val="tx1"/>
                </a:solidFill>
                <a:effectLst/>
                <a:latin typeface="+mn-lt"/>
                <a:ea typeface="+mn-ea"/>
                <a:cs typeface="+mn-cs"/>
              </a:rPr>
              <a:t> Mobile </a:t>
            </a:r>
            <a:r>
              <a:rPr lang="en-US" sz="1200" b="1" i="0" kern="1200" err="1" smtClean="0">
                <a:solidFill>
                  <a:schemeClr val="tx1"/>
                </a:solidFill>
                <a:effectLst/>
                <a:latin typeface="+mn-lt"/>
                <a:ea typeface="+mn-ea"/>
                <a:cs typeface="+mn-cs"/>
              </a:rPr>
              <a:t>webapp</a:t>
            </a:r>
            <a:r>
              <a:rPr lang="en-US" sz="1200" b="1"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a:t>
            </a:r>
          </a:p>
          <a:p>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được xây dựng bằng các công nghệ phát triển web như HTML5, CSS, JavaScript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 ƯU</a:t>
            </a:r>
            <a:r>
              <a:rPr lang="en-US" sz="1200" b="0" i="0" kern="1200" baseline="0" smtClean="0">
                <a:solidFill>
                  <a:schemeClr val="tx1"/>
                </a:solidFill>
                <a:effectLst/>
                <a:latin typeface="+mn-lt"/>
                <a:ea typeface="+mn-ea"/>
                <a:cs typeface="+mn-cs"/>
              </a:rPr>
              <a:t> ĐIỂM:</a:t>
            </a:r>
          </a:p>
          <a:p>
            <a:r>
              <a:rPr lang="en-US" sz="1200" b="0" i="0" kern="1200" baseline="0" smtClean="0">
                <a:solidFill>
                  <a:schemeClr val="tx1"/>
                </a:solidFill>
                <a:effectLst/>
                <a:latin typeface="+mn-lt"/>
                <a:ea typeface="+mn-ea"/>
                <a:cs typeface="+mn-cs"/>
              </a:rPr>
              <a:t>	+ K</a:t>
            </a:r>
            <a:r>
              <a:rPr lang="vi-VN" sz="1200" b="0" i="0" kern="1200" smtClean="0">
                <a:solidFill>
                  <a:schemeClr val="tx1"/>
                </a:solidFill>
                <a:effectLst/>
                <a:latin typeface="+mn-lt"/>
                <a:ea typeface="+mn-ea"/>
                <a:cs typeface="+mn-cs"/>
              </a:rPr>
              <a:t>hả năng hiển thị nội dung trên tất cả các thiết bị di động</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cũng như tận dụng tối đa các tính năng khác của thiết bị di động như GPS, camera, danh sách liên lạc,…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Bên cạnh đó, thời gian và chi phí dùng để tạo nên một ứng dụng </a:t>
            </a:r>
            <a:r>
              <a:rPr lang="en-US" sz="1200" b="0" i="0" kern="1200" smtClean="0">
                <a:solidFill>
                  <a:schemeClr val="tx1"/>
                </a:solidFill>
                <a:effectLst/>
                <a:latin typeface="+mn-lt"/>
                <a:ea typeface="+mn-ea"/>
                <a:cs typeface="+mn-cs"/>
              </a:rPr>
              <a:t>di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động</a:t>
            </a:r>
            <a:r>
              <a:rPr lang="vi-VN" sz="1200" b="0" i="0" kern="1200" smtClean="0">
                <a:solidFill>
                  <a:schemeClr val="tx1"/>
                </a:solidFill>
                <a:effectLst/>
                <a:latin typeface="+mn-lt"/>
                <a:ea typeface="+mn-ea"/>
                <a:cs typeface="+mn-cs"/>
              </a:rPr>
              <a:t> cũng thấp hơn so với các ứng dụng di động thông thường.</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hiệu ứng chuyển động mượt mà và thiết kế đẹp</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smtClean="0">
                <a:solidFill>
                  <a:schemeClr val="tx1"/>
                </a:solidFill>
                <a:effectLst/>
                <a:latin typeface="+mn-lt"/>
                <a:ea typeface="+mn-ea"/>
                <a:cs typeface="+mn-cs"/>
              </a:rPr>
              <a:t>Apache:     </a:t>
            </a:r>
            <a:r>
              <a:rPr lang="en-US" sz="1200" b="0" i="0" kern="1200" baseline="0" smtClean="0">
                <a:solidFill>
                  <a:schemeClr val="tx1"/>
                </a:solidFill>
                <a:effectLst/>
                <a:latin typeface="+mn-lt"/>
                <a:ea typeface="+mn-ea"/>
                <a:cs typeface="+mn-cs"/>
              </a:rPr>
              <a:t>	- là máy chủ web mạnh mẽ mã nguồn mở và miễn phí</a:t>
            </a:r>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MySQL</a:t>
            </a:r>
            <a:r>
              <a:rPr lang="en-US" sz="1200" b="1" i="0" kern="1200" baseline="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là </a:t>
            </a:r>
            <a:r>
              <a:rPr lang="vi-VN" sz="1200" b="0" i="0" u="none" strike="noStrike" kern="1200" smtClean="0">
                <a:solidFill>
                  <a:schemeClr val="tx1"/>
                </a:solidFill>
                <a:effectLst/>
                <a:latin typeface="+mn-lt"/>
                <a:ea typeface="+mn-ea"/>
                <a:cs typeface="+mn-cs"/>
                <a:hlinkClick r:id="rId3" tooltip="Hệ quản trị cơ sở dữ liệu"/>
              </a:rPr>
              <a:t>hệ quản trị cơ sở dữ liệu</a:t>
            </a:r>
            <a:r>
              <a:rPr lang="vi-VN" sz="1200" b="0" i="0" kern="1200" smtClean="0">
                <a:solidFill>
                  <a:schemeClr val="tx1"/>
                </a:solidFill>
                <a:effectLst/>
                <a:latin typeface="+mn-lt"/>
                <a:ea typeface="+mn-ea"/>
                <a:cs typeface="+mn-cs"/>
              </a:rPr>
              <a:t>  phổ biến</a:t>
            </a:r>
            <a:r>
              <a:rPr lang="en-US" sz="1200" b="0" i="0" kern="1200" smtClean="0">
                <a:solidFill>
                  <a:schemeClr val="tx1"/>
                </a:solidFill>
                <a:effectLst/>
                <a:latin typeface="+mn-lt"/>
                <a:ea typeface="+mn-ea"/>
                <a:cs typeface="+mn-cs"/>
              </a:rPr>
              <a:t> được</a:t>
            </a:r>
            <a:r>
              <a:rPr lang="en-US" sz="1200" b="0" i="0" kern="1200" baseline="0" smtClean="0">
                <a:solidFill>
                  <a:schemeClr val="tx1"/>
                </a:solidFill>
                <a:effectLst/>
                <a:latin typeface="+mn-lt"/>
                <a:ea typeface="+mn-ea"/>
                <a:cs typeface="+mn-cs"/>
              </a:rPr>
              <a:t> nhiều người sử dụng hiện nay</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cung cấp một hệ thống lớn các hàm tiện ích rất mạnh</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Bên</a:t>
            </a:r>
            <a:r>
              <a:rPr lang="en-US" sz="1200" b="0" i="0" kern="1200" baseline="0" smtClean="0">
                <a:solidFill>
                  <a:schemeClr val="tx1"/>
                </a:solidFill>
                <a:effectLst/>
                <a:latin typeface="+mn-lt"/>
                <a:ea typeface="+mn-ea"/>
                <a:cs typeface="+mn-cs"/>
              </a:rPr>
              <a:t> cạnh đó ứng dụng còn sử dụng 1 số công nghệ như</a:t>
            </a:r>
            <a:r>
              <a:rPr lang="en-US" sz="1200" b="1" i="0" kern="1200" baseline="0" smtClean="0">
                <a:solidFill>
                  <a:schemeClr val="tx1"/>
                </a:solidFill>
                <a:effectLst/>
                <a:latin typeface="+mn-lt"/>
                <a:ea typeface="+mn-ea"/>
                <a:cs typeface="+mn-cs"/>
              </a:rPr>
              <a:t>: Json </a:t>
            </a:r>
            <a:r>
              <a:rPr lang="en-US" sz="1200" b="0" i="0" kern="1200" baseline="0" smtClean="0">
                <a:solidFill>
                  <a:schemeClr val="tx1"/>
                </a:solidFill>
                <a:effectLst/>
                <a:latin typeface="+mn-lt"/>
                <a:ea typeface="+mn-ea"/>
                <a:cs typeface="+mn-cs"/>
              </a:rPr>
              <a:t>(truyền gửi dữ liệu)</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Jquery</a:t>
            </a:r>
            <a:r>
              <a:rPr lang="en-US" sz="1200" b="0" i="0" kern="1200" baseline="0" smtClean="0">
                <a:solidFill>
                  <a:schemeClr val="tx1"/>
                </a:solidFill>
                <a:effectLst/>
                <a:latin typeface="+mn-lt"/>
                <a:ea typeface="+mn-ea"/>
                <a:cs typeface="+mn-cs"/>
              </a:rPr>
              <a:t>(mã javascript sẽ thực hiện nhanh hơn)</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bootstrap</a:t>
            </a:r>
            <a:r>
              <a:rPr lang="en-US" sz="1200" b="0" i="0" kern="1200" baseline="0" smtClean="0">
                <a:solidFill>
                  <a:schemeClr val="tx1"/>
                </a:solidFill>
                <a:effectLst/>
                <a:latin typeface="+mn-lt"/>
                <a:ea typeface="+mn-ea"/>
                <a:cs typeface="+mn-cs"/>
              </a:rPr>
              <a:t> (tùy biến giao diện responsive)</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ajax</a:t>
            </a:r>
            <a:r>
              <a:rPr lang="en-US" sz="1200" b="0" i="0" kern="1200" baseline="0" smtClean="0">
                <a:solidFill>
                  <a:schemeClr val="tx1"/>
                </a:solidFill>
                <a:effectLst/>
                <a:latin typeface="+mn-lt"/>
                <a:ea typeface="+mn-ea"/>
                <a:cs typeface="+mn-cs"/>
              </a:rPr>
              <a:t> (xử lý bất đồng bộ, </a:t>
            </a:r>
            <a:r>
              <a:rPr lang="en-US" sz="1200" b="0" i="0" kern="1200" smtClean="0">
                <a:solidFill>
                  <a:schemeClr val="tx1"/>
                </a:solidFill>
                <a:effectLst/>
                <a:latin typeface="+mn-lt"/>
                <a:ea typeface="+mn-ea"/>
                <a:cs typeface="+mn-cs"/>
              </a:rPr>
              <a:t> cập nhật các phần nhỏ trong trang mà không cần tải lại toàn bộ trang</a:t>
            </a:r>
            <a:r>
              <a:rPr lang="en-US" sz="1200" b="0" i="0" kern="1200" baseline="0" smtClean="0">
                <a:solidFill>
                  <a:schemeClr val="tx1"/>
                </a:solidFill>
                <a:effectLst/>
                <a:latin typeface="+mn-lt"/>
                <a:ea typeface="+mn-ea"/>
                <a:cs typeface="+mn-cs"/>
              </a:rPr>
              <a:t>)</a:t>
            </a:r>
            <a:r>
              <a:rPr lang="vi-VN" smtClean="0"/>
              <a:t/>
            </a:r>
            <a:br>
              <a:rPr lang="vi-VN" smtClean="0"/>
            </a:br>
            <a:r>
              <a:rPr lang="en-US" smtClean="0"/>
              <a:t>	</a:t>
            </a:r>
            <a:r>
              <a:rPr lang="en-US" b="1" smtClean="0"/>
              <a:t>Tiếp theo em xin trình</a:t>
            </a:r>
            <a:r>
              <a:rPr lang="en-US" b="1" baseline="0" smtClean="0"/>
              <a:t> bày phần nội dung nghiên cứu của đề tài</a:t>
            </a:r>
            <a:endParaRPr lang="en-US" sz="1200" b="1" i="0" kern="1200" smtClean="0">
              <a:solidFill>
                <a:schemeClr val="tx1"/>
              </a:solidFill>
              <a:effectLst/>
              <a:latin typeface="+mn-lt"/>
              <a:ea typeface="+mn-ea"/>
              <a:cs typeface="+mn-cs"/>
            </a:endParaRPr>
          </a:p>
          <a:p>
            <a:endParaRPr lang="en-US" b="1"/>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9</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smtClean="0"/>
              <a:t>Đề</a:t>
            </a:r>
            <a:r>
              <a:rPr lang="en-US" altLang="en-US" sz="2800" b="1" smtClean="0"/>
              <a:t> </a:t>
            </a:r>
            <a:r>
              <a:rPr lang="en-US" altLang="en-US" sz="2800" b="1" err="1" smtClean="0"/>
              <a:t>tài</a:t>
            </a:r>
            <a:endParaRPr lang="en-US" altLang="en-US" sz="2800" b="1" smtClean="0"/>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smtClean="0">
                <a:solidFill>
                  <a:srgbClr val="000066"/>
                </a:solidFill>
              </a:rPr>
              <a:t>Khoa</a:t>
            </a:r>
            <a:r>
              <a:rPr lang="en-US" altLang="en-US" sz="1400" b="1" i="1" smtClean="0">
                <a:solidFill>
                  <a:srgbClr val="000066"/>
                </a:solidFill>
              </a:rPr>
              <a:t> CNTT &amp; TT</a:t>
            </a:r>
            <a:endParaRPr lang="en-US" altLang="en-US" sz="1400" b="1" i="1">
              <a:solidFill>
                <a:srgbClr val="000066"/>
              </a:solidFill>
            </a:endParaRPr>
          </a:p>
        </p:txBody>
      </p:sp>
      <p:sp>
        <p:nvSpPr>
          <p:cNvPr id="5125" name="TextBox 1"/>
          <p:cNvSpPr txBox="1">
            <a:spLocks noChangeArrowheads="1"/>
          </p:cNvSpPr>
          <p:nvPr/>
        </p:nvSpPr>
        <p:spPr bwMode="auto">
          <a:xfrm>
            <a:off x="1181100" y="4556739"/>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mn-lt"/>
              </a:rPr>
              <a:t> </a:t>
            </a:r>
            <a:r>
              <a:rPr lang="en-US" altLang="en-US" b="1" i="1" dirty="0" err="1">
                <a:solidFill>
                  <a:srgbClr val="000066"/>
                </a:solidFill>
                <a:latin typeface="+mn-lt"/>
              </a:rPr>
              <a:t>Sinh</a:t>
            </a:r>
            <a:r>
              <a:rPr lang="en-US" altLang="en-US" b="1" i="1" dirty="0">
                <a:solidFill>
                  <a:srgbClr val="000066"/>
                </a:solidFill>
                <a:latin typeface="+mn-lt"/>
              </a:rPr>
              <a:t> </a:t>
            </a:r>
            <a:r>
              <a:rPr lang="en-US" altLang="en-US" b="1" i="1" dirty="0" err="1">
                <a:solidFill>
                  <a:srgbClr val="000066"/>
                </a:solidFill>
                <a:latin typeface="+mn-lt"/>
              </a:rPr>
              <a:t>viên</a:t>
            </a:r>
            <a:r>
              <a:rPr lang="en-US" altLang="en-US" b="1" i="1" dirty="0">
                <a:solidFill>
                  <a:srgbClr val="000066"/>
                </a:solidFill>
                <a:latin typeface="+mn-lt"/>
              </a:rPr>
              <a:t> </a:t>
            </a:r>
            <a:r>
              <a:rPr lang="en-US" altLang="en-US" b="1" i="1" dirty="0" err="1">
                <a:solidFill>
                  <a:srgbClr val="000066"/>
                </a:solidFill>
                <a:latin typeface="+mn-lt"/>
              </a:rPr>
              <a:t>thực</a:t>
            </a:r>
            <a:r>
              <a:rPr lang="en-US" altLang="en-US" b="1" i="1" dirty="0">
                <a:solidFill>
                  <a:srgbClr val="000066"/>
                </a:solidFill>
                <a:latin typeface="+mn-lt"/>
              </a:rPr>
              <a:t> </a:t>
            </a:r>
            <a:r>
              <a:rPr lang="en-US" altLang="en-US" b="1" i="1" dirty="0" err="1" smtClean="0">
                <a:solidFill>
                  <a:srgbClr val="000066"/>
                </a:solidFill>
                <a:latin typeface="+mn-lt"/>
              </a:rPr>
              <a:t>hiện</a:t>
            </a:r>
            <a:r>
              <a:rPr lang="en-US" altLang="en-US" b="1" i="1" dirty="0" smtClean="0">
                <a:solidFill>
                  <a:srgbClr val="000066"/>
                </a:solidFill>
                <a:latin typeface="+mn-lt"/>
              </a:rPr>
              <a:t>:</a:t>
            </a:r>
            <a:r>
              <a:rPr lang="en-US" altLang="en-US" b="1" dirty="0">
                <a:latin typeface="+mn-lt"/>
              </a:rPr>
              <a:t>	</a:t>
            </a:r>
            <a:r>
              <a:rPr lang="en-US" altLang="en-US" dirty="0">
                <a:latin typeface="+mn-lt"/>
              </a:rPr>
              <a:t>	</a:t>
            </a:r>
            <a:r>
              <a:rPr lang="en-US" altLang="en-US" dirty="0" smtClean="0">
                <a:latin typeface="+mn-lt"/>
              </a:rPr>
              <a:t>        </a:t>
            </a:r>
            <a:r>
              <a:rPr lang="en-US" altLang="en-US" b="1" i="1" dirty="0" err="1" smtClean="0">
                <a:solidFill>
                  <a:srgbClr val="000066"/>
                </a:solidFill>
                <a:latin typeface="+mn-lt"/>
              </a:rPr>
              <a:t>Cán</a:t>
            </a:r>
            <a:r>
              <a:rPr lang="en-US" altLang="en-US" b="1" i="1" dirty="0" smtClean="0">
                <a:solidFill>
                  <a:srgbClr val="000066"/>
                </a:solidFill>
                <a:latin typeface="+mn-lt"/>
              </a:rPr>
              <a:t> </a:t>
            </a:r>
            <a:r>
              <a:rPr lang="en-US" altLang="en-US" b="1" i="1" dirty="0" err="1">
                <a:solidFill>
                  <a:srgbClr val="000066"/>
                </a:solidFill>
                <a:latin typeface="+mn-lt"/>
              </a:rPr>
              <a:t>bộ</a:t>
            </a:r>
            <a:r>
              <a:rPr lang="en-US" altLang="en-US" b="1" i="1" dirty="0">
                <a:solidFill>
                  <a:srgbClr val="000066"/>
                </a:solidFill>
                <a:latin typeface="+mn-lt"/>
              </a:rPr>
              <a:t> </a:t>
            </a:r>
            <a:r>
              <a:rPr lang="en-US" altLang="en-US" b="1" i="1" dirty="0" err="1">
                <a:solidFill>
                  <a:srgbClr val="000066"/>
                </a:solidFill>
                <a:latin typeface="+mn-lt"/>
              </a:rPr>
              <a:t>hướng</a:t>
            </a:r>
            <a:r>
              <a:rPr lang="en-US" altLang="en-US" b="1" i="1" dirty="0">
                <a:solidFill>
                  <a:srgbClr val="000066"/>
                </a:solidFill>
                <a:latin typeface="+mn-lt"/>
              </a:rPr>
              <a:t> </a:t>
            </a:r>
            <a:r>
              <a:rPr lang="en-US" altLang="en-US" b="1" i="1" dirty="0" err="1" smtClean="0">
                <a:solidFill>
                  <a:srgbClr val="000066"/>
                </a:solidFill>
                <a:latin typeface="+mn-lt"/>
              </a:rPr>
              <a:t>dẫn</a:t>
            </a:r>
            <a:r>
              <a:rPr lang="en-US" altLang="en-US" b="1" i="1" dirty="0" smtClean="0">
                <a:solidFill>
                  <a:srgbClr val="000066"/>
                </a:solidFill>
                <a:latin typeface="+mn-lt"/>
              </a:rPr>
              <a:t>:</a:t>
            </a:r>
            <a:endParaRPr lang="en-US" altLang="en-US" i="1" dirty="0">
              <a:solidFill>
                <a:srgbClr val="000066"/>
              </a:solidFill>
              <a:latin typeface="+mn-lt"/>
            </a:endParaRPr>
          </a:p>
          <a:p>
            <a:pPr eaLnBrk="1" hangingPunct="1"/>
            <a:r>
              <a:rPr lang="en-US" altLang="en-US" dirty="0">
                <a:latin typeface="+mn-lt"/>
              </a:rPr>
              <a:t> </a:t>
            </a:r>
            <a:r>
              <a:rPr lang="en-US" altLang="en-US" b="1" dirty="0" err="1" smtClean="0">
                <a:solidFill>
                  <a:srgbClr val="000066"/>
                </a:solidFill>
                <a:latin typeface="+mn-lt"/>
                <a:cs typeface="Times New Roman" panose="02020603050405020304" pitchFamily="18" charset="0"/>
              </a:rPr>
              <a:t>Phạm</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Nguyễn</a:t>
            </a:r>
            <a:r>
              <a:rPr lang="en-US" altLang="en-US" b="1" dirty="0" smtClean="0">
                <a:solidFill>
                  <a:srgbClr val="000066"/>
                </a:solidFill>
                <a:latin typeface="+mn-lt"/>
                <a:cs typeface="Times New Roman" panose="02020603050405020304" pitchFamily="18" charset="0"/>
              </a:rPr>
              <a:t> Quang Phong	        TS </a:t>
            </a:r>
            <a:r>
              <a:rPr lang="en-US" altLang="en-US" b="1" dirty="0" err="1" smtClean="0">
                <a:solidFill>
                  <a:srgbClr val="000066"/>
                </a:solidFill>
                <a:latin typeface="+mn-lt"/>
                <a:cs typeface="Times New Roman" panose="02020603050405020304" pitchFamily="18" charset="0"/>
              </a:rPr>
              <a:t>Trần</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Công</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Án</a:t>
            </a:r>
            <a:endParaRPr lang="en-US" altLang="en-US" b="1" dirty="0">
              <a:solidFill>
                <a:srgbClr val="000066"/>
              </a:solidFill>
              <a:latin typeface="+mn-lt"/>
              <a:cs typeface="Times New Roman" panose="02020603050405020304" pitchFamily="18" charset="0"/>
            </a:endParaRPr>
          </a:p>
          <a:p>
            <a:pPr eaLnBrk="1" hangingPunct="1"/>
            <a:r>
              <a:rPr lang="en-US" altLang="en-US" b="1"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MSSV</a:t>
            </a:r>
            <a:r>
              <a:rPr lang="en-US" altLang="en-US"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B1305005</a:t>
            </a:r>
            <a:endParaRPr lang="en-US" altLang="en-US" dirty="0" smtClean="0">
              <a:solidFill>
                <a:srgbClr val="000066"/>
              </a:solidFill>
              <a:latin typeface="+mn-lt"/>
              <a:cs typeface="Times New Roman" panose="02020603050405020304" pitchFamily="18" charset="0"/>
            </a:endParaRP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smtClean="0">
                <a:solidFill>
                  <a:srgbClr val="FF0000"/>
                </a:solidFill>
              </a:rPr>
              <a:t>XÂY DỰNG ỨNG DỤNG QUẢN LÝ PHÒNG THỰC HÀNH</a:t>
            </a:r>
            <a:endParaRPr lang="en-US" sz="3200" b="1">
              <a:solidFill>
                <a:srgbClr val="FF0000"/>
              </a:solidFill>
            </a:endParaRP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smtClean="0">
                <a:solidFill>
                  <a:srgbClr val="C00000"/>
                </a:solidFill>
              </a:rPr>
              <a:t>LUẬN VĂN TỐT NGHIỆP</a:t>
            </a:r>
            <a:endParaRPr lang="en-US" sz="3200" b="1">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lịch</a:t>
            </a:r>
            <a:endParaRPr lang="en-US" b="1">
              <a:solidFill>
                <a:srgbClr val="000066"/>
              </a:solidFill>
            </a:endParaRP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38" name="Rounded Rectangle 37"/>
          <p:cNvSpPr/>
          <p:nvPr/>
        </p:nvSpPr>
        <p:spPr>
          <a:xfrm>
            <a:off x="6527787" y="497924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Điều chỉnh lịch</a:t>
            </a:r>
            <a:endParaRPr lang="en-US" b="1">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Gửi vấn đề</a:t>
            </a:r>
            <a:endParaRPr lang="en-US" b="1">
              <a:solidFill>
                <a:srgbClr val="000066"/>
              </a:solidFill>
            </a:endParaRPr>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4191567"/>
            <a:ext cx="1352290" cy="1352290"/>
          </a:xfrm>
          <a:prstGeom prst="rect">
            <a:avLst/>
          </a:prstGeom>
        </p:spPr>
      </p:pic>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Xử lý vấn đề</a:t>
            </a:r>
            <a:endParaRPr lang="en-US" b="1">
              <a:solidFill>
                <a:srgbClr val="000066"/>
              </a:solidFill>
            </a:endParaRP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Thống kê</a:t>
            </a:r>
            <a:endParaRPr lang="en-US" b="1">
              <a:solidFill>
                <a:srgbClr val="000066"/>
              </a:solidFill>
            </a:endParaRPr>
          </a:p>
        </p:txBody>
      </p:sp>
      <p:sp>
        <p:nvSpPr>
          <p:cNvPr id="44" name="Rounded Rectangle 43"/>
          <p:cNvSpPr/>
          <p:nvPr/>
        </p:nvSpPr>
        <p:spPr>
          <a:xfrm>
            <a:off x="3680892" y="5543857"/>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Các chức năng quản lý </a:t>
            </a:r>
            <a:endParaRPr lang="en-US" b="1">
              <a:solidFill>
                <a:srgbClr val="000066"/>
              </a:solidFill>
            </a:endParaRP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smtClean="0">
                <a:solidFill>
                  <a:srgbClr val="000066"/>
                </a:solidFill>
              </a:rPr>
              <a:t>Giảng viên</a:t>
            </a:r>
            <a:endParaRPr lang="en-US" b="1">
              <a:solidFill>
                <a:srgbClr val="000066"/>
              </a:solidFill>
            </a:endParaRPr>
          </a:p>
        </p:txBody>
      </p:sp>
      <p:sp>
        <p:nvSpPr>
          <p:cNvPr id="6" name="Rectangle 5"/>
          <p:cNvSpPr/>
          <p:nvPr/>
        </p:nvSpPr>
        <p:spPr>
          <a:xfrm>
            <a:off x="3479404" y="4245232"/>
            <a:ext cx="902811" cy="369332"/>
          </a:xfrm>
          <a:prstGeom prst="rect">
            <a:avLst/>
          </a:prstGeom>
        </p:spPr>
        <p:txBody>
          <a:bodyPr wrap="none">
            <a:spAutoFit/>
          </a:bodyPr>
          <a:lstStyle/>
          <a:p>
            <a:r>
              <a:rPr lang="en-US" b="1" smtClean="0">
                <a:solidFill>
                  <a:srgbClr val="000066"/>
                </a:solidFill>
              </a:rPr>
              <a:t>Admin</a:t>
            </a:r>
            <a:endParaRPr lang="en-US" b="1">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sp>
        <p:nvSpPr>
          <p:cNvPr id="54" name="Down Arrow 53"/>
          <p:cNvSpPr/>
          <p:nvPr/>
        </p:nvSpPr>
        <p:spPr>
          <a:xfrm>
            <a:off x="4349558" y="3585838"/>
            <a:ext cx="747670" cy="507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barn(inVertical)">
                                      <p:cBhvr>
                                        <p:cTn id="85" dur="500"/>
                                        <p:tgtEl>
                                          <p:spTgt spid="6"/>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arn(inVertical)">
                                      <p:cBhvr>
                                        <p:cTn id="88" dur="500"/>
                                        <p:tgtEl>
                                          <p:spTgt spid="54"/>
                                        </p:tgtEl>
                                      </p:cBhvr>
                                    </p:animEffect>
                                  </p:childTnLst>
                                </p:cTn>
                              </p:par>
                              <p:par>
                                <p:cTn id="89" presetID="16" presetClass="entr" presetSubtype="21"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barn(inVertical)">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1000"/>
                                        <p:tgtEl>
                                          <p:spTgt spid="44"/>
                                        </p:tgtEl>
                                      </p:cBhvr>
                                    </p:animEffect>
                                    <p:anim calcmode="lin" valueType="num">
                                      <p:cBhvr>
                                        <p:cTn id="97" dur="1000" fill="hold"/>
                                        <p:tgtEl>
                                          <p:spTgt spid="44"/>
                                        </p:tgtEl>
                                        <p:attrNameLst>
                                          <p:attrName>ppt_x</p:attrName>
                                        </p:attrNameLst>
                                      </p:cBhvr>
                                      <p:tavLst>
                                        <p:tav tm="0">
                                          <p:val>
                                            <p:strVal val="#ppt_x"/>
                                          </p:val>
                                        </p:tav>
                                        <p:tav tm="100000">
                                          <p:val>
                                            <p:strVal val="#ppt_x"/>
                                          </p:val>
                                        </p:tav>
                                      </p:tavLst>
                                    </p:anim>
                                    <p:anim calcmode="lin" valueType="num">
                                      <p:cBhvr>
                                        <p:cTn id="9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6" grpId="0"/>
      <p:bldP spid="53" grpId="0"/>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dụng di động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28" y="2860436"/>
            <a:ext cx="1200412" cy="1200412"/>
          </a:xfrm>
          <a:prstGeom prst="rect">
            <a:avLst/>
          </a:prstGeom>
        </p:spPr>
      </p:pic>
      <p:sp>
        <p:nvSpPr>
          <p:cNvPr id="7" name="Rounded Rectangle 6"/>
          <p:cNvSpPr/>
          <p:nvPr/>
        </p:nvSpPr>
        <p:spPr>
          <a:xfrm>
            <a:off x="876152" y="422805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phòng</a:t>
            </a:r>
            <a:endParaRPr lang="en-US" b="1">
              <a:solidFill>
                <a:srgbClr val="000066"/>
              </a:solidFill>
            </a:endParaRPr>
          </a:p>
        </p:txBody>
      </p:sp>
      <p:sp>
        <p:nvSpPr>
          <p:cNvPr id="8" name="Rounded Rectangle 7"/>
          <p:cNvSpPr/>
          <p:nvPr/>
        </p:nvSpPr>
        <p:spPr>
          <a:xfrm>
            <a:off x="843793" y="474475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13" name="Rounded Rectangle 12"/>
          <p:cNvSpPr/>
          <p:nvPr/>
        </p:nvSpPr>
        <p:spPr>
          <a:xfrm>
            <a:off x="6432193" y="4522107"/>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16" name="Right Arrow 15"/>
          <p:cNvSpPr/>
          <p:nvPr/>
        </p:nvSpPr>
        <p:spPr>
          <a:xfrm rot="1637195">
            <a:off x="5551600" y="3047385"/>
            <a:ext cx="1202768"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17" name="Left Arrow 16"/>
          <p:cNvSpPr/>
          <p:nvPr/>
        </p:nvSpPr>
        <p:spPr>
          <a:xfrm rot="19462505">
            <a:off x="2711369" y="3072057"/>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592" y="2940746"/>
            <a:ext cx="1352290" cy="1352290"/>
          </a:xfrm>
          <a:prstGeom prst="rect">
            <a:avLst/>
          </a:prstGeom>
        </p:spPr>
      </p:pic>
      <p:sp>
        <p:nvSpPr>
          <p:cNvPr id="19" name="TextBox 18"/>
          <p:cNvSpPr txBox="1"/>
          <p:nvPr/>
        </p:nvSpPr>
        <p:spPr>
          <a:xfrm>
            <a:off x="1158201" y="2444588"/>
            <a:ext cx="1372438" cy="369332"/>
          </a:xfrm>
          <a:prstGeom prst="rect">
            <a:avLst/>
          </a:prstGeom>
          <a:noFill/>
        </p:spPr>
        <p:txBody>
          <a:bodyPr wrap="square" rtlCol="0">
            <a:spAutoFit/>
          </a:bodyPr>
          <a:lstStyle/>
          <a:p>
            <a:r>
              <a:rPr lang="en-US" b="1" smtClean="0">
                <a:solidFill>
                  <a:srgbClr val="000066"/>
                </a:solidFill>
              </a:rPr>
              <a:t>Giảng viên</a:t>
            </a:r>
            <a:endParaRPr lang="en-US" b="1">
              <a:solidFill>
                <a:srgbClr val="000066"/>
              </a:solidFill>
            </a:endParaRPr>
          </a:p>
        </p:txBody>
      </p:sp>
      <p:sp>
        <p:nvSpPr>
          <p:cNvPr id="21" name="Rectangle 20"/>
          <p:cNvSpPr/>
          <p:nvPr/>
        </p:nvSpPr>
        <p:spPr>
          <a:xfrm>
            <a:off x="6868647" y="2599702"/>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pic>
        <p:nvPicPr>
          <p:cNvPr id="23" name="Content Placeholder 22"/>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3709921" y="1384980"/>
            <a:ext cx="2065564" cy="2049427"/>
          </a:xfrm>
          <a:prstGeom prst="rect">
            <a:avLst/>
          </a:prstGeom>
        </p:spPr>
      </p:pic>
    </p:spTree>
    <p:extLst>
      <p:ext uri="{BB962C8B-B14F-4D97-AF65-F5344CB8AC3E}">
        <p14:creationId xmlns:p14="http://schemas.microsoft.com/office/powerpoint/2010/main" val="23518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7" grpId="0" animBg="1"/>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đồ</a:t>
            </a:r>
            <a:r>
              <a:rPr lang="en-US" smtClean="0"/>
              <a:t> chức năng toàn </a:t>
            </a:r>
            <a:r>
              <a:rPr lang="en-US" err="1" smtClean="0"/>
              <a:t>hệ</a:t>
            </a:r>
            <a:r>
              <a:rPr lang="en-US" smtClean="0"/>
              <a:t> </a:t>
            </a:r>
            <a:r>
              <a:rPr lang="en-US" err="1" smtClean="0"/>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4400" cy="4800600"/>
          </a:xfrm>
          <a:prstGeom prst="rect">
            <a:avLst/>
          </a:prstGeom>
          <a:solidFill>
            <a:schemeClr val="bg1"/>
          </a:solidFill>
          <a:ln>
            <a:noFill/>
          </a:ln>
          <a:extLst/>
        </p:spPr>
      </p:pic>
    </p:spTree>
    <p:extLst>
      <p:ext uri="{BB962C8B-B14F-4D97-AF65-F5344CB8AC3E}">
        <p14:creationId xmlns:p14="http://schemas.microsoft.com/office/powerpoint/2010/main" val="176482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13</a:t>
            </a:fld>
            <a:endParaRPr lang="en-US" altLang="en-US"/>
          </a:p>
        </p:txBody>
      </p:sp>
      <p:sp>
        <p:nvSpPr>
          <p:cNvPr id="9" name="TextBox 8"/>
          <p:cNvSpPr txBox="1"/>
          <p:nvPr/>
        </p:nvSpPr>
        <p:spPr>
          <a:xfrm>
            <a:off x="1752600" y="1371599"/>
            <a:ext cx="5486400" cy="584775"/>
          </a:xfrm>
          <a:prstGeom prst="rect">
            <a:avLst/>
          </a:prstGeom>
          <a:noFill/>
        </p:spPr>
        <p:txBody>
          <a:bodyPr wrap="square" rtlCol="0">
            <a:spAutoFit/>
          </a:bodyPr>
          <a:lstStyle/>
          <a:p>
            <a:r>
              <a:rPr lang="en-US" sz="3200" b="1" smtClean="0">
                <a:solidFill>
                  <a:srgbClr val="000066"/>
                </a:solidFill>
              </a:rPr>
              <a:t>Đăng ký </a:t>
            </a:r>
            <a:r>
              <a:rPr lang="en-US" sz="3200" b="1">
                <a:solidFill>
                  <a:srgbClr val="000066"/>
                </a:solidFill>
              </a:rPr>
              <a:t>lịch</a:t>
            </a:r>
            <a:endParaRPr lang="en-US" sz="2900" b="1">
              <a:solidFill>
                <a:srgbClr val="000066"/>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956374"/>
            <a:ext cx="6400800" cy="4368226"/>
          </a:xfrm>
        </p:spPr>
      </p:pic>
    </p:spTree>
    <p:extLst>
      <p:ext uri="{BB962C8B-B14F-4D97-AF65-F5344CB8AC3E}">
        <p14:creationId xmlns:p14="http://schemas.microsoft.com/office/powerpoint/2010/main" val="15030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4886" y="1909465"/>
            <a:ext cx="6400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00200" y="1447800"/>
            <a:ext cx="4343400" cy="461665"/>
          </a:xfrm>
          <a:prstGeom prst="rect">
            <a:avLst/>
          </a:prstGeom>
          <a:noFill/>
        </p:spPr>
        <p:txBody>
          <a:bodyPr wrap="square" rtlCol="0">
            <a:spAutoFit/>
          </a:bodyPr>
          <a:lstStyle/>
          <a:p>
            <a:r>
              <a:rPr lang="en-US" sz="2400" b="1" smtClean="0">
                <a:solidFill>
                  <a:srgbClr val="000066"/>
                </a:solidFill>
              </a:rPr>
              <a:t>Thu hồi phòng</a:t>
            </a:r>
            <a:endParaRPr lang="en-US" sz="2400" b="1">
              <a:solidFill>
                <a:srgbClr val="000066"/>
              </a:solidFill>
            </a:endParaRPr>
          </a:p>
        </p:txBody>
      </p:sp>
    </p:spTree>
    <p:extLst>
      <p:ext uri="{BB962C8B-B14F-4D97-AF65-F5344CB8AC3E}">
        <p14:creationId xmlns:p14="http://schemas.microsoft.com/office/powerpoint/2010/main" val="1383755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sp>
        <p:nvSpPr>
          <p:cNvPr id="3" name="TextBox 2"/>
          <p:cNvSpPr txBox="1"/>
          <p:nvPr/>
        </p:nvSpPr>
        <p:spPr>
          <a:xfrm>
            <a:off x="1600200" y="1371600"/>
            <a:ext cx="4800600" cy="461665"/>
          </a:xfrm>
          <a:prstGeom prst="rect">
            <a:avLst/>
          </a:prstGeom>
          <a:noFill/>
        </p:spPr>
        <p:txBody>
          <a:bodyPr wrap="square" rtlCol="0">
            <a:spAutoFit/>
          </a:bodyPr>
          <a:lstStyle/>
          <a:p>
            <a:r>
              <a:rPr lang="en-US" sz="2400" b="1" smtClean="0">
                <a:solidFill>
                  <a:srgbClr val="000066"/>
                </a:solidFill>
              </a:rPr>
              <a:t>Xử lý </a:t>
            </a:r>
            <a:r>
              <a:rPr lang="en-US" sz="2400" b="1">
                <a:solidFill>
                  <a:srgbClr val="000066"/>
                </a:solidFill>
              </a:rPr>
              <a:t>duyệt lịch</a:t>
            </a:r>
          </a:p>
        </p:txBody>
      </p:sp>
      <p:pic>
        <p:nvPicPr>
          <p:cNvPr id="1026" name="Picture 2" descr="C:\Users\Anh Thu\Desktop\New folder\W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781800" cy="422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519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smtClean="0"/>
              <a:t>Mô</a:t>
            </a:r>
            <a:r>
              <a:rPr lang="en-US" smtClean="0"/>
              <a:t> hình mức quan niệm (CDM) </a:t>
            </a:r>
            <a:r>
              <a:rPr lang="en-US" err="1" smtClean="0"/>
              <a:t>của</a:t>
            </a:r>
            <a:r>
              <a:rPr lang="en-US" smtClean="0"/>
              <a:t> </a:t>
            </a:r>
            <a:r>
              <a:rPr lang="en-US" err="1" smtClean="0"/>
              <a:t>hệ</a:t>
            </a:r>
            <a:r>
              <a:rPr lang="en-US" smtClean="0"/>
              <a:t> </a:t>
            </a:r>
            <a:r>
              <a:rPr lang="en-US" err="1" smtClean="0"/>
              <a:t>thống</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4597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524000" y="6018385"/>
            <a:ext cx="5562600" cy="369332"/>
          </a:xfrm>
          <a:prstGeom prst="rect">
            <a:avLst/>
          </a:prstGeom>
          <a:noFill/>
        </p:spPr>
        <p:txBody>
          <a:bodyPr wrap="square" rtlCol="0">
            <a:spAutoFit/>
          </a:bodyPr>
          <a:lstStyle/>
          <a:p>
            <a:r>
              <a:rPr lang="en-US" err="1" smtClean="0"/>
              <a:t>Mô</a:t>
            </a:r>
            <a:r>
              <a:rPr lang="en-US" smtClean="0"/>
              <a:t> hình dữ liệu mức luận lý (LDM) </a:t>
            </a:r>
            <a:r>
              <a:rPr lang="en-US" err="1" smtClean="0"/>
              <a:t>của</a:t>
            </a:r>
            <a:r>
              <a:rPr lang="en-US" smtClean="0"/>
              <a:t> </a:t>
            </a:r>
            <a:r>
              <a:rPr lang="en-US" err="1" smtClean="0"/>
              <a:t>hệ</a:t>
            </a:r>
            <a:r>
              <a:rPr lang="en-US" smtClean="0"/>
              <a:t> </a:t>
            </a:r>
            <a:r>
              <a:rPr lang="en-US" err="1" smtClean="0"/>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81999" cy="4402456"/>
          </a:xfrm>
          <a:prstGeom prst="rect">
            <a:avLst/>
          </a:prstGeom>
        </p:spPr>
      </p:pic>
    </p:spTree>
    <p:extLst>
      <p:ext uri="{BB962C8B-B14F-4D97-AF65-F5344CB8AC3E}">
        <p14:creationId xmlns:p14="http://schemas.microsoft.com/office/powerpoint/2010/main" val="975183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893" y="1905000"/>
            <a:ext cx="8167013"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13770" y="1476934"/>
            <a:ext cx="4876800" cy="461665"/>
          </a:xfrm>
          <a:prstGeom prst="rect">
            <a:avLst/>
          </a:prstGeom>
          <a:noFill/>
        </p:spPr>
        <p:txBody>
          <a:bodyPr wrap="square" rtlCol="0">
            <a:spAutoFit/>
          </a:bodyPr>
          <a:lstStyle/>
          <a:p>
            <a:r>
              <a:rPr lang="en-US" sz="2400" b="1" smtClean="0">
                <a:solidFill>
                  <a:srgbClr val="000066"/>
                </a:solidFill>
              </a:rPr>
              <a:t>Giao diện trang chủ</a:t>
            </a:r>
            <a:endParaRPr lang="en-US" sz="2400" b="1">
              <a:solidFill>
                <a:srgbClr val="000066"/>
              </a:solidFill>
            </a:endParaRPr>
          </a:p>
        </p:txBody>
      </p:sp>
    </p:spTree>
    <p:extLst>
      <p:ext uri="{BB962C8B-B14F-4D97-AF65-F5344CB8AC3E}">
        <p14:creationId xmlns:p14="http://schemas.microsoft.com/office/powerpoint/2010/main" val="180087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mtClean="0"/>
              <a:t>Giao diện trang đăng ký lịch</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19</a:t>
            </a:fld>
            <a:endParaRPr lang="en-US"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057400"/>
            <a:ext cx="8458200" cy="403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06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BÁO CÁO</a:t>
            </a:r>
            <a:endParaRPr lang="en-US"/>
          </a:p>
        </p:txBody>
      </p:sp>
      <p:sp>
        <p:nvSpPr>
          <p:cNvPr id="3" name="Content Placeholder 2"/>
          <p:cNvSpPr>
            <a:spLocks noGrp="1"/>
          </p:cNvSpPr>
          <p:nvPr>
            <p:ph idx="1"/>
          </p:nvPr>
        </p:nvSpPr>
        <p:spPr>
          <a:xfrm>
            <a:off x="762000" y="1676400"/>
            <a:ext cx="7696200" cy="4648200"/>
          </a:xfrm>
        </p:spPr>
        <p:txBody>
          <a:bodyPr/>
          <a:lstStyle/>
          <a:p>
            <a:r>
              <a:rPr lang="en-US" err="1" smtClean="0"/>
              <a:t>Đặt</a:t>
            </a:r>
            <a:r>
              <a:rPr lang="en-US" smtClean="0"/>
              <a:t> </a:t>
            </a:r>
            <a:r>
              <a:rPr lang="en-US" err="1" smtClean="0"/>
              <a:t>vấn</a:t>
            </a:r>
            <a:r>
              <a:rPr lang="en-US" smtClean="0"/>
              <a:t> </a:t>
            </a:r>
            <a:r>
              <a:rPr lang="en-US" err="1" smtClean="0"/>
              <a:t>đề</a:t>
            </a:r>
            <a:endParaRPr lang="en-US" smtClean="0"/>
          </a:p>
          <a:p>
            <a:r>
              <a:rPr lang="en-US" err="1" smtClean="0"/>
              <a:t>Phương</a:t>
            </a:r>
            <a:r>
              <a:rPr lang="en-US" smtClean="0"/>
              <a:t> </a:t>
            </a:r>
            <a:r>
              <a:rPr lang="en-US" err="1" smtClean="0"/>
              <a:t>pháp</a:t>
            </a:r>
            <a:r>
              <a:rPr lang="en-US" smtClean="0"/>
              <a:t> </a:t>
            </a:r>
            <a:r>
              <a:rPr lang="en-US" err="1" smtClean="0"/>
              <a:t>nghiên</a:t>
            </a:r>
            <a:r>
              <a:rPr lang="en-US" smtClean="0"/>
              <a:t> </a:t>
            </a:r>
            <a:r>
              <a:rPr lang="en-US" err="1" smtClean="0"/>
              <a:t>cứu</a:t>
            </a:r>
            <a:endParaRPr lang="en-US" smtClean="0"/>
          </a:p>
          <a:p>
            <a:r>
              <a:rPr lang="en-US" err="1" smtClean="0"/>
              <a:t>Nội</a:t>
            </a:r>
            <a:r>
              <a:rPr lang="en-US" smtClean="0"/>
              <a:t> dung </a:t>
            </a:r>
            <a:r>
              <a:rPr lang="en-US" err="1" smtClean="0"/>
              <a:t>nghiên</a:t>
            </a:r>
            <a:r>
              <a:rPr lang="en-US" smtClean="0"/>
              <a:t> </a:t>
            </a:r>
            <a:r>
              <a:rPr lang="en-US" err="1" smtClean="0"/>
              <a:t>cứu</a:t>
            </a:r>
            <a:endParaRPr lang="en-US" smtClean="0"/>
          </a:p>
          <a:p>
            <a:r>
              <a:rPr lang="en-US" smtClean="0"/>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153400" cy="4824411"/>
          </a:xfrm>
        </p:spPr>
        <p:txBody>
          <a:bodyPr/>
          <a:lstStyle/>
          <a:p>
            <a:pPr marL="0" indent="0">
              <a:buNone/>
            </a:pPr>
            <a:r>
              <a:rPr lang="en-US" smtClean="0"/>
              <a:t>Giao diện trang admin</a:t>
            </a:r>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057400"/>
            <a:ext cx="8418087" cy="417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961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8229600" cy="4190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469571" y="1577645"/>
            <a:ext cx="5715000" cy="538609"/>
          </a:xfrm>
          <a:prstGeom prst="rect">
            <a:avLst/>
          </a:prstGeom>
          <a:noFill/>
        </p:spPr>
        <p:txBody>
          <a:bodyPr wrap="square" rtlCol="0">
            <a:spAutoFit/>
          </a:bodyPr>
          <a:lstStyle/>
          <a:p>
            <a:r>
              <a:rPr lang="en-US" sz="2900" b="1">
                <a:solidFill>
                  <a:srgbClr val="000066"/>
                </a:solidFill>
              </a:rPr>
              <a:t>Giao diện duyệt lịch</a:t>
            </a:r>
          </a:p>
        </p:txBody>
      </p:sp>
    </p:spTree>
    <p:extLst>
      <p:ext uri="{BB962C8B-B14F-4D97-AF65-F5344CB8AC3E}">
        <p14:creationId xmlns:p14="http://schemas.microsoft.com/office/powerpoint/2010/main" val="2062782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smtClean="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713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77274" cy="433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875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Thêm danh sách từ tập tin excel</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9248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51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Kiểm</a:t>
            </a:r>
            <a:r>
              <a:rPr lang="en-US" smtClean="0"/>
              <a:t> </a:t>
            </a:r>
            <a:r>
              <a:rPr lang="en-US" err="1" smtClean="0"/>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smtClean="0">
                <a:latin typeface="+mn-lt"/>
              </a:rPr>
              <a:t>Ứng dụng chạy </a:t>
            </a:r>
            <a:r>
              <a:rPr lang="en-US" sz="2400" err="1" smtClean="0">
                <a:latin typeface="+mn-lt"/>
              </a:rPr>
              <a:t>tốt</a:t>
            </a:r>
            <a:r>
              <a:rPr lang="en-US" sz="2400" smtClean="0">
                <a:latin typeface="+mn-lt"/>
              </a:rPr>
              <a:t> </a:t>
            </a:r>
            <a:r>
              <a:rPr lang="en-US" sz="2400" err="1" smtClean="0">
                <a:latin typeface="+mn-lt"/>
              </a:rPr>
              <a:t>trên</a:t>
            </a:r>
            <a:r>
              <a:rPr lang="en-US" sz="2400" smtClean="0">
                <a:latin typeface="+mn-lt"/>
              </a:rPr>
              <a:t> </a:t>
            </a:r>
            <a:r>
              <a:rPr lang="en-US" sz="2400" err="1" smtClean="0">
                <a:latin typeface="+mn-lt"/>
              </a:rPr>
              <a:t>các</a:t>
            </a:r>
            <a:r>
              <a:rPr lang="en-US" sz="2400" smtClean="0">
                <a:latin typeface="+mn-lt"/>
              </a:rPr>
              <a:t> </a:t>
            </a:r>
            <a:r>
              <a:rPr lang="en-US" sz="2400" err="1" smtClean="0">
                <a:latin typeface="+mn-lt"/>
              </a:rPr>
              <a:t>trình</a:t>
            </a:r>
            <a:r>
              <a:rPr lang="en-US" sz="2400" smtClean="0">
                <a:latin typeface="+mn-lt"/>
              </a:rPr>
              <a:t> </a:t>
            </a:r>
            <a:r>
              <a:rPr lang="en-US" sz="2400" err="1">
                <a:latin typeface="+mn-lt"/>
              </a:rPr>
              <a:t>duyệt</a:t>
            </a:r>
            <a:r>
              <a:rPr lang="en-US" sz="2400">
                <a:latin typeface="+mn-lt"/>
              </a:rPr>
              <a:t> </a:t>
            </a:r>
            <a:r>
              <a:rPr lang="en-US" sz="2400" smtClean="0">
                <a:latin typeface="+mn-lt"/>
              </a:rPr>
              <a:t>web, </a:t>
            </a:r>
            <a:r>
              <a:rPr lang="en-US" sz="2400">
                <a:latin typeface="+mn-lt"/>
              </a:rPr>
              <a:t>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smtClean="0">
                <a:latin typeface="+mn-lt"/>
              </a:rPr>
              <a:t>javascript</a:t>
            </a:r>
            <a:endParaRPr lang="en-US" sz="2400">
              <a:latin typeface="+mn-lt"/>
            </a:endParaRPr>
          </a:p>
          <a:p>
            <a:pPr lvl="1">
              <a:buFont typeface="Arial" panose="020B0604020202020204" pitchFamily="34" charset="0"/>
              <a:buChar char="•"/>
            </a:pPr>
            <a:r>
              <a:rPr lang="en-US" sz="2400" err="1" smtClean="0">
                <a:latin typeface="+mn-lt"/>
              </a:rPr>
              <a:t>Màu</a:t>
            </a:r>
            <a:r>
              <a:rPr lang="en-US" sz="2400" smtClean="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smtClean="0">
                <a:latin typeface="+mn-lt"/>
              </a:rPr>
              <a:t>hòa</a:t>
            </a:r>
            <a:endParaRPr lang="en-US" sz="2400" smtClean="0">
              <a:latin typeface="+mn-lt"/>
            </a:endParaRPr>
          </a:p>
          <a:p>
            <a:pPr lvl="1">
              <a:buFont typeface="Arial" panose="020B0604020202020204" pitchFamily="34" charset="0"/>
              <a:buChar char="•"/>
            </a:pPr>
            <a:r>
              <a:rPr lang="en-US" sz="2400" err="1" smtClean="0">
                <a:latin typeface="+mn-lt"/>
              </a:rPr>
              <a:t>Dễ</a:t>
            </a:r>
            <a:r>
              <a:rPr lang="en-US" sz="2400" smtClean="0">
                <a:latin typeface="+mn-lt"/>
              </a:rPr>
              <a:t> </a:t>
            </a:r>
            <a:r>
              <a:rPr lang="en-US" sz="2400" err="1" smtClean="0">
                <a:latin typeface="+mn-lt"/>
              </a:rPr>
              <a:t>sử</a:t>
            </a:r>
            <a:r>
              <a:rPr lang="en-US" sz="2400" smtClean="0">
                <a:latin typeface="+mn-lt"/>
              </a:rPr>
              <a:t> </a:t>
            </a:r>
            <a:r>
              <a:rPr lang="en-US" sz="2400" err="1" smtClean="0">
                <a:latin typeface="+mn-lt"/>
              </a:rPr>
              <a:t>dụng</a:t>
            </a:r>
            <a:endParaRPr lang="en-US" sz="2400">
              <a:latin typeface="+mn-lt"/>
            </a:endParaRPr>
          </a:p>
          <a:p>
            <a:pPr lvl="1">
              <a:buFont typeface="Arial" panose="020B0604020202020204" pitchFamily="34" charset="0"/>
              <a:buChar char="•"/>
            </a:pPr>
            <a:r>
              <a:rPr lang="en-US" sz="2400" err="1" smtClean="0">
                <a:latin typeface="+mn-lt"/>
              </a:rPr>
              <a:t>Ứng</a:t>
            </a:r>
            <a:r>
              <a:rPr lang="en-US" sz="2400" smtClean="0">
                <a:latin typeface="+mn-lt"/>
              </a:rPr>
              <a:t> </a:t>
            </a:r>
            <a:r>
              <a:rPr lang="en-US" sz="2400" err="1" smtClean="0">
                <a:latin typeface="+mn-lt"/>
              </a:rPr>
              <a:t>dụng</a:t>
            </a:r>
            <a:r>
              <a:rPr lang="en-US" sz="2400" smtClean="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spTree>
    <p:extLst>
      <p:ext uri="{BB962C8B-B14F-4D97-AF65-F5344CB8AC3E}">
        <p14:creationId xmlns:p14="http://schemas.microsoft.com/office/powerpoint/2010/main" val="3447804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smtClean="0"/>
              <a:t>KẾT LUẬN</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smtClean="0"/>
              <a:t>Kết</a:t>
            </a:r>
            <a:r>
              <a:rPr lang="en-US" smtClean="0"/>
              <a:t> </a:t>
            </a:r>
            <a:r>
              <a:rPr lang="en-US" err="1" smtClean="0"/>
              <a:t>quả</a:t>
            </a:r>
            <a:r>
              <a:rPr lang="en-US" smtClean="0"/>
              <a:t> </a:t>
            </a:r>
            <a:r>
              <a:rPr lang="en-US" err="1" smtClean="0"/>
              <a:t>đạt</a:t>
            </a:r>
            <a:r>
              <a:rPr lang="en-US" smtClean="0"/>
              <a:t> </a:t>
            </a:r>
            <a:r>
              <a:rPr lang="en-US" err="1" smtClean="0"/>
              <a:t>được</a:t>
            </a:r>
            <a:endParaRPr lang="en-US"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thành</a:t>
            </a:r>
            <a:r>
              <a:rPr lang="en-US" sz="2400" b="0" smtClean="0"/>
              <a:t> </a:t>
            </a:r>
            <a:r>
              <a:rPr lang="en-US" sz="2400" b="0" err="1" smtClean="0"/>
              <a:t>công</a:t>
            </a:r>
            <a:r>
              <a:rPr lang="en-US" sz="2400" b="0" smtClean="0"/>
              <a:t> </a:t>
            </a:r>
            <a:r>
              <a:rPr lang="en-US" sz="2400" b="0" err="1" smtClean="0"/>
              <a:t>ứng</a:t>
            </a:r>
            <a:r>
              <a:rPr lang="en-US" sz="2400" b="0" smtClean="0"/>
              <a:t> </a:t>
            </a:r>
            <a:r>
              <a:rPr lang="en-US" sz="2400" b="0" err="1" smtClean="0"/>
              <a:t>dụng</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Mô</a:t>
            </a:r>
            <a:r>
              <a:rPr lang="en-US" sz="2400" b="0" smtClean="0"/>
              <a:t> </a:t>
            </a:r>
            <a:r>
              <a:rPr lang="en-US" sz="2400" b="0" err="1" smtClean="0"/>
              <a:t>hình</a:t>
            </a:r>
            <a:r>
              <a:rPr lang="en-US" sz="2400" b="0" smtClean="0"/>
              <a:t> </a:t>
            </a:r>
            <a:r>
              <a:rPr lang="en-US" sz="2400" b="0" err="1" smtClean="0"/>
              <a:t>hóa</a:t>
            </a:r>
            <a:r>
              <a:rPr lang="en-US" sz="2400" b="0" smtClean="0"/>
              <a:t> </a:t>
            </a:r>
            <a:r>
              <a:rPr lang="en-US" sz="2400" b="0" err="1" smtClean="0"/>
              <a:t>được</a:t>
            </a:r>
            <a:r>
              <a:rPr lang="en-US" sz="2400" b="0" smtClean="0"/>
              <a:t> </a:t>
            </a:r>
            <a:r>
              <a:rPr lang="en-US" sz="2400" b="0" err="1" smtClean="0"/>
              <a:t>quy</a:t>
            </a:r>
            <a:r>
              <a:rPr lang="en-US" sz="2400" b="0" smtClean="0"/>
              <a:t> </a:t>
            </a:r>
            <a:r>
              <a:rPr lang="en-US" sz="2400" b="0" err="1" smtClean="0"/>
              <a:t>trình</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được</a:t>
            </a:r>
            <a:r>
              <a:rPr lang="en-US" sz="2400" b="0" smtClean="0"/>
              <a:t> </a:t>
            </a:r>
            <a:r>
              <a:rPr lang="en-US" sz="2400" b="0" err="1" smtClean="0"/>
              <a:t>các</a:t>
            </a:r>
            <a:r>
              <a:rPr lang="en-US" sz="2400" b="0" smtClean="0"/>
              <a:t> </a:t>
            </a:r>
            <a:r>
              <a:rPr lang="en-US" sz="2400" b="0" err="1" smtClean="0"/>
              <a:t>mô-đun</a:t>
            </a:r>
            <a:r>
              <a:rPr lang="en-US" sz="2400" b="0" smtClean="0"/>
              <a:t> </a:t>
            </a:r>
            <a:r>
              <a:rPr lang="en-US" sz="2400" b="0" err="1" smtClean="0"/>
              <a:t>hỗ</a:t>
            </a:r>
            <a:r>
              <a:rPr lang="en-US" sz="2400" b="0" smtClean="0"/>
              <a:t> </a:t>
            </a:r>
            <a:r>
              <a:rPr lang="en-US" sz="2400" b="0" err="1" smtClean="0"/>
              <a:t>trợ</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quản</a:t>
            </a:r>
            <a:r>
              <a:rPr lang="en-US" sz="2400" b="0" smtClean="0"/>
              <a:t> </a:t>
            </a:r>
            <a:r>
              <a:rPr lang="en-US" sz="2400" b="0" err="1" smtClean="0"/>
              <a:t>lý</a:t>
            </a:r>
            <a:endParaRPr lang="en-US" sz="2400" b="0" smtClean="0"/>
          </a:p>
          <a:p>
            <a:pPr>
              <a:buFont typeface="Arial" panose="020B0604020202020204" pitchFamily="34" charset="0"/>
              <a:buChar char="•"/>
            </a:pPr>
            <a:r>
              <a:rPr lang="en-US" sz="2400" b="0" err="1" smtClean="0"/>
              <a:t>Vận</a:t>
            </a:r>
            <a:r>
              <a:rPr lang="en-US" sz="2400" b="0" smtClean="0"/>
              <a:t> </a:t>
            </a:r>
            <a:r>
              <a:rPr lang="en-US" sz="2400" b="0" err="1" smtClean="0"/>
              <a:t>dụng</a:t>
            </a:r>
            <a:r>
              <a:rPr lang="en-US" sz="2400" b="0" smtClean="0"/>
              <a:t> </a:t>
            </a:r>
            <a:r>
              <a:rPr lang="en-US" sz="2400" b="0" err="1" smtClean="0"/>
              <a:t>các</a:t>
            </a:r>
            <a:r>
              <a:rPr lang="en-US" sz="2400" b="0" smtClean="0"/>
              <a:t> </a:t>
            </a:r>
            <a:r>
              <a:rPr lang="en-US" sz="2400" b="0" err="1" smtClean="0"/>
              <a:t>kiến</a:t>
            </a:r>
            <a:r>
              <a:rPr lang="en-US" sz="2400" b="0" smtClean="0"/>
              <a:t> </a:t>
            </a:r>
            <a:r>
              <a:rPr lang="en-US" sz="2400" b="0" err="1" smtClean="0"/>
              <a:t>thức</a:t>
            </a:r>
            <a:r>
              <a:rPr lang="en-US" sz="2400" b="0" smtClean="0"/>
              <a:t> </a:t>
            </a:r>
            <a:r>
              <a:rPr lang="en-US" sz="2400" b="0" err="1" smtClean="0"/>
              <a:t>đã</a:t>
            </a:r>
            <a:r>
              <a:rPr lang="en-US" sz="2400" b="0" smtClean="0"/>
              <a:t> </a:t>
            </a:r>
            <a:r>
              <a:rPr lang="en-US" sz="2400" b="0" err="1" smtClean="0"/>
              <a:t>học</a:t>
            </a:r>
            <a:r>
              <a:rPr lang="en-US" sz="2400" b="0" smtClean="0"/>
              <a:t> </a:t>
            </a:r>
            <a:r>
              <a:rPr lang="en-US" sz="2400" b="0" err="1" smtClean="0"/>
              <a:t>để</a:t>
            </a:r>
            <a:r>
              <a:rPr lang="en-US" sz="2400" b="0" smtClean="0"/>
              <a:t> </a:t>
            </a:r>
            <a:r>
              <a:rPr lang="en-US" sz="2400" b="0" err="1" smtClean="0"/>
              <a:t>áp</a:t>
            </a:r>
            <a:r>
              <a:rPr lang="en-US" sz="2400" b="0" smtClean="0"/>
              <a:t> </a:t>
            </a:r>
            <a:r>
              <a:rPr lang="en-US" sz="2400" b="0" err="1" smtClean="0"/>
              <a:t>dụng</a:t>
            </a:r>
            <a:r>
              <a:rPr lang="en-US" sz="2400" b="0" smtClean="0"/>
              <a:t> </a:t>
            </a:r>
            <a:r>
              <a:rPr lang="en-US" sz="2400" b="0" err="1" smtClean="0"/>
              <a:t>vào</a:t>
            </a:r>
            <a:r>
              <a:rPr lang="en-US" sz="2400" b="0" smtClean="0"/>
              <a:t> </a:t>
            </a:r>
            <a:r>
              <a:rPr lang="en-US" sz="2400" b="0" err="1" smtClean="0"/>
              <a:t>thực</a:t>
            </a:r>
            <a:r>
              <a:rPr lang="en-US" sz="2400" b="0" smtClean="0"/>
              <a:t> </a:t>
            </a:r>
            <a:r>
              <a:rPr lang="en-US" sz="2400" b="0" err="1" smtClean="0"/>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Hệ</a:t>
            </a:r>
            <a:r>
              <a:rPr lang="en-US" sz="2400" b="0" smtClean="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smtClean="0"/>
              <a:t>dễ</a:t>
            </a:r>
            <a:r>
              <a:rPr lang="en-US" sz="2400" b="0" smtClean="0"/>
              <a:t> </a:t>
            </a:r>
            <a:r>
              <a:rPr lang="en-US" sz="2400" b="0" err="1" smtClean="0"/>
              <a:t>sử</a:t>
            </a:r>
            <a:r>
              <a:rPr lang="en-US" sz="2400" b="0" smtClean="0"/>
              <a:t> </a:t>
            </a:r>
            <a:r>
              <a:rPr lang="en-US" sz="2400" b="0" err="1" smtClean="0"/>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smtClean="0"/>
              <a:t>nhìn</a:t>
            </a:r>
            <a:endParaRPr lang="en-US" sz="2400" b="0" smtClean="0"/>
          </a:p>
          <a:p>
            <a:pPr lvl="0"/>
            <a:r>
              <a:rPr lang="en-US" sz="2400" b="0" err="1" smtClean="0"/>
              <a:t>Toàn</a:t>
            </a:r>
            <a:r>
              <a:rPr lang="en-US" sz="2400" b="0" smtClean="0"/>
              <a:t> </a:t>
            </a:r>
            <a:r>
              <a:rPr lang="en-US" sz="2400" b="0" err="1" smtClean="0"/>
              <a:t>bộ</a:t>
            </a:r>
            <a:r>
              <a:rPr lang="en-US" sz="2400" b="0" smtClean="0"/>
              <a:t> </a:t>
            </a:r>
            <a:r>
              <a:rPr lang="en-US" sz="2400" b="0" err="1" smtClean="0"/>
              <a:t>hệ</a:t>
            </a:r>
            <a:r>
              <a:rPr lang="en-US" sz="2400" b="0" smtClean="0"/>
              <a:t> </a:t>
            </a:r>
            <a:r>
              <a:rPr lang="en-US" sz="2400" b="0" err="1" smtClean="0"/>
              <a:t>thống</a:t>
            </a:r>
            <a:r>
              <a:rPr lang="en-US" sz="2400" b="0" smtClean="0"/>
              <a:t> </a:t>
            </a:r>
            <a:r>
              <a:rPr lang="en-US" sz="2400" b="0" err="1" smtClean="0"/>
              <a:t>được</a:t>
            </a:r>
            <a:r>
              <a:rPr lang="en-US" sz="2400" b="0" smtClean="0"/>
              <a:t> </a:t>
            </a:r>
            <a:r>
              <a:rPr lang="en-US" sz="2400" b="0" err="1" smtClean="0"/>
              <a:t>thực</a:t>
            </a:r>
            <a:r>
              <a:rPr lang="en-US" sz="2400" b="0" smtClean="0"/>
              <a:t> </a:t>
            </a:r>
            <a:r>
              <a:rPr lang="en-US" sz="2400" b="0" err="1" smtClean="0"/>
              <a:t>hiện</a:t>
            </a:r>
            <a:r>
              <a:rPr lang="en-US" sz="2400" b="0" smtClean="0"/>
              <a:t> </a:t>
            </a:r>
            <a:r>
              <a:rPr lang="en-US" sz="2400" b="0" err="1" smtClean="0"/>
              <a:t>theo</a:t>
            </a:r>
            <a:r>
              <a:rPr lang="en-US" sz="2400" b="0" smtClean="0"/>
              <a:t> </a:t>
            </a:r>
            <a:r>
              <a:rPr lang="en-US" sz="2400" b="0" err="1" smtClean="0"/>
              <a:t>mô</a:t>
            </a:r>
            <a:r>
              <a:rPr lang="en-US" sz="2400" b="0" smtClean="0"/>
              <a:t> </a:t>
            </a:r>
            <a:r>
              <a:rPr lang="en-US" sz="2400" b="0" err="1" smtClean="0"/>
              <a:t>hình</a:t>
            </a:r>
            <a:r>
              <a:rPr lang="en-US" sz="2400" b="0" smtClean="0"/>
              <a:t> MVC, </a:t>
            </a:r>
            <a:r>
              <a:rPr lang="en-US" sz="2400" b="0" err="1" smtClean="0"/>
              <a:t>nên</a:t>
            </a:r>
            <a:r>
              <a:rPr lang="en-US" sz="2400" b="0" smtClean="0"/>
              <a:t> </a:t>
            </a:r>
            <a:r>
              <a:rPr lang="en-US" sz="2400" b="0" err="1" smtClean="0"/>
              <a:t>dễ</a:t>
            </a:r>
            <a:r>
              <a:rPr lang="en-US" sz="2400" b="0" smtClean="0"/>
              <a:t> </a:t>
            </a:r>
            <a:r>
              <a:rPr lang="en-US" sz="2400" b="0" err="1" smtClean="0"/>
              <a:t>dàng</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nâng</a:t>
            </a:r>
            <a:r>
              <a:rPr lang="en-US" sz="2400" b="0" smtClean="0"/>
              <a:t> </a:t>
            </a:r>
            <a:r>
              <a:rPr lang="en-US" sz="2400" b="0" err="1" smtClean="0"/>
              <a:t>cấp</a:t>
            </a:r>
            <a:r>
              <a:rPr lang="en-US" sz="2400" b="0" smtClean="0"/>
              <a:t> </a:t>
            </a:r>
            <a:r>
              <a:rPr lang="en-US" sz="2400" b="0" err="1" smtClean="0"/>
              <a:t>và</a:t>
            </a:r>
            <a:r>
              <a:rPr lang="en-US" sz="2400" b="0" smtClean="0"/>
              <a:t> </a:t>
            </a:r>
            <a:r>
              <a:rPr lang="en-US" sz="2400" b="0" err="1" smtClean="0"/>
              <a:t>bảo</a:t>
            </a:r>
            <a:r>
              <a:rPr lang="en-US" sz="2400" b="0" smtClean="0"/>
              <a:t> </a:t>
            </a:r>
            <a:r>
              <a:rPr lang="en-US" sz="2400" b="0" err="1" smtClean="0"/>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27</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Lần</a:t>
            </a:r>
            <a:r>
              <a:rPr lang="en-US" sz="2400" b="0" smtClean="0"/>
              <a:t> </a:t>
            </a:r>
            <a:r>
              <a:rPr lang="en-US" sz="2400" b="0" err="1"/>
              <a:t>đầu</a:t>
            </a:r>
            <a:r>
              <a:rPr lang="en-US" sz="2400" b="0"/>
              <a:t> </a:t>
            </a:r>
            <a:r>
              <a:rPr lang="en-US" sz="2400" b="0" err="1"/>
              <a:t>sử</a:t>
            </a:r>
            <a:r>
              <a:rPr lang="en-US" sz="2400" b="0"/>
              <a:t> </a:t>
            </a:r>
            <a:r>
              <a:rPr lang="en-US" sz="2400" b="0" err="1"/>
              <a:t>dụng</a:t>
            </a:r>
            <a:r>
              <a:rPr lang="en-US" sz="2400" b="0"/>
              <a:t> </a:t>
            </a:r>
            <a:r>
              <a:rPr lang="en-US" sz="2400" b="0" err="1"/>
              <a:t>Laravel</a:t>
            </a:r>
            <a:r>
              <a:rPr lang="en-US" sz="2400" b="0"/>
              <a:t> </a:t>
            </a:r>
            <a:r>
              <a:rPr lang="en-US" sz="2400" b="0" err="1"/>
              <a:t>để</a:t>
            </a:r>
            <a:r>
              <a:rPr lang="en-US" sz="2400" b="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web </a:t>
            </a:r>
            <a:r>
              <a:rPr lang="en-US" sz="2400" b="0" err="1"/>
              <a:t>nên</a:t>
            </a:r>
            <a:r>
              <a:rPr lang="en-US" sz="2400" b="0"/>
              <a:t> </a:t>
            </a:r>
            <a:r>
              <a:rPr lang="en-US" sz="2400" b="0" err="1"/>
              <a:t>sẽ</a:t>
            </a:r>
            <a:r>
              <a:rPr lang="en-US" sz="2400" b="0"/>
              <a:t> </a:t>
            </a:r>
            <a:r>
              <a:rPr lang="en-US" sz="2400" b="0" err="1"/>
              <a:t>có</a:t>
            </a:r>
            <a:r>
              <a:rPr lang="en-US" sz="2400" b="0"/>
              <a:t> </a:t>
            </a:r>
            <a:r>
              <a:rPr lang="en-US" sz="2400" b="0" err="1"/>
              <a:t>những</a:t>
            </a:r>
            <a:r>
              <a:rPr lang="en-US" sz="2400" b="0"/>
              <a:t> </a:t>
            </a:r>
            <a:r>
              <a:rPr lang="en-US" sz="2400" b="0" err="1"/>
              <a:t>sai</a:t>
            </a:r>
            <a:r>
              <a:rPr lang="en-US" sz="2400" b="0"/>
              <a:t> </a:t>
            </a:r>
            <a:r>
              <a:rPr lang="en-US" sz="2400" b="0" err="1"/>
              <a:t>sót</a:t>
            </a:r>
            <a:endParaRPr lang="en-US" sz="2400" b="0"/>
          </a:p>
          <a:p>
            <a:pPr lvl="0"/>
            <a:r>
              <a:rPr lang="en-US" sz="2400" b="0" smtClean="0"/>
              <a:t>Do </a:t>
            </a:r>
            <a:r>
              <a:rPr lang="en-US" sz="2400" b="0" err="1" smtClean="0"/>
              <a:t>không</a:t>
            </a:r>
            <a:r>
              <a:rPr lang="en-US" sz="2400" b="0" smtClean="0"/>
              <a:t> </a:t>
            </a:r>
            <a:r>
              <a:rPr lang="en-US" sz="2400" b="0" err="1" smtClean="0"/>
              <a:t>có</a:t>
            </a:r>
            <a:r>
              <a:rPr lang="en-US" sz="2400" b="0" smtClean="0"/>
              <a:t> </a:t>
            </a:r>
            <a:r>
              <a:rPr lang="en-US" sz="2400" b="0" err="1" smtClean="0"/>
              <a:t>đủ</a:t>
            </a:r>
            <a:r>
              <a:rPr lang="en-US" sz="2400" b="0" smtClean="0"/>
              <a:t> </a:t>
            </a:r>
            <a:r>
              <a:rPr lang="en-US" sz="2400" b="0" err="1" smtClean="0"/>
              <a:t>thời</a:t>
            </a:r>
            <a:r>
              <a:rPr lang="en-US" sz="2400" b="0" smtClean="0"/>
              <a:t> </a:t>
            </a:r>
            <a:r>
              <a:rPr lang="en-US" sz="2400" b="0" err="1" smtClean="0"/>
              <a:t>gian</a:t>
            </a:r>
            <a:r>
              <a:rPr lang="en-US" sz="2400" b="0" smtClean="0"/>
              <a:t> </a:t>
            </a:r>
            <a:r>
              <a:rPr lang="en-US" sz="2400" b="0" err="1" smtClean="0"/>
              <a:t>nghiên</a:t>
            </a:r>
            <a:r>
              <a:rPr lang="en-US" sz="2400" b="0" smtClean="0"/>
              <a:t> </a:t>
            </a:r>
            <a:r>
              <a:rPr lang="en-US" sz="2400" b="0" err="1" smtClean="0"/>
              <a:t>cứu</a:t>
            </a:r>
            <a:r>
              <a:rPr lang="en-US" sz="2400" b="0" smtClean="0"/>
              <a:t>, </a:t>
            </a:r>
            <a:r>
              <a:rPr lang="en-US" sz="2400" b="0" err="1" smtClean="0"/>
              <a:t>nên</a:t>
            </a:r>
            <a:r>
              <a:rPr lang="en-US" sz="2400" b="0" smtClean="0"/>
              <a:t> </a:t>
            </a:r>
            <a:r>
              <a:rPr lang="en-US" sz="2400" b="0" err="1" smtClean="0"/>
              <a:t>ứng</a:t>
            </a:r>
            <a:r>
              <a:rPr lang="en-US" sz="2400" b="0" smtClean="0"/>
              <a:t> </a:t>
            </a:r>
            <a:r>
              <a:rPr lang="en-US" sz="2400" b="0" err="1"/>
              <a:t>dụng</a:t>
            </a:r>
            <a:r>
              <a:rPr lang="en-US" sz="2400" b="0"/>
              <a:t> </a:t>
            </a:r>
            <a:r>
              <a:rPr lang="en-US" sz="2400" b="0" err="1"/>
              <a:t>chưa</a:t>
            </a:r>
            <a:r>
              <a:rPr lang="en-US" sz="2400" b="0"/>
              <a:t> </a:t>
            </a:r>
            <a:r>
              <a:rPr lang="en-US" sz="2400" b="0" err="1"/>
              <a:t>được</a:t>
            </a:r>
            <a:r>
              <a:rPr lang="en-US" sz="2400" b="0"/>
              <a:t> </a:t>
            </a:r>
            <a:r>
              <a:rPr lang="en-US" sz="2400" b="0" err="1"/>
              <a:t>triển</a:t>
            </a:r>
            <a:r>
              <a:rPr lang="en-US" sz="2400" b="0"/>
              <a:t> </a:t>
            </a:r>
            <a:r>
              <a:rPr lang="en-US" sz="2400" b="0" err="1"/>
              <a:t>khai</a:t>
            </a:r>
            <a:r>
              <a:rPr lang="en-US" sz="2400" b="0"/>
              <a:t> </a:t>
            </a:r>
            <a:r>
              <a:rPr lang="en-US" sz="2400" b="0" err="1"/>
              <a:t>thực</a:t>
            </a:r>
            <a:r>
              <a:rPr lang="en-US" sz="2400" b="0"/>
              <a:t> </a:t>
            </a:r>
            <a:r>
              <a:rPr lang="en-US" sz="2400" b="0" err="1" smtClean="0"/>
              <a:t>tế</a:t>
            </a:r>
            <a:r>
              <a:rPr lang="en-US" sz="2400" b="0" smtClean="0"/>
              <a:t>, </a:t>
            </a:r>
            <a:r>
              <a:rPr lang="en-US" sz="2400" b="0" err="1" smtClean="0"/>
              <a:t>có</a:t>
            </a:r>
            <a:r>
              <a:rPr lang="en-US" sz="2400" b="0" smtClean="0"/>
              <a:t> </a:t>
            </a:r>
            <a:r>
              <a:rPr lang="en-US" sz="2400" b="0" err="1"/>
              <a:t>thể</a:t>
            </a:r>
            <a:r>
              <a:rPr lang="en-US" sz="2400" b="0"/>
              <a:t> </a:t>
            </a:r>
            <a:r>
              <a:rPr lang="en-US" sz="2400" b="0" err="1"/>
              <a:t>tồn</a:t>
            </a:r>
            <a:r>
              <a:rPr lang="en-US" sz="2400" b="0"/>
              <a:t> </a:t>
            </a:r>
            <a:r>
              <a:rPr lang="en-US" sz="2400" b="0" err="1"/>
              <a:t>tại</a:t>
            </a:r>
            <a:r>
              <a:rPr lang="en-US" sz="2400" b="0"/>
              <a:t> </a:t>
            </a:r>
            <a:r>
              <a:rPr lang="en-US" sz="2400" b="0" err="1"/>
              <a:t>lỗi</a:t>
            </a:r>
            <a:r>
              <a:rPr lang="en-US" sz="2400" b="0"/>
              <a:t> </a:t>
            </a:r>
            <a:r>
              <a:rPr lang="en-US" sz="2400" b="0" err="1"/>
              <a:t>chưa</a:t>
            </a:r>
            <a:r>
              <a:rPr lang="en-US" sz="2400" b="0"/>
              <a:t> </a:t>
            </a:r>
            <a:r>
              <a:rPr lang="en-US" sz="2400" b="0" err="1"/>
              <a:t>lường</a:t>
            </a:r>
            <a:r>
              <a:rPr lang="en-US" sz="2400" b="0"/>
              <a:t> </a:t>
            </a:r>
            <a:r>
              <a:rPr lang="en-US" sz="2400" b="0" err="1" smtClean="0"/>
              <a:t>trước</a:t>
            </a:r>
            <a:endParaRPr lang="en-US" sz="2400" b="0" smtClean="0"/>
          </a:p>
          <a:p>
            <a:pPr lvl="0"/>
            <a:r>
              <a:rPr lang="en-US" sz="2400" b="0" err="1" smtClean="0"/>
              <a:t>Khi</a:t>
            </a:r>
            <a:r>
              <a:rPr lang="en-US" sz="2400" b="0" smtClean="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a:t>
            </a:r>
            <a:r>
              <a:rPr lang="en-US" sz="2400" b="0" err="1"/>
              <a:t>một</a:t>
            </a:r>
            <a:r>
              <a:rPr lang="en-US" sz="2400" b="0"/>
              <a:t> </a:t>
            </a:r>
            <a:r>
              <a:rPr lang="en-US" sz="2400" b="0" err="1"/>
              <a:t>vài</a:t>
            </a:r>
            <a:r>
              <a:rPr lang="en-US" sz="2400" b="0"/>
              <a:t> </a:t>
            </a:r>
            <a:r>
              <a:rPr lang="en-US" sz="2400" b="0" err="1"/>
              <a:t>mô-đun</a:t>
            </a:r>
            <a:r>
              <a:rPr lang="en-US" sz="2400" b="0"/>
              <a:t> </a:t>
            </a:r>
            <a:r>
              <a:rPr lang="en-US" sz="2400" b="0" err="1"/>
              <a:t>được</a:t>
            </a:r>
            <a:r>
              <a:rPr lang="en-US" sz="2400" b="0"/>
              <a:t> </a:t>
            </a:r>
            <a:r>
              <a:rPr lang="en-US" sz="2400" b="0" err="1"/>
              <a:t>phát</a:t>
            </a:r>
            <a:r>
              <a:rPr lang="en-US" sz="2400" b="0"/>
              <a:t> </a:t>
            </a:r>
            <a:r>
              <a:rPr lang="en-US" sz="2400" b="0" err="1"/>
              <a:t>triển</a:t>
            </a:r>
            <a:r>
              <a:rPr lang="en-US" sz="2400" b="0"/>
              <a:t> </a:t>
            </a:r>
            <a:r>
              <a:rPr lang="en-US" sz="2400" b="0" err="1"/>
              <a:t>theo</a:t>
            </a:r>
            <a:r>
              <a:rPr lang="en-US" sz="2400" b="0"/>
              <a:t> </a:t>
            </a:r>
            <a:r>
              <a:rPr lang="en-US" sz="2400" b="0" err="1"/>
              <a:t>chủ</a:t>
            </a:r>
            <a:r>
              <a:rPr lang="en-US" sz="2400" b="0"/>
              <a:t> </a:t>
            </a:r>
            <a:r>
              <a:rPr lang="en-US" sz="2400" b="0" err="1"/>
              <a:t>quan</a:t>
            </a:r>
            <a:r>
              <a:rPr lang="en-US" sz="2400" b="0"/>
              <a:t> </a:t>
            </a:r>
            <a:r>
              <a:rPr lang="en-US" sz="2400" b="0" err="1"/>
              <a:t>người</a:t>
            </a:r>
            <a:r>
              <a:rPr lang="en-US" sz="2400" b="0"/>
              <a:t> </a:t>
            </a:r>
            <a:r>
              <a:rPr lang="en-US" sz="2400" b="0" err="1"/>
              <a:t>viết</a:t>
            </a:r>
            <a:r>
              <a:rPr lang="en-US" sz="2400" b="0"/>
              <a:t>, </a:t>
            </a:r>
            <a:r>
              <a:rPr lang="en-US" sz="2400" b="0" err="1"/>
              <a:t>nên</a:t>
            </a:r>
            <a:r>
              <a:rPr lang="en-US" sz="2400" b="0"/>
              <a:t> </a:t>
            </a:r>
            <a:r>
              <a:rPr lang="en-US" sz="2400" b="0" err="1"/>
              <a:t>có</a:t>
            </a:r>
            <a:r>
              <a:rPr lang="en-US" sz="2400" b="0"/>
              <a:t> </a:t>
            </a:r>
            <a:r>
              <a:rPr lang="en-US" sz="2400" b="0" err="1"/>
              <a:t>thể</a:t>
            </a:r>
            <a:r>
              <a:rPr lang="en-US" sz="2400" b="0"/>
              <a:t> </a:t>
            </a:r>
            <a:r>
              <a:rPr lang="en-US" sz="2400" b="0" err="1"/>
              <a:t>không</a:t>
            </a:r>
            <a:r>
              <a:rPr lang="en-US" sz="2400" b="0"/>
              <a:t> </a:t>
            </a:r>
            <a:r>
              <a:rPr lang="en-US" sz="2400" b="0" err="1"/>
              <a:t>giống</a:t>
            </a:r>
            <a:r>
              <a:rPr lang="en-US" sz="2400" b="0"/>
              <a:t> </a:t>
            </a:r>
            <a:r>
              <a:rPr lang="en-US" sz="2400" b="0" err="1"/>
              <a:t>với</a:t>
            </a:r>
            <a:r>
              <a:rPr lang="en-US" sz="2400" b="0"/>
              <a:t> </a:t>
            </a:r>
            <a:r>
              <a:rPr lang="en-US" sz="2400" b="0" err="1"/>
              <a:t>thực</a:t>
            </a:r>
            <a:r>
              <a:rPr lang="en-US" sz="2400" b="0"/>
              <a:t> </a:t>
            </a:r>
            <a:r>
              <a:rPr lang="en-US" sz="2400" b="0" err="1"/>
              <a:t>tế</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28</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smtClean="0"/>
              <a:t>KẾT LUẬN</a:t>
            </a:r>
            <a:endParaRPr lang="en-US"/>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err="1" smtClean="0"/>
              <a:t>Hướng</a:t>
            </a:r>
            <a:r>
              <a:rPr lang="en-US" smtClean="0"/>
              <a:t> </a:t>
            </a:r>
            <a:r>
              <a:rPr lang="en-US" err="1" smtClean="0"/>
              <a:t>phát</a:t>
            </a:r>
            <a:r>
              <a:rPr lang="en-US" smtClean="0"/>
              <a:t> </a:t>
            </a:r>
            <a:r>
              <a:rPr lang="en-US" err="1" smtClean="0"/>
              <a:t>triển</a:t>
            </a:r>
            <a:endParaRPr lang="en-US" smtClean="0"/>
          </a:p>
          <a:p>
            <a:pPr>
              <a:buFont typeface="Arial" panose="020B0604020202020204" pitchFamily="34" charset="0"/>
              <a:buChar char="•"/>
            </a:pPr>
            <a:r>
              <a:rPr lang="en-US" sz="2400" b="0" err="1" smtClean="0"/>
              <a:t>Tiếp</a:t>
            </a:r>
            <a:r>
              <a:rPr lang="en-US" sz="2400" b="0" smtClean="0"/>
              <a:t> </a:t>
            </a:r>
            <a:r>
              <a:rPr lang="en-US" sz="2400" b="0" err="1"/>
              <a:t>tục</a:t>
            </a:r>
            <a:r>
              <a:rPr lang="en-US" sz="2400" b="0"/>
              <a:t> </a:t>
            </a:r>
            <a:r>
              <a:rPr lang="en-US" sz="2400" b="0" err="1"/>
              <a:t>nghiên</a:t>
            </a:r>
            <a:r>
              <a:rPr lang="en-US" sz="2400" b="0"/>
              <a:t> </a:t>
            </a:r>
            <a:r>
              <a:rPr lang="en-US" sz="2400" b="0" err="1"/>
              <a:t>cứu</a:t>
            </a:r>
            <a:r>
              <a:rPr lang="en-US" sz="2400" b="0"/>
              <a:t> </a:t>
            </a:r>
            <a:r>
              <a:rPr lang="en-US" sz="2400" b="0" err="1"/>
              <a:t>để</a:t>
            </a:r>
            <a:r>
              <a:rPr lang="en-US" sz="2400" b="0"/>
              <a:t> </a:t>
            </a:r>
            <a:r>
              <a:rPr lang="en-US" sz="2400" b="0" err="1"/>
              <a:t>hoàn</a:t>
            </a:r>
            <a:r>
              <a:rPr lang="en-US" sz="2400" b="0"/>
              <a:t> </a:t>
            </a:r>
            <a:r>
              <a:rPr lang="en-US" sz="2400" b="0" err="1"/>
              <a:t>thiện</a:t>
            </a:r>
            <a:r>
              <a:rPr lang="en-US" sz="2400" b="0"/>
              <a:t> </a:t>
            </a:r>
            <a:r>
              <a:rPr lang="en-US" sz="2400" b="0" err="1"/>
              <a:t>toàn</a:t>
            </a:r>
            <a:r>
              <a:rPr lang="en-US" sz="2400" b="0"/>
              <a:t> </a:t>
            </a:r>
            <a:r>
              <a:rPr lang="en-US" sz="2400" b="0" err="1"/>
              <a:t>bộ</a:t>
            </a:r>
            <a:r>
              <a:rPr lang="en-US" sz="2400" b="0"/>
              <a:t> </a:t>
            </a:r>
            <a:r>
              <a:rPr lang="en-US" sz="2400" b="0" err="1"/>
              <a:t>hệ</a:t>
            </a:r>
            <a:r>
              <a:rPr lang="en-US" sz="2400" b="0"/>
              <a:t> </a:t>
            </a:r>
            <a:r>
              <a:rPr lang="en-US" sz="2400" b="0" err="1"/>
              <a:t>thống</a:t>
            </a:r>
            <a:endParaRPr lang="en-US" sz="2400" b="0"/>
          </a:p>
          <a:p>
            <a:pPr lvl="0"/>
            <a:r>
              <a:rPr lang="en-US" sz="2400" b="0" err="1"/>
              <a:t>Tiếp</a:t>
            </a:r>
            <a:r>
              <a:rPr lang="en-US" sz="2400" b="0"/>
              <a:t> </a:t>
            </a:r>
            <a:r>
              <a:rPr lang="en-US" sz="2400" b="0" err="1"/>
              <a:t>tục</a:t>
            </a:r>
            <a:r>
              <a:rPr lang="en-US" sz="2400" b="0"/>
              <a:t> </a:t>
            </a:r>
            <a:r>
              <a:rPr lang="en-US" sz="2400" b="0" err="1"/>
              <a:t>nghiên</a:t>
            </a:r>
            <a:r>
              <a:rPr lang="en-US" sz="2400" b="0"/>
              <a:t> </a:t>
            </a:r>
            <a:r>
              <a:rPr lang="en-US" sz="2400" b="0" err="1"/>
              <a:t>cứu</a:t>
            </a:r>
            <a:r>
              <a:rPr lang="en-US" sz="2400" b="0"/>
              <a:t> </a:t>
            </a:r>
            <a:r>
              <a:rPr lang="en-US" sz="2400" b="0" err="1"/>
              <a:t>các</a:t>
            </a:r>
            <a:r>
              <a:rPr lang="en-US" sz="2400" b="0"/>
              <a:t> </a:t>
            </a:r>
            <a:r>
              <a:rPr lang="en-US" sz="2400" b="0" err="1"/>
              <a:t>quy</a:t>
            </a:r>
            <a:r>
              <a:rPr lang="en-US" sz="2400" b="0"/>
              <a:t> </a:t>
            </a:r>
            <a:r>
              <a:rPr lang="en-US" sz="2400" b="0" err="1"/>
              <a:t>trình</a:t>
            </a:r>
            <a:r>
              <a:rPr lang="en-US" sz="2400" b="0"/>
              <a:t> </a:t>
            </a:r>
            <a:r>
              <a:rPr lang="en-US" sz="2400" b="0" err="1"/>
              <a:t>nghiệp</a:t>
            </a:r>
            <a:r>
              <a:rPr lang="en-US" sz="2400" b="0"/>
              <a:t> </a:t>
            </a:r>
            <a:r>
              <a:rPr lang="en-US" sz="2400" b="0" err="1"/>
              <a:t>vụ</a:t>
            </a:r>
            <a:r>
              <a:rPr lang="en-US" sz="2400" b="0"/>
              <a:t> </a:t>
            </a:r>
            <a:r>
              <a:rPr lang="en-US" sz="2400" b="0" err="1"/>
              <a:t>việc</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r>
              <a:rPr lang="en-US" sz="2400" b="0"/>
              <a:t> </a:t>
            </a:r>
            <a:r>
              <a:rPr lang="en-US" sz="2400" b="0" err="1"/>
              <a:t>nắm</a:t>
            </a:r>
            <a:r>
              <a:rPr lang="en-US" sz="2400" b="0"/>
              <a:t> </a:t>
            </a:r>
            <a:r>
              <a:rPr lang="en-US" sz="2400" b="0" err="1"/>
              <a:t>bắt</a:t>
            </a:r>
            <a:r>
              <a:rPr lang="en-US" sz="2400" b="0"/>
              <a:t> </a:t>
            </a:r>
            <a:r>
              <a:rPr lang="en-US" sz="2400" b="0" err="1"/>
              <a:t>sự</a:t>
            </a:r>
            <a:r>
              <a:rPr lang="en-US" sz="2400" b="0"/>
              <a:t> </a:t>
            </a:r>
            <a:r>
              <a:rPr lang="en-US" sz="2400" b="0" err="1"/>
              <a:t>thay</a:t>
            </a:r>
            <a:r>
              <a:rPr lang="en-US" sz="2400" b="0"/>
              <a:t> </a:t>
            </a:r>
            <a:r>
              <a:rPr lang="en-US" sz="2400" b="0" err="1"/>
              <a:t>đổi</a:t>
            </a:r>
            <a:r>
              <a:rPr lang="en-US" sz="2400" b="0"/>
              <a:t> </a:t>
            </a:r>
            <a:r>
              <a:rPr lang="en-US" sz="2400" b="0" err="1"/>
              <a:t>quy</a:t>
            </a:r>
            <a:r>
              <a:rPr lang="en-US" sz="2400" b="0"/>
              <a:t> </a:t>
            </a:r>
            <a:r>
              <a:rPr lang="en-US" sz="2400" b="0" err="1"/>
              <a:t>trình</a:t>
            </a:r>
            <a:r>
              <a:rPr lang="en-US" sz="2400" b="0"/>
              <a:t> </a:t>
            </a:r>
            <a:r>
              <a:rPr lang="en-US" sz="2400" b="0" err="1"/>
              <a:t>quản</a:t>
            </a:r>
            <a:r>
              <a:rPr lang="en-US" sz="2400" b="0"/>
              <a:t> </a:t>
            </a:r>
            <a:r>
              <a:rPr lang="en-US" sz="2400" b="0" err="1"/>
              <a:t>lý</a:t>
            </a:r>
            <a:r>
              <a:rPr lang="en-US" sz="2400" b="0"/>
              <a:t> </a:t>
            </a:r>
            <a:r>
              <a:rPr lang="en-US" sz="2400" b="0" err="1"/>
              <a:t>để</a:t>
            </a:r>
            <a:r>
              <a:rPr lang="en-US" sz="2400" b="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a:t>
            </a:r>
            <a:r>
              <a:rPr lang="en-US" sz="2400" b="0" err="1"/>
              <a:t>phù</a:t>
            </a:r>
            <a:r>
              <a:rPr lang="en-US" sz="2400" b="0"/>
              <a:t> </a:t>
            </a:r>
            <a:r>
              <a:rPr lang="en-US" sz="2400" b="0" err="1"/>
              <a:t>hợp</a:t>
            </a:r>
            <a:r>
              <a:rPr lang="en-US" sz="2400" b="0"/>
              <a:t> </a:t>
            </a:r>
            <a:r>
              <a:rPr lang="en-US" sz="2400" b="0" err="1"/>
              <a:t>với</a:t>
            </a:r>
            <a:r>
              <a:rPr lang="en-US" sz="2400" b="0"/>
              <a:t> </a:t>
            </a:r>
            <a:r>
              <a:rPr lang="en-US" sz="2400" b="0" err="1"/>
              <a:t>thực</a:t>
            </a:r>
            <a:r>
              <a:rPr lang="en-US" sz="2400" b="0"/>
              <a:t> </a:t>
            </a:r>
            <a:r>
              <a:rPr lang="en-US" sz="2400" b="0" err="1"/>
              <a:t>tế</a:t>
            </a:r>
            <a:r>
              <a:rPr lang="en-US" sz="2400" b="0"/>
              <a:t> </a:t>
            </a:r>
            <a:r>
              <a:rPr lang="en-US" sz="2400" b="0" err="1"/>
              <a:t>sử</a:t>
            </a:r>
            <a:r>
              <a:rPr lang="en-US" sz="2400" b="0"/>
              <a:t> </a:t>
            </a:r>
            <a:r>
              <a:rPr lang="en-US" sz="2400" b="0" err="1"/>
              <a:t>dụng</a:t>
            </a:r>
            <a:endParaRPr lang="en-US" sz="2400" b="0"/>
          </a:p>
          <a:p>
            <a:pPr lvl="0"/>
            <a:r>
              <a:rPr lang="en-US" sz="2400" b="0" err="1"/>
              <a:t>Nghiên</a:t>
            </a:r>
            <a:r>
              <a:rPr lang="en-US" sz="2400" b="0"/>
              <a:t> </a:t>
            </a:r>
            <a:r>
              <a:rPr lang="en-US" sz="2400" b="0" err="1"/>
              <a:t>cứu</a:t>
            </a:r>
            <a:r>
              <a:rPr lang="en-US" sz="2400" b="0"/>
              <a:t> </a:t>
            </a:r>
            <a:r>
              <a:rPr lang="en-US" sz="2400" b="0" err="1"/>
              <a:t>các</a:t>
            </a:r>
            <a:r>
              <a:rPr lang="en-US" sz="2400" b="0"/>
              <a:t> </a:t>
            </a:r>
            <a:r>
              <a:rPr lang="en-US" sz="2400" b="0" err="1"/>
              <a:t>giải</a:t>
            </a:r>
            <a:r>
              <a:rPr lang="en-US" sz="2400" b="0"/>
              <a:t> </a:t>
            </a:r>
            <a:r>
              <a:rPr lang="en-US" sz="2400" b="0" err="1"/>
              <a:t>thuật</a:t>
            </a:r>
            <a:r>
              <a:rPr lang="en-US" sz="2400" b="0"/>
              <a:t> </a:t>
            </a:r>
            <a:r>
              <a:rPr lang="en-US" sz="2400" b="0" err="1"/>
              <a:t>xếp</a:t>
            </a:r>
            <a:r>
              <a:rPr lang="en-US" sz="2400" b="0"/>
              <a:t> </a:t>
            </a:r>
            <a:r>
              <a:rPr lang="en-US" sz="2400" b="0" err="1"/>
              <a:t>lịch</a:t>
            </a:r>
            <a:r>
              <a:rPr lang="en-US" sz="2400" b="0"/>
              <a:t> </a:t>
            </a:r>
            <a:r>
              <a:rPr lang="en-US" sz="2400" b="0" err="1"/>
              <a:t>khác</a:t>
            </a:r>
            <a:r>
              <a:rPr lang="en-US" sz="2400" b="0"/>
              <a:t> </a:t>
            </a:r>
            <a:r>
              <a:rPr lang="en-US" sz="2400" b="0" err="1"/>
              <a:t>tối</a:t>
            </a:r>
            <a:r>
              <a:rPr lang="en-US" sz="2400" b="0"/>
              <a:t> </a:t>
            </a:r>
            <a:r>
              <a:rPr lang="en-US" sz="2400" b="0" err="1"/>
              <a:t>ưu</a:t>
            </a:r>
            <a:r>
              <a:rPr lang="en-US" sz="2400" b="0"/>
              <a:t> </a:t>
            </a:r>
            <a:r>
              <a:rPr lang="en-US" sz="2400" b="0" err="1"/>
              <a:t>hơn</a:t>
            </a:r>
            <a:endParaRPr lang="en-US" sz="2400" b="0"/>
          </a:p>
          <a:p>
            <a:pPr>
              <a:buFont typeface="Arial" panose="020B0604020202020204" pitchFamily="34" charset="0"/>
              <a:buChar char="•"/>
            </a:pPr>
            <a:endParaRPr lang="en-US" sz="240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29</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ĐẶT VẤN ĐỀ</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 </a:t>
            </a:r>
            <a:r>
              <a:rPr lang="en-US" err="1" smtClean="0"/>
              <a:t>này</a:t>
            </a:r>
            <a:r>
              <a:rPr lang="en-US" smtClean="0"/>
              <a:t>?</a:t>
            </a:r>
          </a:p>
          <a:p>
            <a:pPr>
              <a:buFont typeface="Wingdings" panose="05000000000000000000" pitchFamily="2" charset="2"/>
              <a:buChar char="v"/>
            </a:pPr>
            <a:r>
              <a:rPr lang="en-US" err="1" smtClean="0"/>
              <a:t>Mục</a:t>
            </a:r>
            <a:r>
              <a:rPr lang="en-US" smtClean="0"/>
              <a:t> </a:t>
            </a:r>
            <a:r>
              <a:rPr lang="en-US" err="1" smtClean="0"/>
              <a:t>tiêu</a:t>
            </a:r>
            <a:r>
              <a:rPr lang="en-US" smtClean="0"/>
              <a:t> </a:t>
            </a:r>
            <a:r>
              <a:rPr lang="en-US" err="1" smtClean="0"/>
              <a:t>đề</a:t>
            </a:r>
            <a:r>
              <a:rPr lang="en-US" smtClean="0"/>
              <a:t> tài</a:t>
            </a:r>
          </a:p>
          <a:p>
            <a:pPr>
              <a:buFont typeface="Wingdings" panose="05000000000000000000" pitchFamily="2" charset="2"/>
              <a:buChar char="v"/>
            </a:pPr>
            <a:r>
              <a:rPr lang="en-US" err="1" smtClean="0"/>
              <a:t>Phạm</a:t>
            </a:r>
            <a:r>
              <a:rPr lang="en-US" smtClean="0"/>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pPr marL="0" indent="0">
              <a:buNone/>
            </a:pPr>
            <a:r>
              <a:rPr lang="en-US" smtClean="0"/>
              <a:t>Sau đây là phần demo của nhóm em</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30</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smtClean="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endPar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a:t>
            </a:r>
            <a:endParaRPr lang="en-US"/>
          </a:p>
        </p:txBody>
      </p:sp>
      <p:sp>
        <p:nvSpPr>
          <p:cNvPr id="3" name="Content Placeholder 2"/>
          <p:cNvSpPr>
            <a:spLocks noGrp="1"/>
          </p:cNvSpPr>
          <p:nvPr>
            <p:ph idx="1"/>
          </p:nvPr>
        </p:nvSpPr>
        <p:spPr/>
        <p:txBody>
          <a:bodyPr/>
          <a:lstStyle/>
          <a:p>
            <a:r>
              <a:rPr lang="en-US" sz="2400" b="0" dirty="0" err="1" smtClean="0"/>
              <a:t>Chuyển</a:t>
            </a:r>
            <a:r>
              <a:rPr lang="en-US" sz="2400" b="0" dirty="0" smtClean="0"/>
              <a:t> </a:t>
            </a:r>
            <a:r>
              <a:rPr lang="en-US" sz="2400" b="0" dirty="0" err="1" smtClean="0"/>
              <a:t>đổi</a:t>
            </a:r>
            <a:r>
              <a:rPr lang="en-US" sz="2400" b="0" dirty="0" smtClean="0"/>
              <a:t> </a:t>
            </a:r>
            <a:r>
              <a:rPr lang="en-US" sz="2400" b="0" dirty="0" err="1" smtClean="0"/>
              <a:t>mô</a:t>
            </a:r>
            <a:r>
              <a:rPr lang="en-US" sz="2400" b="0" dirty="0" smtClean="0"/>
              <a:t> </a:t>
            </a:r>
            <a:r>
              <a:rPr lang="en-US" sz="2400" b="0" dirty="0" err="1" smtClean="0"/>
              <a:t>hình</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phòng</a:t>
            </a:r>
            <a:r>
              <a:rPr lang="en-US" sz="2400" b="0" dirty="0" smtClean="0"/>
              <a:t> </a:t>
            </a:r>
            <a:r>
              <a:rPr lang="en-US" sz="2400" b="0" dirty="0" err="1" smtClean="0"/>
              <a:t>thực</a:t>
            </a:r>
            <a:r>
              <a:rPr lang="en-US" sz="2400" b="0" dirty="0" smtClean="0"/>
              <a:t> </a:t>
            </a:r>
            <a:r>
              <a:rPr lang="en-US" sz="2400" b="0" dirty="0" err="1" smtClean="0"/>
              <a:t>hành</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xếp</a:t>
            </a:r>
            <a:r>
              <a:rPr lang="en-US" sz="2400" b="0" dirty="0" smtClean="0"/>
              <a:t> </a:t>
            </a:r>
            <a:r>
              <a:rPr lang="en-US" sz="2400" b="0" dirty="0" err="1" smtClean="0"/>
              <a:t>lịch</a:t>
            </a:r>
            <a:r>
              <a:rPr lang="en-US" sz="2400" b="0" dirty="0" smtClean="0"/>
              <a:t> </a:t>
            </a:r>
            <a:r>
              <a:rPr lang="en-US" sz="2400" b="0" dirty="0" err="1" smtClean="0"/>
              <a:t>thủ</a:t>
            </a:r>
            <a:r>
              <a:rPr lang="en-US" sz="2400" b="0" dirty="0" smtClean="0"/>
              <a:t> </a:t>
            </a:r>
            <a:r>
              <a:rPr lang="en-US" sz="2400" b="0" dirty="0" err="1" smtClean="0"/>
              <a:t>công</a:t>
            </a:r>
            <a:r>
              <a:rPr lang="en-US" sz="2400" b="0" dirty="0" smtClean="0"/>
              <a:t> </a:t>
            </a:r>
            <a:r>
              <a:rPr lang="en-US" sz="2400" b="0" dirty="0" err="1" smtClean="0"/>
              <a:t>trên</a:t>
            </a:r>
            <a:r>
              <a:rPr lang="en-US" sz="2400" b="0" dirty="0" smtClean="0"/>
              <a:t> </a:t>
            </a:r>
            <a:r>
              <a:rPr lang="en-US" sz="2400" b="0" dirty="0" err="1" smtClean="0"/>
              <a:t>trang</a:t>
            </a:r>
            <a:r>
              <a:rPr lang="en-US" sz="2400" b="0" dirty="0" smtClean="0"/>
              <a:t> </a:t>
            </a:r>
            <a:r>
              <a:rPr lang="en-US" sz="2400" b="0" dirty="0" err="1" smtClean="0"/>
              <a:t>tính</a:t>
            </a:r>
            <a:r>
              <a:rPr lang="en-US" sz="2400" b="0" dirty="0" smtClean="0"/>
              <a:t> </a:t>
            </a:r>
            <a:r>
              <a:rPr lang="en-US" sz="2400" b="0" dirty="0" err="1" smtClean="0"/>
              <a:t>của</a:t>
            </a:r>
            <a:r>
              <a:rPr lang="en-US" sz="2400" b="0" dirty="0" smtClean="0"/>
              <a:t> Google </a:t>
            </a:r>
          </a:p>
          <a:p>
            <a:r>
              <a:rPr lang="en-US" sz="2400" b="0" dirty="0" err="1" smtClean="0"/>
              <a:t>Khó</a:t>
            </a:r>
            <a:r>
              <a:rPr lang="en-US" sz="2400" b="0" dirty="0" smtClean="0"/>
              <a:t> </a:t>
            </a:r>
            <a:r>
              <a:rPr lang="en-US" sz="2400" b="0" dirty="0" err="1" smtClean="0"/>
              <a:t>khăn</a:t>
            </a:r>
            <a:r>
              <a:rPr lang="en-US" sz="2400" b="0" dirty="0" smtClean="0"/>
              <a:t> </a:t>
            </a:r>
            <a:r>
              <a:rPr lang="en-US" sz="2400" b="0" dirty="0" err="1" smtClean="0"/>
              <a:t>cho</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khi</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Giảng</a:t>
            </a:r>
            <a:r>
              <a:rPr lang="en-US" sz="2400" b="0" dirty="0" smtClean="0"/>
              <a:t> </a:t>
            </a:r>
            <a:r>
              <a:rPr lang="en-US" sz="2400" b="0" dirty="0" err="1" smtClean="0"/>
              <a:t>viên</a:t>
            </a:r>
            <a:r>
              <a:rPr lang="en-US" sz="2400" b="0" dirty="0" smtClean="0"/>
              <a:t> </a:t>
            </a:r>
            <a:r>
              <a:rPr lang="en-US" sz="2400" b="0" dirty="0" err="1" smtClean="0"/>
              <a:t>liên</a:t>
            </a:r>
            <a:r>
              <a:rPr lang="en-US" sz="2400" b="0" dirty="0" smtClean="0"/>
              <a:t> </a:t>
            </a:r>
            <a:r>
              <a:rPr lang="en-US" sz="2400" b="0" dirty="0" err="1" smtClean="0"/>
              <a:t>hệ</a:t>
            </a:r>
            <a:r>
              <a:rPr lang="en-US" sz="2400" b="0" dirty="0" smtClean="0"/>
              <a:t> </a:t>
            </a:r>
            <a:r>
              <a:rPr lang="en-US" sz="2400" b="0" dirty="0" err="1" smtClean="0"/>
              <a:t>với</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để</a:t>
            </a:r>
            <a:r>
              <a:rPr lang="en-US" sz="2400" b="0" dirty="0" smtClean="0"/>
              <a:t> </a:t>
            </a:r>
            <a:r>
              <a:rPr lang="en-US" sz="2400" b="0" dirty="0" err="1" smtClean="0"/>
              <a:t>được</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phải</a:t>
            </a:r>
            <a:r>
              <a:rPr lang="en-US" sz="2400" b="0" dirty="0" smtClean="0"/>
              <a:t> </a:t>
            </a:r>
            <a:r>
              <a:rPr lang="en-US" sz="2400" b="0" dirty="0" err="1" smtClean="0"/>
              <a:t>tìm</a:t>
            </a:r>
            <a:r>
              <a:rPr lang="en-US" sz="2400" b="0" dirty="0" smtClean="0"/>
              <a:t> </a:t>
            </a:r>
            <a:r>
              <a:rPr lang="en-US" sz="2400" b="0" dirty="0" err="1" smtClean="0"/>
              <a:t>phòng</a:t>
            </a:r>
            <a:r>
              <a:rPr lang="en-US" sz="2400" b="0" dirty="0" smtClean="0"/>
              <a:t> </a:t>
            </a:r>
            <a:r>
              <a:rPr lang="en-US" sz="2400" b="0" dirty="0" err="1" smtClean="0"/>
              <a:t>phù</a:t>
            </a:r>
            <a:r>
              <a:rPr lang="en-US" sz="2400" b="0" dirty="0" smtClean="0"/>
              <a:t> </a:t>
            </a:r>
            <a:r>
              <a:rPr lang="en-US" sz="2400" b="0" dirty="0" err="1" smtClean="0"/>
              <a:t>hợp</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có</a:t>
            </a:r>
            <a:r>
              <a:rPr lang="en-US" sz="2400" b="0" dirty="0" smtClean="0"/>
              <a:t> </a:t>
            </a:r>
            <a:r>
              <a:rPr lang="en-US" sz="2400" b="0" dirty="0" err="1" smtClean="0"/>
              <a:t>sai</a:t>
            </a:r>
            <a:r>
              <a:rPr lang="en-US" sz="2400" b="0" dirty="0" smtClean="0"/>
              <a:t> </a:t>
            </a:r>
            <a:r>
              <a:rPr lang="en-US" sz="2400" b="0" dirty="0" err="1" smtClean="0"/>
              <a:t>sót</a:t>
            </a:r>
            <a:endParaRPr lang="en-US" sz="2400" b="0" dirty="0" smtClean="0"/>
          </a:p>
          <a:p>
            <a:pPr marL="0" indent="0">
              <a:buNone/>
            </a:pPr>
            <a:r>
              <a:rPr lang="en-US" sz="2400" b="0" dirty="0" smtClean="0"/>
              <a:t>=&gt; </a:t>
            </a:r>
            <a:r>
              <a:rPr lang="en-US" sz="2400" b="0" dirty="0" err="1" smtClean="0"/>
              <a:t>Xây</a:t>
            </a:r>
            <a:r>
              <a:rPr lang="en-US" sz="2400" b="0" dirty="0" smtClean="0"/>
              <a:t> </a:t>
            </a:r>
            <a:r>
              <a:rPr lang="en-US" sz="2400" b="0" dirty="0" err="1"/>
              <a:t>dựng</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smtClean="0"/>
              <a:t>hành</a:t>
            </a:r>
            <a:endParaRPr lang="en-US" sz="2400" b="0" dirty="0"/>
          </a:p>
          <a:p>
            <a:endParaRPr lang="en-US" sz="2400"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smtClean="0">
                <a:latin typeface="+mn-lt"/>
              </a:rPr>
              <a:t>Xây dựng website quản lý phòng thực hành</a:t>
            </a:r>
          </a:p>
          <a:p>
            <a:pPr lvl="1">
              <a:buFont typeface="Arial" panose="020B0604020202020204" pitchFamily="34" charset="0"/>
              <a:buChar char="•"/>
            </a:pPr>
            <a:r>
              <a:rPr lang="en-US" sz="2400" smtClean="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a:t>
            </a:r>
            <a:r>
              <a:rPr lang="en-US" sz="2400" smtClean="0">
                <a:latin typeface="+mn-lt"/>
              </a:rPr>
              <a:t>năng (giảng viên, cán bộ quản lý)</a:t>
            </a:r>
            <a:endParaRPr lang="en-US" sz="2400">
              <a:latin typeface="+mn-lt"/>
            </a:endParaRPr>
          </a:p>
          <a:p>
            <a:pPr lvl="1">
              <a:buFont typeface="Arial" panose="020B0604020202020204" pitchFamily="34" charset="0"/>
              <a:buChar char="•"/>
            </a:pPr>
            <a:r>
              <a:rPr lang="en-US" sz="2400" b="0" err="1" smtClean="0">
                <a:latin typeface="+mn-lt"/>
              </a:rPr>
              <a:t>Thực</a:t>
            </a:r>
            <a:r>
              <a:rPr lang="en-US" sz="2400" b="0" smtClean="0">
                <a:latin typeface="+mn-lt"/>
              </a:rPr>
              <a:t> </a:t>
            </a:r>
            <a:r>
              <a:rPr lang="en-US" sz="2400" b="0" err="1" smtClean="0">
                <a:latin typeface="+mn-lt"/>
              </a:rPr>
              <a:t>hiện</a:t>
            </a:r>
            <a:r>
              <a:rPr lang="en-US" sz="2400" b="0" smtClean="0">
                <a:latin typeface="+mn-lt"/>
              </a:rPr>
              <a:t> </a:t>
            </a:r>
            <a:r>
              <a:rPr lang="en-US" sz="2400" b="0" err="1" smtClean="0">
                <a:latin typeface="+mn-lt"/>
              </a:rPr>
              <a:t>đúng</a:t>
            </a:r>
            <a:r>
              <a:rPr lang="en-US" sz="2400" b="0" smtClean="0">
                <a:latin typeface="+mn-lt"/>
              </a:rPr>
              <a:t> </a:t>
            </a:r>
            <a:r>
              <a:rPr lang="en-US" sz="2400" b="0" err="1" smtClean="0">
                <a:latin typeface="+mn-lt"/>
              </a:rPr>
              <a:t>quy</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quản</a:t>
            </a:r>
            <a:r>
              <a:rPr lang="en-US" sz="2400" b="0" smtClean="0">
                <a:latin typeface="+mn-lt"/>
              </a:rPr>
              <a:t> </a:t>
            </a:r>
            <a:r>
              <a:rPr lang="en-US" sz="2400" b="0" err="1" smtClean="0">
                <a:latin typeface="+mn-lt"/>
              </a:rPr>
              <a:t>lý</a:t>
            </a:r>
            <a:endParaRPr lang="en-US" sz="2400" b="0" smtClean="0">
              <a:latin typeface="+mn-lt"/>
            </a:endParaRPr>
          </a:p>
          <a:p>
            <a:pPr lvl="1">
              <a:buFont typeface="Arial" panose="020B0604020202020204" pitchFamily="34" charset="0"/>
              <a:buChar char="•"/>
            </a:pPr>
            <a:r>
              <a:rPr lang="en-US" sz="2400" b="0" err="1" smtClean="0">
                <a:latin typeface="+mn-lt"/>
              </a:rPr>
              <a:t>Tối</a:t>
            </a:r>
            <a:r>
              <a:rPr lang="en-US" sz="2400" b="0" smtClean="0">
                <a:latin typeface="+mn-lt"/>
              </a:rPr>
              <a:t> </a:t>
            </a:r>
            <a:r>
              <a:rPr lang="en-US" sz="2400" b="0" err="1" smtClean="0">
                <a:latin typeface="+mn-lt"/>
              </a:rPr>
              <a:t>ưu</a:t>
            </a:r>
            <a:r>
              <a:rPr lang="en-US" sz="2400" b="0" smtClean="0">
                <a:latin typeface="+mn-lt"/>
              </a:rPr>
              <a:t> </a:t>
            </a:r>
            <a:r>
              <a:rPr lang="en-US" sz="2400" b="0" err="1" smtClean="0">
                <a:latin typeface="+mn-lt"/>
              </a:rPr>
              <a:t>hóa</a:t>
            </a:r>
            <a:r>
              <a:rPr lang="en-US" sz="2400" b="0" smtClean="0">
                <a:latin typeface="+mn-lt"/>
              </a:rPr>
              <a:t> </a:t>
            </a:r>
            <a:r>
              <a:rPr lang="en-US" sz="2400" b="0" err="1" smtClean="0">
                <a:latin typeface="+mn-lt"/>
              </a:rPr>
              <a:t>thao</a:t>
            </a:r>
            <a:r>
              <a:rPr lang="en-US" sz="2400" b="0" smtClean="0">
                <a:latin typeface="+mn-lt"/>
              </a:rPr>
              <a:t> </a:t>
            </a:r>
            <a:r>
              <a:rPr lang="en-US" sz="2400" b="0" err="1" smtClean="0">
                <a:latin typeface="+mn-lt"/>
              </a:rPr>
              <a:t>tác</a:t>
            </a:r>
            <a:r>
              <a:rPr lang="en-US" sz="2400" b="0" smtClean="0">
                <a:latin typeface="+mn-lt"/>
              </a:rPr>
              <a:t> </a:t>
            </a:r>
            <a:r>
              <a:rPr lang="en-US" sz="2400" b="0" err="1" smtClean="0">
                <a:latin typeface="+mn-lt"/>
              </a:rPr>
              <a:t>người</a:t>
            </a:r>
            <a:r>
              <a:rPr lang="en-US" sz="2400" b="0" smtClean="0">
                <a:latin typeface="+mn-lt"/>
              </a:rPr>
              <a:t> </a:t>
            </a:r>
            <a:r>
              <a:rPr lang="en-US" sz="2400" b="0" err="1" smtClean="0">
                <a:latin typeface="+mn-lt"/>
              </a:rPr>
              <a:t>dùng</a:t>
            </a:r>
            <a:endParaRPr lang="en-US" sz="2400" b="0" smtClean="0">
              <a:latin typeface="+mn-lt"/>
            </a:endParaRPr>
          </a:p>
          <a:p>
            <a:pPr lvl="1">
              <a:buFont typeface="Arial" panose="020B0604020202020204" pitchFamily="34" charset="0"/>
              <a:buChar char="•"/>
            </a:pPr>
            <a:r>
              <a:rPr lang="en-US" sz="2400" b="0" err="1" smtClean="0">
                <a:latin typeface="+mn-lt"/>
              </a:rPr>
              <a:t>Tương</a:t>
            </a:r>
            <a:r>
              <a:rPr lang="en-US" sz="2400" b="0" smtClean="0">
                <a:latin typeface="+mn-lt"/>
              </a:rPr>
              <a:t> </a:t>
            </a:r>
            <a:r>
              <a:rPr lang="en-US" sz="2400" b="0" err="1" smtClean="0">
                <a:latin typeface="+mn-lt"/>
              </a:rPr>
              <a:t>thích</a:t>
            </a:r>
            <a:r>
              <a:rPr lang="en-US" sz="2400" b="0" smtClean="0">
                <a:latin typeface="+mn-lt"/>
              </a:rPr>
              <a:t> </a:t>
            </a:r>
            <a:r>
              <a:rPr lang="en-US" sz="2400" b="0" err="1" smtClean="0">
                <a:latin typeface="+mn-lt"/>
              </a:rPr>
              <a:t>trên</a:t>
            </a:r>
            <a:r>
              <a:rPr lang="en-US" sz="2400" b="0" smtClean="0">
                <a:latin typeface="+mn-lt"/>
              </a:rPr>
              <a:t> </a:t>
            </a:r>
            <a:r>
              <a:rPr lang="en-US" sz="2400" b="0" err="1" smtClean="0">
                <a:latin typeface="+mn-lt"/>
              </a:rPr>
              <a:t>nhiều</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duyệt</a:t>
            </a:r>
            <a:r>
              <a:rPr lang="en-US" sz="2400" b="0" smtClean="0">
                <a:latin typeface="+mn-lt"/>
              </a:rPr>
              <a:t>, </a:t>
            </a:r>
            <a:r>
              <a:rPr lang="en-US" sz="2400" b="0" err="1" smtClean="0">
                <a:latin typeface="+mn-lt"/>
              </a:rPr>
              <a:t>thiết</a:t>
            </a:r>
            <a:r>
              <a:rPr lang="en-US" sz="2400" b="0" smtClean="0">
                <a:latin typeface="+mn-lt"/>
              </a:rPr>
              <a:t> bị</a:t>
            </a:r>
          </a:p>
          <a:p>
            <a:pPr lvl="1">
              <a:buFont typeface="Arial" panose="020B0604020202020204" pitchFamily="34" charset="0"/>
              <a:buChar char="•"/>
            </a:pPr>
            <a:endParaRPr lang="en-US" sz="2400" b="0" smtClean="0">
              <a:latin typeface="+mn-lt"/>
            </a:endParaRPr>
          </a:p>
        </p:txBody>
      </p:sp>
    </p:spTree>
    <p:extLst>
      <p:ext uri="{BB962C8B-B14F-4D97-AF65-F5344CB8AC3E}">
        <p14:creationId xmlns:p14="http://schemas.microsoft.com/office/powerpoint/2010/main" val="114933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và phạm vi nghiên cứu</a:t>
            </a:r>
            <a:endParaRPr lang="en-US"/>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smtClean="0">
                <a:latin typeface="+mn-lt"/>
              </a:rPr>
              <a:t>Đối tượng</a:t>
            </a:r>
          </a:p>
          <a:p>
            <a:pPr lvl="1">
              <a:buFont typeface="Arial" panose="020B0604020202020204" pitchFamily="34" charset="0"/>
              <a:buChar char="•"/>
            </a:pPr>
            <a:r>
              <a:rPr lang="en-US" sz="2400" smtClean="0">
                <a:latin typeface="+mn-lt"/>
              </a:rPr>
              <a:t>Giảng viên (đăng ký lịch thực hành)</a:t>
            </a:r>
          </a:p>
          <a:p>
            <a:pPr lvl="1">
              <a:buFont typeface="Arial" panose="020B0604020202020204" pitchFamily="34" charset="0"/>
              <a:buChar char="•"/>
            </a:pPr>
            <a:r>
              <a:rPr lang="en-US" sz="2400" smtClean="0">
                <a:latin typeface="+mn-lt"/>
              </a:rPr>
              <a:t>Cán bộ quản lý phòng thí nghiệm thực hành (quản lý phòng và xử lý các yêu cầu)</a:t>
            </a:r>
          </a:p>
          <a:p>
            <a:pPr lvl="1">
              <a:buFont typeface="Wingdings" panose="05000000000000000000" pitchFamily="2" charset="2"/>
              <a:buChar char="v"/>
            </a:pPr>
            <a:r>
              <a:rPr lang="en-US" sz="2400" b="1" smtClean="0">
                <a:latin typeface="+mn-lt"/>
              </a:rPr>
              <a:t>Phạm vi nghiên cứu</a:t>
            </a:r>
          </a:p>
          <a:p>
            <a:pPr lvl="1">
              <a:buFont typeface="Arial" panose="020B0604020202020204" pitchFamily="34" charset="0"/>
              <a:buChar char="•"/>
            </a:pPr>
            <a:r>
              <a:rPr lang="en-US" sz="2400" smtClean="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PHƯƠNG PHÁP NGHIÊN CỨU</a:t>
            </a:r>
            <a:endParaRPr lang="en-US"/>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dirty="0" smtClean="0">
                <a:latin typeface="+mn-lt"/>
              </a:rPr>
              <a:t>Thu </a:t>
            </a:r>
            <a:r>
              <a:rPr lang="en-US" sz="2900" b="1" dirty="0" err="1" smtClean="0">
                <a:latin typeface="+mn-lt"/>
              </a:rPr>
              <a:t>thập</a:t>
            </a:r>
            <a:r>
              <a:rPr lang="en-US" sz="2900" b="1" dirty="0" smtClean="0">
                <a:latin typeface="+mn-lt"/>
              </a:rPr>
              <a:t> </a:t>
            </a:r>
            <a:r>
              <a:rPr lang="en-US" sz="2900" b="1" dirty="0" err="1" smtClean="0">
                <a:latin typeface="+mn-lt"/>
              </a:rPr>
              <a:t>thông</a:t>
            </a:r>
            <a:r>
              <a:rPr lang="en-US" sz="2900" b="1" dirty="0" smtClean="0">
                <a:latin typeface="+mn-lt"/>
              </a:rPr>
              <a:t> tin</a:t>
            </a:r>
          </a:p>
          <a:p>
            <a:pPr lvl="1" algn="just">
              <a:buFont typeface="Wingdings" panose="05000000000000000000" pitchFamily="2" charset="2"/>
              <a:buChar char="v"/>
            </a:pPr>
            <a:r>
              <a:rPr lang="en-US" sz="2900" b="1" dirty="0" err="1" smtClean="0">
                <a:latin typeface="+mn-lt"/>
              </a:rPr>
              <a:t>Đề</a:t>
            </a:r>
            <a:r>
              <a:rPr lang="en-US" sz="2900" b="1" dirty="0" smtClean="0">
                <a:latin typeface="+mn-lt"/>
              </a:rPr>
              <a:t> </a:t>
            </a:r>
            <a:r>
              <a:rPr lang="en-US" sz="2900" b="1" dirty="0" err="1" smtClean="0">
                <a:latin typeface="+mn-lt"/>
              </a:rPr>
              <a:t>xuất</a:t>
            </a:r>
            <a:r>
              <a:rPr lang="en-US" sz="2900" b="1" dirty="0" smtClean="0">
                <a:latin typeface="+mn-lt"/>
              </a:rPr>
              <a:t> </a:t>
            </a:r>
            <a:r>
              <a:rPr lang="en-US" sz="2900" b="1" dirty="0" err="1" smtClean="0">
                <a:latin typeface="+mn-lt"/>
              </a:rPr>
              <a:t>giải</a:t>
            </a:r>
            <a:r>
              <a:rPr lang="en-US" sz="2900" b="1" dirty="0" smtClean="0">
                <a:latin typeface="+mn-lt"/>
              </a:rPr>
              <a:t> </a:t>
            </a:r>
            <a:r>
              <a:rPr lang="en-US" sz="2900" b="1" dirty="0" err="1" smtClean="0">
                <a:latin typeface="+mn-lt"/>
              </a:rPr>
              <a:t>pháp</a:t>
            </a:r>
            <a:endParaRPr lang="en-US" sz="2900" b="1" dirty="0" smtClean="0">
              <a:latin typeface="+mn-lt"/>
            </a:endParaRPr>
          </a:p>
          <a:p>
            <a:pPr lvl="1" algn="just">
              <a:buFont typeface="Arial" panose="020B0604020202020204" pitchFamily="34" charset="0"/>
              <a:buChar char="•"/>
            </a:pPr>
            <a:r>
              <a:rPr lang="en-US" sz="2900" dirty="0" smtClean="0">
                <a:latin typeface="+mn-lt"/>
              </a:rPr>
              <a:t>Spring </a:t>
            </a:r>
            <a:r>
              <a:rPr lang="en-US" sz="2900" dirty="0" smtClean="0">
                <a:latin typeface="+mn-lt"/>
              </a:rPr>
              <a:t>Framework 5.4</a:t>
            </a:r>
          </a:p>
          <a:p>
            <a:pPr lvl="1" algn="just">
              <a:buFont typeface="Arial" panose="020B0604020202020204" pitchFamily="34" charset="0"/>
              <a:buChar char="•"/>
            </a:pPr>
            <a:r>
              <a:rPr lang="en-US" sz="2900" dirty="0" err="1" smtClean="0">
                <a:latin typeface="+mn-lt"/>
              </a:rPr>
              <a:t>Hệ</a:t>
            </a:r>
            <a:r>
              <a:rPr lang="en-US" sz="2900" dirty="0" smtClean="0">
                <a:latin typeface="+mn-lt"/>
              </a:rPr>
              <a:t> </a:t>
            </a:r>
            <a:r>
              <a:rPr lang="en-US" sz="2900" dirty="0" err="1" smtClean="0">
                <a:latin typeface="+mn-lt"/>
              </a:rPr>
              <a:t>quản</a:t>
            </a:r>
            <a:r>
              <a:rPr lang="en-US" sz="2900" dirty="0" smtClean="0">
                <a:latin typeface="+mn-lt"/>
              </a:rPr>
              <a:t> </a:t>
            </a:r>
            <a:r>
              <a:rPr lang="en-US" sz="2900" dirty="0" err="1" smtClean="0">
                <a:latin typeface="+mn-lt"/>
              </a:rPr>
              <a:t>trị</a:t>
            </a:r>
            <a:r>
              <a:rPr lang="en-US" sz="2900" dirty="0" smtClean="0">
                <a:latin typeface="+mn-lt"/>
              </a:rPr>
              <a:t> CSDL MySQL, Apache</a:t>
            </a:r>
          </a:p>
          <a:p>
            <a:pPr lvl="1" algn="just">
              <a:buFont typeface="Wingdings" panose="05000000000000000000" pitchFamily="2" charset="2"/>
              <a:buChar char="v"/>
            </a:pPr>
            <a:r>
              <a:rPr lang="en-US" sz="2900" b="1" dirty="0" err="1">
                <a:latin typeface="+mj-lt"/>
              </a:rPr>
              <a:t>Nghiên</a:t>
            </a:r>
            <a:r>
              <a:rPr lang="en-US" sz="2900" b="1" dirty="0">
                <a:latin typeface="+mj-lt"/>
              </a:rPr>
              <a:t> </a:t>
            </a:r>
            <a:r>
              <a:rPr lang="en-US" sz="2900" b="1" dirty="0" err="1">
                <a:latin typeface="+mj-lt"/>
              </a:rPr>
              <a:t>cứu</a:t>
            </a:r>
            <a:r>
              <a:rPr lang="en-US" sz="2900" b="1" dirty="0">
                <a:latin typeface="+mj-lt"/>
              </a:rPr>
              <a:t> </a:t>
            </a:r>
            <a:r>
              <a:rPr lang="en-US" sz="2900" b="1" dirty="0" err="1">
                <a:latin typeface="+mj-lt"/>
              </a:rPr>
              <a:t>công</a:t>
            </a:r>
            <a:r>
              <a:rPr lang="en-US" sz="2900" b="1" dirty="0">
                <a:latin typeface="+mj-lt"/>
              </a:rPr>
              <a:t> </a:t>
            </a:r>
            <a:r>
              <a:rPr lang="en-US" sz="2900" b="1" dirty="0" err="1" smtClean="0">
                <a:latin typeface="+mj-lt"/>
              </a:rPr>
              <a:t>nghệ</a:t>
            </a:r>
            <a:endParaRPr lang="en-US" sz="2900" b="1" dirty="0">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pháp công nghệ</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965758"/>
            <a:ext cx="2982032" cy="1924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069992"/>
            <a:ext cx="2819400" cy="22546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8294" y="1559845"/>
            <a:ext cx="1741345" cy="1066800"/>
          </a:xfrm>
          <a:prstGeom prst="rect">
            <a:avLst/>
          </a:prstGeom>
        </p:spPr>
      </p:pic>
      <p:pic>
        <p:nvPicPr>
          <p:cNvPr id="9" name="Content Placeholder 8"/>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40673" y="1757812"/>
            <a:ext cx="3042607" cy="2050191"/>
          </a:xfr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45846" y="2503467"/>
            <a:ext cx="1262108" cy="118135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1400" y="3842580"/>
            <a:ext cx="1218940" cy="1035146"/>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48841" y="5002203"/>
            <a:ext cx="1456119" cy="82979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05862" y="1828801"/>
            <a:ext cx="3170930" cy="1979202"/>
          </a:xfrm>
          <a:prstGeom prst="rect">
            <a:avLst/>
          </a:prstGeom>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NGHIÊN CỨU</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smtClean="0"/>
              <a:t>thống</a:t>
            </a:r>
            <a:endParaRPr lang="en-US"/>
          </a:p>
          <a:p>
            <a:pPr>
              <a:buFont typeface="Wingdings" panose="05000000000000000000" pitchFamily="2" charset="2"/>
              <a:buChar char="v"/>
            </a:pPr>
            <a:r>
              <a:rPr lang="en-US" err="1" smtClean="0"/>
              <a:t>Thiết</a:t>
            </a:r>
            <a:r>
              <a:rPr lang="en-US" smtClean="0"/>
              <a:t> </a:t>
            </a:r>
            <a:r>
              <a:rPr lang="en-US" err="1"/>
              <a:t>kế</a:t>
            </a:r>
            <a:r>
              <a:rPr lang="en-US"/>
              <a:t> </a:t>
            </a:r>
            <a:r>
              <a:rPr lang="en-US" err="1" smtClean="0"/>
              <a:t>chương</a:t>
            </a:r>
            <a:r>
              <a:rPr lang="en-US" smtClean="0"/>
              <a:t> </a:t>
            </a:r>
            <a:r>
              <a:rPr lang="en-US" err="1" smtClean="0"/>
              <a:t>trình</a:t>
            </a:r>
            <a:endParaRPr lang="en-US"/>
          </a:p>
          <a:p>
            <a:pPr>
              <a:buFont typeface="Wingdings" panose="05000000000000000000" pitchFamily="2" charset="2"/>
              <a:buChar char="v"/>
            </a:pPr>
            <a:r>
              <a:rPr lang="en-US" err="1" smtClean="0"/>
              <a:t>Thiết</a:t>
            </a:r>
            <a:r>
              <a:rPr lang="en-US" smtClean="0"/>
              <a:t> </a:t>
            </a:r>
            <a:r>
              <a:rPr lang="en-US" err="1" smtClean="0"/>
              <a:t>kế</a:t>
            </a:r>
            <a:r>
              <a:rPr lang="en-US" smtClean="0"/>
              <a:t> </a:t>
            </a:r>
            <a:r>
              <a:rPr lang="en-US" err="1" smtClean="0"/>
              <a:t>cơ</a:t>
            </a:r>
            <a:r>
              <a:rPr lang="en-US" smtClean="0"/>
              <a:t> </a:t>
            </a:r>
            <a:r>
              <a:rPr lang="en-US" err="1" smtClean="0"/>
              <a:t>sở</a:t>
            </a:r>
            <a:r>
              <a:rPr lang="en-US" smtClean="0"/>
              <a:t> </a:t>
            </a:r>
            <a:r>
              <a:rPr lang="en-US" err="1" smtClean="0"/>
              <a:t>dữ</a:t>
            </a:r>
            <a:r>
              <a:rPr lang="en-US" smtClean="0"/>
              <a:t> liệu</a:t>
            </a:r>
          </a:p>
          <a:p>
            <a:pPr>
              <a:buFont typeface="Wingdings" panose="05000000000000000000" pitchFamily="2" charset="2"/>
              <a:buChar char="v"/>
            </a:pPr>
            <a:r>
              <a:rPr lang="en-US" smtClean="0"/>
              <a:t>Kết quả nghiên cứu</a:t>
            </a:r>
            <a:endParaRPr lang="en-US"/>
          </a:p>
          <a:p>
            <a:pPr marL="0" indent="0">
              <a:buNone/>
            </a:pPr>
            <a:endParaRPr lang="en-US" sz="240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5803</TotalTime>
  <Words>2696</Words>
  <Application>Microsoft Office PowerPoint</Application>
  <PresentationFormat>On-screen Show (4:3)</PresentationFormat>
  <Paragraphs>321</Paragraphs>
  <Slides>31</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Symbol</vt:lpstr>
      <vt:lpstr>Times New Roman</vt:lpstr>
      <vt:lpstr>Verdana</vt:lpstr>
      <vt:lpstr>Wingdings</vt: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NỘI DUNG NGHIÊN CỨU</vt:lpstr>
      <vt:lpstr>Mô tả hệ thống</vt:lpstr>
      <vt:lpstr>Ứng dụng di động</vt:lpstr>
      <vt:lpstr>Sơ đồ chức năng toàn hệ thống</vt:lpstr>
      <vt:lpstr>Sơ đồ xử lý</vt:lpstr>
      <vt:lpstr>Sơ đồ xử lý</vt:lpstr>
      <vt:lpstr>Sơ đồ xử lý</vt:lpstr>
      <vt:lpstr>Thiết kế dữ liệu</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Phong Pham</cp:lastModifiedBy>
  <cp:revision>382</cp:revision>
  <dcterms:created xsi:type="dcterms:W3CDTF">2008-08-06T06:37:20Z</dcterms:created>
  <dcterms:modified xsi:type="dcterms:W3CDTF">2018-12-06T20:19:35Z</dcterms:modified>
</cp:coreProperties>
</file>