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8" r:id="rId3"/>
    <p:sldId id="263" r:id="rId4"/>
    <p:sldId id="257" r:id="rId5"/>
    <p:sldId id="266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15F8-3232-4F59-8F75-02B487CB84C0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A77ED-69A3-485D-B9AA-58622F8B0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90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Providing Consistency </a:t>
            </a:r>
            <a:r>
              <a:rPr lang="en-US" altLang="zh-CN" sz="3600" dirty="0" smtClean="0"/>
              <a:t>during </a:t>
            </a:r>
            <a:r>
              <a:rPr lang="en-US" sz="3200" dirty="0" smtClean="0"/>
              <a:t>Network Partition</a:t>
            </a:r>
            <a:endParaRPr lang="en-US" sz="3600" b="1" dirty="0"/>
          </a:p>
        </p:txBody>
      </p:sp>
      <p:grpSp>
        <p:nvGrpSpPr>
          <p:cNvPr id="3" name="Group 23"/>
          <p:cNvGrpSpPr/>
          <p:nvPr/>
        </p:nvGrpSpPr>
        <p:grpSpPr>
          <a:xfrm>
            <a:off x="3676934" y="939117"/>
            <a:ext cx="1511141" cy="1378225"/>
            <a:chOff x="7089913" y="1364973"/>
            <a:chExt cx="2292626" cy="1616765"/>
          </a:xfrm>
        </p:grpSpPr>
        <p:sp>
          <p:nvSpPr>
            <p:cNvPr id="5" name="Rectangle 4"/>
            <p:cNvSpPr/>
            <p:nvPr/>
          </p:nvSpPr>
          <p:spPr bwMode="auto">
            <a:xfrm>
              <a:off x="7394713" y="16035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547113" y="17559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9513" y="19083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89913" y="1364973"/>
              <a:ext cx="2292626" cy="1616765"/>
            </a:xfrm>
            <a:prstGeom prst="roundRect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835104" y="4081670"/>
            <a:ext cx="1391841" cy="2153478"/>
            <a:chOff x="1855304" y="4081670"/>
            <a:chExt cx="1855305" cy="246490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2977545" y="4081670"/>
            <a:ext cx="1391841" cy="2153478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5110958" y="4081670"/>
            <a:ext cx="1391841" cy="2153478"/>
            <a:chOff x="1855304" y="4081670"/>
            <a:chExt cx="1855305" cy="2464904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20" name="Flowchart: Magnetic Disk 19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1080404" y="6235149"/>
            <a:ext cx="5420706" cy="307777"/>
            <a:chOff x="1440163" y="6235148"/>
            <a:chExt cx="7225725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1440163" y="6235148"/>
              <a:ext cx="116112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188" y="6235148"/>
              <a:ext cx="190045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8940" y="6235148"/>
              <a:ext cx="187694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B</a:t>
              </a: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24580" y="5355161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24579" y="5016180"/>
            <a:ext cx="155824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086902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86024" y="4984565"/>
            <a:ext cx="155824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233605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603124" y="1639526"/>
            <a:ext cx="4429306" cy="4862850"/>
          </a:xfrm>
          <a:custGeom>
            <a:avLst/>
            <a:gdLst>
              <a:gd name="connsiteX0" fmla="*/ 2044127 w 2044127"/>
              <a:gd name="connsiteY0" fmla="*/ 0 h 3408218"/>
              <a:gd name="connsiteX1" fmla="*/ 196854 w 2044127"/>
              <a:gd name="connsiteY1" fmla="*/ 1154546 h 3408218"/>
              <a:gd name="connsiteX2" fmla="*/ 141436 w 2044127"/>
              <a:gd name="connsiteY2" fmla="*/ 3408218 h 340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7" h="3408218">
                <a:moveTo>
                  <a:pt x="2044127" y="0"/>
                </a:moveTo>
                <a:cubicBezTo>
                  <a:pt x="1279048" y="293255"/>
                  <a:pt x="513969" y="586510"/>
                  <a:pt x="196854" y="1154546"/>
                </a:cubicBezTo>
                <a:cubicBezTo>
                  <a:pt x="-120261" y="1722582"/>
                  <a:pt x="10587" y="2565400"/>
                  <a:pt x="141436" y="3408218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 bwMode="auto">
          <a:xfrm>
            <a:off x="7325174" y="1362872"/>
            <a:ext cx="1590674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Server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037896" y="2296456"/>
            <a:ext cx="1380515" cy="178521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53201" y="4277515"/>
            <a:ext cx="25908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partition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PS can talk to EN3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 cannot talk to EN3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65047" y="21325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 bwMode="auto">
          <a:xfrm>
            <a:off x="4774774" y="22432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2" name="Content Placeholder 2"/>
          <p:cNvSpPr>
            <a:spLocks noGrp="1"/>
          </p:cNvSpPr>
          <p:nvPr>
            <p:ph sz="half" idx="2"/>
          </p:nvPr>
        </p:nvSpPr>
        <p:spPr>
          <a:xfrm>
            <a:off x="218995" y="1165321"/>
            <a:ext cx="3440790" cy="2080570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Partition Layer only reads from offsets returned from successful appends </a:t>
            </a:r>
          </a:p>
          <a:p>
            <a:pPr lvl="1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Committed on all replicas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Offset valid on any replica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756675" y="5262398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2918997" y="5239383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083038" y="5239382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31088" y="3005798"/>
            <a:ext cx="23308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to read from EN3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188075" y="1651470"/>
            <a:ext cx="213709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514398" y="2190022"/>
            <a:ext cx="3904013" cy="18916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 bwMode="auto">
          <a:xfrm>
            <a:off x="883025" y="4953000"/>
            <a:ext cx="228600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048000" y="4912660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1962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/>
      <p:bldP spid="73" grpId="0" animBg="1"/>
      <p:bldP spid="52" grpId="0" build="p"/>
      <p:bldP spid="53" grpId="0" animBg="1"/>
      <p:bldP spid="54" grpId="0" animBg="1"/>
      <p:bldP spid="55" grpId="0" animBg="1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Approach to Consistency</a:t>
            </a:r>
            <a:r>
              <a:rPr lang="en-US" altLang="zh-CN" sz="3600" dirty="0" smtClean="0"/>
              <a:t>, Availability&amp; Partition tolerance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10" y="1204609"/>
            <a:ext cx="8874587" cy="526173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Layering and co-design provides CAP for </a:t>
            </a:r>
            <a:r>
              <a:rPr lang="en-US" sz="2400" dirty="0" smtClean="0"/>
              <a:t>Windows Azure Storage</a:t>
            </a:r>
            <a:endParaRPr lang="en-US" sz="2400" dirty="0"/>
          </a:p>
          <a:p>
            <a:pPr lvl="1"/>
            <a:r>
              <a:rPr lang="en-US" sz="2400" dirty="0" smtClean="0"/>
              <a:t>Stream Layer</a:t>
            </a:r>
          </a:p>
          <a:p>
            <a:pPr lvl="2"/>
            <a:r>
              <a:rPr lang="en-US" dirty="0" smtClean="0"/>
              <a:t>Availability</a:t>
            </a:r>
          </a:p>
          <a:p>
            <a:pPr lvl="3"/>
            <a:r>
              <a:rPr lang="en-US" dirty="0" smtClean="0"/>
              <a:t>In case of write failure</a:t>
            </a:r>
            <a:r>
              <a:rPr lang="en-US" altLang="zh-CN" dirty="0" smtClean="0"/>
              <a:t>, just create new extent</a:t>
            </a:r>
            <a:endParaRPr lang="en-US" dirty="0" smtClean="0"/>
          </a:p>
          <a:p>
            <a:pPr lvl="2"/>
            <a:r>
              <a:rPr lang="en-US" dirty="0" smtClean="0"/>
              <a:t>Consistency</a:t>
            </a:r>
          </a:p>
          <a:p>
            <a:pPr lvl="3"/>
            <a:r>
              <a:rPr lang="en-US" dirty="0" smtClean="0"/>
              <a:t>replicas are bit-wise identical up to the commit length</a:t>
            </a:r>
          </a:p>
          <a:p>
            <a:pPr lvl="1"/>
            <a:r>
              <a:rPr lang="en-US" sz="2400" dirty="0" smtClean="0"/>
              <a:t>Partition Layer</a:t>
            </a:r>
          </a:p>
          <a:p>
            <a:pPr lvl="2"/>
            <a:r>
              <a:rPr lang="en-US" dirty="0" smtClean="0"/>
              <a:t>Consistency</a:t>
            </a:r>
          </a:p>
          <a:p>
            <a:pPr lvl="3"/>
            <a:r>
              <a:rPr lang="en-US" dirty="0" smtClean="0"/>
              <a:t> make sure object read</a:t>
            </a:r>
            <a:r>
              <a:rPr lang="en-US" altLang="zh-CN" dirty="0" smtClean="0"/>
              <a:t>/write consistent in case of write failure &amp; partition failure</a:t>
            </a:r>
          </a:p>
          <a:p>
            <a:pPr lvl="3"/>
            <a:r>
              <a:rPr lang="en-US" altLang="zh-CN" dirty="0" smtClean="0"/>
              <a:t>Log replaying records for partition server load</a:t>
            </a:r>
          </a:p>
          <a:p>
            <a:pPr lvl="2"/>
            <a:r>
              <a:rPr lang="en-US" dirty="0" smtClean="0"/>
              <a:t>Availability </a:t>
            </a:r>
          </a:p>
          <a:p>
            <a:pPr lvl="3"/>
            <a:r>
              <a:rPr lang="en-US" dirty="0" err="1" smtClean="0"/>
              <a:t>RangePartitions</a:t>
            </a:r>
            <a:r>
              <a:rPr lang="en-US" dirty="0" smtClean="0"/>
              <a:t> can be served by any partition server and are moved to available servers if a partition server fails</a:t>
            </a:r>
          </a:p>
        </p:txBody>
      </p:sp>
    </p:spTree>
    <p:extLst>
      <p:ext uri="{BB962C8B-B14F-4D97-AF65-F5344CB8AC3E}">
        <p14:creationId xmlns="" xmlns:p14="http://schemas.microsoft.com/office/powerpoint/2010/main" val="2807808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Choices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10" y="1204609"/>
            <a:ext cx="4282590" cy="526173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Append-only System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Greatly simplifies replication protocol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failure handling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, repairing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Tradeoff: GC overhead</a:t>
            </a:r>
            <a:endParaRPr lang="en-US" sz="2000" dirty="0" smtClean="0"/>
          </a:p>
          <a:p>
            <a:r>
              <a:rPr lang="en-US" sz="2000" b="1" dirty="0" smtClean="0">
                <a:solidFill>
                  <a:schemeClr val="tx1"/>
                </a:solidFill>
              </a:rPr>
              <a:t>Multi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-Data </a:t>
            </a:r>
            <a:r>
              <a:rPr lang="en-US" altLang="zh-CN" sz="2000" b="1" dirty="0" smtClean="0"/>
              <a:t>abstraction from single stack</a:t>
            </a:r>
            <a:endParaRPr lang="en-US" altLang="zh-CN" sz="2000" b="1" dirty="0"/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Simplifies hardware management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Tradeoff: single stack is not optimized for specific workload pattern</a:t>
            </a:r>
          </a:p>
          <a:p>
            <a:endParaRPr lang="en-US" sz="1800" b="1" dirty="0"/>
          </a:p>
          <a:p>
            <a:endParaRPr lang="en-US" sz="12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143000"/>
            <a:ext cx="4267200" cy="526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/>
              <a:t>Automatic load balancing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adapt to various traffic conditions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Tradeoff</a:t>
            </a:r>
            <a:r>
              <a:rPr lang="en-US" sz="2000" dirty="0">
                <a:solidFill>
                  <a:srgbClr val="C00000"/>
                </a:solidFill>
              </a:rPr>
              <a:t>: Need to tune based on many </a:t>
            </a:r>
            <a:r>
              <a:rPr lang="en-US" sz="2000" dirty="0" smtClean="0">
                <a:solidFill>
                  <a:srgbClr val="C00000"/>
                </a:solidFill>
              </a:rPr>
              <a:t>dimensions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b="1" dirty="0" smtClean="0"/>
              <a:t>Erasure Coding for blobs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Reduce cost of storage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Tradeoff: more complicated mechanism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7808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 of </a:t>
            </a:r>
            <a:r>
              <a:rPr lang="en-US" dirty="0" smtClean="0"/>
              <a:t>Windows Azure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Bind users to Microsoft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Only windows centric applications are supported by Microsoft 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Many middleware </a:t>
            </a:r>
            <a:r>
              <a:rPr lang="en-US" altLang="zh-CN" dirty="0" smtClean="0"/>
              <a:t>written in </a:t>
            </a:r>
            <a:r>
              <a:rPr lang="en-US" altLang="zh-CN" dirty="0" err="1" smtClean="0"/>
              <a:t>unix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environment </a:t>
            </a:r>
            <a:r>
              <a:rPr lang="en-US" dirty="0" smtClean="0"/>
              <a:t> not supported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Difficult to port them to run on </a:t>
            </a:r>
            <a:r>
              <a:rPr lang="en-US" dirty="0" smtClean="0">
                <a:solidFill>
                  <a:srgbClr val="FF0000"/>
                </a:solidFill>
              </a:rPr>
              <a:t>Windows Azure Storage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Cannot have user own specified OS installed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Windows OS is already there</a:t>
            </a:r>
            <a:r>
              <a:rPr lang="en-US" altLang="zh-CN" dirty="0" smtClean="0">
                <a:solidFill>
                  <a:srgbClr val="FF0000"/>
                </a:solidFill>
              </a:rPr>
              <a:t>, irrespective of user choice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http://blog.copdfoundation.org/wp-content/uploads/2012/09/C-Users-sschlegel-Pictures-Question-Mark-M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86400" y="3657600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50504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Providing Consistency for </a:t>
            </a:r>
            <a:r>
              <a:rPr lang="en-US" sz="3600" b="1" dirty="0" smtClean="0"/>
              <a:t>Log Streams</a:t>
            </a:r>
            <a:endParaRPr lang="en-US" sz="3600" b="1" dirty="0"/>
          </a:p>
        </p:txBody>
      </p:sp>
      <p:grpSp>
        <p:nvGrpSpPr>
          <p:cNvPr id="3" name="Group 23"/>
          <p:cNvGrpSpPr/>
          <p:nvPr/>
        </p:nvGrpSpPr>
        <p:grpSpPr>
          <a:xfrm>
            <a:off x="3676934" y="939117"/>
            <a:ext cx="1511141" cy="1378225"/>
            <a:chOff x="7089913" y="1364973"/>
            <a:chExt cx="2292626" cy="1616765"/>
          </a:xfrm>
        </p:grpSpPr>
        <p:sp>
          <p:nvSpPr>
            <p:cNvPr id="5" name="Rectangle 4"/>
            <p:cNvSpPr/>
            <p:nvPr/>
          </p:nvSpPr>
          <p:spPr bwMode="auto">
            <a:xfrm>
              <a:off x="7394713" y="16035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547113" y="17559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9513" y="19083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89913" y="1364973"/>
              <a:ext cx="2292626" cy="1616765"/>
            </a:xfrm>
            <a:prstGeom prst="roundRect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835104" y="4081670"/>
            <a:ext cx="1391841" cy="2153478"/>
            <a:chOff x="1855304" y="4081670"/>
            <a:chExt cx="1855305" cy="246490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2977545" y="4081670"/>
            <a:ext cx="1391841" cy="2153478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5110958" y="4081670"/>
            <a:ext cx="1391841" cy="2153478"/>
            <a:chOff x="1855304" y="4081670"/>
            <a:chExt cx="1855305" cy="2464904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20" name="Flowchart: Magnetic Disk 19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1080404" y="6235149"/>
            <a:ext cx="5420705" cy="307777"/>
            <a:chOff x="1440163" y="6235148"/>
            <a:chExt cx="7225725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1440163" y="6235148"/>
              <a:ext cx="116112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188" y="6235148"/>
              <a:ext cx="190045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8940" y="6235148"/>
              <a:ext cx="187694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B</a:t>
              </a: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24580" y="5355161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24579" y="5016180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086902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86024" y="4984565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233605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4996331" y="1603512"/>
            <a:ext cx="2310789" cy="1325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 bwMode="auto">
          <a:xfrm>
            <a:off x="884105" y="495759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041750" y="492285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603124" y="1639526"/>
            <a:ext cx="4429306" cy="4862850"/>
          </a:xfrm>
          <a:custGeom>
            <a:avLst/>
            <a:gdLst>
              <a:gd name="connsiteX0" fmla="*/ 2044127 w 2044127"/>
              <a:gd name="connsiteY0" fmla="*/ 0 h 3408218"/>
              <a:gd name="connsiteX1" fmla="*/ 196854 w 2044127"/>
              <a:gd name="connsiteY1" fmla="*/ 1154546 h 3408218"/>
              <a:gd name="connsiteX2" fmla="*/ 141436 w 2044127"/>
              <a:gd name="connsiteY2" fmla="*/ 3408218 h 340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7" h="3408218">
                <a:moveTo>
                  <a:pt x="2044127" y="0"/>
                </a:moveTo>
                <a:cubicBezTo>
                  <a:pt x="1279048" y="293255"/>
                  <a:pt x="513969" y="586510"/>
                  <a:pt x="196854" y="1154546"/>
                </a:cubicBezTo>
                <a:cubicBezTo>
                  <a:pt x="-120261" y="1722582"/>
                  <a:pt x="10587" y="2565400"/>
                  <a:pt x="141436" y="3408218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 bwMode="auto">
          <a:xfrm>
            <a:off x="7325174" y="1362872"/>
            <a:ext cx="1590674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Server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819338" y="2136592"/>
            <a:ext cx="2291562" cy="189207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82643" y="1158483"/>
            <a:ext cx="19220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 commit length</a:t>
            </a:r>
          </a:p>
        </p:txBody>
      </p:sp>
      <p:cxnSp>
        <p:nvCxnSpPr>
          <p:cNvPr id="67" name="Straight Arrow Connector 66"/>
          <p:cNvCxnSpPr>
            <a:endCxn id="16" idx="0"/>
          </p:cNvCxnSpPr>
          <p:nvPr/>
        </p:nvCxnSpPr>
        <p:spPr>
          <a:xfrm flipH="1">
            <a:off x="3673465" y="2175252"/>
            <a:ext cx="695920" cy="190641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" idx="2"/>
          </p:cNvCxnSpPr>
          <p:nvPr/>
        </p:nvCxnSpPr>
        <p:spPr>
          <a:xfrm>
            <a:off x="4541691" y="2136592"/>
            <a:ext cx="700941" cy="10041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ultiply 69"/>
          <p:cNvSpPr/>
          <p:nvPr/>
        </p:nvSpPr>
        <p:spPr bwMode="auto">
          <a:xfrm>
            <a:off x="4651418" y="2247249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1" name="Content Placeholder 2"/>
          <p:cNvSpPr>
            <a:spLocks noGrp="1"/>
          </p:cNvSpPr>
          <p:nvPr>
            <p:ph sz="half" idx="2"/>
          </p:nvPr>
        </p:nvSpPr>
        <p:spPr>
          <a:xfrm>
            <a:off x="175161" y="904268"/>
            <a:ext cx="3165142" cy="2505301"/>
          </a:xfrm>
        </p:spPr>
        <p:txBody>
          <a:bodyPr>
            <a:normAutofit fontScale="77500" lnSpcReduction="20000"/>
          </a:bodyPr>
          <a:lstStyle/>
          <a:p>
            <a:pPr marL="0" indent="0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Logs are used on partition load</a:t>
            </a:r>
          </a:p>
          <a:p>
            <a:pPr marL="325424" lvl="1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100" b="1" u="sng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Commit and Metadata log streams</a:t>
            </a:r>
          </a:p>
          <a:p>
            <a:pPr marL="0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Check commit length first</a:t>
            </a:r>
          </a:p>
          <a:p>
            <a:pPr marL="0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Only read from</a:t>
            </a:r>
          </a:p>
          <a:p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Unsealed replica if all replicas have the same commit length</a:t>
            </a:r>
          </a:p>
          <a:p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A sealed replica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77545" y="3185627"/>
            <a:ext cx="25632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 commit length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571920" y="2816295"/>
            <a:ext cx="13342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Seal Extent</a:t>
            </a:r>
          </a:p>
        </p:txBody>
      </p:sp>
      <p:cxnSp>
        <p:nvCxnSpPr>
          <p:cNvPr id="86" name="Straight Arrow Connector 85"/>
          <p:cNvCxnSpPr>
            <a:stCxn id="7" idx="3"/>
            <a:endCxn id="56" idx="1"/>
          </p:cNvCxnSpPr>
          <p:nvPr/>
        </p:nvCxnSpPr>
        <p:spPr>
          <a:xfrm>
            <a:off x="5004641" y="1769442"/>
            <a:ext cx="2320532" cy="2412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84000" y="1826531"/>
            <a:ext cx="19949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 EN1, EN2 for loading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037895" y="2296456"/>
            <a:ext cx="1482880" cy="178521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822807" y="2136592"/>
            <a:ext cx="2288093" cy="189669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676935" y="2175252"/>
            <a:ext cx="692451" cy="191104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90874" y="4277515"/>
            <a:ext cx="225600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partition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PS can talk to EN3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 cannot talk to EN3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65047" y="21325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 bwMode="auto">
          <a:xfrm>
            <a:off x="4774774" y="22432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3514398" y="2190022"/>
            <a:ext cx="3904013" cy="18916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655520" y="21579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ultiply 53"/>
          <p:cNvSpPr/>
          <p:nvPr/>
        </p:nvSpPr>
        <p:spPr bwMode="auto">
          <a:xfrm>
            <a:off x="4765247" y="22686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9367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27" grpId="0" animBg="1"/>
      <p:bldP spid="61" grpId="0"/>
      <p:bldP spid="70" grpId="0" animBg="1"/>
      <p:bldP spid="71" grpId="0" build="p"/>
      <p:bldP spid="84" grpId="0"/>
      <p:bldP spid="85" grpId="0"/>
      <p:bldP spid="85" grpId="1"/>
      <p:bldP spid="91" grpId="0"/>
      <p:bldP spid="38" grpId="0"/>
      <p:bldP spid="73" grpId="0" animBg="1"/>
      <p:bldP spid="54" grpId="0" animBg="1"/>
      <p:bldP spid="5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353</Words>
  <Application>Microsoft Office PowerPoint</Application>
  <PresentationFormat>On-screen Show (4:3)</PresentationFormat>
  <Paragraphs>85</Paragraphs>
  <Slides>6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Providing Consistency during Network Partition</vt:lpstr>
      <vt:lpstr>Approach to Consistency, Availability&amp; Partition tolerance</vt:lpstr>
      <vt:lpstr>Design Choices and Lessons Learned</vt:lpstr>
      <vt:lpstr>Disadvantages of Windows Azure Storage</vt:lpstr>
      <vt:lpstr> </vt:lpstr>
      <vt:lpstr>Providing Consistency for Log Streams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wangsibo</dc:creator>
  <cp:lastModifiedBy>wangsibo</cp:lastModifiedBy>
  <cp:revision>52</cp:revision>
  <dcterms:created xsi:type="dcterms:W3CDTF">2012-10-21T12:53:47Z</dcterms:created>
  <dcterms:modified xsi:type="dcterms:W3CDTF">2012-10-23T02:28:33Z</dcterms:modified>
</cp:coreProperties>
</file>