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57" r:id="rId4"/>
    <p:sldId id="28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4" r:id="rId19"/>
    <p:sldId id="280" r:id="rId20"/>
    <p:sldId id="281" r:id="rId21"/>
    <p:sldId id="282"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57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50521-0A22-4C4F-9583-CC00CD917C38}" type="datetimeFigureOut">
              <a:rPr lang="en-SG" smtClean="0"/>
              <a:pPr/>
              <a:t>23/10/2012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4FE34-22A1-4F3B-A685-A31CBAE87C9F}" type="slidenum">
              <a:rPr lang="en-SG" smtClean="0"/>
              <a:pPr/>
              <a:t>‹#›</a:t>
            </a:fld>
            <a:endParaRPr lang="en-SG"/>
          </a:p>
        </p:txBody>
      </p:sp>
    </p:spTree>
    <p:extLst>
      <p:ext uri="{BB962C8B-B14F-4D97-AF65-F5344CB8AC3E}">
        <p14:creationId xmlns:p14="http://schemas.microsoft.com/office/powerpoint/2010/main" val="358661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10/23/2012 12:26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4266291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val="150662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68" name="TextBox 67"/>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90" name="Group 89"/>
          <p:cNvGrpSpPr/>
          <p:nvPr/>
        </p:nvGrpSpPr>
        <p:grpSpPr>
          <a:xfrm>
            <a:off x="6553200" y="3581400"/>
            <a:ext cx="2132310" cy="2142673"/>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43" name="TextBox 42"/>
          <p:cNvSpPr txBox="1"/>
          <p:nvPr/>
        </p:nvSpPr>
        <p:spPr>
          <a:xfrm>
            <a:off x="2626827" y="144270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48" name="TextBox 47"/>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49" name="Group 48"/>
          <p:cNvGrpSpPr/>
          <p:nvPr/>
        </p:nvGrpSpPr>
        <p:grpSpPr>
          <a:xfrm>
            <a:off x="3594312" y="3584763"/>
            <a:ext cx="2132310" cy="2142673"/>
            <a:chOff x="1855304" y="4081670"/>
            <a:chExt cx="1855305" cy="2464904"/>
          </a:xfrm>
        </p:grpSpPr>
        <p:sp>
          <p:nvSpPr>
            <p:cNvPr id="50" name="Rectangle 49"/>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51" name="Flowchart: Magnetic Disk 50"/>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52" name="TextBox 51"/>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53" name="Group 52"/>
          <p:cNvGrpSpPr/>
          <p:nvPr/>
        </p:nvGrpSpPr>
        <p:grpSpPr>
          <a:xfrm>
            <a:off x="609600" y="3581400"/>
            <a:ext cx="2132310" cy="2142673"/>
            <a:chOff x="1855304" y="4081670"/>
            <a:chExt cx="1855305" cy="2464904"/>
          </a:xfrm>
        </p:grpSpPr>
        <p:sp>
          <p:nvSpPr>
            <p:cNvPr id="54" name="Rectangle 5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55" name="Flowchart: Magnetic Disk 5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56" name="Straight Arrow Connector 55"/>
          <p:cNvCxnSpPr/>
          <p:nvPr/>
        </p:nvCxnSpPr>
        <p:spPr>
          <a:xfrm>
            <a:off x="1675755" y="2271885"/>
            <a:ext cx="182540" cy="130951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72" name="Rectangle 71"/>
          <p:cNvSpPr/>
          <p:nvPr/>
        </p:nvSpPr>
        <p:spPr bwMode="auto">
          <a:xfrm>
            <a:off x="2938359" y="242365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4" name="Rectangle 73"/>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5" name="Rectangle 74"/>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77" name="Straight Arrow Connector 76"/>
          <p:cNvCxnSpPr/>
          <p:nvPr/>
        </p:nvCxnSpPr>
        <p:spPr>
          <a:xfrm flipH="1">
            <a:off x="5726622"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41910"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219200" y="2271886"/>
            <a:ext cx="212863" cy="13128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flipH="1">
            <a:off x="640553" y="2747869"/>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grpSp>
        <p:nvGrpSpPr>
          <p:cNvPr id="5" name="Group 4"/>
          <p:cNvGrpSpPr/>
          <p:nvPr/>
        </p:nvGrpSpPr>
        <p:grpSpPr>
          <a:xfrm>
            <a:off x="2151849" y="1974201"/>
            <a:ext cx="4655838" cy="2286000"/>
            <a:chOff x="2151849" y="1974201"/>
            <a:chExt cx="4655838" cy="2286000"/>
          </a:xfrm>
        </p:grpSpPr>
        <p:sp>
          <p:nvSpPr>
            <p:cNvPr id="28" name="Rectangle 27"/>
            <p:cNvSpPr/>
            <p:nvPr/>
          </p:nvSpPr>
          <p:spPr>
            <a:xfrm>
              <a:off x="2151849" y="1974201"/>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2440381" y="2396792"/>
              <a:ext cx="4078773" cy="461665"/>
            </a:xfrm>
            <a:prstGeom prst="rect">
              <a:avLst/>
            </a:prstGeom>
            <a:noFill/>
          </p:spPr>
          <p:txBody>
            <a:bodyPr wrap="square" rtlCol="0">
              <a:spAutoFit/>
            </a:bodyPr>
            <a:lstStyle/>
            <a:p>
              <a:r>
                <a:rPr lang="en-US" sz="2400" b="1" dirty="0" smtClean="0"/>
                <a:t>3 Replicas for operating extent</a:t>
              </a:r>
              <a:endParaRPr lang="en-SG" sz="2400" b="1" dirty="0"/>
            </a:p>
          </p:txBody>
        </p:sp>
        <p:sp>
          <p:nvSpPr>
            <p:cNvPr id="4" name="TextBox 3"/>
            <p:cNvSpPr txBox="1"/>
            <p:nvPr/>
          </p:nvSpPr>
          <p:spPr>
            <a:xfrm>
              <a:off x="2345910" y="3150900"/>
              <a:ext cx="4261092" cy="461665"/>
            </a:xfrm>
            <a:prstGeom prst="rect">
              <a:avLst/>
            </a:prstGeom>
            <a:noFill/>
          </p:spPr>
          <p:txBody>
            <a:bodyPr wrap="square" rtlCol="0">
              <a:spAutoFit/>
            </a:bodyPr>
            <a:lstStyle/>
            <a:p>
              <a:r>
                <a:rPr lang="en-US" sz="2400" b="1" dirty="0" smtClean="0"/>
                <a:t>Erasure code for sealed extents</a:t>
              </a:r>
              <a:endParaRPr lang="en-SG" sz="2400" b="1" dirty="0"/>
            </a:p>
          </p:txBody>
        </p:sp>
      </p:grpSp>
    </p:spTree>
    <p:extLst>
      <p:ext uri="{BB962C8B-B14F-4D97-AF65-F5344CB8AC3E}">
        <p14:creationId xmlns:p14="http://schemas.microsoft.com/office/powerpoint/2010/main" val="21532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88889E-6 2.59259E-6 L 0.32534 -0.00394 " pathEditMode="relative" rAng="0" ptsTypes="AA">
                                      <p:cBhvr>
                                        <p:cTn id="28" dur="2000" fill="hold"/>
                                        <p:tgtEl>
                                          <p:spTgt spid="73"/>
                                        </p:tgtEl>
                                        <p:attrNameLst>
                                          <p:attrName>ppt_x</p:attrName>
                                          <p:attrName>ppt_y</p:attrName>
                                        </p:attrNameLst>
                                      </p:cBhvr>
                                      <p:rCtr x="16267" y="-208"/>
                                    </p:animMotion>
                                  </p:childTnLst>
                                </p:cTn>
                              </p:par>
                              <p:par>
                                <p:cTn id="29" presetID="42" presetClass="path" presetSubtype="0" accel="50000" decel="50000" fill="hold" grpId="1" nodeType="withEffect">
                                  <p:stCondLst>
                                    <p:cond delay="0"/>
                                  </p:stCondLst>
                                  <p:childTnLst>
                                    <p:animMotion origin="layout" path="M 3.88889E-6 1.11022E-16 L 0.32534 -0.00278 " pathEditMode="relative" rAng="0" ptsTypes="AA">
                                      <p:cBhvr>
                                        <p:cTn id="30" dur="2000" fill="hold"/>
                                        <p:tgtEl>
                                          <p:spTgt spid="75"/>
                                        </p:tgtEl>
                                        <p:attrNameLst>
                                          <p:attrName>ppt_x</p:attrName>
                                          <p:attrName>ppt_y</p:attrName>
                                        </p:attrNameLst>
                                      </p:cBhvr>
                                      <p:rCtr x="16267" y="-139"/>
                                    </p:animMotion>
                                  </p:childTnLst>
                                </p:cTn>
                              </p:par>
                            </p:childTnLst>
                          </p:cTn>
                        </p:par>
                        <p:par>
                          <p:cTn id="31" fill="hold">
                            <p:stCondLst>
                              <p:cond delay="2000"/>
                            </p:stCondLst>
                            <p:childTnLst>
                              <p:par>
                                <p:cTn id="32" presetID="63" presetClass="path" presetSubtype="0" accel="50000" decel="50000" fill="hold" grpId="2" nodeType="afterEffect">
                                  <p:stCondLst>
                                    <p:cond delay="0"/>
                                  </p:stCondLst>
                                  <p:childTnLst>
                                    <p:animMotion origin="layout" path="M 0.32534 -0.00278 L 0.65868 -0.00278 " pathEditMode="relative" rAng="0" ptsTypes="AA">
                                      <p:cBhvr>
                                        <p:cTn id="33" dur="2000" fill="hold"/>
                                        <p:tgtEl>
                                          <p:spTgt spid="75"/>
                                        </p:tgtEl>
                                        <p:attrNameLst>
                                          <p:attrName>ppt_x</p:attrName>
                                          <p:attrName>ppt_y</p:attrName>
                                        </p:attrNameLst>
                                      </p:cBhvr>
                                      <p:rCtr x="16667" y="0"/>
                                    </p:animMotion>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450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childTnLst>
                          </p:cTn>
                        </p:par>
                        <p:par>
                          <p:cTn id="42" fill="hold">
                            <p:stCondLst>
                              <p:cond delay="5000"/>
                            </p:stCondLst>
                            <p:childTnLst>
                              <p:par>
                                <p:cTn id="43" presetID="22" presetClass="entr" presetSubtype="2"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right)">
                                      <p:cBhvr>
                                        <p:cTn id="45" dur="500"/>
                                        <p:tgtEl>
                                          <p:spTgt spid="7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4" grpId="0" animBg="1"/>
      <p:bldP spid="75" grpId="0" animBg="1"/>
      <p:bldP spid="75" grpId="1" animBg="1"/>
      <p:bldP spid="75" grpId="2" animBg="1"/>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Failures</a:t>
            </a:r>
            <a:endParaRPr lang="en-SG" dirty="0"/>
          </a:p>
        </p:txBody>
      </p:sp>
      <p:sp>
        <p:nvSpPr>
          <p:cNvPr id="3" name="Content Placeholder 2"/>
          <p:cNvSpPr>
            <a:spLocks noGrp="1"/>
          </p:cNvSpPr>
          <p:nvPr>
            <p:ph idx="1"/>
          </p:nvPr>
        </p:nvSpPr>
        <p:spPr/>
        <p:txBody>
          <a:bodyPr/>
          <a:lstStyle/>
          <a:p>
            <a:r>
              <a:rPr lang="en-US" dirty="0" err="1">
                <a:latin typeface="Segoe UI" pitchFamily="34" charset="0"/>
                <a:ea typeface="Segoe UI" pitchFamily="34" charset="0"/>
                <a:cs typeface="Segoe UI" pitchFamily="34" charset="0"/>
              </a:rPr>
              <a:t>Ack</a:t>
            </a:r>
            <a:r>
              <a:rPr lang="en-US" dirty="0">
                <a:latin typeface="Segoe UI" pitchFamily="34" charset="0"/>
                <a:ea typeface="Segoe UI" pitchFamily="34" charset="0"/>
                <a:cs typeface="Segoe UI" pitchFamily="34" charset="0"/>
              </a:rPr>
              <a:t> from primary lost when going back to partition </a:t>
            </a:r>
            <a:r>
              <a:rPr lang="en-US" dirty="0" smtClean="0">
                <a:latin typeface="Segoe UI" pitchFamily="34" charset="0"/>
                <a:ea typeface="Segoe UI" pitchFamily="34" charset="0"/>
                <a:cs typeface="Segoe UI" pitchFamily="34" charset="0"/>
              </a:rPr>
              <a:t>layer</a:t>
            </a:r>
            <a:endParaRPr lang="en-US" dirty="0"/>
          </a:p>
          <a:p>
            <a:r>
              <a:rPr lang="en-US" dirty="0">
                <a:latin typeface="Segoe UI" pitchFamily="34" charset="0"/>
                <a:ea typeface="Segoe UI" pitchFamily="34" charset="0"/>
                <a:cs typeface="Segoe UI" pitchFamily="34" charset="0"/>
              </a:rPr>
              <a:t>Unresponsive/Unreachable Extent Node</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7822452" y="5161724"/>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Rectangle 17"/>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9" name="Rectangle 18"/>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5" name="Group 37"/>
          <p:cNvGrpSpPr/>
          <p:nvPr/>
        </p:nvGrpSpPr>
        <p:grpSpPr>
          <a:xfrm>
            <a:off x="7121665" y="5036763"/>
            <a:ext cx="1707253" cy="1284597"/>
            <a:chOff x="1420248" y="5181602"/>
            <a:chExt cx="1707253" cy="1284597"/>
          </a:xfrm>
        </p:grpSpPr>
        <p:sp>
          <p:nvSpPr>
            <p:cNvPr id="26" name="Rectangle 25"/>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7" name="TextBox 2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28" name="Group 27"/>
          <p:cNvGrpSpPr/>
          <p:nvPr/>
        </p:nvGrpSpPr>
        <p:grpSpPr>
          <a:xfrm>
            <a:off x="304800" y="3505200"/>
            <a:ext cx="5597904" cy="1537254"/>
            <a:chOff x="1379354" y="3644348"/>
            <a:chExt cx="5597904" cy="1537254"/>
          </a:xfrm>
        </p:grpSpPr>
        <p:sp>
          <p:nvSpPr>
            <p:cNvPr id="29" name="Rectangle 28"/>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0" name="Rectangle 29"/>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1" name="Elbow Connector 30"/>
            <p:cNvCxnSpPr>
              <a:stCxn id="30"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3" name="Elbow Connector 32"/>
            <p:cNvCxnSpPr>
              <a:stCxn id="32"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5" name="Rectangle 34"/>
          <p:cNvSpPr/>
          <p:nvPr/>
        </p:nvSpPr>
        <p:spPr bwMode="auto">
          <a:xfrm>
            <a:off x="4040076" y="39594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6" name="TextBox 35"/>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38" name="TextBox 37"/>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5234259" y="6247944"/>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7457212"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2" name="Group 16"/>
          <p:cNvGrpSpPr/>
          <p:nvPr/>
        </p:nvGrpSpPr>
        <p:grpSpPr>
          <a:xfrm>
            <a:off x="345694" y="5042454"/>
            <a:ext cx="1707253" cy="1284597"/>
            <a:chOff x="1420248" y="5181602"/>
            <a:chExt cx="1707253" cy="1284597"/>
          </a:xfrm>
        </p:grpSpPr>
        <p:sp>
          <p:nvSpPr>
            <p:cNvPr id="43" name="Rectangle 42"/>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4" name="TextBox 4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6" name="Rectangle 45"/>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7" name="Group 46"/>
          <p:cNvGrpSpPr/>
          <p:nvPr/>
        </p:nvGrpSpPr>
        <p:grpSpPr>
          <a:xfrm>
            <a:off x="3458687" y="4410452"/>
            <a:ext cx="1409721" cy="609209"/>
            <a:chOff x="4533241" y="4549600"/>
            <a:chExt cx="1409721" cy="609209"/>
          </a:xfrm>
        </p:grpSpPr>
        <p:cxnSp>
          <p:nvCxnSpPr>
            <p:cNvPr id="48"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00851" y="4399671"/>
            <a:ext cx="2420814" cy="635584"/>
            <a:chOff x="5767876" y="4544510"/>
            <a:chExt cx="2420814" cy="635584"/>
          </a:xfrm>
        </p:grpSpPr>
        <p:cxnSp>
          <p:nvCxnSpPr>
            <p:cNvPr id="52"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Multiply 54"/>
          <p:cNvSpPr/>
          <p:nvPr/>
        </p:nvSpPr>
        <p:spPr bwMode="auto">
          <a:xfrm>
            <a:off x="6040627" y="5235268"/>
            <a:ext cx="568179" cy="502268"/>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4847781" y="5035427"/>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5339488" y="6249475"/>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8" name="Rectangle 57"/>
          <p:cNvSpPr/>
          <p:nvPr/>
        </p:nvSpPr>
        <p:spPr bwMode="auto">
          <a:xfrm>
            <a:off x="7184729" y="5163977"/>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Tree>
    <p:extLst>
      <p:ext uri="{BB962C8B-B14F-4D97-AF65-F5344CB8AC3E}">
        <p14:creationId xmlns:p14="http://schemas.microsoft.com/office/powerpoint/2010/main" val="41278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44444E-6 0 L -0.10069 0 " pathEditMode="relative" rAng="0" ptsTypes="AA">
                                      <p:cBhvr>
                                        <p:cTn id="54" dur="2000" fill="hold"/>
                                        <p:tgtEl>
                                          <p:spTgt spid="17"/>
                                        </p:tgtEl>
                                        <p:attrNameLst>
                                          <p:attrName>ppt_x</p:attrName>
                                          <p:attrName>ppt_y</p:attrName>
                                        </p:attrNameLst>
                                      </p:cBhvr>
                                      <p:rCtr x="-5035"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2" nodeType="clickEffect">
                                  <p:stCondLst>
                                    <p:cond delay="0"/>
                                  </p:stCondLst>
                                  <p:childTnLst>
                                    <p:animMotion origin="layout" path="M -0.10069 0 L -0.10069 0.25 " pathEditMode="relative" rAng="0" ptsTypes="AA">
                                      <p:cBhvr>
                                        <p:cTn id="63" dur="2000" fill="hold"/>
                                        <p:tgtEl>
                                          <p:spTgt spid="17"/>
                                        </p:tgtEl>
                                        <p:attrNameLst>
                                          <p:attrName>ppt_x</p:attrName>
                                          <p:attrName>ppt_y</p:attrName>
                                        </p:attrNameLst>
                                      </p:cBhvr>
                                      <p:rCtr x="0" y="12500"/>
                                    </p:animMotion>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34" grpId="0" animBg="1"/>
      <p:bldP spid="35" grpId="0" animBg="1"/>
      <p:bldP spid="36" grpId="0"/>
      <p:bldP spid="38" grpId="0"/>
      <p:bldP spid="40" grpId="0"/>
      <p:bldP spid="40" grpId="1"/>
      <p:bldP spid="41" grpId="0"/>
      <p:bldP spid="46" grpId="0" animBg="1"/>
      <p:bldP spid="55" grpId="0" animBg="1"/>
      <p:bldP spid="56" grpId="0" animBg="1"/>
      <p:bldP spid="57" grpId="0"/>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18" name="Straight Arrow Connector 17"/>
          <p:cNvCxnSpPr/>
          <p:nvPr/>
        </p:nvCxnSpPr>
        <p:spPr>
          <a:xfrm>
            <a:off x="1649229" y="2211687"/>
            <a:ext cx="209066"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2961718" y="2604109"/>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grpSp>
        <p:nvGrpSpPr>
          <p:cNvPr id="24" name="Group 23"/>
          <p:cNvGrpSpPr/>
          <p:nvPr/>
        </p:nvGrpSpPr>
        <p:grpSpPr>
          <a:xfrm>
            <a:off x="2049762" y="2234777"/>
            <a:ext cx="4655838" cy="2286000"/>
            <a:chOff x="1717376" y="7317432"/>
            <a:chExt cx="4655838" cy="2286000"/>
          </a:xfrm>
        </p:grpSpPr>
        <p:sp>
          <p:nvSpPr>
            <p:cNvPr id="9" name="Rectangle 8"/>
            <p:cNvSpPr/>
            <p:nvPr/>
          </p:nvSpPr>
          <p:spPr>
            <a:xfrm>
              <a:off x="1717376" y="7317432"/>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bwMode="auto">
            <a:xfrm>
              <a:off x="2924866" y="8114352"/>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TextBox 19"/>
            <p:cNvSpPr txBox="1"/>
            <p:nvPr/>
          </p:nvSpPr>
          <p:spPr>
            <a:xfrm>
              <a:off x="3428492" y="8229600"/>
              <a:ext cx="819432" cy="461665"/>
            </a:xfrm>
            <a:prstGeom prst="rect">
              <a:avLst/>
            </a:prstGeom>
            <a:noFill/>
          </p:spPr>
          <p:txBody>
            <a:bodyPr wrap="square" rtlCol="0">
              <a:spAutoFit/>
            </a:bodyPr>
            <a:lstStyle/>
            <a:p>
              <a:r>
                <a:rPr lang="en-US" sz="2400" dirty="0" smtClean="0"/>
                <a:t>100</a:t>
              </a:r>
              <a:endParaRPr lang="en-SG" dirty="0"/>
            </a:p>
          </p:txBody>
        </p:sp>
        <p:sp>
          <p:nvSpPr>
            <p:cNvPr id="40" name="Rectangle 39"/>
            <p:cNvSpPr/>
            <p:nvPr/>
          </p:nvSpPr>
          <p:spPr bwMode="auto">
            <a:xfrm>
              <a:off x="4389589" y="8286385"/>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TextBox 40"/>
            <p:cNvSpPr txBox="1"/>
            <p:nvPr/>
          </p:nvSpPr>
          <p:spPr>
            <a:xfrm>
              <a:off x="4895568" y="8229600"/>
              <a:ext cx="819432" cy="461665"/>
            </a:xfrm>
            <a:prstGeom prst="rect">
              <a:avLst/>
            </a:prstGeom>
            <a:noFill/>
          </p:spPr>
          <p:txBody>
            <a:bodyPr wrap="square" rtlCol="0">
              <a:spAutoFit/>
            </a:bodyPr>
            <a:lstStyle/>
            <a:p>
              <a:r>
                <a:rPr lang="en-US" sz="2400" dirty="0" smtClean="0"/>
                <a:t>20</a:t>
              </a:r>
              <a:endParaRPr lang="en-SG" dirty="0"/>
            </a:p>
          </p:txBody>
        </p:sp>
      </p:grpSp>
    </p:spTree>
    <p:extLst>
      <p:ext uri="{BB962C8B-B14F-4D97-AF65-F5344CB8AC3E}">
        <p14:creationId xmlns:p14="http://schemas.microsoft.com/office/powerpoint/2010/main" val="21989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53" presetClass="entr" presetSubtype="16"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8" grpId="0" animBg="1"/>
      <p:bldP spid="28" grpId="1" animBg="1"/>
      <p:bldP spid="32" grpId="0" animBg="1"/>
      <p:bldP spid="33" grpId="0" animBg="1"/>
      <p:bldP spid="35"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31" idx="2"/>
          </p:cNvCxnSpPr>
          <p:nvPr/>
        </p:nvCxnSpPr>
        <p:spPr>
          <a:xfrm flipV="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4873698"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3853" y="430135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Tree>
    <p:extLst>
      <p:ext uri="{BB962C8B-B14F-4D97-AF65-F5344CB8AC3E}">
        <p14:creationId xmlns:p14="http://schemas.microsoft.com/office/powerpoint/2010/main" val="2594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0"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48240" y="4688667"/>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9107" y="4297921"/>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34" name="TextBox 33"/>
          <p:cNvSpPr txBox="1"/>
          <p:nvPr/>
        </p:nvSpPr>
        <p:spPr>
          <a:xfrm>
            <a:off x="7258895" y="2880921"/>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40" name="Straight Arrow Connector 39"/>
          <p:cNvCxnSpPr/>
          <p:nvPr/>
        </p:nvCxnSpPr>
        <p:spPr>
          <a:xfrm flipV="1">
            <a:off x="7071717" y="2193238"/>
            <a:ext cx="336251" cy="13915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288899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43" name="Straight Arrow Connector 42"/>
          <p:cNvCxnSpPr/>
          <p:nvPr/>
        </p:nvCxnSpPr>
        <p:spPr>
          <a:xfrm flipH="1">
            <a:off x="6864006" y="2193235"/>
            <a:ext cx="384935" cy="13881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3885524" y="4367290"/>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5" name="Rectangle 44"/>
          <p:cNvSpPr/>
          <p:nvPr/>
        </p:nvSpPr>
        <p:spPr bwMode="auto">
          <a:xfrm>
            <a:off x="6788053" y="429792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204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72222E-6 3.33333E-6 L 0.32205 -0.00486 " pathEditMode="relative" rAng="0" ptsTypes="AA">
                                      <p:cBhvr>
                                        <p:cTn id="26" dur="2000" fill="hold"/>
                                        <p:tgtEl>
                                          <p:spTgt spid="44"/>
                                        </p:tgtEl>
                                        <p:attrNameLst>
                                          <p:attrName>ppt_x</p:attrName>
                                          <p:attrName>ppt_y</p:attrName>
                                        </p:attrNameLst>
                                      </p:cBhvr>
                                      <p:rCtr x="16094" y="-255"/>
                                    </p:animMotion>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41" grpId="0"/>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69429" y="409549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spTree>
    <p:extLst>
      <p:ext uri="{BB962C8B-B14F-4D97-AF65-F5344CB8AC3E}">
        <p14:creationId xmlns:p14="http://schemas.microsoft.com/office/powerpoint/2010/main" val="9046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31" idx="2"/>
          </p:cNvCxnSpPr>
          <p:nvPr/>
        </p:nvCxnSpPr>
        <p:spPr>
          <a:xfrm flipH="1" flipV="1">
            <a:off x="7311135" y="2211687"/>
            <a:ext cx="30822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7582517"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 name="Oval 2"/>
          <p:cNvSpPr/>
          <p:nvPr/>
        </p:nvSpPr>
        <p:spPr>
          <a:xfrm>
            <a:off x="7264606" y="2791983"/>
            <a:ext cx="1135959" cy="43543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91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10" presetClass="exit" presetSubtype="0" fill="hold" grpId="0" nodeType="with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2.59259E-6 L 0.00086 0.45602 " pathEditMode="relative" rAng="0" ptsTypes="AA">
                                      <p:cBhvr>
                                        <p:cTn id="37" dur="2000" fill="hold"/>
                                        <p:tgtEl>
                                          <p:spTgt spid="32"/>
                                        </p:tgtEl>
                                        <p:attrNameLst>
                                          <p:attrName>ppt_x</p:attrName>
                                          <p:attrName>ppt_y</p:attrName>
                                        </p:attrNameLst>
                                      </p:cBhvr>
                                      <p:rCtr x="35" y="2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8" grpId="0"/>
      <p:bldP spid="49" grpId="0" animBg="1"/>
      <p:bldP spid="50" grpId="0" animBg="1"/>
      <p:bldP spid="51" grpId="0"/>
      <p:bldP spid="3" grpId="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3" name="TextBox 32"/>
          <p:cNvSpPr txBox="1"/>
          <p:nvPr/>
        </p:nvSpPr>
        <p:spPr>
          <a:xfrm>
            <a:off x="5966176" y="2897077"/>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34" name="Straight Arrow Connector 33"/>
          <p:cNvCxnSpPr/>
          <p:nvPr/>
        </p:nvCxnSpPr>
        <p:spPr>
          <a:xfrm flipV="1">
            <a:off x="4873698" y="2193239"/>
            <a:ext cx="2534270" cy="138816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6730" y="2897077"/>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cxnSp>
        <p:nvCxnSpPr>
          <p:cNvPr id="41" name="Straight Arrow Connector 40"/>
          <p:cNvCxnSpPr>
            <a:endCxn id="12" idx="0"/>
          </p:cNvCxnSpPr>
          <p:nvPr/>
        </p:nvCxnSpPr>
        <p:spPr>
          <a:xfrm flipH="1">
            <a:off x="4660467" y="2193235"/>
            <a:ext cx="2588474" cy="139152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819107" y="4636987"/>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691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40"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a:t>
            </a:r>
            <a:r>
              <a:rPr lang="en-US" altLang="zh-CN" sz="3600" dirty="0" smtClean="0"/>
              <a:t>during </a:t>
            </a:r>
            <a:r>
              <a:rPr lang="en-US" sz="3200" dirty="0" smtClean="0"/>
              <a:t>Network Partition</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6"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1" y="4277515"/>
            <a:ext cx="2590800" cy="830997"/>
          </a:xfrm>
          <a:prstGeom prst="rect">
            <a:avLst/>
          </a:prstGeom>
          <a:noFill/>
        </p:spPr>
        <p:txBody>
          <a:bodyPr wrap="squar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18995" y="1165321"/>
            <a:ext cx="3440790" cy="2080570"/>
          </a:xfrm>
        </p:spPr>
        <p:txBody>
          <a:bodyPr>
            <a:noAutofit/>
          </a:bodyPr>
          <a:lstStyle/>
          <a:p>
            <a:r>
              <a:rPr lang="en-US" sz="1600" b="1" dirty="0" smtClean="0">
                <a:solidFill>
                  <a:schemeClr val="accent1">
                    <a:lumMod val="75000"/>
                  </a:schemeClr>
                </a:solidFill>
                <a:ea typeface="Segoe UI" pitchFamily="34" charset="0"/>
                <a:cs typeface="Segoe UI" pitchFamily="34" charset="0"/>
              </a:rPr>
              <a:t>Partition Layer only reads from offsets returned from successful appends </a:t>
            </a:r>
          </a:p>
          <a:p>
            <a:pPr lvl="1"/>
            <a:r>
              <a:rPr lang="en-US" sz="1600" b="1" dirty="0" smtClean="0">
                <a:solidFill>
                  <a:schemeClr val="accent1">
                    <a:lumMod val="75000"/>
                  </a:schemeClr>
                </a:solidFill>
                <a:ea typeface="Segoe UI" pitchFamily="34" charset="0"/>
                <a:cs typeface="Segoe UI" pitchFamily="34" charset="0"/>
              </a:rPr>
              <a:t>Committed on all replicas</a:t>
            </a:r>
          </a:p>
          <a:p>
            <a:r>
              <a:rPr lang="en-US" sz="16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6231088" y="3005798"/>
            <a:ext cx="2330831" cy="307777"/>
          </a:xfrm>
          <a:prstGeom prst="rect">
            <a:avLst/>
          </a:prstGeom>
          <a:noFill/>
        </p:spPr>
        <p:txBody>
          <a:bodyPr wrap="none" lIns="0" tIns="0" rIns="0" bIns="0" rtlCol="0">
            <a:spAutoFit/>
          </a:bodyPr>
          <a:lstStyle/>
          <a:p>
            <a:r>
              <a:rPr lang="en-US" sz="20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3025" y="4953000"/>
            <a:ext cx="228600"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0000"/>
              </a:solidFill>
            </a:endParaRPr>
          </a:p>
        </p:txBody>
      </p:sp>
      <p:sp>
        <p:nvSpPr>
          <p:cNvPr id="49" name="Rectangle 48"/>
          <p:cNvSpPr/>
          <p:nvPr/>
        </p:nvSpPr>
        <p:spPr bwMode="auto">
          <a:xfrm>
            <a:off x="3048000" y="491266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9" name="Rectangle 58"/>
          <p:cNvSpPr/>
          <p:nvPr/>
        </p:nvSpPr>
        <p:spPr bwMode="auto">
          <a:xfrm>
            <a:off x="5239870" y="49619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0" name="Rectangle 59"/>
          <p:cNvSpPr/>
          <p:nvPr/>
        </p:nvSpPr>
        <p:spPr bwMode="auto">
          <a:xfrm>
            <a:off x="5190565" y="489921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71962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0" nodeType="clickEffect">
                                  <p:stCondLst>
                                    <p:cond delay="0"/>
                                  </p:stCondLst>
                                  <p:childTnLst>
                                    <p:animEffect transition="out" filter="blinds(horizontal)">
                                      <p:cBhvr>
                                        <p:cTn id="37" dur="500"/>
                                        <p:tgtEl>
                                          <p:spTgt spid="59"/>
                                        </p:tgtEl>
                                      </p:cBhvr>
                                    </p:animEffect>
                                    <p:set>
                                      <p:cBhvr>
                                        <p:cTn id="38" dur="1" fill="hold">
                                          <p:stCondLst>
                                            <p:cond delay="499"/>
                                          </p:stCondLst>
                                        </p:cTn>
                                        <p:tgtEl>
                                          <p:spTgt spid="59"/>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60"/>
                                        </p:tgtEl>
                                      </p:cBhvr>
                                    </p:animEffect>
                                    <p:set>
                                      <p:cBhvr>
                                        <p:cTn id="41" dur="1" fill="hold">
                                          <p:stCondLst>
                                            <p:cond delay="499"/>
                                          </p:stCondLst>
                                        </p:cTn>
                                        <p:tgtEl>
                                          <p:spTgt spid="6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xEl>
                                              <p:pRg st="0" end="0"/>
                                            </p:txEl>
                                          </p:spTgt>
                                        </p:tgtEl>
                                        <p:attrNameLst>
                                          <p:attrName>style.visibility</p:attrName>
                                        </p:attrNameLst>
                                      </p:cBhvr>
                                      <p:to>
                                        <p:strVal val="visible"/>
                                      </p:to>
                                    </p:set>
                                    <p:animEffect transition="in" filter="fade">
                                      <p:cBhvr>
                                        <p:cTn id="46" dur="500"/>
                                        <p:tgtEl>
                                          <p:spTgt spid="52">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xEl>
                                              <p:pRg st="1" end="1"/>
                                            </p:txEl>
                                          </p:spTgt>
                                        </p:tgtEl>
                                        <p:attrNameLst>
                                          <p:attrName>style.visibility</p:attrName>
                                        </p:attrNameLst>
                                      </p:cBhvr>
                                      <p:to>
                                        <p:strVal val="visible"/>
                                      </p:to>
                                    </p:set>
                                    <p:animEffect transition="in" filter="fade">
                                      <p:cBhvr>
                                        <p:cTn id="49" dur="500"/>
                                        <p:tgtEl>
                                          <p:spTgt spid="5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xEl>
                                              <p:pRg st="2" end="2"/>
                                            </p:txEl>
                                          </p:spTgt>
                                        </p:tgtEl>
                                        <p:attrNameLst>
                                          <p:attrName>style.visibility</p:attrName>
                                        </p:attrNameLst>
                                      </p:cBhvr>
                                      <p:to>
                                        <p:strVal val="visible"/>
                                      </p:to>
                                    </p:set>
                                    <p:animEffect transition="in" filter="fade">
                                      <p:cBhvr>
                                        <p:cTn id="54" dur="500"/>
                                        <p:tgtEl>
                                          <p:spTgt spid="52">
                                            <p:txEl>
                                              <p:pRg st="2" end="2"/>
                                            </p:txEl>
                                          </p:spTgt>
                                        </p:tgtEl>
                                      </p:cBhvr>
                                    </p:animEffect>
                                  </p:childTnLst>
                                </p:cTn>
                              </p:par>
                            </p:childTnLst>
                          </p:cTn>
                        </p:par>
                        <p:par>
                          <p:cTn id="55" fill="hold">
                            <p:stCondLst>
                              <p:cond delay="500"/>
                            </p:stCondLst>
                            <p:childTnLst>
                              <p:par>
                                <p:cTn id="56" presetID="21" presetClass="entr" presetSubtype="1"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heel(1)">
                                      <p:cBhvr>
                                        <p:cTn id="58" dur="1000"/>
                                        <p:tgtEl>
                                          <p:spTgt spid="53"/>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heel(1)">
                                      <p:cBhvr>
                                        <p:cTn id="61" dur="1000"/>
                                        <p:tgtEl>
                                          <p:spTgt spid="54"/>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heel(1)">
                                      <p:cBhvr>
                                        <p:cTn id="64" dur="1000"/>
                                        <p:tgtEl>
                                          <p:spTgt spid="55"/>
                                        </p:tgtEl>
                                      </p:cBhvr>
                                    </p:animEffect>
                                  </p:childTnLst>
                                </p:cTn>
                              </p:par>
                            </p:childTnLst>
                          </p:cTn>
                        </p:par>
                        <p:par>
                          <p:cTn id="65" fill="hold">
                            <p:stCondLst>
                              <p:cond delay="1500"/>
                            </p:stCondLst>
                            <p:childTnLst>
                              <p:par>
                                <p:cTn id="66" presetID="53" presetClass="entr" presetSubtype="16"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 calcmode="lin" valueType="num">
                                      <p:cBhvr>
                                        <p:cTn id="68" dur="500" fill="hold"/>
                                        <p:tgtEl>
                                          <p:spTgt spid="58"/>
                                        </p:tgtEl>
                                        <p:attrNameLst>
                                          <p:attrName>ppt_w</p:attrName>
                                        </p:attrNameLst>
                                      </p:cBhvr>
                                      <p:tavLst>
                                        <p:tav tm="0">
                                          <p:val>
                                            <p:fltVal val="0"/>
                                          </p:val>
                                        </p:tav>
                                        <p:tav tm="100000">
                                          <p:val>
                                            <p:strVal val="#ppt_w"/>
                                          </p:val>
                                        </p:tav>
                                      </p:tavLst>
                                    </p:anim>
                                    <p:anim calcmode="lin" valueType="num">
                                      <p:cBhvr>
                                        <p:cTn id="69" dur="500" fill="hold"/>
                                        <p:tgtEl>
                                          <p:spTgt spid="58"/>
                                        </p:tgtEl>
                                        <p:attrNameLst>
                                          <p:attrName>ppt_h</p:attrName>
                                        </p:attrNameLst>
                                      </p:cBhvr>
                                      <p:tavLst>
                                        <p:tav tm="0">
                                          <p:val>
                                            <p:fltVal val="0"/>
                                          </p:val>
                                        </p:tav>
                                        <p:tav tm="100000">
                                          <p:val>
                                            <p:strVal val="#ppt_h"/>
                                          </p:val>
                                        </p:tav>
                                      </p:tavLst>
                                    </p:anim>
                                    <p:animEffect transition="in" filter="fade">
                                      <p:cBhvr>
                                        <p:cTn id="7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P spid="59" grpId="0" animBg="1"/>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Autofit/>
          </a:bodyPr>
          <a:lstStyle/>
          <a:p>
            <a:pPr algn="l"/>
            <a:r>
              <a:rPr lang="en-US" sz="3600" dirty="0" smtClean="0"/>
              <a:t>Approach to Consistency</a:t>
            </a:r>
            <a:r>
              <a:rPr lang="en-US" altLang="zh-CN" sz="3600" dirty="0" smtClean="0"/>
              <a:t>, Availability&amp; Partition tolerance</a:t>
            </a:r>
            <a:endParaRPr lang="en-US" sz="3600" dirty="0"/>
          </a:p>
        </p:txBody>
      </p:sp>
      <p:sp>
        <p:nvSpPr>
          <p:cNvPr id="3" name="Content Placeholder 2"/>
          <p:cNvSpPr>
            <a:spLocks noGrp="1"/>
          </p:cNvSpPr>
          <p:nvPr>
            <p:ph idx="1"/>
          </p:nvPr>
        </p:nvSpPr>
        <p:spPr>
          <a:xfrm>
            <a:off x="213210" y="1204609"/>
            <a:ext cx="8874587" cy="5261739"/>
          </a:xfrm>
        </p:spPr>
        <p:txBody>
          <a:bodyPr>
            <a:normAutofit lnSpcReduction="10000"/>
          </a:bodyPr>
          <a:lstStyle/>
          <a:p>
            <a:r>
              <a:rPr lang="en-US" sz="2400" dirty="0" smtClean="0"/>
              <a:t>Layering and co-design provides CAP for Windows Azure Storage</a:t>
            </a:r>
            <a:endParaRPr lang="en-US" sz="2400" dirty="0"/>
          </a:p>
          <a:p>
            <a:pPr lvl="1"/>
            <a:r>
              <a:rPr lang="en-US" sz="2400" dirty="0" smtClean="0"/>
              <a:t>Stream Layer</a:t>
            </a:r>
          </a:p>
          <a:p>
            <a:pPr lvl="2"/>
            <a:r>
              <a:rPr lang="en-US" dirty="0" smtClean="0"/>
              <a:t>Availability</a:t>
            </a:r>
          </a:p>
          <a:p>
            <a:pPr lvl="3"/>
            <a:r>
              <a:rPr lang="en-US" dirty="0" smtClean="0"/>
              <a:t>In case of write failure</a:t>
            </a:r>
            <a:r>
              <a:rPr lang="en-US" altLang="zh-CN" dirty="0" smtClean="0"/>
              <a:t>, just create new extent</a:t>
            </a:r>
          </a:p>
          <a:p>
            <a:pPr lvl="2"/>
            <a:r>
              <a:rPr lang="en-US" dirty="0" smtClean="0"/>
              <a:t>Consistency</a:t>
            </a:r>
          </a:p>
          <a:p>
            <a:pPr lvl="3"/>
            <a:r>
              <a:rPr lang="en-US" dirty="0" smtClean="0"/>
              <a:t>replicas are bit-wise identical up to the commit length</a:t>
            </a:r>
          </a:p>
          <a:p>
            <a:pPr lvl="1"/>
            <a:r>
              <a:rPr lang="en-US" sz="2400" dirty="0" smtClean="0"/>
              <a:t>Partition Layer</a:t>
            </a:r>
          </a:p>
          <a:p>
            <a:pPr lvl="2"/>
            <a:r>
              <a:rPr lang="en-US" dirty="0" smtClean="0"/>
              <a:t>Consistency</a:t>
            </a:r>
          </a:p>
          <a:p>
            <a:pPr lvl="3"/>
            <a:r>
              <a:rPr lang="en-US" dirty="0" smtClean="0"/>
              <a:t> make sure object read</a:t>
            </a:r>
            <a:r>
              <a:rPr lang="en-US" altLang="zh-CN" dirty="0" smtClean="0"/>
              <a:t>/write consistent in case of write failure &amp; partition failure</a:t>
            </a:r>
          </a:p>
          <a:p>
            <a:pPr lvl="3"/>
            <a:r>
              <a:rPr lang="en-US" altLang="zh-CN" dirty="0" smtClean="0"/>
              <a:t>Log replaying records for partition server load</a:t>
            </a:r>
          </a:p>
          <a:p>
            <a:pPr lvl="2"/>
            <a:r>
              <a:rPr lang="en-US" dirty="0" smtClean="0"/>
              <a:t>Availability </a:t>
            </a:r>
          </a:p>
          <a:p>
            <a:pPr lvl="3"/>
            <a:r>
              <a:rPr lang="en-US" dirty="0" err="1" smtClean="0"/>
              <a:t>RangePartitions</a:t>
            </a:r>
            <a:r>
              <a:rPr lang="en-US" dirty="0" smtClean="0"/>
              <a:t> can be served by any partition server and are moved to available servers if a partition server fails</a:t>
            </a:r>
          </a:p>
        </p:txBody>
      </p:sp>
    </p:spTree>
    <p:extLst>
      <p:ext uri="{BB962C8B-B14F-4D97-AF65-F5344CB8AC3E}">
        <p14:creationId xmlns:p14="http://schemas.microsoft.com/office/powerpoint/2010/main" val="28078082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Azure Storage</a:t>
            </a:r>
            <a:endParaRPr lang="en-US" dirty="0"/>
          </a:p>
        </p:txBody>
      </p:sp>
      <p:sp>
        <p:nvSpPr>
          <p:cNvPr id="3" name="Content Placeholder 2"/>
          <p:cNvSpPr>
            <a:spLocks noGrp="1"/>
          </p:cNvSpPr>
          <p:nvPr>
            <p:ph idx="1"/>
          </p:nvPr>
        </p:nvSpPr>
        <p:spPr/>
        <p:txBody>
          <a:bodyPr/>
          <a:lstStyle/>
          <a:p>
            <a:r>
              <a:rPr lang="en-US" dirty="0" smtClean="0"/>
              <a:t>Cloud storage system</a:t>
            </a:r>
          </a:p>
          <a:p>
            <a:r>
              <a:rPr lang="en-US" dirty="0" smtClean="0"/>
              <a:t>Used inside Microsoft: social network, video, music</a:t>
            </a:r>
            <a:r>
              <a:rPr lang="en-US" smtClean="0"/>
              <a:t>, etc.</a:t>
            </a:r>
            <a:endParaRPr lang="en-US" dirty="0" smtClean="0"/>
          </a:p>
          <a:p>
            <a:r>
              <a:rPr lang="en-US" dirty="0" smtClean="0"/>
              <a:t>Key design features:</a:t>
            </a:r>
          </a:p>
          <a:p>
            <a:pPr lvl="1"/>
            <a:r>
              <a:rPr lang="en-US" dirty="0" smtClean="0"/>
              <a:t>Strong consistency</a:t>
            </a:r>
          </a:p>
          <a:p>
            <a:pPr lvl="1"/>
            <a:r>
              <a:rPr lang="en-US" dirty="0" smtClean="0"/>
              <a:t>Global and scalable namespace/storage</a:t>
            </a:r>
          </a:p>
          <a:p>
            <a:pPr lvl="1"/>
            <a:r>
              <a:rPr lang="en-US" dirty="0" smtClean="0"/>
              <a:t>Disaster recovery</a:t>
            </a:r>
          </a:p>
          <a:p>
            <a:pPr marL="457200" lvl="1" indent="0">
              <a:buNone/>
            </a:pPr>
            <a:endParaRPr lang="en-US" dirty="0"/>
          </a:p>
        </p:txBody>
      </p:sp>
    </p:spTree>
    <p:extLst>
      <p:ext uri="{BB962C8B-B14F-4D97-AF65-F5344CB8AC3E}">
        <p14:creationId xmlns:p14="http://schemas.microsoft.com/office/powerpoint/2010/main" val="4136300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a:t>Design Choices and Lessons Learned</a:t>
            </a:r>
          </a:p>
        </p:txBody>
      </p:sp>
      <p:sp>
        <p:nvSpPr>
          <p:cNvPr id="3" name="Content Placeholder 2"/>
          <p:cNvSpPr>
            <a:spLocks noGrp="1"/>
          </p:cNvSpPr>
          <p:nvPr>
            <p:ph idx="1"/>
          </p:nvPr>
        </p:nvSpPr>
        <p:spPr>
          <a:xfrm>
            <a:off x="213210" y="1204609"/>
            <a:ext cx="4282590" cy="5261739"/>
          </a:xfrm>
        </p:spPr>
        <p:txBody>
          <a:bodyPr>
            <a:normAutofit/>
          </a:bodyPr>
          <a:lstStyle/>
          <a:p>
            <a:r>
              <a:rPr lang="en-US" sz="2000" b="1" dirty="0" smtClean="0"/>
              <a:t>Append-only System</a:t>
            </a:r>
          </a:p>
          <a:p>
            <a:pPr lvl="1"/>
            <a:r>
              <a:rPr lang="en-US" sz="2000" dirty="0" smtClean="0">
                <a:solidFill>
                  <a:schemeClr val="accent1">
                    <a:lumMod val="75000"/>
                  </a:schemeClr>
                </a:solidFill>
              </a:rPr>
              <a:t>Greatly simplifies replication protocol</a:t>
            </a:r>
            <a:r>
              <a:rPr lang="en-US" altLang="zh-CN" sz="2000" dirty="0" smtClean="0">
                <a:solidFill>
                  <a:schemeClr val="accent1">
                    <a:lumMod val="75000"/>
                  </a:schemeClr>
                </a:solidFill>
              </a:rPr>
              <a:t>, </a:t>
            </a:r>
            <a:r>
              <a:rPr lang="en-US" sz="2000" dirty="0" smtClean="0">
                <a:solidFill>
                  <a:schemeClr val="accent1">
                    <a:lumMod val="75000"/>
                  </a:schemeClr>
                </a:solidFill>
              </a:rPr>
              <a:t>failure handling</a:t>
            </a:r>
            <a:r>
              <a:rPr lang="en-US" altLang="zh-CN" sz="2000" dirty="0" smtClean="0">
                <a:solidFill>
                  <a:schemeClr val="accent1">
                    <a:lumMod val="75000"/>
                  </a:schemeClr>
                </a:solidFill>
              </a:rPr>
              <a:t>, repairing </a:t>
            </a:r>
          </a:p>
          <a:p>
            <a:pPr lvl="1"/>
            <a:r>
              <a:rPr lang="en-US" sz="2000" dirty="0" smtClean="0">
                <a:solidFill>
                  <a:srgbClr val="C00000"/>
                </a:solidFill>
              </a:rPr>
              <a:t>Tradeoff: GC overhead</a:t>
            </a:r>
            <a:endParaRPr lang="en-US" sz="2000" dirty="0" smtClean="0"/>
          </a:p>
          <a:p>
            <a:r>
              <a:rPr lang="en-US" sz="2000" b="1" dirty="0" smtClean="0">
                <a:solidFill>
                  <a:schemeClr val="tx1"/>
                </a:solidFill>
              </a:rPr>
              <a:t>Multi</a:t>
            </a:r>
            <a:r>
              <a:rPr lang="en-US" altLang="zh-CN" sz="2000" b="1" dirty="0" smtClean="0">
                <a:solidFill>
                  <a:schemeClr val="tx1"/>
                </a:solidFill>
              </a:rPr>
              <a:t>-Data </a:t>
            </a:r>
            <a:r>
              <a:rPr lang="en-US" altLang="zh-CN" sz="2000" b="1" dirty="0" smtClean="0"/>
              <a:t>abstraction from single stack</a:t>
            </a:r>
            <a:endParaRPr lang="en-US" altLang="zh-CN" sz="2000" b="1" dirty="0"/>
          </a:p>
          <a:p>
            <a:pPr lvl="1"/>
            <a:r>
              <a:rPr lang="en-US" sz="2000" dirty="0" smtClean="0">
                <a:solidFill>
                  <a:schemeClr val="accent1">
                    <a:lumMod val="75000"/>
                  </a:schemeClr>
                </a:solidFill>
              </a:rPr>
              <a:t>Simplifies hardware management</a:t>
            </a:r>
          </a:p>
          <a:p>
            <a:pPr lvl="1"/>
            <a:r>
              <a:rPr lang="en-US" sz="2000" dirty="0" smtClean="0">
                <a:solidFill>
                  <a:srgbClr val="C00000"/>
                </a:solidFill>
              </a:rPr>
              <a:t>Tradeoff: single stack is not optimized for specific workload pattern</a:t>
            </a:r>
          </a:p>
          <a:p>
            <a:endParaRPr lang="en-US" sz="1800" b="1" dirty="0"/>
          </a:p>
          <a:p>
            <a:endParaRPr lang="en-US" sz="1200" b="1" dirty="0" smtClean="0"/>
          </a:p>
        </p:txBody>
      </p:sp>
      <p:sp>
        <p:nvSpPr>
          <p:cNvPr id="4" name="Content Placeholder 2"/>
          <p:cNvSpPr txBox="1">
            <a:spLocks/>
          </p:cNvSpPr>
          <p:nvPr/>
        </p:nvSpPr>
        <p:spPr>
          <a:xfrm>
            <a:off x="4572000" y="1143000"/>
            <a:ext cx="4267200" cy="526173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b="1" dirty="0"/>
              <a:t>Automatic load balancing</a:t>
            </a:r>
          </a:p>
          <a:p>
            <a:pPr marL="742950" lvl="1" indent="-285750">
              <a:spcBef>
                <a:spcPct val="20000"/>
              </a:spcBef>
              <a:buFont typeface="Arial" pitchFamily="34" charset="0"/>
              <a:buChar char="–"/>
            </a:pPr>
            <a:r>
              <a:rPr lang="en-US" sz="2000" dirty="0">
                <a:solidFill>
                  <a:schemeClr val="accent1">
                    <a:lumMod val="75000"/>
                  </a:schemeClr>
                </a:solidFill>
              </a:rPr>
              <a:t>adapt to various traffic conditions </a:t>
            </a:r>
            <a:endParaRPr lang="en-US" sz="2000" dirty="0" smtClean="0">
              <a:solidFill>
                <a:schemeClr val="accent1">
                  <a:lumMod val="75000"/>
                </a:schemeClr>
              </a:solidFill>
            </a:endParaRPr>
          </a:p>
          <a:p>
            <a:pPr marL="742950" lvl="1" indent="-285750">
              <a:spcBef>
                <a:spcPct val="20000"/>
              </a:spcBef>
              <a:buFont typeface="Arial" pitchFamily="34" charset="0"/>
              <a:buChar char="–"/>
            </a:pPr>
            <a:r>
              <a:rPr kumimoji="0" lang="en-US" sz="2000" b="0" i="0" u="none" strike="noStrike" kern="1200" cap="none" spc="0" normalizeH="0" baseline="0" noProof="0" dirty="0" smtClean="0">
                <a:ln>
                  <a:noFill/>
                </a:ln>
                <a:solidFill>
                  <a:srgbClr val="C00000"/>
                </a:solidFill>
                <a:effectLst/>
                <a:uLnTx/>
                <a:uFillTx/>
                <a:latin typeface="+mn-lt"/>
                <a:ea typeface="+mn-ea"/>
                <a:cs typeface="+mn-cs"/>
              </a:rPr>
              <a:t>Tradeoff</a:t>
            </a:r>
            <a:r>
              <a:rPr lang="en-US" sz="2000" dirty="0">
                <a:solidFill>
                  <a:srgbClr val="C00000"/>
                </a:solidFill>
              </a:rPr>
              <a:t>: Need to tune based on many </a:t>
            </a:r>
            <a:r>
              <a:rPr lang="en-US" sz="2000" dirty="0" smtClean="0">
                <a:solidFill>
                  <a:srgbClr val="C00000"/>
                </a:solidFill>
              </a:rPr>
              <a:t>dimensions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b="1" dirty="0" smtClean="0"/>
              <a:t>Erasure Coding for blobs</a:t>
            </a:r>
          </a:p>
          <a:p>
            <a:pPr marL="742950" lvl="1" indent="-285750">
              <a:spcBef>
                <a:spcPct val="20000"/>
              </a:spcBef>
              <a:buFont typeface="Arial" pitchFamily="34" charset="0"/>
              <a:buChar char="–"/>
            </a:pPr>
            <a:r>
              <a:rPr lang="en-US" sz="2000" dirty="0" smtClean="0">
                <a:solidFill>
                  <a:schemeClr val="accent1">
                    <a:lumMod val="75000"/>
                  </a:schemeClr>
                </a:solidFill>
              </a:rPr>
              <a:t>Reduce cost of storage</a:t>
            </a:r>
          </a:p>
          <a:p>
            <a:pPr marL="742950" lvl="1" indent="-285750">
              <a:spcBef>
                <a:spcPct val="20000"/>
              </a:spcBef>
              <a:buFont typeface="Arial" pitchFamily="34" charset="0"/>
              <a:buChar char="–"/>
              <a:defRPr/>
            </a:pPr>
            <a:r>
              <a:rPr lang="en-US" sz="2000" dirty="0" smtClean="0">
                <a:solidFill>
                  <a:srgbClr val="C00000"/>
                </a:solidFill>
              </a:rPr>
              <a:t>Tradeoff: more complicated mechanism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C00000"/>
              </a:solidFill>
              <a:effectLst/>
              <a:uLnTx/>
              <a:uFillTx/>
              <a:latin typeface="+mn-lt"/>
              <a:ea typeface="+mn-ea"/>
              <a:cs typeface="+mn-cs"/>
            </a:endParaRPr>
          </a:p>
        </p:txBody>
      </p:sp>
    </p:spTree>
    <p:extLst>
      <p:ext uri="{BB962C8B-B14F-4D97-AF65-F5344CB8AC3E}">
        <p14:creationId xmlns:p14="http://schemas.microsoft.com/office/powerpoint/2010/main" val="2807808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in)">
                                      <p:cBhvr>
                                        <p:cTn id="32" dur="500"/>
                                        <p:tgtEl>
                                          <p:spTgt spid="4">
                                            <p:txEl>
                                              <p:pRg st="3" end="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ox(in)">
                                      <p:cBhvr>
                                        <p:cTn id="35" dur="500"/>
                                        <p:tgtEl>
                                          <p:spTgt spid="4">
                                            <p:txEl>
                                              <p:pRg st="4" end="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ox(in)">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Windows Azure Storage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Bind users to Microsoft</a:t>
            </a:r>
            <a:endParaRPr lang="en-US" dirty="0"/>
          </a:p>
          <a:p>
            <a:pPr lvl="1"/>
            <a:r>
              <a:rPr lang="en-US" dirty="0" smtClean="0">
                <a:solidFill>
                  <a:srgbClr val="FF0000"/>
                </a:solidFill>
              </a:rPr>
              <a:t>Only windows centric applications are supported by Microsoft </a:t>
            </a:r>
          </a:p>
          <a:p>
            <a:pPr lvl="1"/>
            <a:endParaRPr lang="en-US" dirty="0" smtClean="0">
              <a:solidFill>
                <a:srgbClr val="FF0000"/>
              </a:solidFill>
            </a:endParaRPr>
          </a:p>
          <a:p>
            <a:r>
              <a:rPr lang="en-US" dirty="0" smtClean="0"/>
              <a:t>Many middleware </a:t>
            </a:r>
            <a:r>
              <a:rPr lang="en-US" altLang="zh-CN" dirty="0" smtClean="0"/>
              <a:t>written in </a:t>
            </a:r>
            <a:r>
              <a:rPr lang="en-US" altLang="zh-CN" dirty="0" err="1" smtClean="0"/>
              <a:t>unix</a:t>
            </a:r>
            <a:r>
              <a:rPr lang="en-US" altLang="zh-CN" dirty="0" smtClean="0"/>
              <a:t>/</a:t>
            </a:r>
            <a:r>
              <a:rPr lang="en-US" altLang="zh-CN" dirty="0" err="1" smtClean="0"/>
              <a:t>linux</a:t>
            </a:r>
            <a:r>
              <a:rPr lang="en-US" altLang="zh-CN" dirty="0" smtClean="0"/>
              <a:t> environment </a:t>
            </a:r>
            <a:r>
              <a:rPr lang="en-US" dirty="0" smtClean="0"/>
              <a:t> not supported</a:t>
            </a:r>
          </a:p>
          <a:p>
            <a:pPr lvl="1"/>
            <a:r>
              <a:rPr lang="en-US" dirty="0" smtClean="0">
                <a:solidFill>
                  <a:srgbClr val="FF0000"/>
                </a:solidFill>
              </a:rPr>
              <a:t>Difficult to port them to run on Windows Azure Storage</a:t>
            </a:r>
          </a:p>
          <a:p>
            <a:pPr lvl="1"/>
            <a:endParaRPr lang="en-US" dirty="0" smtClean="0"/>
          </a:p>
          <a:p>
            <a:r>
              <a:rPr lang="en-US" dirty="0" smtClean="0"/>
              <a:t>Cannot have user own specified OS installed</a:t>
            </a:r>
            <a:endParaRPr lang="en-US" dirty="0"/>
          </a:p>
          <a:p>
            <a:pPr lvl="1"/>
            <a:r>
              <a:rPr lang="en-US" dirty="0" smtClean="0">
                <a:solidFill>
                  <a:srgbClr val="FF0000"/>
                </a:solidFill>
              </a:rPr>
              <a:t>Windows OS is already there</a:t>
            </a:r>
            <a:r>
              <a:rPr lang="en-US" altLang="zh-CN" dirty="0" smtClean="0">
                <a:solidFill>
                  <a:srgbClr val="FF0000"/>
                </a:solidFill>
              </a:rPr>
              <a:t>, irrespective of user choice</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p:txBody>
      </p:sp>
      <p:pic>
        <p:nvPicPr>
          <p:cNvPr id="1026" name="Picture 2" descr="http://blog.copdfoundation.org/wp-content/uploads/2012/09/C-Users-sschlegel-Pictures-Question-Mark-M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4384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486400" y="36576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08110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for </a:t>
            </a:r>
            <a:r>
              <a:rPr lang="en-US" sz="3600" b="1" dirty="0" smtClean="0"/>
              <a:t>Log Streams</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5"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1922001" cy="246221"/>
          </a:xfrm>
          <a:prstGeom prst="rect">
            <a:avLst/>
          </a:prstGeom>
          <a:noFill/>
        </p:spPr>
        <p:txBody>
          <a:bodyPr wrap="none" lIns="0" tIns="0" rIns="0" bIns="0" rtlCol="0">
            <a:spAutoFit/>
          </a:bodyPr>
          <a:lstStyle/>
          <a:p>
            <a:r>
              <a:rPr lang="en-US" sz="16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175161" y="904268"/>
            <a:ext cx="3165142" cy="2505301"/>
          </a:xfrm>
        </p:spPr>
        <p:txBody>
          <a:bodyPr>
            <a:normAutofit fontScale="77500" lnSpcReduction="20000"/>
          </a:bodyPr>
          <a:lstStyle/>
          <a:p>
            <a:pPr marL="0" indent="0"/>
            <a:r>
              <a:rPr lang="en-US" sz="2400" b="1" dirty="0" smtClean="0">
                <a:solidFill>
                  <a:schemeClr val="accent1">
                    <a:lumMod val="75000"/>
                  </a:schemeClr>
                </a:solidFill>
                <a:ea typeface="Segoe UI" pitchFamily="34" charset="0"/>
                <a:cs typeface="Segoe UI" pitchFamily="34" charset="0"/>
              </a:rPr>
              <a:t> </a:t>
            </a:r>
            <a:r>
              <a:rPr lang="en-US" sz="2100" b="1" dirty="0" smtClean="0">
                <a:solidFill>
                  <a:schemeClr val="accent1">
                    <a:lumMod val="75000"/>
                  </a:schemeClr>
                </a:solidFill>
                <a:ea typeface="Segoe UI" pitchFamily="34" charset="0"/>
                <a:cs typeface="Segoe UI" pitchFamily="34" charset="0"/>
              </a:rPr>
              <a:t>Logs are used on partition load</a:t>
            </a:r>
          </a:p>
          <a:p>
            <a:pPr marL="325424" lvl="1" indent="0"/>
            <a:r>
              <a:rPr lang="en-US" sz="2100" b="1" dirty="0" smtClean="0">
                <a:solidFill>
                  <a:schemeClr val="accent1">
                    <a:lumMod val="75000"/>
                  </a:schemeClr>
                </a:solidFill>
                <a:ea typeface="Segoe UI" pitchFamily="34" charset="0"/>
                <a:cs typeface="Segoe UI" pitchFamily="34" charset="0"/>
              </a:rPr>
              <a:t> </a:t>
            </a:r>
            <a:r>
              <a:rPr lang="en-US" sz="2100" b="1" u="sng" dirty="0" smtClean="0">
                <a:solidFill>
                  <a:schemeClr val="accent1">
                    <a:lumMod val="75000"/>
                  </a:schemeClr>
                </a:solidFill>
                <a:ea typeface="Segoe UI" pitchFamily="34" charset="0"/>
                <a:cs typeface="Segoe UI" pitchFamily="34" charset="0"/>
              </a:rPr>
              <a:t>Commit and Metadata log streams</a:t>
            </a:r>
          </a:p>
          <a:p>
            <a:pPr marL="0" indent="0"/>
            <a:r>
              <a:rPr lang="en-US" sz="2100" b="1" dirty="0" smtClean="0">
                <a:solidFill>
                  <a:schemeClr val="accent1">
                    <a:lumMod val="75000"/>
                  </a:schemeClr>
                </a:solidFill>
                <a:ea typeface="Segoe UI" pitchFamily="34" charset="0"/>
                <a:cs typeface="Segoe UI" pitchFamily="34" charset="0"/>
              </a:rPr>
              <a:t> Check commit length first</a:t>
            </a:r>
          </a:p>
          <a:p>
            <a:pPr marL="0" indent="0"/>
            <a:r>
              <a:rPr lang="en-US" sz="2100" b="1" dirty="0" smtClean="0">
                <a:solidFill>
                  <a:schemeClr val="accent1">
                    <a:lumMod val="75000"/>
                  </a:schemeClr>
                </a:solidFill>
                <a:ea typeface="Segoe UI" pitchFamily="34" charset="0"/>
                <a:cs typeface="Segoe UI" pitchFamily="34" charset="0"/>
              </a:rPr>
              <a:t> Only read from</a:t>
            </a:r>
          </a:p>
          <a:p>
            <a:r>
              <a:rPr lang="en-US" sz="21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1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2977545" y="3185627"/>
            <a:ext cx="2563202"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3571920" y="2816295"/>
            <a:ext cx="1334276"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4000" y="1826531"/>
            <a:ext cx="1994970" cy="215444"/>
          </a:xfrm>
          <a:prstGeom prst="rect">
            <a:avLst/>
          </a:prstGeom>
          <a:noFill/>
        </p:spPr>
        <p:txBody>
          <a:bodyPr wrap="none" lIns="0" tIns="0" rIns="0" bIns="0" rtlCol="0">
            <a:spAutoFit/>
          </a:bodyPr>
          <a:lstStyle/>
          <a:p>
            <a:r>
              <a:rPr lang="en-US" sz="14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0874" y="4277515"/>
            <a:ext cx="2256002" cy="830997"/>
          </a:xfrm>
          <a:prstGeom prst="rect">
            <a:avLst/>
          </a:prstGeom>
          <a:noFill/>
        </p:spPr>
        <p:txBody>
          <a:bodyPr wrap="non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98264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27" grpId="0" animBg="1"/>
      <p:bldP spid="61" grpId="0"/>
      <p:bldP spid="70" grpId="0" animBg="1"/>
      <p:bldP spid="71" grpId="0" build="p"/>
      <p:bldP spid="84" grpId="0"/>
      <p:bldP spid="85" grpId="0"/>
      <p:bldP spid="85" grpId="1"/>
      <p:bldP spid="91" grpId="0"/>
      <p:bldP spid="38" grpId="0"/>
      <p:bldP spid="73" grpId="0" animBg="1"/>
      <p:bldP spid="54" grpId="0" animBg="1"/>
      <p:bldP spid="54"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90735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235420489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4191000" y="4481443"/>
            <a:ext cx="472440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1650231" y="1052438"/>
            <a:ext cx="6884170"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2423270" y="2043040"/>
            <a:ext cx="5198134"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3390901" y="2588191"/>
            <a:ext cx="2284790"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301892" y="113572"/>
            <a:ext cx="8229600" cy="609398"/>
          </a:xfrm>
        </p:spPr>
        <p:txBody>
          <a:bodyPr>
            <a:normAutofit fontScale="90000"/>
          </a:bodyPr>
          <a:lstStyle/>
          <a:p>
            <a:r>
              <a:rPr lang="en-US" dirty="0" smtClean="0"/>
              <a:t>Storage Stamp Architecture</a:t>
            </a:r>
            <a:endParaRPr lang="en-US" dirty="0"/>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1800427" y="5065801"/>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369332"/>
          </a:xfrm>
          <a:prstGeom prst="rect">
            <a:avLst/>
          </a:prstGeom>
          <a:noFill/>
          <a:ln w="9525">
            <a:noFill/>
            <a:miter lim="800000"/>
            <a:headEnd/>
            <a:tailEnd/>
          </a:ln>
        </p:spPr>
        <p:txBody>
          <a:bodyPr wrap="square">
            <a:spAutoFit/>
          </a:bodyPr>
          <a:lstStyle/>
          <a:p>
            <a:r>
              <a:rPr lang="en-US"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2574291" y="5091043"/>
            <a:ext cx="809709" cy="369332"/>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5105400" y="5624443"/>
            <a:ext cx="838200"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0" y="1965249"/>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5943600" y="2588191"/>
            <a:ext cx="952508"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5724820" y="2588191"/>
            <a:ext cx="14258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4800598" y="2588191"/>
            <a:ext cx="924222"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9"/>
            <a:ext cx="1800425" cy="830997"/>
          </a:xfrm>
          <a:prstGeom prst="rect">
            <a:avLst/>
          </a:prstGeom>
          <a:noFill/>
          <a:ln w="9525">
            <a:noFill/>
            <a:miter lim="800000"/>
            <a:headEnd/>
            <a:tailEnd/>
          </a:ln>
        </p:spPr>
        <p:txBody>
          <a:bodyPr wrap="square">
            <a:spAutoFit/>
          </a:bodyPr>
          <a:lstStyle/>
          <a:p>
            <a:r>
              <a:rPr lang="en-US" sz="2400" b="1" dirty="0" smtClean="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endPar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7" name="Rectangle 46"/>
          <p:cNvSpPr/>
          <p:nvPr/>
        </p:nvSpPr>
        <p:spPr bwMode="auto">
          <a:xfrm>
            <a:off x="2030062"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55" name="Line 26"/>
          <p:cNvSpPr>
            <a:spLocks noChangeShapeType="1"/>
          </p:cNvSpPr>
          <p:nvPr/>
        </p:nvSpPr>
        <p:spPr bwMode="auto">
          <a:xfrm>
            <a:off x="5152153"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5236838" y="684725"/>
            <a:ext cx="2809423" cy="369332"/>
          </a:xfrm>
          <a:prstGeom prst="rect">
            <a:avLst/>
          </a:prstGeom>
          <a:noFill/>
          <a:ln w="9525">
            <a:noFill/>
            <a:miter lim="800000"/>
            <a:headEnd/>
            <a:tailEnd/>
          </a:ln>
        </p:spPr>
        <p:txBody>
          <a:bodyPr wrap="none">
            <a:spAutoFit/>
          </a:bodyPr>
          <a:lstStyle/>
          <a:p>
            <a:r>
              <a:rPr lang="en-US" b="1" dirty="0" smtClean="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endPar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0" name="Rounded Rectangle 59"/>
          <p:cNvSpPr/>
          <p:nvPr/>
        </p:nvSpPr>
        <p:spPr bwMode="auto">
          <a:xfrm>
            <a:off x="3043583" y="545917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3050055" y="473784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2" name="Rounded Rectangle 61"/>
          <p:cNvSpPr/>
          <p:nvPr/>
        </p:nvSpPr>
        <p:spPr bwMode="auto">
          <a:xfrm>
            <a:off x="2557173"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4" name="Rounded Rectangle 63"/>
          <p:cNvSpPr/>
          <p:nvPr/>
        </p:nvSpPr>
        <p:spPr bwMode="auto">
          <a:xfrm>
            <a:off x="385690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6" name="Rounded Rectangle 65"/>
          <p:cNvSpPr/>
          <p:nvPr/>
        </p:nvSpPr>
        <p:spPr bwMode="auto">
          <a:xfrm>
            <a:off x="5156642"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7" name="Rounded Rectangle 66"/>
          <p:cNvSpPr/>
          <p:nvPr/>
        </p:nvSpPr>
        <p:spPr bwMode="auto">
          <a:xfrm>
            <a:off x="645637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8" name="Rounded Rectangle 67"/>
          <p:cNvSpPr/>
          <p:nvPr/>
        </p:nvSpPr>
        <p:spPr bwMode="auto">
          <a:xfrm>
            <a:off x="5456960" y="207096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3" name="Rectangle 72"/>
          <p:cNvSpPr/>
          <p:nvPr/>
        </p:nvSpPr>
        <p:spPr bwMode="auto">
          <a:xfrm>
            <a:off x="3402013"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4" name="Rectangle 73"/>
          <p:cNvSpPr/>
          <p:nvPr/>
        </p:nvSpPr>
        <p:spPr bwMode="auto">
          <a:xfrm>
            <a:off x="4773964"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5" name="Rectangle 74"/>
          <p:cNvSpPr/>
          <p:nvPr/>
        </p:nvSpPr>
        <p:spPr bwMode="auto">
          <a:xfrm>
            <a:off x="6145916"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6" name="Rectangle 75"/>
          <p:cNvSpPr/>
          <p:nvPr/>
        </p:nvSpPr>
        <p:spPr bwMode="auto">
          <a:xfrm>
            <a:off x="7517865"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7" name="Rounded Rectangle 76"/>
          <p:cNvSpPr/>
          <p:nvPr/>
        </p:nvSpPr>
        <p:spPr bwMode="auto">
          <a:xfrm>
            <a:off x="7684615" y="2230647"/>
            <a:ext cx="1038100"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8" name="Straight Arrow Connector 77"/>
          <p:cNvCxnSpPr>
            <a:stCxn id="77" idx="1"/>
            <a:endCxn id="68" idx="3"/>
          </p:cNvCxnSpPr>
          <p:nvPr/>
        </p:nvCxnSpPr>
        <p:spPr bwMode="auto">
          <a:xfrm flipH="1" flipV="1">
            <a:off x="6495060" y="2360405"/>
            <a:ext cx="1189555" cy="227787"/>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6975428" y="2872598"/>
            <a:ext cx="709188"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4726361" y="860281"/>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6" name="Oval 85"/>
          <p:cNvSpPr/>
          <p:nvPr/>
        </p:nvSpPr>
        <p:spPr bwMode="auto">
          <a:xfrm>
            <a:off x="4849729" y="5530735"/>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7" name="Oval 86"/>
          <p:cNvSpPr/>
          <p:nvPr/>
        </p:nvSpPr>
        <p:spPr bwMode="auto">
          <a:xfrm>
            <a:off x="6077793" y="5749213"/>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6264409" y="5270111"/>
            <a:ext cx="567307"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4267200" y="4076509"/>
            <a:ext cx="627808" cy="1334941"/>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4138985" y="1419538"/>
            <a:ext cx="793243"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4973132" y="699460"/>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4423184" y="817164"/>
            <a:ext cx="587020" cy="369332"/>
          </a:xfrm>
          <a:prstGeom prst="rect">
            <a:avLst/>
          </a:prstGeom>
          <a:noFill/>
          <a:ln w="9525">
            <a:noFill/>
            <a:miter lim="800000"/>
            <a:headEnd/>
            <a:tailEnd/>
          </a:ln>
        </p:spPr>
        <p:txBody>
          <a:bodyPr wrap="none">
            <a:spAutoFit/>
          </a:bodyPr>
          <a:lstStyle/>
          <a:p>
            <a:r>
              <a:rPr lang="en-US" b="1" dirty="0" err="1" smtClean="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4369487" y="1558038"/>
            <a:ext cx="740906"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endCxn id="34" idx="0"/>
          </p:cNvCxnSpPr>
          <p:nvPr/>
        </p:nvCxnSpPr>
        <p:spPr>
          <a:xfrm>
            <a:off x="4375958" y="4076509"/>
            <a:ext cx="556271" cy="1243135"/>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5143501" y="5530735"/>
            <a:ext cx="832508"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6201196" y="5091043"/>
            <a:ext cx="656804"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62559" y="2861111"/>
            <a:ext cx="1800425" cy="830997"/>
          </a:xfrm>
          <a:prstGeom prst="rect">
            <a:avLst/>
          </a:prstGeom>
          <a:noFill/>
          <a:ln w="9525">
            <a:noFill/>
            <a:miter lim="800000"/>
            <a:headEnd/>
            <a:tailEnd/>
          </a:ln>
        </p:spPr>
        <p:txBody>
          <a:bodyPr wrap="square">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endPar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62559" y="5157044"/>
            <a:ext cx="1800425" cy="830997"/>
          </a:xfrm>
          <a:prstGeom prst="rect">
            <a:avLst/>
          </a:prstGeom>
          <a:noFill/>
          <a:ln w="9525">
            <a:noFill/>
            <a:miter lim="800000"/>
            <a:headEnd/>
            <a:tailEnd/>
          </a:ln>
        </p:spPr>
        <p:txBody>
          <a:bodyPr wrap="square">
            <a:spAutoFit/>
          </a:bodyPr>
          <a:lstStyle/>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endPar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9466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p14="http://schemas.microsoft.com/office/powerpoint/2010/main" val="2278389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p14="http://schemas.microsoft.com/office/powerpoint/2010/main" val="161584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val="3805700256"/>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to partition 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val="2683008758"/>
              </p:ext>
            </p:extLst>
          </p:nvPr>
        </p:nvGraphicFramePr>
        <p:xfrm>
          <a:off x="3472837" y="422182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4154440737"/>
              </p:ext>
            </p:extLst>
          </p:nvPr>
        </p:nvGraphicFramePr>
        <p:xfrm>
          <a:off x="3472837" y="291175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415163" y="466952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7794560" y="4663617"/>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680405" y="33824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78717" y="3921363"/>
            <a:ext cx="889093" cy="818384"/>
            <a:chOff x="6629400" y="2590800"/>
            <a:chExt cx="838200" cy="502752"/>
          </a:xfrm>
        </p:grpSpPr>
        <p:pic>
          <p:nvPicPr>
            <p:cNvPr id="33"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690264" y="2662821"/>
              <a:ext cx="721166" cy="397056"/>
            </a:xfrm>
            <a:prstGeom prst="rect">
              <a:avLst/>
            </a:prstGeom>
            <a:noFill/>
            <a:ln w="9525">
              <a:noFill/>
              <a:miter lim="800000"/>
              <a:headEnd/>
              <a:tailEnd/>
            </a:ln>
          </p:spPr>
          <p:txBody>
            <a:bodyPr wrap="none">
              <a:spAutoFit/>
            </a:bodyPr>
            <a:lstStyle/>
            <a:p>
              <a:pPr algn="ctr"/>
              <a:r>
                <a:rPr lang="en-US" sz="1200" b="1" dirty="0">
                  <a:solidFill>
                    <a:srgbClr val="FF0000"/>
                  </a:solidFill>
                  <a:latin typeface="Calibri" pitchFamily="34" charset="0"/>
                  <a:cs typeface="Calibri" pitchFamily="34" charset="0"/>
                </a:rPr>
                <a:t>A-H: </a:t>
              </a:r>
              <a:r>
                <a:rPr lang="en-US" sz="1200" b="1" dirty="0" smtClean="0">
                  <a:solidFill>
                    <a:srgbClr val="FF0000"/>
                  </a:solidFill>
                  <a:latin typeface="Calibri" pitchFamily="34" charset="0"/>
                  <a:cs typeface="Calibri" pitchFamily="34" charset="0"/>
                </a:rPr>
                <a:t>PS1</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H’-R: PS2</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R’-</a:t>
              </a:r>
              <a:r>
                <a:rPr lang="en-US" sz="1200" b="1" dirty="0">
                  <a:solidFill>
                    <a:srgbClr val="FF0000"/>
                  </a:solidFill>
                  <a:latin typeface="Calibri" pitchFamily="34" charset="0"/>
                  <a:cs typeface="Calibri" pitchFamily="34" charset="0"/>
                </a:rPr>
                <a:t>Z: </a:t>
              </a:r>
              <a:r>
                <a:rPr lang="en-US" sz="1200" b="1" dirty="0" smtClean="0">
                  <a:solidFill>
                    <a:srgbClr val="FF0000"/>
                  </a:solidFill>
                  <a:latin typeface="Calibri" pitchFamily="34" charset="0"/>
                  <a:cs typeface="Calibri" pitchFamily="34" charset="0"/>
                </a:rPr>
                <a:t>PS3</a:t>
              </a:r>
              <a:endParaRPr lang="en-US" sz="1400"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7416" y="1802411"/>
            <a:ext cx="1037114" cy="960148"/>
            <a:chOff x="6629400" y="2590800"/>
            <a:chExt cx="838200" cy="502752"/>
          </a:xfrm>
        </p:grpSpPr>
        <p:pic>
          <p:nvPicPr>
            <p:cNvPr id="38"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702221" y="2658426"/>
              <a:ext cx="697268" cy="386779"/>
            </a:xfrm>
            <a:prstGeom prst="rect">
              <a:avLst/>
            </a:prstGeom>
            <a:noFill/>
            <a:ln w="9525">
              <a:noFill/>
              <a:miter lim="800000"/>
              <a:headEnd/>
              <a:tailEnd/>
            </a:ln>
          </p:spPr>
          <p:txBody>
            <a:bodyPr wrap="none" anchor="ctr">
              <a:spAutoFit/>
            </a:bodyPr>
            <a:lstStyle/>
            <a:p>
              <a:pPr algn="ctr"/>
              <a:r>
                <a:rPr lang="en-US" sz="1400" b="1" dirty="0">
                  <a:solidFill>
                    <a:srgbClr val="FF0000"/>
                  </a:solidFill>
                  <a:latin typeface="Calibri" pitchFamily="34" charset="0"/>
                  <a:cs typeface="Calibri" pitchFamily="34" charset="0"/>
                </a:rPr>
                <a:t>A-H: </a:t>
              </a:r>
              <a:r>
                <a:rPr lang="en-US" sz="1400" b="1" dirty="0" smtClean="0">
                  <a:solidFill>
                    <a:srgbClr val="FF0000"/>
                  </a:solidFill>
                  <a:latin typeface="Calibri" pitchFamily="34" charset="0"/>
                  <a:cs typeface="Calibri" pitchFamily="34" charset="0"/>
                </a:rPr>
                <a:t>PS1</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H’-R: PS2</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R’-</a:t>
              </a:r>
              <a:r>
                <a:rPr lang="en-US" sz="1400" b="1" dirty="0">
                  <a:solidFill>
                    <a:srgbClr val="FF0000"/>
                  </a:solidFill>
                  <a:latin typeface="Calibri" pitchFamily="34" charset="0"/>
                  <a:cs typeface="Calibri" pitchFamily="34" charset="0"/>
                </a:rPr>
                <a:t>Z: </a:t>
              </a:r>
              <a:r>
                <a:rPr lang="en-US" sz="1400" b="1" dirty="0" smtClean="0">
                  <a:solidFill>
                    <a:srgbClr val="FF0000"/>
                  </a:solidFill>
                  <a:latin typeface="Calibri" pitchFamily="34" charset="0"/>
                  <a:cs typeface="Calibri" pitchFamily="34" charset="0"/>
                </a:rPr>
                <a:t>PS3</a:t>
              </a:r>
              <a:endParaRPr lang="en-US" sz="16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4021541"/>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35231" y="2872524"/>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2254892710"/>
              </p:ext>
            </p:extLst>
          </p:nvPr>
        </p:nvGraphicFramePr>
        <p:xfrm>
          <a:off x="3472839" y="1481064"/>
          <a:ext cx="1871507"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08743"/>
                <a:gridCol w="659052"/>
                <a:gridCol w="603712"/>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60960" y="4404635"/>
            <a:ext cx="693738"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val="107485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Layer Concepts</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609486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Content Placeholder 6"/>
          <p:cNvSpPr txBox="1">
            <a:spLocks/>
          </p:cNvSpPr>
          <p:nvPr/>
        </p:nvSpPr>
        <p:spPr>
          <a:xfrm>
            <a:off x="2245813" y="1295400"/>
            <a:ext cx="4319417"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Block</a:t>
            </a:r>
            <a:endParaRPr lang="en-US" b="1"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p:txBody>
      </p:sp>
      <p:sp>
        <p:nvSpPr>
          <p:cNvPr id="19" name="Content Placeholder 6"/>
          <p:cNvSpPr txBox="1">
            <a:spLocks/>
          </p:cNvSpPr>
          <p:nvPr/>
        </p:nvSpPr>
        <p:spPr>
          <a:xfrm>
            <a:off x="2247406" y="1295400"/>
            <a:ext cx="4219019" cy="211783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smtClean="0">
                <a:latin typeface="Segoe UI" pitchFamily="34" charset="0"/>
                <a:ea typeface="Segoe UI" pitchFamily="34" charset="0"/>
                <a:cs typeface="Segoe UI" pitchFamily="34" charset="0"/>
              </a:rPr>
              <a:t>Extent</a:t>
            </a:r>
          </a:p>
          <a:p>
            <a:r>
              <a:rPr lang="en-US" sz="2600" dirty="0" smtClean="0">
                <a:latin typeface="Segoe UI" pitchFamily="34" charset="0"/>
                <a:ea typeface="Segoe UI" pitchFamily="34" charset="0"/>
                <a:cs typeface="Segoe UI" pitchFamily="34" charset="0"/>
              </a:rPr>
              <a:t>Unit of replication</a:t>
            </a:r>
          </a:p>
          <a:p>
            <a:r>
              <a:rPr lang="en-US" sz="2600" dirty="0" smtClean="0">
                <a:latin typeface="Segoe UI" pitchFamily="34" charset="0"/>
                <a:ea typeface="Segoe UI" pitchFamily="34" charset="0"/>
                <a:cs typeface="Segoe UI" pitchFamily="34" charset="0"/>
              </a:rPr>
              <a:t>Sequence of blocks</a:t>
            </a:r>
          </a:p>
          <a:p>
            <a:r>
              <a:rPr lang="en-US" sz="2600" dirty="0" smtClean="0">
                <a:latin typeface="Segoe UI" pitchFamily="34" charset="0"/>
                <a:ea typeface="Segoe UI" pitchFamily="34" charset="0"/>
                <a:cs typeface="Segoe UI" pitchFamily="34" charset="0"/>
              </a:rPr>
              <a:t>Size limit (e.g. 1GB)</a:t>
            </a:r>
          </a:p>
          <a:p>
            <a:r>
              <a:rPr lang="en-US" sz="26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20" name="Content Placeholder 6"/>
          <p:cNvSpPr txBox="1">
            <a:spLocks/>
          </p:cNvSpPr>
          <p:nvPr/>
        </p:nvSpPr>
        <p:spPr>
          <a:xfrm>
            <a:off x="2246592" y="1295400"/>
            <a:ext cx="5533920" cy="1752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p:txBody>
      </p:sp>
      <p:sp>
        <p:nvSpPr>
          <p:cNvPr id="21" name="Rectangle 20"/>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2" name="Rectangle 21"/>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3" name="Rectangle 22"/>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4" name="Rectangle 23"/>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5" name="Rectangle 24"/>
          <p:cNvSpPr/>
          <p:nvPr/>
        </p:nvSpPr>
        <p:spPr bwMode="auto">
          <a:xfrm>
            <a:off x="7211253"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6" name="Rectangle 25"/>
          <p:cNvSpPr/>
          <p:nvPr/>
        </p:nvSpPr>
        <p:spPr bwMode="auto">
          <a:xfrm>
            <a:off x="760219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7979877"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8" name="Group 37"/>
          <p:cNvGrpSpPr/>
          <p:nvPr/>
        </p:nvGrpSpPr>
        <p:grpSpPr>
          <a:xfrm>
            <a:off x="7114136" y="5042454"/>
            <a:ext cx="1707253" cy="1284597"/>
            <a:chOff x="1420248" y="5181602"/>
            <a:chExt cx="1707253" cy="1284597"/>
          </a:xfrm>
        </p:grpSpPr>
        <p:sp>
          <p:nvSpPr>
            <p:cNvPr id="29" name="Rectangle 2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0" name="TextBox 2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31" name="Group 30"/>
          <p:cNvGrpSpPr/>
          <p:nvPr/>
        </p:nvGrpSpPr>
        <p:grpSpPr>
          <a:xfrm>
            <a:off x="304800" y="3505200"/>
            <a:ext cx="5597904" cy="1537254"/>
            <a:chOff x="1379354" y="3644348"/>
            <a:chExt cx="5597904" cy="1537254"/>
          </a:xfrm>
        </p:grpSpPr>
        <p:sp>
          <p:nvSpPr>
            <p:cNvPr id="32" name="Rectangle 3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3" name="Rectangle 3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4" name="Elbow Connector 33"/>
            <p:cNvCxnSpPr>
              <a:stCxn id="3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6" name="Elbow Connector 35"/>
            <p:cNvCxnSpPr>
              <a:stCxn id="35"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8" name="Rectangle 37"/>
          <p:cNvSpPr/>
          <p:nvPr/>
        </p:nvSpPr>
        <p:spPr bwMode="auto">
          <a:xfrm>
            <a:off x="4036194"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9" name="TextBox 38"/>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2866451" y="6261225"/>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2" name="TextBox 41"/>
          <p:cNvSpPr txBox="1"/>
          <p:nvPr/>
        </p:nvSpPr>
        <p:spPr>
          <a:xfrm>
            <a:off x="5144699"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3" name="TextBox 42"/>
          <p:cNvSpPr txBox="1"/>
          <p:nvPr/>
        </p:nvSpPr>
        <p:spPr>
          <a:xfrm>
            <a:off x="5234259" y="62479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4" name="TextBox 43"/>
          <p:cNvSpPr txBox="1"/>
          <p:nvPr/>
        </p:nvSpPr>
        <p:spPr>
          <a:xfrm>
            <a:off x="7432961" y="620595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5" name="Group 16"/>
          <p:cNvGrpSpPr/>
          <p:nvPr/>
        </p:nvGrpSpPr>
        <p:grpSpPr>
          <a:xfrm>
            <a:off x="345694" y="5042454"/>
            <a:ext cx="1707253" cy="1284597"/>
            <a:chOff x="1420248" y="5181602"/>
            <a:chExt cx="1707253" cy="1284597"/>
          </a:xfrm>
        </p:grpSpPr>
        <p:sp>
          <p:nvSpPr>
            <p:cNvPr id="46" name="Rectangle 45"/>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7" name="TextBox 4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8" name="Rectangle 47"/>
          <p:cNvSpPr/>
          <p:nvPr/>
        </p:nvSpPr>
        <p:spPr bwMode="auto">
          <a:xfrm>
            <a:off x="4856932"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2578684" y="5041220"/>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0" name="Group 49"/>
          <p:cNvGrpSpPr/>
          <p:nvPr/>
        </p:nvGrpSpPr>
        <p:grpSpPr>
          <a:xfrm>
            <a:off x="3458687" y="4410452"/>
            <a:ext cx="1409721" cy="609209"/>
            <a:chOff x="4533241" y="4549600"/>
            <a:chExt cx="1409721" cy="609209"/>
          </a:xfrm>
        </p:grpSpPr>
        <p:cxnSp>
          <p:nvCxnSpPr>
            <p:cNvPr id="51"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93322" y="4405362"/>
            <a:ext cx="2420814" cy="635584"/>
            <a:chOff x="5767876" y="4544510"/>
            <a:chExt cx="2420814" cy="635584"/>
          </a:xfrm>
        </p:grpSpPr>
        <p:cxnSp>
          <p:nvCxnSpPr>
            <p:cNvPr id="55"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09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circle(in)">
                                      <p:cBhvr>
                                        <p:cTn id="33" dur="2000"/>
                                        <p:tgtEl>
                                          <p:spTgt spid="49"/>
                                        </p:tgtEl>
                                      </p:cBhvr>
                                    </p:animEffect>
                                  </p:childTnLst>
                                </p:cTn>
                              </p:par>
                              <p:par>
                                <p:cTn id="34" presetID="1" presetClass="exit" presetSubtype="0" fill="hold" grpId="1" nodeType="withEffect">
                                  <p:stCondLst>
                                    <p:cond delay="0"/>
                                  </p:stCondLst>
                                  <p:childTnLst>
                                    <p:set>
                                      <p:cBhvr>
                                        <p:cTn id="35" dur="1" fill="hold">
                                          <p:stCondLst>
                                            <p:cond delay="0"/>
                                          </p:stCondLst>
                                        </p:cTn>
                                        <p:tgtEl>
                                          <p:spTgt spid="40"/>
                                        </p:tgtEl>
                                        <p:attrNameLst>
                                          <p:attrName>style.visibility</p:attrName>
                                        </p:attrNameLst>
                                      </p:cBhvr>
                                      <p:to>
                                        <p:strVal val="hidden"/>
                                      </p:to>
                                    </p:se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down)">
                                      <p:cBhvr>
                                        <p:cTn id="54" dur="500"/>
                                        <p:tgtEl>
                                          <p:spTgt spid="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childTnLst>
                          </p:cTn>
                        </p:par>
                        <p:par>
                          <p:cTn id="65" fill="hold">
                            <p:stCondLst>
                              <p:cond delay="1000"/>
                            </p:stCondLst>
                            <p:childTnLst>
                              <p:par>
                                <p:cTn id="66" presetID="2" presetClass="entr" presetSubtype="2"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1+#ppt_w/2"/>
                                          </p:val>
                                        </p:tav>
                                        <p:tav tm="100000">
                                          <p:val>
                                            <p:strVal val="#ppt_x"/>
                                          </p:val>
                                        </p:tav>
                                      </p:tavLst>
                                    </p:anim>
                                    <p:anim calcmode="lin" valueType="num">
                                      <p:cBhvr additive="base">
                                        <p:cTn id="69" dur="500" fill="hold"/>
                                        <p:tgtEl>
                                          <p:spTgt spid="14"/>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2"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1+#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2"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1+#ppt_w/2"/>
                                          </p:val>
                                        </p:tav>
                                        <p:tav tm="100000">
                                          <p:val>
                                            <p:strVal val="#ppt_x"/>
                                          </p:val>
                                        </p:tav>
                                      </p:tavLst>
                                    </p:anim>
                                    <p:anim calcmode="lin" valueType="num">
                                      <p:cBhvr additive="base">
                                        <p:cTn id="79" dur="500" fill="hold"/>
                                        <p:tgtEl>
                                          <p:spTgt spid="16"/>
                                        </p:tgtEl>
                                        <p:attrNameLst>
                                          <p:attrName>ppt_y</p:attrName>
                                        </p:attrNameLst>
                                      </p:cBhvr>
                                      <p:tavLst>
                                        <p:tav tm="0">
                                          <p:val>
                                            <p:strVal val="#ppt_y"/>
                                          </p:val>
                                        </p:tav>
                                        <p:tav tm="100000">
                                          <p:val>
                                            <p:strVal val="#ppt_y"/>
                                          </p:val>
                                        </p:tav>
                                      </p:tavLst>
                                    </p:anim>
                                  </p:childTnLst>
                                </p:cTn>
                              </p:par>
                            </p:childTnLst>
                          </p:cTn>
                        </p:par>
                        <p:par>
                          <p:cTn id="80" fill="hold">
                            <p:stCondLst>
                              <p:cond delay="2500"/>
                            </p:stCondLst>
                            <p:childTnLst>
                              <p:par>
                                <p:cTn id="81" presetID="2" presetClass="entr" presetSubtype="2"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1+#ppt_w/2"/>
                                          </p:val>
                                        </p:tav>
                                        <p:tav tm="100000">
                                          <p:val>
                                            <p:strVal val="#ppt_x"/>
                                          </p:val>
                                        </p:tav>
                                      </p:tavLst>
                                    </p:anim>
                                    <p:anim calcmode="lin" valueType="num">
                                      <p:cBhvr additive="base">
                                        <p:cTn id="84" dur="500" fill="hold"/>
                                        <p:tgtEl>
                                          <p:spTgt spid="17"/>
                                        </p:tgtEl>
                                        <p:attrNameLst>
                                          <p:attrName>ppt_y</p:attrName>
                                        </p:attrNameLst>
                                      </p:cBhvr>
                                      <p:tavLst>
                                        <p:tav tm="0">
                                          <p:val>
                                            <p:strVal val="#ppt_y"/>
                                          </p:val>
                                        </p:tav>
                                        <p:tav tm="100000">
                                          <p:val>
                                            <p:strVal val="#ppt_y"/>
                                          </p:val>
                                        </p:tav>
                                      </p:tavLst>
                                    </p:anim>
                                  </p:childTnLst>
                                </p:cTn>
                              </p:par>
                            </p:childTnLst>
                          </p:cTn>
                        </p:par>
                        <p:par>
                          <p:cTn id="85" fill="hold">
                            <p:stCondLst>
                              <p:cond delay="3000"/>
                            </p:stCondLst>
                            <p:childTnLst>
                              <p:par>
                                <p:cTn id="86" presetID="6" presetClass="entr" presetSubtype="16" fill="hold" grpId="0" nodeType="after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circle(in)">
                                      <p:cBhvr>
                                        <p:cTn id="88" dur="2000"/>
                                        <p:tgtEl>
                                          <p:spTgt spid="48"/>
                                        </p:tgtEl>
                                      </p:cBhvr>
                                    </p:animEffect>
                                  </p:childTnLst>
                                </p:cTn>
                              </p:par>
                              <p:par>
                                <p:cTn id="89" presetID="1" presetClass="exit" presetSubtype="0" fill="hold" grpId="1" nodeType="withEffect">
                                  <p:stCondLst>
                                    <p:cond delay="0"/>
                                  </p:stCondLst>
                                  <p:childTnLst>
                                    <p:set>
                                      <p:cBhvr>
                                        <p:cTn id="90" dur="1" fill="hold">
                                          <p:stCondLst>
                                            <p:cond delay="0"/>
                                          </p:stCondLst>
                                        </p:cTn>
                                        <p:tgtEl>
                                          <p:spTgt spid="42"/>
                                        </p:tgtEl>
                                        <p:attrNameLst>
                                          <p:attrName>style.visibility</p:attrName>
                                        </p:attrNameLst>
                                      </p:cBhvr>
                                      <p:to>
                                        <p:strVal val="hidden"/>
                                      </p:to>
                                    </p:set>
                                  </p:childTnLst>
                                </p:cTn>
                              </p:par>
                            </p:childTnLst>
                          </p:cTn>
                        </p:par>
                        <p:par>
                          <p:cTn id="91" fill="hold">
                            <p:stCondLst>
                              <p:cond delay="5000"/>
                            </p:stCondLst>
                            <p:childTnLst>
                              <p:par>
                                <p:cTn id="92" presetID="10" presetClass="entr" presetSubtype="0" fill="hold" grpId="0"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down)">
                                      <p:cBhvr>
                                        <p:cTn id="99" dur="500"/>
                                        <p:tgtEl>
                                          <p:spTgt spid="2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500"/>
                                        <p:tgtEl>
                                          <p:spTgt spid="44"/>
                                        </p:tgtEl>
                                      </p:cBhvr>
                                    </p:animEffect>
                                  </p:childTnLst>
                                </p:cTn>
                              </p:par>
                            </p:childTnLst>
                          </p:cTn>
                        </p:par>
                        <p:par>
                          <p:cTn id="103" fill="hold">
                            <p:stCondLst>
                              <p:cond delay="500"/>
                            </p:stCondLst>
                            <p:childTnLst>
                              <p:par>
                                <p:cTn id="104" presetID="10" presetClass="entr" presetSubtype="0" fill="hold" grpId="0" nodeType="after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childTnLst>
                          </p:cTn>
                        </p:par>
                        <p:par>
                          <p:cTn id="110" fill="hold">
                            <p:stCondLst>
                              <p:cond delay="1000"/>
                            </p:stCondLst>
                            <p:childTnLst>
                              <p:par>
                                <p:cTn id="111" presetID="2" presetClass="entr" presetSubtype="2" fill="hold" grpId="0" nodeType="after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additive="base">
                                        <p:cTn id="113" dur="500" fill="hold"/>
                                        <p:tgtEl>
                                          <p:spTgt spid="25"/>
                                        </p:tgtEl>
                                        <p:attrNameLst>
                                          <p:attrName>ppt_x</p:attrName>
                                        </p:attrNameLst>
                                      </p:cBhvr>
                                      <p:tavLst>
                                        <p:tav tm="0">
                                          <p:val>
                                            <p:strVal val="1+#ppt_w/2"/>
                                          </p:val>
                                        </p:tav>
                                        <p:tav tm="100000">
                                          <p:val>
                                            <p:strVal val="#ppt_x"/>
                                          </p:val>
                                        </p:tav>
                                      </p:tavLst>
                                    </p:anim>
                                    <p:anim calcmode="lin" valueType="num">
                                      <p:cBhvr additive="base">
                                        <p:cTn id="114" dur="500" fill="hold"/>
                                        <p:tgtEl>
                                          <p:spTgt spid="25"/>
                                        </p:tgtEl>
                                        <p:attrNameLst>
                                          <p:attrName>ppt_y</p:attrName>
                                        </p:attrNameLst>
                                      </p:cBhvr>
                                      <p:tavLst>
                                        <p:tav tm="0">
                                          <p:val>
                                            <p:strVal val="#ppt_y"/>
                                          </p:val>
                                        </p:tav>
                                        <p:tav tm="100000">
                                          <p:val>
                                            <p:strVal val="#ppt_y"/>
                                          </p:val>
                                        </p:tav>
                                      </p:tavLst>
                                    </p:anim>
                                  </p:childTnLst>
                                </p:cTn>
                              </p:par>
                            </p:childTnLst>
                          </p:cTn>
                        </p:par>
                        <p:par>
                          <p:cTn id="115" fill="hold">
                            <p:stCondLst>
                              <p:cond delay="1500"/>
                            </p:stCondLst>
                            <p:childTnLst>
                              <p:par>
                                <p:cTn id="116" presetID="2" presetClass="entr" presetSubtype="2"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fill="hold"/>
                                        <p:tgtEl>
                                          <p:spTgt spid="26"/>
                                        </p:tgtEl>
                                        <p:attrNameLst>
                                          <p:attrName>ppt_x</p:attrName>
                                        </p:attrNameLst>
                                      </p:cBhvr>
                                      <p:tavLst>
                                        <p:tav tm="0">
                                          <p:val>
                                            <p:strVal val="1+#ppt_w/2"/>
                                          </p:val>
                                        </p:tav>
                                        <p:tav tm="100000">
                                          <p:val>
                                            <p:strVal val="#ppt_x"/>
                                          </p:val>
                                        </p:tav>
                                      </p:tavLst>
                                    </p:anim>
                                    <p:anim calcmode="lin" valueType="num">
                                      <p:cBhvr additive="base">
                                        <p:cTn id="119" dur="500" fill="hold"/>
                                        <p:tgtEl>
                                          <p:spTgt spid="26"/>
                                        </p:tgtEl>
                                        <p:attrNameLst>
                                          <p:attrName>ppt_y</p:attrName>
                                        </p:attrNameLst>
                                      </p:cBhvr>
                                      <p:tavLst>
                                        <p:tav tm="0">
                                          <p:val>
                                            <p:strVal val="#ppt_y"/>
                                          </p:val>
                                        </p:tav>
                                        <p:tav tm="100000">
                                          <p:val>
                                            <p:strVal val="#ppt_y"/>
                                          </p:val>
                                        </p:tav>
                                      </p:tavLst>
                                    </p:anim>
                                  </p:childTnLst>
                                </p:cTn>
                              </p:par>
                            </p:childTnLst>
                          </p:cTn>
                        </p:par>
                        <p:par>
                          <p:cTn id="120" fill="hold">
                            <p:stCondLst>
                              <p:cond delay="2000"/>
                            </p:stCondLst>
                            <p:childTnLst>
                              <p:par>
                                <p:cTn id="121" presetID="2" presetClass="entr" presetSubtype="2" fill="hold" grpId="0" nodeType="after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1+#ppt_w/2"/>
                                          </p:val>
                                        </p:tav>
                                        <p:tav tm="100000">
                                          <p:val>
                                            <p:strVal val="#ppt_x"/>
                                          </p:val>
                                        </p:tav>
                                      </p:tavLst>
                                    </p:anim>
                                    <p:anim calcmode="lin" valueType="num">
                                      <p:cBhvr additive="base">
                                        <p:cTn id="124"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p:bldP spid="18" grpId="1"/>
      <p:bldP spid="19" grpId="0"/>
      <p:bldP spid="19" grpId="1"/>
      <p:bldP spid="20" grpId="0"/>
      <p:bldP spid="25" grpId="0" animBg="1"/>
      <p:bldP spid="26" grpId="0" animBg="1"/>
      <p:bldP spid="27" grpId="0" animBg="1"/>
      <p:bldP spid="37" grpId="0" animBg="1"/>
      <p:bldP spid="38" grpId="0" animBg="1"/>
      <p:bldP spid="40" grpId="1"/>
      <p:bldP spid="41" grpId="0"/>
      <p:bldP spid="42" grpId="0"/>
      <p:bldP spid="42" grpId="1"/>
      <p:bldP spid="43" grpId="0"/>
      <p:bldP spid="44" grpId="0"/>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5" name="Group 44"/>
          <p:cNvGrpSpPr/>
          <p:nvPr/>
        </p:nvGrpSpPr>
        <p:grpSpPr>
          <a:xfrm>
            <a:off x="880606" y="3270317"/>
            <a:ext cx="1252330" cy="1076739"/>
            <a:chOff x="1855304" y="4081670"/>
            <a:chExt cx="1855305" cy="2464904"/>
          </a:xfrm>
        </p:grpSpPr>
        <p:sp>
          <p:nvSpPr>
            <p:cNvPr id="46" name="Rectangle 4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47" name="Flowchart: Magnetic Disk 4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57" name="Group 34"/>
          <p:cNvGrpSpPr/>
          <p:nvPr/>
        </p:nvGrpSpPr>
        <p:grpSpPr>
          <a:xfrm>
            <a:off x="2500338" y="1302714"/>
            <a:ext cx="3968534" cy="410344"/>
            <a:chOff x="2500336" y="1364078"/>
            <a:chExt cx="3611499" cy="410344"/>
          </a:xfrm>
        </p:grpSpPr>
        <p:cxnSp>
          <p:nvCxnSpPr>
            <p:cNvPr id="58" name="Straight Arrow Connector 57"/>
            <p:cNvCxnSpPr>
              <a:endCxn id="76" idx="1"/>
            </p:cNvCxnSpPr>
            <p:nvPr/>
          </p:nvCxnSpPr>
          <p:spPr>
            <a:xfrm>
              <a:off x="2500336" y="1774422"/>
              <a:ext cx="3611499"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68487" y="1364078"/>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60" name="Group 35"/>
          <p:cNvGrpSpPr/>
          <p:nvPr/>
        </p:nvGrpSpPr>
        <p:grpSpPr>
          <a:xfrm>
            <a:off x="2132936" y="2211687"/>
            <a:ext cx="6791272" cy="1058630"/>
            <a:chOff x="2132936" y="2211687"/>
            <a:chExt cx="6791272" cy="1058630"/>
          </a:xfrm>
        </p:grpSpPr>
        <p:cxnSp>
          <p:nvCxnSpPr>
            <p:cNvPr id="61" name="Straight Arrow Connector 60"/>
            <p:cNvCxnSpPr>
              <a:stCxn id="76" idx="2"/>
            </p:cNvCxnSpPr>
            <p:nvPr/>
          </p:nvCxnSpPr>
          <p:spPr>
            <a:xfrm flipH="1">
              <a:off x="2132936" y="2211687"/>
              <a:ext cx="5178199" cy="105863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6" idx="2"/>
            </p:cNvCxnSpPr>
            <p:nvPr/>
          </p:nvCxnSpPr>
          <p:spPr>
            <a:xfrm flipH="1">
              <a:off x="4013085" y="2211687"/>
              <a:ext cx="3298050" cy="105862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6" idx="2"/>
            </p:cNvCxnSpPr>
            <p:nvPr/>
          </p:nvCxnSpPr>
          <p:spPr>
            <a:xfrm flipH="1">
              <a:off x="5803172" y="2211687"/>
              <a:ext cx="1507963" cy="105337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38995" y="2394994"/>
              <a:ext cx="1985213" cy="738664"/>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Allocate extent replica </a:t>
              </a:r>
            </a:p>
          </p:txBody>
        </p:sp>
      </p:grpSp>
      <p:grpSp>
        <p:nvGrpSpPr>
          <p:cNvPr id="65" name="Group 39"/>
          <p:cNvGrpSpPr/>
          <p:nvPr/>
        </p:nvGrpSpPr>
        <p:grpSpPr>
          <a:xfrm>
            <a:off x="1010756" y="4420596"/>
            <a:ext cx="5088504" cy="369332"/>
            <a:chOff x="1010756" y="4420596"/>
            <a:chExt cx="5088504" cy="369332"/>
          </a:xfrm>
        </p:grpSpPr>
        <p:sp>
          <p:nvSpPr>
            <p:cNvPr id="66" name="TextBox 65"/>
            <p:cNvSpPr txBox="1"/>
            <p:nvPr/>
          </p:nvSpPr>
          <p:spPr>
            <a:xfrm>
              <a:off x="1010756" y="4420596"/>
              <a:ext cx="104624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Primary</a:t>
              </a:r>
              <a:endParaRPr lang="en-US" sz="2800" dirty="0" smtClean="0">
                <a:latin typeface="Segoe UI" pitchFamily="34" charset="0"/>
                <a:ea typeface="Segoe UI" pitchFamily="34" charset="0"/>
                <a:cs typeface="Segoe UI" pitchFamily="34" charset="0"/>
              </a:endParaRPr>
            </a:p>
          </p:txBody>
        </p:sp>
        <p:sp>
          <p:nvSpPr>
            <p:cNvPr id="67" name="TextBox 66"/>
            <p:cNvSpPr txBox="1"/>
            <p:nvPr/>
          </p:nvSpPr>
          <p:spPr>
            <a:xfrm>
              <a:off x="2530371" y="4420596"/>
              <a:ext cx="159607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sp>
          <p:nvSpPr>
            <p:cNvPr id="68" name="TextBox 67"/>
            <p:cNvSpPr txBox="1"/>
            <p:nvPr/>
          </p:nvSpPr>
          <p:spPr>
            <a:xfrm>
              <a:off x="4421428" y="4420596"/>
              <a:ext cx="1677832"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cxnSp>
        <p:nvCxnSpPr>
          <p:cNvPr id="69" name="Straight Arrow Connector 68"/>
          <p:cNvCxnSpPr/>
          <p:nvPr/>
        </p:nvCxnSpPr>
        <p:spPr>
          <a:xfrm flipH="1">
            <a:off x="2500336" y="1937935"/>
            <a:ext cx="3968536"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95809" y="1964108"/>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76" name="Rectangle 75"/>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grpSp>
        <p:nvGrpSpPr>
          <p:cNvPr id="86" name="Group 85"/>
          <p:cNvGrpSpPr/>
          <p:nvPr/>
        </p:nvGrpSpPr>
        <p:grpSpPr>
          <a:xfrm>
            <a:off x="2760755" y="3270316"/>
            <a:ext cx="1252330" cy="1076739"/>
            <a:chOff x="1855304" y="4081670"/>
            <a:chExt cx="1855305" cy="2464904"/>
          </a:xfrm>
        </p:grpSpPr>
        <p:sp>
          <p:nvSpPr>
            <p:cNvPr id="87" name="Rectangle 8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88" name="Flowchart: Magnetic Disk 8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0" name="Group 89"/>
          <p:cNvGrpSpPr/>
          <p:nvPr/>
        </p:nvGrpSpPr>
        <p:grpSpPr>
          <a:xfrm>
            <a:off x="4649490" y="3265062"/>
            <a:ext cx="1252330" cy="1076739"/>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4" name="Group 93"/>
          <p:cNvGrpSpPr/>
          <p:nvPr/>
        </p:nvGrpSpPr>
        <p:grpSpPr>
          <a:xfrm>
            <a:off x="6557153" y="3265061"/>
            <a:ext cx="1252330" cy="1076739"/>
            <a:chOff x="1855304" y="4081670"/>
            <a:chExt cx="1855305" cy="2464904"/>
          </a:xfrm>
        </p:grpSpPr>
        <p:sp>
          <p:nvSpPr>
            <p:cNvPr id="95" name="Rectangle 94"/>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96" name="Flowchart: Magnetic Disk 95"/>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7" name="Group 96"/>
          <p:cNvGrpSpPr/>
          <p:nvPr/>
        </p:nvGrpSpPr>
        <p:grpSpPr>
          <a:xfrm>
            <a:off x="875346" y="5015083"/>
            <a:ext cx="1252330" cy="1076739"/>
            <a:chOff x="1855304" y="4081670"/>
            <a:chExt cx="1855305" cy="2464904"/>
          </a:xfrm>
        </p:grpSpPr>
        <p:sp>
          <p:nvSpPr>
            <p:cNvPr id="98" name="Rectangle 97"/>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5</a:t>
              </a:r>
            </a:p>
          </p:txBody>
        </p:sp>
        <p:sp>
          <p:nvSpPr>
            <p:cNvPr id="99" name="Flowchart: Magnetic Disk 98"/>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0" name="Group 99"/>
          <p:cNvGrpSpPr/>
          <p:nvPr/>
        </p:nvGrpSpPr>
        <p:grpSpPr>
          <a:xfrm>
            <a:off x="2755495" y="5015082"/>
            <a:ext cx="1252330" cy="1076739"/>
            <a:chOff x="1855304" y="4081670"/>
            <a:chExt cx="1855305" cy="2464904"/>
          </a:xfrm>
        </p:grpSpPr>
        <p:sp>
          <p:nvSpPr>
            <p:cNvPr id="101" name="Rectangle 10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6</a:t>
              </a:r>
            </a:p>
          </p:txBody>
        </p:sp>
        <p:sp>
          <p:nvSpPr>
            <p:cNvPr id="102" name="Flowchart: Magnetic Disk 10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3" name="Group 102"/>
          <p:cNvGrpSpPr/>
          <p:nvPr/>
        </p:nvGrpSpPr>
        <p:grpSpPr>
          <a:xfrm>
            <a:off x="4644230" y="5009828"/>
            <a:ext cx="1252330" cy="1076739"/>
            <a:chOff x="1855304" y="4081670"/>
            <a:chExt cx="1855305" cy="2464904"/>
          </a:xfrm>
        </p:grpSpPr>
        <p:sp>
          <p:nvSpPr>
            <p:cNvPr id="104" name="Rectangle 10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7</a:t>
              </a:r>
            </a:p>
          </p:txBody>
        </p:sp>
        <p:sp>
          <p:nvSpPr>
            <p:cNvPr id="105" name="Flowchart: Magnetic Disk 10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6" name="Group 105"/>
          <p:cNvGrpSpPr/>
          <p:nvPr/>
        </p:nvGrpSpPr>
        <p:grpSpPr>
          <a:xfrm>
            <a:off x="6551893" y="5009827"/>
            <a:ext cx="1252330" cy="1076739"/>
            <a:chOff x="1855304" y="4081670"/>
            <a:chExt cx="1855305" cy="2464904"/>
          </a:xfrm>
        </p:grpSpPr>
        <p:sp>
          <p:nvSpPr>
            <p:cNvPr id="107" name="Rectangle 10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8</a:t>
              </a:r>
            </a:p>
          </p:txBody>
        </p:sp>
        <p:sp>
          <p:nvSpPr>
            <p:cNvPr id="108" name="Flowchart: Magnetic Disk 10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Tree>
    <p:extLst>
      <p:ext uri="{BB962C8B-B14F-4D97-AF65-F5344CB8AC3E}">
        <p14:creationId xmlns:p14="http://schemas.microsoft.com/office/powerpoint/2010/main" val="39851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500"/>
                                        <p:tgtEl>
                                          <p:spTgt spid="6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1272</Words>
  <Application>Microsoft Office PowerPoint</Application>
  <PresentationFormat>On-screen Show (4:3)</PresentationFormat>
  <Paragraphs>507</Paragraphs>
  <Slides>24</Slides>
  <Notes>7</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Microsoft Azure Storage</vt:lpstr>
      <vt:lpstr>Windows Azure Storage</vt:lpstr>
      <vt:lpstr>Storage Stamps</vt:lpstr>
      <vt:lpstr>Storage Stamp Architecture</vt:lpstr>
      <vt:lpstr>Partition Layer</vt:lpstr>
      <vt:lpstr>Partition Layer</vt:lpstr>
      <vt:lpstr>Partition Layer – Index Range Partitioning</vt:lpstr>
      <vt:lpstr>Stream Layer Concepts</vt:lpstr>
      <vt:lpstr>Physical Implementation</vt:lpstr>
      <vt:lpstr>Physical Implementation</vt:lpstr>
      <vt:lpstr>Write Failures</vt:lpstr>
      <vt:lpstr>Write Failure – Physical Design</vt:lpstr>
      <vt:lpstr>Write Failure – Physical Design</vt:lpstr>
      <vt:lpstr>Write Failure – Physical Design</vt:lpstr>
      <vt:lpstr>Write Failure – Physical Design</vt:lpstr>
      <vt:lpstr>Write Failure – Physical Design</vt:lpstr>
      <vt:lpstr>Write Failure – Physical Design</vt:lpstr>
      <vt:lpstr>Providing Consistency during Network Partition</vt:lpstr>
      <vt:lpstr>Approach to Consistency, Availability&amp; Partition tolerance</vt:lpstr>
      <vt:lpstr>Design Choices and Lessons Learned</vt:lpstr>
      <vt:lpstr>Disadvantages of Windows Azure Storage</vt:lpstr>
      <vt:lpstr> </vt:lpstr>
      <vt:lpstr>Providing Consistency for Log Streams</vt:lpstr>
      <vt:lpstr>Each RangePartition – Log Structured Merge-Tree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Storage</dc:title>
  <dc:creator>Zhang Jun</dc:creator>
  <cp:lastModifiedBy>Zhang Jun</cp:lastModifiedBy>
  <cp:revision>17</cp:revision>
  <dcterms:created xsi:type="dcterms:W3CDTF">2006-08-16T00:00:00Z</dcterms:created>
  <dcterms:modified xsi:type="dcterms:W3CDTF">2012-10-23T04:32:56Z</dcterms:modified>
</cp:coreProperties>
</file>