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2" r:id="rId3"/>
    <p:sldId id="258" r:id="rId4"/>
    <p:sldId id="260" r:id="rId5"/>
    <p:sldId id="261"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BA3E0-6E38-41C3-B23C-6248722497BB}" type="datetimeFigureOut">
              <a:rPr lang="en-SG" smtClean="0"/>
              <a:t>22/10/2012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EC804-3273-418F-950F-96BC7147C182}" type="slidenum">
              <a:rPr lang="en-SG" smtClean="0"/>
              <a:t>‹#›</a:t>
            </a:fld>
            <a:endParaRPr lang="en-SG"/>
          </a:p>
        </p:txBody>
      </p:sp>
    </p:spTree>
    <p:extLst>
      <p:ext uri="{BB962C8B-B14F-4D97-AF65-F5344CB8AC3E}">
        <p14:creationId xmlns:p14="http://schemas.microsoft.com/office/powerpoint/2010/main" val="424291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22/10/2012 4:36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82CCF5-22E8-4193-B0D2-1DB9465CE9C7}" type="datetimeFigureOut">
              <a:rPr lang="en-US" smtClean="0"/>
              <a:t>22/10/2012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2882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2CCF5-22E8-4193-B0D2-1DB9465CE9C7}" type="datetimeFigureOut">
              <a:rPr lang="en-US" smtClean="0"/>
              <a:t>22/10/2012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97779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2CCF5-22E8-4193-B0D2-1DB9465CE9C7}" type="datetimeFigureOut">
              <a:rPr lang="en-US" smtClean="0"/>
              <a:t>22/10/2012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423577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374126137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2CCF5-22E8-4193-B0D2-1DB9465CE9C7}" type="datetimeFigureOut">
              <a:rPr lang="en-US" smtClean="0"/>
              <a:t>22/10/2012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93839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82CCF5-22E8-4193-B0D2-1DB9465CE9C7}" type="datetimeFigureOut">
              <a:rPr lang="en-US" smtClean="0"/>
              <a:t>22/10/2012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301275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82CCF5-22E8-4193-B0D2-1DB9465CE9C7}" type="datetimeFigureOut">
              <a:rPr lang="en-US" smtClean="0"/>
              <a:t>22/10/2012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345104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82CCF5-22E8-4193-B0D2-1DB9465CE9C7}" type="datetimeFigureOut">
              <a:rPr lang="en-US" smtClean="0"/>
              <a:t>22/10/2012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41872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82CCF5-22E8-4193-B0D2-1DB9465CE9C7}" type="datetimeFigureOut">
              <a:rPr lang="en-US" smtClean="0"/>
              <a:t>22/10/2012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262871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2CCF5-22E8-4193-B0D2-1DB9465CE9C7}" type="datetimeFigureOut">
              <a:rPr lang="en-US" smtClean="0"/>
              <a:t>22/10/2012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05932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82CCF5-22E8-4193-B0D2-1DB9465CE9C7}" type="datetimeFigureOut">
              <a:rPr lang="en-US" smtClean="0"/>
              <a:t>22/10/2012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261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82CCF5-22E8-4193-B0D2-1DB9465CE9C7}" type="datetimeFigureOut">
              <a:rPr lang="en-US" smtClean="0"/>
              <a:t>22/10/2012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F75E6-A127-4EC7-AE30-322A53FFDC5F}" type="slidenum">
              <a:rPr lang="en-US" smtClean="0"/>
              <a:t>‹#›</a:t>
            </a:fld>
            <a:endParaRPr lang="en-US"/>
          </a:p>
        </p:txBody>
      </p:sp>
    </p:spTree>
    <p:extLst>
      <p:ext uri="{BB962C8B-B14F-4D97-AF65-F5344CB8AC3E}">
        <p14:creationId xmlns:p14="http://schemas.microsoft.com/office/powerpoint/2010/main" val="172148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2CCF5-22E8-4193-B0D2-1DB9465CE9C7}" type="datetimeFigureOut">
              <a:rPr lang="en-US" smtClean="0"/>
              <a:t>22/10/2012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F75E6-A127-4EC7-AE30-322A53FFDC5F}" type="slidenum">
              <a:rPr lang="en-US" smtClean="0"/>
              <a:t>‹#›</a:t>
            </a:fld>
            <a:endParaRPr lang="en-US"/>
          </a:p>
        </p:txBody>
      </p:sp>
    </p:spTree>
    <p:extLst>
      <p:ext uri="{BB962C8B-B14F-4D97-AF65-F5344CB8AC3E}">
        <p14:creationId xmlns:p14="http://schemas.microsoft.com/office/powerpoint/2010/main" val="1262873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0807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1781775441"/>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a:t>
            </a:r>
          </a:p>
          <a:p>
            <a:pPr lvl="1"/>
            <a:r>
              <a:rPr lang="en-US" dirty="0" smtClean="0"/>
              <a:t>Transaction ordering and strong consistency</a:t>
            </a:r>
            <a:endParaRPr lang="en-US" dirty="0"/>
          </a:p>
        </p:txBody>
      </p:sp>
    </p:spTree>
    <p:extLst>
      <p:ext uri="{BB962C8B-B14F-4D97-AF65-F5344CB8AC3E}">
        <p14:creationId xmlns:p14="http://schemas.microsoft.com/office/powerpoint/2010/main" val="477335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a:t>
            </a:r>
            <a:r>
              <a:rPr lang="en-US" dirty="0" smtClean="0"/>
              <a:t>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endParaRPr lang="en-US" dirty="0" smtClean="0"/>
          </a:p>
        </p:txBody>
      </p:sp>
    </p:spTree>
    <p:extLst>
      <p:ext uri="{BB962C8B-B14F-4D97-AF65-F5344CB8AC3E}">
        <p14:creationId xmlns:p14="http://schemas.microsoft.com/office/powerpoint/2010/main" val="1077134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val="2424346731"/>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Segoe UI" pitchFamily="34" charset="0"/>
                <a:ea typeface="Segoe UI" pitchFamily="34" charset="0"/>
                <a:cs typeface="Segoe UI" pitchFamily="34" charset="0"/>
              </a:rPr>
              <a:t>Split index into RangePartitions based on load </a:t>
            </a:r>
          </a:p>
          <a:p>
            <a:r>
              <a:rPr lang="en-US" sz="2400" dirty="0" smtClean="0">
                <a:latin typeface="Segoe UI" pitchFamily="34" charset="0"/>
                <a:ea typeface="Segoe UI" pitchFamily="34" charset="0"/>
                <a:cs typeface="Segoe UI" pitchFamily="34" charset="0"/>
              </a:rPr>
              <a:t>Split at </a:t>
            </a:r>
            <a:r>
              <a:rPr lang="en-US" sz="2400" dirty="0" err="1" smtClean="0">
                <a:latin typeface="Segoe UI" pitchFamily="34" charset="0"/>
                <a:ea typeface="Segoe UI" pitchFamily="34" charset="0"/>
                <a:cs typeface="Segoe UI" pitchFamily="34" charset="0"/>
              </a:rPr>
              <a:t>PartitionKey</a:t>
            </a:r>
            <a:r>
              <a:rPr lang="en-US" sz="2400" dirty="0" smtClean="0">
                <a:latin typeface="Segoe UI" pitchFamily="34" charset="0"/>
                <a:ea typeface="Segoe UI" pitchFamily="34" charset="0"/>
                <a:cs typeface="Segoe UI" pitchFamily="34" charset="0"/>
              </a:rPr>
              <a:t> boundaries</a:t>
            </a:r>
          </a:p>
          <a:p>
            <a:r>
              <a:rPr lang="en-US" sz="2400" dirty="0" err="1" smtClean="0">
                <a:latin typeface="Segoe UI" pitchFamily="34" charset="0"/>
                <a:ea typeface="Segoe UI" pitchFamily="34" charset="0"/>
                <a:cs typeface="Segoe UI" pitchFamily="34" charset="0"/>
              </a:rPr>
              <a:t>PartitionMap</a:t>
            </a:r>
            <a:r>
              <a:rPr lang="en-US" sz="2400" dirty="0" smtClean="0">
                <a:latin typeface="Segoe UI" pitchFamily="34" charset="0"/>
                <a:ea typeface="Segoe UI" pitchFamily="34" charset="0"/>
                <a:cs typeface="Segoe UI" pitchFamily="34" charset="0"/>
              </a:rPr>
              <a:t> tracks Index RangePartition assignment to partition servers</a:t>
            </a:r>
            <a:endParaRPr lang="en-US" sz="2000"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Front-End caches the </a:t>
            </a:r>
            <a:r>
              <a:rPr lang="en-US" sz="2400" dirty="0" err="1" smtClean="0">
                <a:latin typeface="Segoe UI" pitchFamily="34" charset="0"/>
                <a:ea typeface="Segoe UI" pitchFamily="34" charset="0"/>
                <a:cs typeface="Segoe UI" pitchFamily="34" charset="0"/>
              </a:rPr>
              <a:t>PartitionMap</a:t>
            </a:r>
            <a:r>
              <a:rPr lang="en-US" sz="2400" dirty="0" smtClean="0">
                <a:latin typeface="Segoe UI" pitchFamily="34" charset="0"/>
                <a:ea typeface="Segoe UI" pitchFamily="34" charset="0"/>
                <a:cs typeface="Segoe UI" pitchFamily="34" charset="0"/>
              </a:rPr>
              <a:t> to route user requests</a:t>
            </a:r>
          </a:p>
          <a:p>
            <a:r>
              <a:rPr lang="en-US" sz="24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val="986147339"/>
              </p:ext>
            </p:extLst>
          </p:nvPr>
        </p:nvGraphicFramePr>
        <p:xfrm>
          <a:off x="3573781" y="4221820"/>
          <a:ext cx="1794097" cy="2101213"/>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241864913"/>
              </p:ext>
            </p:extLst>
          </p:nvPr>
        </p:nvGraphicFramePr>
        <p:xfrm>
          <a:off x="3573781" y="2911750"/>
          <a:ext cx="1794097" cy="2220998"/>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5934716" y="4725257"/>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8515427" y="4651279"/>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5980450" y="3252015"/>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46296" y="3921363"/>
            <a:ext cx="958917" cy="839788"/>
            <a:chOff x="6598834" y="2590800"/>
            <a:chExt cx="904027" cy="515901"/>
          </a:xfrm>
        </p:grpSpPr>
        <p:pic>
          <p:nvPicPr>
            <p:cNvPr id="33"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598834" y="2596201"/>
              <a:ext cx="904027" cy="510500"/>
            </a:xfrm>
            <a:prstGeom prst="rect">
              <a:avLst/>
            </a:prstGeom>
            <a:noFill/>
            <a:ln w="9525">
              <a:noFill/>
              <a:miter lim="800000"/>
              <a:headEnd/>
              <a:tailEnd/>
            </a:ln>
          </p:spPr>
          <p:txBody>
            <a:bodyPr wrap="none">
              <a:spAutoFit/>
            </a:bodyPr>
            <a:lstStyle/>
            <a:p>
              <a:pPr algn="ctr"/>
              <a:r>
                <a:rPr lang="en-US" sz="1600" b="1" dirty="0">
                  <a:solidFill>
                    <a:srgbClr val="FF0000"/>
                  </a:solidFill>
                  <a:latin typeface="Calibri" pitchFamily="34" charset="0"/>
                  <a:cs typeface="Calibri" pitchFamily="34" charset="0"/>
                </a:rPr>
                <a:t>A-H: </a:t>
              </a:r>
              <a:r>
                <a:rPr lang="en-US" sz="1600" b="1" dirty="0" smtClean="0">
                  <a:solidFill>
                    <a:srgbClr val="FF0000"/>
                  </a:solidFill>
                  <a:latin typeface="Calibri" pitchFamily="34" charset="0"/>
                  <a:cs typeface="Calibri" pitchFamily="34" charset="0"/>
                </a:rPr>
                <a:t>PS1</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H’-R: PS2</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R’-</a:t>
              </a:r>
              <a:r>
                <a:rPr lang="en-US" sz="1600" b="1" dirty="0">
                  <a:solidFill>
                    <a:srgbClr val="FF0000"/>
                  </a:solidFill>
                  <a:latin typeface="Calibri" pitchFamily="34" charset="0"/>
                  <a:cs typeface="Calibri" pitchFamily="34" charset="0"/>
                </a:rPr>
                <a:t>Z: </a:t>
              </a:r>
              <a:r>
                <a:rPr lang="en-US" sz="1600" b="1" dirty="0" smtClean="0">
                  <a:solidFill>
                    <a:srgbClr val="FF0000"/>
                  </a:solidFill>
                  <a:latin typeface="Calibri" pitchFamily="34" charset="0"/>
                  <a:cs typeface="Calibri" pitchFamily="34" charset="0"/>
                </a:rPr>
                <a:t>PS3</a:t>
              </a:r>
              <a:endParaRPr lang="en-US"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0539" y="1802411"/>
            <a:ext cx="1056701" cy="960148"/>
            <a:chOff x="6623840" y="2590800"/>
            <a:chExt cx="854030" cy="502752"/>
          </a:xfrm>
        </p:grpSpPr>
        <p:pic>
          <p:nvPicPr>
            <p:cNvPr id="38"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623840" y="2610079"/>
              <a:ext cx="854030" cy="483473"/>
            </a:xfrm>
            <a:prstGeom prst="rect">
              <a:avLst/>
            </a:prstGeom>
            <a:noFill/>
            <a:ln w="9525">
              <a:noFill/>
              <a:miter lim="800000"/>
              <a:headEnd/>
              <a:tailEnd/>
            </a:ln>
          </p:spPr>
          <p:txBody>
            <a:bodyPr wrap="none" anchor="ctr">
              <a:spAutoFit/>
            </a:bodyPr>
            <a:lstStyle/>
            <a:p>
              <a:pPr algn="ctr"/>
              <a:r>
                <a:rPr lang="en-US" b="1" dirty="0">
                  <a:solidFill>
                    <a:srgbClr val="FF0000"/>
                  </a:solidFill>
                  <a:latin typeface="Calibri" pitchFamily="34" charset="0"/>
                  <a:cs typeface="Calibri" pitchFamily="34" charset="0"/>
                </a:rPr>
                <a:t>A-H: </a:t>
              </a:r>
              <a:r>
                <a:rPr lang="en-US" b="1" dirty="0" smtClean="0">
                  <a:solidFill>
                    <a:srgbClr val="FF0000"/>
                  </a:solidFill>
                  <a:latin typeface="Calibri" pitchFamily="34" charset="0"/>
                  <a:cs typeface="Calibri" pitchFamily="34" charset="0"/>
                </a:rPr>
                <a:t>PS1</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H’-R: PS2</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R’-</a:t>
              </a:r>
              <a:r>
                <a:rPr lang="en-US" b="1" dirty="0">
                  <a:solidFill>
                    <a:srgbClr val="FF0000"/>
                  </a:solidFill>
                  <a:latin typeface="Calibri" pitchFamily="34" charset="0"/>
                  <a:cs typeface="Calibri" pitchFamily="34" charset="0"/>
                </a:rPr>
                <a:t>Z: </a:t>
              </a:r>
              <a:r>
                <a:rPr lang="en-US" b="1" dirty="0" smtClean="0">
                  <a:solidFill>
                    <a:srgbClr val="FF0000"/>
                  </a:solidFill>
                  <a:latin typeface="Calibri" pitchFamily="34" charset="0"/>
                  <a:cs typeface="Calibri" pitchFamily="34" charset="0"/>
                </a:rPr>
                <a:t>PS3</a:t>
              </a:r>
              <a:endParaRPr lang="en-US" sz="2000" b="1" dirty="0">
                <a:solidFill>
                  <a:srgbClr val="FF0000"/>
                </a:solidFill>
                <a:latin typeface="Calibri" pitchFamily="34" charset="0"/>
                <a:cs typeface="Calibri" pitchFamily="34" charset="0"/>
              </a:endParaRPr>
            </a:p>
          </p:txBody>
        </p:sp>
      </p:grpSp>
      <p:cxnSp>
        <p:nvCxnSpPr>
          <p:cNvPr id="41" name="Straight Arrow Connector 40"/>
          <p:cNvCxnSpPr>
            <a:endCxn id="43" idx="1"/>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862455" y="4841826"/>
            <a:ext cx="813259" cy="830997"/>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3976199"/>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8222100" y="2728794"/>
            <a:ext cx="778207" cy="738664"/>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283430010"/>
              </p:ext>
            </p:extLst>
          </p:nvPr>
        </p:nvGraphicFramePr>
        <p:xfrm>
          <a:off x="3550248" y="1481064"/>
          <a:ext cx="1794097" cy="211617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40455" y="4392372"/>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val="661874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blinds(horizontal)">
                                      <p:cBhvr>
                                        <p:cTn id="10" dur="500"/>
                                        <p:tgtEl>
                                          <p:spTgt spid="53">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2" end="2"/>
                                            </p:txEl>
                                          </p:spTgt>
                                        </p:tgtEl>
                                        <p:attrNameLst>
                                          <p:attrName>style.visibility</p:attrName>
                                        </p:attrNameLst>
                                      </p:cBhvr>
                                      <p:to>
                                        <p:strVal val="visible"/>
                                      </p:to>
                                    </p:set>
                                    <p:animEffect transition="in" filter="blinds(horizontal)">
                                      <p:cBhvr>
                                        <p:cTn id="73" dur="500"/>
                                        <p:tgtEl>
                                          <p:spTgt spid="53">
                                            <p:txEl>
                                              <p:pRg st="2" end="2"/>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3" end="3"/>
                                            </p:txEl>
                                          </p:spTgt>
                                        </p:tgtEl>
                                        <p:attrNameLst>
                                          <p:attrName>style.visibility</p:attrName>
                                        </p:attrNameLst>
                                      </p:cBhvr>
                                      <p:to>
                                        <p:strVal val="visible"/>
                                      </p:to>
                                    </p:set>
                                    <p:animEffect transition="in" filter="blinds(horizontal)">
                                      <p:cBhvr>
                                        <p:cTn id="86" dur="500"/>
                                        <p:tgtEl>
                                          <p:spTgt spid="53">
                                            <p:txEl>
                                              <p:pRg st="3" end="3"/>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4" end="4"/>
                                            </p:txEl>
                                          </p:spTgt>
                                        </p:tgtEl>
                                        <p:attrNameLst>
                                          <p:attrName>style.visibility</p:attrName>
                                        </p:attrNameLst>
                                      </p:cBhvr>
                                      <p:to>
                                        <p:strVal val="visible"/>
                                      </p:to>
                                    </p:set>
                                    <p:animEffect transition="in" filter="blinds(horizontal)">
                                      <p:cBhvr>
                                        <p:cTn id="107"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38094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471</Words>
  <Application>Microsoft Office PowerPoint</Application>
  <PresentationFormat>On-screen Show (4:3)</PresentationFormat>
  <Paragraphs>200</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Windows Azure Storage Stamps</vt:lpstr>
      <vt:lpstr>Partition Layer</vt:lpstr>
      <vt:lpstr>Partition Layer</vt:lpstr>
      <vt:lpstr>Partition Layer – Index Range Partitioning</vt:lpstr>
      <vt:lpstr>Each RangePartition – Log Structured Merge-Tree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anh</dc:creator>
  <cp:lastModifiedBy>quang anh</cp:lastModifiedBy>
  <cp:revision>19</cp:revision>
  <dcterms:created xsi:type="dcterms:W3CDTF">2012-10-21T12:56:04Z</dcterms:created>
  <dcterms:modified xsi:type="dcterms:W3CDTF">2012-10-22T09:02:41Z</dcterms:modified>
</cp:coreProperties>
</file>