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BA3E0-6E38-41C3-B23C-6248722497BB}" type="datetimeFigureOut">
              <a:rPr lang="en-SG" smtClean="0"/>
              <a:t>22/10/2012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C804-3273-418F-950F-96BC7147C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291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9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1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2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CCF5-22E8-4193-B0D2-1DB9465CE9C7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Storage 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9382"/>
            <a:ext cx="6481763" cy="43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4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Partition layer provides:</a:t>
            </a:r>
          </a:p>
          <a:p>
            <a:pPr lvl="1"/>
            <a:r>
              <a:rPr lang="en-US" dirty="0" smtClean="0"/>
              <a:t>Data models for types of objects (Blob, Table, Queue)</a:t>
            </a:r>
          </a:p>
          <a:p>
            <a:pPr lvl="1"/>
            <a:r>
              <a:rPr lang="en-US" dirty="0" smtClean="0"/>
              <a:t>Logic to process these types of objects</a:t>
            </a:r>
          </a:p>
          <a:p>
            <a:pPr lvl="1"/>
            <a:r>
              <a:rPr lang="en-US" dirty="0" smtClean="0"/>
              <a:t>Namespace for the objects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Transaction ordering and 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model: Object Table (OT) – Account Table, Blob Table, Entity Table, Message Table</a:t>
            </a:r>
          </a:p>
          <a:p>
            <a:r>
              <a:rPr lang="en-US" dirty="0" smtClean="0"/>
              <a:t>OTs are broken into RangePartitions and spread across Partition Servers</a:t>
            </a:r>
          </a:p>
          <a:p>
            <a:r>
              <a:rPr lang="en-US" dirty="0" smtClean="0"/>
              <a:t>Partition Map Table keeps track of RangePartitions and Partition Servers</a:t>
            </a:r>
          </a:p>
          <a:p>
            <a:r>
              <a:rPr lang="en-US" dirty="0" smtClean="0"/>
              <a:t>Load balancing: reassign, split, merge Range 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389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6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46731"/>
              </p:ext>
            </p:extLst>
          </p:nvPr>
        </p:nvGraphicFramePr>
        <p:xfrm>
          <a:off x="3568496" y="1481063"/>
          <a:ext cx="1799381" cy="4783952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{284E427A-3D55-4303-BF80-6455036E1DE7}</a:tableStyleId>
              </a:tblPr>
              <a:tblGrid>
                <a:gridCol w="585282"/>
                <a:gridCol w="633653"/>
                <a:gridCol w="580446"/>
              </a:tblGrid>
              <a:tr h="3770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Account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Container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Blob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 smtClean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323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aaaa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aaaa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aaaaa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04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……..</a:t>
                      </a:r>
                    </a:p>
                  </a:txBody>
                  <a:tcPr marL="68598" marR="68598"/>
                </a:tc>
              </a:tr>
              <a:tr h="3182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zzzz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zzzz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zzzzz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53" name="Text Placeholder 5"/>
          <p:cNvSpPr txBox="1">
            <a:spLocks/>
          </p:cNvSpPr>
          <p:nvPr/>
        </p:nvSpPr>
        <p:spPr>
          <a:xfrm>
            <a:off x="415" y="1020812"/>
            <a:ext cx="3643379" cy="2777464"/>
          </a:xfrm>
          <a:prstGeom prst="rect">
            <a:avLst/>
          </a:prstGeom>
        </p:spPr>
        <p:txBody>
          <a:bodyPr/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Split index into RangePartitions based on load 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Split at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PartitionKey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boundaries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PartitionMap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tracks Index RangePartition assignment to partition servers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Front-End caches the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PartitionMap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to route user requests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Each part of the index is assigned to only one Partition Server at a time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419830" y="1648101"/>
            <a:ext cx="3628727" cy="4010439"/>
          </a:xfrm>
          <a:prstGeom prst="rect">
            <a:avLst/>
          </a:prstGeom>
          <a:solidFill>
            <a:schemeClr val="accent2">
              <a:lumMod val="20000"/>
              <a:lumOff val="80000"/>
              <a:alpha val="24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Storage Stamp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7703049" y="4007518"/>
            <a:ext cx="1038100" cy="10215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6294095" y="4033437"/>
            <a:ext cx="1038100" cy="10215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47339"/>
              </p:ext>
            </p:extLst>
          </p:nvPr>
        </p:nvGraphicFramePr>
        <p:xfrm>
          <a:off x="3573781" y="4221820"/>
          <a:ext cx="1794097" cy="2101213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{284E427A-3D55-4303-BF80-6455036E1DE7}</a:tableStyleId>
              </a:tblPr>
              <a:tblGrid>
                <a:gridCol w="583564"/>
                <a:gridCol w="631792"/>
                <a:gridCol w="578741"/>
              </a:tblGrid>
              <a:tr h="3997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Account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Container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Blob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 smtClean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3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richard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videos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tennis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91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  <a:tr h="3374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  <a:tr h="3374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zzzz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zzzz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zzzzz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64913"/>
              </p:ext>
            </p:extLst>
          </p:nvPr>
        </p:nvGraphicFramePr>
        <p:xfrm>
          <a:off x="3573781" y="2911750"/>
          <a:ext cx="1794097" cy="2220998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{284E427A-3D55-4303-BF80-6455036E1DE7}</a:tableStyleId>
              </a:tblPr>
              <a:tblGrid>
                <a:gridCol w="583564"/>
                <a:gridCol w="631792"/>
                <a:gridCol w="578741"/>
              </a:tblGrid>
              <a:tr h="3997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Account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Container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Blob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 smtClean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3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harry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pictures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sunset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91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  <a:tr h="3374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  <a:tr h="3374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richard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videos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soccer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43" name="Rounded Rectangle 42"/>
          <p:cNvSpPr/>
          <p:nvPr/>
        </p:nvSpPr>
        <p:spPr bwMode="auto">
          <a:xfrm>
            <a:off x="6550459" y="2748112"/>
            <a:ext cx="1038100" cy="10215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794560" y="2070194"/>
            <a:ext cx="1038100" cy="10215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 Master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Layer – Index Range Partitioning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771097" y="3123981"/>
            <a:ext cx="968895" cy="1801214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b="1" dirty="0" smtClean="0">
                <a:solidFill>
                  <a:schemeClr val="bg2"/>
                </a:solidFill>
              </a:rPr>
              <a:t>Front-End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bg2"/>
                </a:solidFill>
              </a:rPr>
              <a:t>Server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4716" y="4725257"/>
            <a:ext cx="77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 2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15427" y="4651279"/>
            <a:ext cx="77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 3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0450" y="3252015"/>
            <a:ext cx="77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 1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946296" y="3921363"/>
            <a:ext cx="958917" cy="839788"/>
            <a:chOff x="6598834" y="2590800"/>
            <a:chExt cx="904027" cy="515901"/>
          </a:xfrm>
        </p:grpSpPr>
        <p:pic>
          <p:nvPicPr>
            <p:cNvPr id="33" name="Picture 3" descr="C:\Users\jwan\AppData\Local\Microsoft\Windows\Temporary Internet Files\Content.IE5\11J3FAO3\MCSG00099_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29400" y="2590800"/>
              <a:ext cx="838200" cy="502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50"/>
            <p:cNvSpPr txBox="1">
              <a:spLocks noChangeArrowheads="1"/>
            </p:cNvSpPr>
            <p:nvPr/>
          </p:nvSpPr>
          <p:spPr bwMode="auto">
            <a:xfrm>
              <a:off x="6598834" y="2596201"/>
              <a:ext cx="904027" cy="51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A-H: </a:t>
              </a:r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PS1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H’-R: PS2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R’-</a:t>
              </a:r>
              <a:r>
                <a:rPr lang="en-US" sz="16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Z: </a:t>
              </a:r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PS3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7860539" y="1802411"/>
            <a:ext cx="1056701" cy="960148"/>
            <a:chOff x="6623840" y="2590800"/>
            <a:chExt cx="854030" cy="502752"/>
          </a:xfrm>
        </p:grpSpPr>
        <p:pic>
          <p:nvPicPr>
            <p:cNvPr id="38" name="Picture 3" descr="C:\Users\jwan\AppData\Local\Microsoft\Windows\Temporary Internet Files\Content.IE5\11J3FAO3\MCSG00099_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29400" y="2590800"/>
              <a:ext cx="838200" cy="502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50"/>
            <p:cNvSpPr txBox="1">
              <a:spLocks noChangeArrowheads="1"/>
            </p:cNvSpPr>
            <p:nvPr/>
          </p:nvSpPr>
          <p:spPr bwMode="auto">
            <a:xfrm>
              <a:off x="6623840" y="2610079"/>
              <a:ext cx="854030" cy="483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A-H: </a:t>
              </a:r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PS1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H’-R: PS2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R’-</a:t>
              </a:r>
              <a:r>
                <a:rPr lang="en-US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Z: </a:t>
              </a:r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PS3</a:t>
              </a:r>
              <a:endPara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41" name="Straight Arrow Connector 40"/>
          <p:cNvCxnSpPr>
            <a:endCxn id="43" idx="1"/>
          </p:cNvCxnSpPr>
          <p:nvPr/>
        </p:nvCxnSpPr>
        <p:spPr bwMode="auto">
          <a:xfrm flipV="1">
            <a:off x="4916180" y="3258890"/>
            <a:ext cx="1634279" cy="808032"/>
          </a:xfrm>
          <a:prstGeom prst="straightConnector1">
            <a:avLst/>
          </a:prstGeom>
          <a:solidFill>
            <a:srgbClr val="FFCC99"/>
          </a:solidFill>
          <a:ln w="508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862455" y="4841826"/>
            <a:ext cx="813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Partition</a:t>
            </a:r>
          </a:p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Map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TextBox 33"/>
          <p:cNvSpPr txBox="1">
            <a:spLocks noChangeArrowheads="1"/>
          </p:cNvSpPr>
          <p:nvPr/>
        </p:nvSpPr>
        <p:spPr bwMode="auto">
          <a:xfrm>
            <a:off x="3508754" y="1077981"/>
            <a:ext cx="1979081" cy="33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Blob Index </a:t>
            </a:r>
            <a:endParaRPr lang="en-US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4094095" y="3976199"/>
            <a:ext cx="692067" cy="24562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222100" y="2728794"/>
            <a:ext cx="778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Map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60053" y="3158413"/>
            <a:ext cx="1807825" cy="243961"/>
          </a:xfrm>
          <a:custGeom>
            <a:avLst/>
            <a:gdLst>
              <a:gd name="connsiteX0" fmla="*/ 0 w 1698172"/>
              <a:gd name="connsiteY0" fmla="*/ 144709 h 313699"/>
              <a:gd name="connsiteX1" fmla="*/ 548640 w 1698172"/>
              <a:gd name="connsiteY1" fmla="*/ 5372 h 313699"/>
              <a:gd name="connsiteX2" fmla="*/ 1175657 w 1698172"/>
              <a:gd name="connsiteY2" fmla="*/ 310172 h 313699"/>
              <a:gd name="connsiteX3" fmla="*/ 1698172 w 1698172"/>
              <a:gd name="connsiteY3" fmla="*/ 179543 h 31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172" h="313699">
                <a:moveTo>
                  <a:pt x="0" y="144709"/>
                </a:moveTo>
                <a:cubicBezTo>
                  <a:pt x="176348" y="61252"/>
                  <a:pt x="352697" y="-22205"/>
                  <a:pt x="548640" y="5372"/>
                </a:cubicBezTo>
                <a:cubicBezTo>
                  <a:pt x="744583" y="32949"/>
                  <a:pt x="984068" y="281143"/>
                  <a:pt x="1175657" y="310172"/>
                </a:cubicBezTo>
                <a:cubicBezTo>
                  <a:pt x="1367246" y="339201"/>
                  <a:pt x="1698172" y="179543"/>
                  <a:pt x="1698172" y="179543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3569848" y="4425565"/>
            <a:ext cx="1798030" cy="243961"/>
          </a:xfrm>
          <a:custGeom>
            <a:avLst/>
            <a:gdLst>
              <a:gd name="connsiteX0" fmla="*/ 0 w 1698172"/>
              <a:gd name="connsiteY0" fmla="*/ 144709 h 313699"/>
              <a:gd name="connsiteX1" fmla="*/ 548640 w 1698172"/>
              <a:gd name="connsiteY1" fmla="*/ 5372 h 313699"/>
              <a:gd name="connsiteX2" fmla="*/ 1175657 w 1698172"/>
              <a:gd name="connsiteY2" fmla="*/ 310172 h 313699"/>
              <a:gd name="connsiteX3" fmla="*/ 1698172 w 1698172"/>
              <a:gd name="connsiteY3" fmla="*/ 179543 h 31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172" h="313699">
                <a:moveTo>
                  <a:pt x="0" y="144709"/>
                </a:moveTo>
                <a:cubicBezTo>
                  <a:pt x="176348" y="61252"/>
                  <a:pt x="352697" y="-22205"/>
                  <a:pt x="548640" y="5372"/>
                </a:cubicBezTo>
                <a:cubicBezTo>
                  <a:pt x="744583" y="32949"/>
                  <a:pt x="984068" y="281143"/>
                  <a:pt x="1175657" y="310172"/>
                </a:cubicBezTo>
                <a:cubicBezTo>
                  <a:pt x="1367246" y="339201"/>
                  <a:pt x="1698172" y="179543"/>
                  <a:pt x="1698172" y="179543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30010"/>
              </p:ext>
            </p:extLst>
          </p:nvPr>
        </p:nvGraphicFramePr>
        <p:xfrm>
          <a:off x="3550248" y="1481064"/>
          <a:ext cx="1794097" cy="2116172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{284E427A-3D55-4303-BF80-6455036E1DE7}</a:tableStyleId>
              </a:tblPr>
              <a:tblGrid>
                <a:gridCol w="583564"/>
                <a:gridCol w="631792"/>
                <a:gridCol w="578741"/>
              </a:tblGrid>
              <a:tr h="3997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Account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Container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Blob</a:t>
                      </a:r>
                      <a:b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dirty="0" smtClean="0">
                          <a:solidFill>
                            <a:srgbClr val="FFFF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200" b="1" dirty="0" smtClean="0">
                        <a:solidFill>
                          <a:srgbClr val="FFFF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3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aaaa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aaaa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aaaaa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91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  <a:tr h="3374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………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  <a:tr h="3374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harry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pictures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sunrise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46" name="Text Placeholder 5"/>
          <p:cNvSpPr txBox="1">
            <a:spLocks/>
          </p:cNvSpPr>
          <p:nvPr/>
        </p:nvSpPr>
        <p:spPr>
          <a:xfrm>
            <a:off x="415" y="4767672"/>
            <a:ext cx="3472422" cy="2032328"/>
          </a:xfrm>
          <a:prstGeom prst="rect">
            <a:avLst/>
          </a:prstGeom>
        </p:spPr>
        <p:txBody>
          <a:bodyPr/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lowchart: Document 8"/>
          <p:cNvSpPr/>
          <p:nvPr/>
        </p:nvSpPr>
        <p:spPr bwMode="auto">
          <a:xfrm>
            <a:off x="6876600" y="3017417"/>
            <a:ext cx="633541" cy="554306"/>
          </a:xfrm>
          <a:prstGeom prst="flowChartDocument">
            <a:avLst/>
          </a:prstGeom>
          <a:solidFill>
            <a:schemeClr val="accent2">
              <a:lumMod val="50000"/>
            </a:schemeClr>
          </a:solidFill>
          <a:ln w="317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A-H</a:t>
            </a:r>
          </a:p>
        </p:txBody>
      </p:sp>
      <p:sp>
        <p:nvSpPr>
          <p:cNvPr id="45" name="Flowchart: Document 44"/>
          <p:cNvSpPr/>
          <p:nvPr/>
        </p:nvSpPr>
        <p:spPr bwMode="auto">
          <a:xfrm>
            <a:off x="8042449" y="4348464"/>
            <a:ext cx="633541" cy="554306"/>
          </a:xfrm>
          <a:prstGeom prst="flowChartDocument">
            <a:avLst/>
          </a:prstGeom>
          <a:solidFill>
            <a:schemeClr val="accent2">
              <a:lumMod val="50000"/>
            </a:schemeClr>
          </a:solidFill>
          <a:ln w="317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R’-Z</a:t>
            </a:r>
          </a:p>
        </p:txBody>
      </p:sp>
      <p:sp>
        <p:nvSpPr>
          <p:cNvPr id="58" name="Flowchart: Document 57"/>
          <p:cNvSpPr/>
          <p:nvPr/>
        </p:nvSpPr>
        <p:spPr bwMode="auto">
          <a:xfrm>
            <a:off x="6540455" y="4392372"/>
            <a:ext cx="633541" cy="554306"/>
          </a:xfrm>
          <a:prstGeom prst="flowChartDocument">
            <a:avLst/>
          </a:prstGeom>
          <a:solidFill>
            <a:schemeClr val="accent2">
              <a:lumMod val="50000"/>
            </a:schemeClr>
          </a:solidFill>
          <a:ln w="317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H’-R</a:t>
            </a:r>
          </a:p>
        </p:txBody>
      </p:sp>
    </p:spTree>
    <p:extLst>
      <p:ext uri="{BB962C8B-B14F-4D97-AF65-F5344CB8AC3E}">
        <p14:creationId xmlns:p14="http://schemas.microsoft.com/office/powerpoint/2010/main" val="66187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0052E-6 -0.00231 L -1.00052E-6 0.0981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7671E-6 0.0125 L 0.00065 -0.1016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71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9491 L 0.08351 -0.11366 C 0.10005 -0.11482 0.12337 -0.10972 0.14565 -0.09306 C 0.17158 -0.07523 0.1919 -0.06065 0.20349 -0.03611 L 0.26316 0.05995 " pathEditMode="relative" rAng="1148995" ptsTypes="FffFF">
                                      <p:cBhvr>
                                        <p:cTn id="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9" y="400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777E-7 3.33333E-6 L 0.3068 0.1164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4" y="58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763E-6 0.09815 L 0.11399 0.13403 C 0.1381 0.14653 0.17158 0.14074 0.20441 0.12199 C 0.24166 0.10487 0.27137 0.0794 0.28935 0.05162 L 0.37859 -0.08078 " pathEditMode="relative" rAng="-895908" ptsTypes="FffFF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8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813 -0.27961 L -4.16667E-6 3.79278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396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4" grpId="0"/>
      <p:bldP spid="47" grpId="0"/>
      <p:bldP spid="48" grpId="0" animBg="1"/>
      <p:bldP spid="50" grpId="0"/>
      <p:bldP spid="3" grpId="0" animBg="1"/>
      <p:bldP spid="3" grpId="1" animBg="1"/>
      <p:bldP spid="57" grpId="0" animBg="1"/>
      <p:bldP spid="57" grpId="1" animBg="1"/>
      <p:bldP spid="9" grpId="0" animBg="1"/>
      <p:bldP spid="45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289</Words>
  <Application>Microsoft Office PowerPoint</Application>
  <PresentationFormat>On-screen Show (4:3)</PresentationFormat>
  <Paragraphs>134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Windows Azure Storage Stamps</vt:lpstr>
      <vt:lpstr>Partition Layer</vt:lpstr>
      <vt:lpstr>Partition Layer</vt:lpstr>
      <vt:lpstr>Partition Layer</vt:lpstr>
      <vt:lpstr>Partition Layer – Index Range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anh</dc:creator>
  <cp:lastModifiedBy>Zhang Jun</cp:lastModifiedBy>
  <cp:revision>13</cp:revision>
  <dcterms:created xsi:type="dcterms:W3CDTF">2012-10-21T12:56:04Z</dcterms:created>
  <dcterms:modified xsi:type="dcterms:W3CDTF">2012-10-22T07:29:49Z</dcterms:modified>
</cp:coreProperties>
</file>