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1FBFDC-8E72-4E93-92F1-C31593C95F36}">
          <p14:sldIdLst>
            <p14:sldId id="257"/>
            <p14:sldId id="258"/>
            <p14:sldId id="259"/>
            <p14:sldId id="260"/>
            <p14:sldId id="267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88" autoAdjust="0"/>
  </p:normalViewPr>
  <p:slideViewPr>
    <p:cSldViewPr>
      <p:cViewPr>
        <p:scale>
          <a:sx n="60" d="100"/>
          <a:sy n="60" d="100"/>
        </p:scale>
        <p:origin x="-846" y="-1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Layer </a:t>
            </a:r>
            <a:r>
              <a:rPr lang="en-US" dirty="0" smtClean="0"/>
              <a:t>Concepts</a:t>
            </a:r>
            <a:endParaRPr lang="en-SG" dirty="0"/>
          </a:p>
        </p:txBody>
      </p:sp>
      <p:grpSp>
        <p:nvGrpSpPr>
          <p:cNvPr id="4" name="Group 21"/>
          <p:cNvGrpSpPr/>
          <p:nvPr/>
        </p:nvGrpSpPr>
        <p:grpSpPr>
          <a:xfrm>
            <a:off x="2578685" y="5042454"/>
            <a:ext cx="1707253" cy="1284597"/>
            <a:chOff x="1420248" y="5181602"/>
            <a:chExt cx="1707253" cy="1284597"/>
          </a:xfrm>
        </p:grpSpPr>
        <p:sp>
          <p:nvSpPr>
            <p:cNvPr id="5" name="Rectangle 4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E2</a:t>
              </a:r>
            </a:p>
          </p:txBody>
        </p:sp>
      </p:grpSp>
      <p:grpSp>
        <p:nvGrpSpPr>
          <p:cNvPr id="7" name="Group 29"/>
          <p:cNvGrpSpPr/>
          <p:nvPr/>
        </p:nvGrpSpPr>
        <p:grpSpPr>
          <a:xfrm>
            <a:off x="4851433" y="5042454"/>
            <a:ext cx="1707253" cy="1284597"/>
            <a:chOff x="1420248" y="5181602"/>
            <a:chExt cx="1707253" cy="1284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E3</a:t>
              </a: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2675802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06674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444426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822112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94855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339488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7174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09486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2245813" y="1295400"/>
            <a:ext cx="4319417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Block</a:t>
            </a:r>
            <a:endParaRPr lang="en-US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Min unit of write/read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Checksum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Up to N bytes (e.g. 4MB)</a:t>
            </a:r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2247475" y="1295400"/>
            <a:ext cx="4219019" cy="2117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Extent</a:t>
            </a:r>
          </a:p>
          <a:p>
            <a:r>
              <a:rPr lang="en-US" sz="2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Unit of replication</a:t>
            </a:r>
          </a:p>
          <a:p>
            <a:r>
              <a:rPr lang="en-US" sz="2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Sequence of blocks</a:t>
            </a:r>
          </a:p>
          <a:p>
            <a:r>
              <a:rPr lang="en-US" sz="2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Size limit (e.g. 1GB)</a:t>
            </a:r>
          </a:p>
          <a:p>
            <a:r>
              <a:rPr lang="en-US" sz="2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Sealed/unsealed</a:t>
            </a:r>
          </a:p>
          <a:p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2246592" y="1298030"/>
            <a:ext cx="553392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Stream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Hierarchical namespace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Ordered list of pointers to extents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Append/Concatenate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4281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833749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211435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8912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211253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60219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979877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grpSp>
        <p:nvGrpSpPr>
          <p:cNvPr id="28" name="Group 37"/>
          <p:cNvGrpSpPr/>
          <p:nvPr/>
        </p:nvGrpSpPr>
        <p:grpSpPr>
          <a:xfrm>
            <a:off x="7114136" y="5042454"/>
            <a:ext cx="1707253" cy="1284597"/>
            <a:chOff x="1420248" y="5181602"/>
            <a:chExt cx="1707253" cy="1284597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E4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4800" y="3505200"/>
            <a:ext cx="5597904" cy="1537254"/>
            <a:chOff x="1379354" y="3644348"/>
            <a:chExt cx="5597904" cy="1537254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379354" y="3644348"/>
              <a:ext cx="5597904" cy="899887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34925">
              <a:solidFill>
                <a:srgbClr val="00B0F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</a:rPr>
                <a:t>Stream //foo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380492" y="4094291"/>
              <a:ext cx="1243427" cy="449944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Ptr E1</a:t>
              </a:r>
            </a:p>
          </p:txBody>
        </p:sp>
        <p:cxnSp>
          <p:nvCxnSpPr>
            <p:cNvPr id="34" name="Elbow Connector 33"/>
            <p:cNvCxnSpPr>
              <a:stCxn id="33" idx="2"/>
            </p:cNvCxnSpPr>
            <p:nvPr/>
          </p:nvCxnSpPr>
          <p:spPr>
            <a:xfrm rot="5400000">
              <a:off x="1441103" y="4620498"/>
              <a:ext cx="637367" cy="484841"/>
            </a:xfrm>
            <a:prstGeom prst="bentConnector3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 bwMode="auto">
            <a:xfrm>
              <a:off x="2630545" y="4094291"/>
              <a:ext cx="1243427" cy="449944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Ptr E2</a:t>
              </a:r>
            </a:p>
          </p:txBody>
        </p:sp>
        <p:cxnSp>
          <p:nvCxnSpPr>
            <p:cNvPr id="36" name="Elbow Connector 35"/>
            <p:cNvCxnSpPr>
              <a:stCxn id="35" idx="2"/>
            </p:cNvCxnSpPr>
            <p:nvPr/>
          </p:nvCxnSpPr>
          <p:spPr>
            <a:xfrm rot="16200000" flipH="1">
              <a:off x="3136815" y="4659678"/>
              <a:ext cx="637367" cy="40647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 bwMode="auto">
          <a:xfrm>
            <a:off x="2792780" y="3960508"/>
            <a:ext cx="1243427" cy="44994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Ptr E3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036194" y="3960508"/>
            <a:ext cx="1243427" cy="44994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Ptr E4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3749" y="6246692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66451" y="6261225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80967" y="6249196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44699" y="6246692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34259" y="6247944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32961" y="6205950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</a:p>
        </p:txBody>
      </p:sp>
      <p:grpSp>
        <p:nvGrpSpPr>
          <p:cNvPr id="45" name="Group 16"/>
          <p:cNvGrpSpPr/>
          <p:nvPr/>
        </p:nvGrpSpPr>
        <p:grpSpPr>
          <a:xfrm>
            <a:off x="345694" y="5042454"/>
            <a:ext cx="1707253" cy="1284597"/>
            <a:chOff x="1420248" y="5181602"/>
            <a:chExt cx="1707253" cy="1284597"/>
          </a:xfrm>
        </p:grpSpPr>
        <p:sp>
          <p:nvSpPr>
            <p:cNvPr id="46" name="Rectangle 45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solidFill>
              <a:srgbClr val="FF0066">
                <a:alpha val="20000"/>
              </a:srgbClr>
            </a:solidFill>
            <a:ln w="50800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E1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4856932" y="5042454"/>
            <a:ext cx="1707253" cy="887896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584184" y="5042454"/>
            <a:ext cx="1707253" cy="887896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458687" y="4410452"/>
            <a:ext cx="1409721" cy="609209"/>
            <a:chOff x="4533241" y="4549600"/>
            <a:chExt cx="1409721" cy="609209"/>
          </a:xfrm>
        </p:grpSpPr>
        <p:cxnSp>
          <p:nvCxnSpPr>
            <p:cNvPr id="51" name="Elbow Connector 49"/>
            <p:cNvCxnSpPr/>
            <p:nvPr/>
          </p:nvCxnSpPr>
          <p:spPr>
            <a:xfrm>
              <a:off x="5942962" y="4869552"/>
              <a:ext cx="0" cy="289257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540613" y="4878344"/>
              <a:ext cx="1394166" cy="0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533241" y="4549600"/>
              <a:ext cx="0" cy="346328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693322" y="4405362"/>
            <a:ext cx="2420814" cy="635584"/>
            <a:chOff x="5767876" y="4544510"/>
            <a:chExt cx="2420814" cy="635584"/>
          </a:xfrm>
        </p:grpSpPr>
        <p:cxnSp>
          <p:nvCxnSpPr>
            <p:cNvPr id="55" name="Elbow Connector 49"/>
            <p:cNvCxnSpPr/>
            <p:nvPr/>
          </p:nvCxnSpPr>
          <p:spPr>
            <a:xfrm>
              <a:off x="8188690" y="4740348"/>
              <a:ext cx="0" cy="439746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775248" y="4750166"/>
              <a:ext cx="2413442" cy="0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767876" y="4544510"/>
              <a:ext cx="0" cy="205656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164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19" grpId="1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  <p:bldP spid="38" grpId="0" animBg="1"/>
      <p:bldP spid="39" grpId="0"/>
      <p:bldP spid="40" grpId="0"/>
      <p:bldP spid="40" grpId="1"/>
      <p:bldP spid="41" grpId="0"/>
      <p:bldP spid="42" grpId="0"/>
      <p:bldP spid="42" grpId="1"/>
      <p:bldP spid="43" grpId="0"/>
      <p:bldP spid="44" grpId="0"/>
      <p:bldP spid="48" grpId="0" animBg="1"/>
      <p:bldP spid="4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3180428" y="4034193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Arrow Connector 36"/>
          <p:cNvCxnSpPr>
            <a:stCxn id="4" idx="3"/>
            <a:endCxn id="31" idx="1"/>
          </p:cNvCxnSpPr>
          <p:nvPr/>
        </p:nvCxnSpPr>
        <p:spPr>
          <a:xfrm flipV="1">
            <a:off x="2500336" y="1774422"/>
            <a:ext cx="3968534" cy="46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492" y="1333059"/>
            <a:ext cx="22981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Error: Seal Extent</a:t>
            </a:r>
          </a:p>
        </p:txBody>
      </p:sp>
      <p:cxnSp>
        <p:nvCxnSpPr>
          <p:cNvPr id="36" name="Straight Arrow Connector 35"/>
          <p:cNvCxnSpPr>
            <a:stCxn id="16" idx="0"/>
            <a:endCxn id="31" idx="2"/>
          </p:cNvCxnSpPr>
          <p:nvPr/>
        </p:nvCxnSpPr>
        <p:spPr>
          <a:xfrm flipV="1">
            <a:off x="1675755" y="2211687"/>
            <a:ext cx="5635380" cy="1369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0"/>
            <a:endCxn id="31" idx="2"/>
          </p:cNvCxnSpPr>
          <p:nvPr/>
        </p:nvCxnSpPr>
        <p:spPr>
          <a:xfrm flipH="1" flipV="1">
            <a:off x="7311135" y="2211687"/>
            <a:ext cx="308220" cy="1369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94175" y="2713559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82517" y="2825034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100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819384" y="4646148"/>
            <a:ext cx="328084" cy="706715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803819" y="4656099"/>
            <a:ext cx="328084" cy="763161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4986" y="2344227"/>
            <a:ext cx="19348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Sealed at 100</a:t>
            </a:r>
          </a:p>
        </p:txBody>
      </p:sp>
    </p:spTree>
    <p:extLst>
      <p:ext uri="{BB962C8B-B14F-4D97-AF65-F5344CB8AC3E}">
        <p14:creationId xmlns:p14="http://schemas.microsoft.com/office/powerpoint/2010/main" val="40152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59259E-6 L 0.00086 0.4560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2" grpId="0"/>
      <p:bldP spid="48" grpId="0"/>
      <p:bldP spid="49" grpId="0" animBg="1"/>
      <p:bldP spid="50" grpId="0" animBg="1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5" name="Multiply 34"/>
          <p:cNvSpPr/>
          <p:nvPr/>
        </p:nvSpPr>
        <p:spPr bwMode="auto">
          <a:xfrm>
            <a:off x="3180428" y="4034193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819384" y="4646148"/>
            <a:ext cx="328084" cy="706715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803819" y="4656099"/>
            <a:ext cx="328084" cy="763161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4986" y="2344227"/>
            <a:ext cx="19348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Sealed at 100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66176" y="2897077"/>
            <a:ext cx="18091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Sync with SM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873698" y="2193239"/>
            <a:ext cx="2534270" cy="13881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66730" y="2897077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100</a:t>
            </a:r>
          </a:p>
        </p:txBody>
      </p:sp>
      <p:cxnSp>
        <p:nvCxnSpPr>
          <p:cNvPr id="41" name="Straight Arrow Connector 40"/>
          <p:cNvCxnSpPr>
            <a:endCxn id="12" idx="0"/>
          </p:cNvCxnSpPr>
          <p:nvPr/>
        </p:nvCxnSpPr>
        <p:spPr>
          <a:xfrm flipH="1">
            <a:off x="4660467" y="2193235"/>
            <a:ext cx="2588474" cy="139152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 bwMode="auto">
          <a:xfrm>
            <a:off x="3819107" y="4636987"/>
            <a:ext cx="328084" cy="763161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2991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/>
      <p:bldP spid="40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Implementation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379989" y="1410493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880606" y="3270317"/>
            <a:ext cx="1252330" cy="1076739"/>
            <a:chOff x="1855304" y="4081670"/>
            <a:chExt cx="1855305" cy="2464904"/>
          </a:xfrm>
        </p:grpSpPr>
        <p:sp>
          <p:nvSpPr>
            <p:cNvPr id="46" name="Rectangle 4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47" name="Flowchart: Magnetic Disk 4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34"/>
          <p:cNvGrpSpPr/>
          <p:nvPr/>
        </p:nvGrpSpPr>
        <p:grpSpPr>
          <a:xfrm>
            <a:off x="2500338" y="1302714"/>
            <a:ext cx="3968534" cy="410344"/>
            <a:chOff x="2500336" y="1364078"/>
            <a:chExt cx="3611499" cy="410344"/>
          </a:xfrm>
        </p:grpSpPr>
        <p:cxnSp>
          <p:nvCxnSpPr>
            <p:cNvPr id="58" name="Straight Arrow Connector 57"/>
            <p:cNvCxnSpPr>
              <a:endCxn id="76" idx="1"/>
            </p:cNvCxnSpPr>
            <p:nvPr/>
          </p:nvCxnSpPr>
          <p:spPr>
            <a:xfrm>
              <a:off x="2500336" y="1774422"/>
              <a:ext cx="3611499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968487" y="1364078"/>
              <a:ext cx="285930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Create Stream/Extent</a:t>
              </a:r>
            </a:p>
          </p:txBody>
        </p:sp>
      </p:grpSp>
      <p:grpSp>
        <p:nvGrpSpPr>
          <p:cNvPr id="60" name="Group 35"/>
          <p:cNvGrpSpPr/>
          <p:nvPr/>
        </p:nvGrpSpPr>
        <p:grpSpPr>
          <a:xfrm>
            <a:off x="2132936" y="2211687"/>
            <a:ext cx="6791272" cy="1058630"/>
            <a:chOff x="2132936" y="2211687"/>
            <a:chExt cx="6791272" cy="1058630"/>
          </a:xfrm>
        </p:grpSpPr>
        <p:cxnSp>
          <p:nvCxnSpPr>
            <p:cNvPr id="61" name="Straight Arrow Connector 60"/>
            <p:cNvCxnSpPr>
              <a:stCxn id="76" idx="2"/>
            </p:cNvCxnSpPr>
            <p:nvPr/>
          </p:nvCxnSpPr>
          <p:spPr>
            <a:xfrm flipH="1">
              <a:off x="2132936" y="2211687"/>
              <a:ext cx="5178199" cy="105863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76" idx="2"/>
            </p:cNvCxnSpPr>
            <p:nvPr/>
          </p:nvCxnSpPr>
          <p:spPr>
            <a:xfrm flipH="1">
              <a:off x="4013085" y="2211687"/>
              <a:ext cx="3298050" cy="1058629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76" idx="2"/>
            </p:cNvCxnSpPr>
            <p:nvPr/>
          </p:nvCxnSpPr>
          <p:spPr>
            <a:xfrm flipH="1">
              <a:off x="5803172" y="2211687"/>
              <a:ext cx="1507963" cy="1053375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938995" y="2394994"/>
              <a:ext cx="1985213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Allocate extent replica </a:t>
              </a:r>
            </a:p>
          </p:txBody>
        </p:sp>
      </p:grpSp>
      <p:grpSp>
        <p:nvGrpSpPr>
          <p:cNvPr id="65" name="Group 39"/>
          <p:cNvGrpSpPr/>
          <p:nvPr/>
        </p:nvGrpSpPr>
        <p:grpSpPr>
          <a:xfrm>
            <a:off x="1010756" y="4420596"/>
            <a:ext cx="5088504" cy="369332"/>
            <a:chOff x="1010756" y="4420596"/>
            <a:chExt cx="5088504" cy="369332"/>
          </a:xfrm>
        </p:grpSpPr>
        <p:sp>
          <p:nvSpPr>
            <p:cNvPr id="66" name="TextBox 65"/>
            <p:cNvSpPr txBox="1"/>
            <p:nvPr/>
          </p:nvSpPr>
          <p:spPr>
            <a:xfrm>
              <a:off x="1010756" y="4420596"/>
              <a:ext cx="104624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  <a:endPara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30371" y="4420596"/>
              <a:ext cx="159607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I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21428" y="4420596"/>
              <a:ext cx="167783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II</a:t>
              </a:r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2500336" y="1937935"/>
            <a:ext cx="39685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95809" y="1964108"/>
            <a:ext cx="230736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EN1 Primary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EN2, EN3 Secondary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760755" y="3270316"/>
            <a:ext cx="1252330" cy="1076739"/>
            <a:chOff x="1855304" y="4081670"/>
            <a:chExt cx="1855305" cy="2464904"/>
          </a:xfrm>
        </p:grpSpPr>
        <p:sp>
          <p:nvSpPr>
            <p:cNvPr id="87" name="Rectangle 8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88" name="Flowchart: Magnetic Disk 8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49490" y="3265062"/>
            <a:ext cx="1252330" cy="1076739"/>
            <a:chOff x="1855304" y="4081670"/>
            <a:chExt cx="1855305" cy="246490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92" name="Flowchart: Magnetic Disk 91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557153" y="3265061"/>
            <a:ext cx="1252330" cy="1076739"/>
            <a:chOff x="1855304" y="4081670"/>
            <a:chExt cx="1855305" cy="2464904"/>
          </a:xfrm>
        </p:grpSpPr>
        <p:sp>
          <p:nvSpPr>
            <p:cNvPr id="95" name="Rectangle 94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4</a:t>
              </a:r>
            </a:p>
          </p:txBody>
        </p:sp>
        <p:sp>
          <p:nvSpPr>
            <p:cNvPr id="96" name="Flowchart: Magnetic Disk 95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75346" y="5015083"/>
            <a:ext cx="1252330" cy="1076739"/>
            <a:chOff x="1855304" y="4081670"/>
            <a:chExt cx="1855305" cy="246490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5</a:t>
              </a:r>
            </a:p>
          </p:txBody>
        </p:sp>
        <p:sp>
          <p:nvSpPr>
            <p:cNvPr id="99" name="Flowchart: Magnetic Disk 98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755495" y="5015082"/>
            <a:ext cx="1252330" cy="1076739"/>
            <a:chOff x="1855304" y="4081670"/>
            <a:chExt cx="1855305" cy="2464904"/>
          </a:xfrm>
        </p:grpSpPr>
        <p:sp>
          <p:nvSpPr>
            <p:cNvPr id="101" name="Rectangle 10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6</a:t>
              </a:r>
            </a:p>
          </p:txBody>
        </p:sp>
        <p:sp>
          <p:nvSpPr>
            <p:cNvPr id="102" name="Flowchart: Magnetic Disk 101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644230" y="5009828"/>
            <a:ext cx="1252330" cy="1076739"/>
            <a:chOff x="1855304" y="4081670"/>
            <a:chExt cx="1855305" cy="2464904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7</a:t>
              </a:r>
            </a:p>
          </p:txBody>
        </p:sp>
        <p:sp>
          <p:nvSpPr>
            <p:cNvPr id="105" name="Flowchart: Magnetic Disk 104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551893" y="5009827"/>
            <a:ext cx="1252330" cy="1076739"/>
            <a:chOff x="1855304" y="4081670"/>
            <a:chExt cx="1855305" cy="2464904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8</a:t>
              </a:r>
            </a:p>
          </p:txBody>
        </p:sp>
        <p:sp>
          <p:nvSpPr>
            <p:cNvPr id="108" name="Flowchart: Magnetic Disk 10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0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Implementation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379989" y="1410493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92" name="Flowchart: Magnetic Disk 91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626827" y="1442705"/>
            <a:ext cx="230736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EN1 Primary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EN2, EN3 Secondary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50" name="Rectangle 49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51" name="Flowchart: Magnetic Disk 50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54" name="Rectangle 53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55" name="Flowchart: Magnetic Disk 54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1675755" y="2271885"/>
            <a:ext cx="182540" cy="130951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47648" y="2563203"/>
            <a:ext cx="107721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Append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2938359" y="242365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5726622" y="4343400"/>
            <a:ext cx="134509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741910" y="4343400"/>
            <a:ext cx="134509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1219200" y="2271886"/>
            <a:ext cx="212863" cy="131287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flipH="1">
            <a:off x="640553" y="2747869"/>
            <a:ext cx="95726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105285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0.32534 -0.003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67" y="-20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022E-16 L 0.32534 -0.002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6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34 -0.00278 L 0.65868 -0.0027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3" grpId="1" animBg="1"/>
      <p:bldP spid="74" grpId="0" animBg="1"/>
      <p:bldP spid="75" grpId="0" animBg="1"/>
      <p:bldP spid="75" grpId="1" animBg="1"/>
      <p:bldP spid="75" grpId="2" animBg="1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Ack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 from primary lost when going back to partition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layer</a:t>
            </a:r>
            <a:endParaRPr lang="en-US" dirty="0"/>
          </a:p>
          <a:p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Unresponsive/Unreachable Extent Node</a:t>
            </a:r>
            <a:endParaRPr lang="en-SG" dirty="0"/>
          </a:p>
        </p:txBody>
      </p:sp>
      <p:grpSp>
        <p:nvGrpSpPr>
          <p:cNvPr id="4" name="Group 21"/>
          <p:cNvGrpSpPr/>
          <p:nvPr/>
        </p:nvGrpSpPr>
        <p:grpSpPr>
          <a:xfrm>
            <a:off x="2578685" y="5042454"/>
            <a:ext cx="1707253" cy="1284597"/>
            <a:chOff x="1420248" y="5181602"/>
            <a:chExt cx="1707253" cy="1284597"/>
          </a:xfrm>
        </p:grpSpPr>
        <p:sp>
          <p:nvSpPr>
            <p:cNvPr id="5" name="Rectangle 4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E2</a:t>
              </a:r>
            </a:p>
          </p:txBody>
        </p:sp>
      </p:grpSp>
      <p:grpSp>
        <p:nvGrpSpPr>
          <p:cNvPr id="7" name="Group 29"/>
          <p:cNvGrpSpPr/>
          <p:nvPr/>
        </p:nvGrpSpPr>
        <p:grpSpPr>
          <a:xfrm>
            <a:off x="4851433" y="5042454"/>
            <a:ext cx="1707253" cy="1284597"/>
            <a:chOff x="1420248" y="5181602"/>
            <a:chExt cx="1707253" cy="1284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E3</a:t>
              </a: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2675802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06674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444426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822112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94855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339488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7174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822452" y="5161724"/>
            <a:ext cx="371060" cy="6493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281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33749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211435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58912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grpSp>
        <p:nvGrpSpPr>
          <p:cNvPr id="25" name="Group 37"/>
          <p:cNvGrpSpPr/>
          <p:nvPr/>
        </p:nvGrpSpPr>
        <p:grpSpPr>
          <a:xfrm>
            <a:off x="7121665" y="5036763"/>
            <a:ext cx="1707253" cy="1284597"/>
            <a:chOff x="1420248" y="5181602"/>
            <a:chExt cx="1707253" cy="1284597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E4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800" y="3505200"/>
            <a:ext cx="5597904" cy="1537254"/>
            <a:chOff x="1379354" y="3644348"/>
            <a:chExt cx="5597904" cy="1537254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379354" y="3644348"/>
              <a:ext cx="5597904" cy="899887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34925">
              <a:solidFill>
                <a:srgbClr val="00B0F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</a:rPr>
                <a:t>Stream //foo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380492" y="4094291"/>
              <a:ext cx="1243427" cy="449944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Ptr E1</a:t>
              </a:r>
            </a:p>
          </p:txBody>
        </p:sp>
        <p:cxnSp>
          <p:nvCxnSpPr>
            <p:cNvPr id="31" name="Elbow Connector 30"/>
            <p:cNvCxnSpPr>
              <a:stCxn id="30" idx="2"/>
            </p:cNvCxnSpPr>
            <p:nvPr/>
          </p:nvCxnSpPr>
          <p:spPr>
            <a:xfrm rot="5400000">
              <a:off x="1441103" y="4620498"/>
              <a:ext cx="637367" cy="484841"/>
            </a:xfrm>
            <a:prstGeom prst="bentConnector3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 bwMode="auto">
            <a:xfrm>
              <a:off x="2630545" y="4094291"/>
              <a:ext cx="1243427" cy="449944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Ptr E2</a:t>
              </a:r>
            </a:p>
          </p:txBody>
        </p:sp>
        <p:cxnSp>
          <p:nvCxnSpPr>
            <p:cNvPr id="33" name="Elbow Connector 32"/>
            <p:cNvCxnSpPr>
              <a:stCxn id="32" idx="2"/>
            </p:cNvCxnSpPr>
            <p:nvPr/>
          </p:nvCxnSpPr>
          <p:spPr>
            <a:xfrm rot="16200000" flipH="1">
              <a:off x="3136815" y="4659678"/>
              <a:ext cx="637367" cy="40647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 bwMode="auto">
          <a:xfrm>
            <a:off x="2792780" y="3960508"/>
            <a:ext cx="1243427" cy="44994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Ptr E3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040076" y="3959491"/>
            <a:ext cx="1243427" cy="44994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Ptr E4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3749" y="6246692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80967" y="6249196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34259" y="6247944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57212" y="6246692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</a:p>
        </p:txBody>
      </p:sp>
      <p:grpSp>
        <p:nvGrpSpPr>
          <p:cNvPr id="42" name="Group 16"/>
          <p:cNvGrpSpPr/>
          <p:nvPr/>
        </p:nvGrpSpPr>
        <p:grpSpPr>
          <a:xfrm>
            <a:off x="345694" y="5042454"/>
            <a:ext cx="1707253" cy="1284597"/>
            <a:chOff x="1420248" y="5181602"/>
            <a:chExt cx="1707253" cy="1284597"/>
          </a:xfrm>
        </p:grpSpPr>
        <p:sp>
          <p:nvSpPr>
            <p:cNvPr id="43" name="Rectangle 42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solidFill>
              <a:srgbClr val="FF0066">
                <a:alpha val="20000"/>
              </a:srgbClr>
            </a:solidFill>
            <a:ln w="50800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E1</a:t>
              </a: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2584184" y="5042454"/>
            <a:ext cx="1707253" cy="887896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458687" y="4410452"/>
            <a:ext cx="1409721" cy="609209"/>
            <a:chOff x="4533241" y="4549600"/>
            <a:chExt cx="1409721" cy="609209"/>
          </a:xfrm>
        </p:grpSpPr>
        <p:cxnSp>
          <p:nvCxnSpPr>
            <p:cNvPr id="48" name="Elbow Connector 49"/>
            <p:cNvCxnSpPr/>
            <p:nvPr/>
          </p:nvCxnSpPr>
          <p:spPr>
            <a:xfrm>
              <a:off x="5942962" y="4869552"/>
              <a:ext cx="0" cy="289257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540613" y="4878344"/>
              <a:ext cx="1394166" cy="0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33241" y="4549600"/>
              <a:ext cx="0" cy="346328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700851" y="4399671"/>
            <a:ext cx="2420814" cy="635584"/>
            <a:chOff x="5767876" y="4544510"/>
            <a:chExt cx="2420814" cy="635584"/>
          </a:xfrm>
        </p:grpSpPr>
        <p:cxnSp>
          <p:nvCxnSpPr>
            <p:cNvPr id="52" name="Elbow Connector 49"/>
            <p:cNvCxnSpPr/>
            <p:nvPr/>
          </p:nvCxnSpPr>
          <p:spPr>
            <a:xfrm>
              <a:off x="8188690" y="4740348"/>
              <a:ext cx="0" cy="439746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775248" y="4750166"/>
              <a:ext cx="2413442" cy="0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767876" y="4544510"/>
              <a:ext cx="0" cy="205656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Multiply 54"/>
          <p:cNvSpPr/>
          <p:nvPr/>
        </p:nvSpPr>
        <p:spPr bwMode="auto">
          <a:xfrm>
            <a:off x="6040627" y="5235268"/>
            <a:ext cx="568179" cy="502268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847781" y="5035427"/>
            <a:ext cx="1707253" cy="887896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39488" y="6249475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7184729" y="5163977"/>
            <a:ext cx="371060" cy="6493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2088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10069 0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69 0 L -0.10069 0.2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7" grpId="2" animBg="1"/>
      <p:bldP spid="18" grpId="0" animBg="1"/>
      <p:bldP spid="19" grpId="0" animBg="1"/>
      <p:bldP spid="20" grpId="0" animBg="1"/>
      <p:bldP spid="21" grpId="0" animBg="1"/>
      <p:bldP spid="34" grpId="0" animBg="1"/>
      <p:bldP spid="35" grpId="0" animBg="1"/>
      <p:bldP spid="36" grpId="0"/>
      <p:bldP spid="38" grpId="0"/>
      <p:bldP spid="40" grpId="0"/>
      <p:bldP spid="40" grpId="1"/>
      <p:bldP spid="41" grpId="0"/>
      <p:bldP spid="46" grpId="0" animBg="1"/>
      <p:bldP spid="55" grpId="0" animBg="1"/>
      <p:bldP spid="56" grpId="0" animBg="1"/>
      <p:bldP spid="57" grpId="0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Consistency and Availability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781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1649229" y="2211687"/>
            <a:ext cx="209066" cy="1369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47648" y="2563203"/>
            <a:ext cx="107721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Append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961718" y="2604109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879294" y="4375987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6216443" y="4064768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Arrow Connector 36"/>
          <p:cNvCxnSpPr>
            <a:stCxn id="4" idx="3"/>
            <a:endCxn id="31" idx="1"/>
          </p:cNvCxnSpPr>
          <p:nvPr/>
        </p:nvCxnSpPr>
        <p:spPr>
          <a:xfrm flipV="1">
            <a:off x="2500336" y="1774422"/>
            <a:ext cx="3968534" cy="46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492" y="1333059"/>
            <a:ext cx="22981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Error: Seal Extent</a:t>
            </a:r>
          </a:p>
        </p:txBody>
      </p:sp>
      <p:grpSp>
        <p:nvGrpSpPr>
          <p:cNvPr id="43" name="Group 35"/>
          <p:cNvGrpSpPr/>
          <p:nvPr/>
        </p:nvGrpSpPr>
        <p:grpSpPr>
          <a:xfrm>
            <a:off x="1675755" y="2211687"/>
            <a:ext cx="5943600" cy="1373076"/>
            <a:chOff x="1675755" y="2211687"/>
            <a:chExt cx="5943600" cy="1373076"/>
          </a:xfrm>
        </p:grpSpPr>
        <p:cxnSp>
          <p:nvCxnSpPr>
            <p:cNvPr id="44" name="Straight Arrow Connector 43"/>
            <p:cNvCxnSpPr>
              <a:endCxn id="16" idx="0"/>
            </p:cNvCxnSpPr>
            <p:nvPr/>
          </p:nvCxnSpPr>
          <p:spPr>
            <a:xfrm flipH="1">
              <a:off x="1675755" y="2211687"/>
              <a:ext cx="5635381" cy="136971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12" idx="0"/>
            </p:cNvCxnSpPr>
            <p:nvPr/>
          </p:nvCxnSpPr>
          <p:spPr>
            <a:xfrm flipH="1">
              <a:off x="4660467" y="2211687"/>
              <a:ext cx="2650668" cy="1373076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7" idx="0"/>
            </p:cNvCxnSpPr>
            <p:nvPr/>
          </p:nvCxnSpPr>
          <p:spPr>
            <a:xfrm>
              <a:off x="7311136" y="2211687"/>
              <a:ext cx="308219" cy="136971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062420" y="2234777"/>
              <a:ext cx="237100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Current length?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2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8" grpId="0" animBg="1"/>
      <p:bldP spid="28" grpId="1" animBg="1"/>
      <p:bldP spid="32" grpId="0" animBg="1"/>
      <p:bldP spid="33" grpId="0" animBg="1"/>
      <p:bldP spid="35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879294" y="4375987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6216443" y="4064768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Arrow Connector 36"/>
          <p:cNvCxnSpPr>
            <a:stCxn id="4" idx="3"/>
            <a:endCxn id="31" idx="1"/>
          </p:cNvCxnSpPr>
          <p:nvPr/>
        </p:nvCxnSpPr>
        <p:spPr>
          <a:xfrm flipV="1">
            <a:off x="2500336" y="1774422"/>
            <a:ext cx="3968534" cy="46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492" y="1333059"/>
            <a:ext cx="22981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Error: Seal Extent</a:t>
            </a:r>
          </a:p>
        </p:txBody>
      </p:sp>
      <p:cxnSp>
        <p:nvCxnSpPr>
          <p:cNvPr id="36" name="Straight Arrow Connector 35"/>
          <p:cNvCxnSpPr>
            <a:stCxn id="16" idx="0"/>
            <a:endCxn id="31" idx="2"/>
          </p:cNvCxnSpPr>
          <p:nvPr/>
        </p:nvCxnSpPr>
        <p:spPr>
          <a:xfrm flipV="1">
            <a:off x="1675755" y="2211687"/>
            <a:ext cx="5635380" cy="1369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0"/>
            <a:endCxn id="31" idx="2"/>
          </p:cNvCxnSpPr>
          <p:nvPr/>
        </p:nvCxnSpPr>
        <p:spPr>
          <a:xfrm flipV="1">
            <a:off x="4660467" y="2211687"/>
            <a:ext cx="2650668" cy="137307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94175" y="2713559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73698" y="2825034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120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819384" y="4240584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813853" y="4301350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4986" y="2344227"/>
            <a:ext cx="19348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Sealed at 120</a:t>
            </a:r>
          </a:p>
        </p:txBody>
      </p:sp>
    </p:spTree>
    <p:extLst>
      <p:ext uri="{BB962C8B-B14F-4D97-AF65-F5344CB8AC3E}">
        <p14:creationId xmlns:p14="http://schemas.microsoft.com/office/powerpoint/2010/main" val="151908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49" grpId="0" animBg="1"/>
      <p:bldP spid="50" grpId="0" animBg="1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48240" y="4688667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879294" y="4375987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6216443" y="4064768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819384" y="4240584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819107" y="4297921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4986" y="2344227"/>
            <a:ext cx="19348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Sealed at 120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8895" y="2880921"/>
            <a:ext cx="18091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Sync with SM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071717" y="2193238"/>
            <a:ext cx="336251" cy="139152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24600" y="2888999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864006" y="2193235"/>
            <a:ext cx="384935" cy="138816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885524" y="4367290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88053" y="4297920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7124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32205 -0.004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9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  <p:bldP spid="41" grpId="0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3169429" y="4095498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Arrow Connector 36"/>
          <p:cNvCxnSpPr>
            <a:stCxn id="4" idx="3"/>
            <a:endCxn id="31" idx="1"/>
          </p:cNvCxnSpPr>
          <p:nvPr/>
        </p:nvCxnSpPr>
        <p:spPr>
          <a:xfrm flipV="1">
            <a:off x="2500336" y="1774422"/>
            <a:ext cx="3968534" cy="46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492" y="1333059"/>
            <a:ext cx="22981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Error: Seal Extent</a:t>
            </a:r>
          </a:p>
        </p:txBody>
      </p:sp>
      <p:grpSp>
        <p:nvGrpSpPr>
          <p:cNvPr id="43" name="Group 35"/>
          <p:cNvGrpSpPr/>
          <p:nvPr/>
        </p:nvGrpSpPr>
        <p:grpSpPr>
          <a:xfrm>
            <a:off x="1675755" y="2211687"/>
            <a:ext cx="5943600" cy="1373076"/>
            <a:chOff x="1675755" y="2211687"/>
            <a:chExt cx="5943600" cy="1373076"/>
          </a:xfrm>
        </p:grpSpPr>
        <p:cxnSp>
          <p:nvCxnSpPr>
            <p:cNvPr id="44" name="Straight Arrow Connector 43"/>
            <p:cNvCxnSpPr>
              <a:endCxn id="16" idx="0"/>
            </p:cNvCxnSpPr>
            <p:nvPr/>
          </p:nvCxnSpPr>
          <p:spPr>
            <a:xfrm flipH="1">
              <a:off x="1675755" y="2211687"/>
              <a:ext cx="5635381" cy="136971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12" idx="0"/>
            </p:cNvCxnSpPr>
            <p:nvPr/>
          </p:nvCxnSpPr>
          <p:spPr>
            <a:xfrm flipH="1">
              <a:off x="4660467" y="2211687"/>
              <a:ext cx="2650668" cy="1373076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7" idx="0"/>
            </p:cNvCxnSpPr>
            <p:nvPr/>
          </p:nvCxnSpPr>
          <p:spPr>
            <a:xfrm>
              <a:off x="7311136" y="2211687"/>
              <a:ext cx="308219" cy="136971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062420" y="2234777"/>
              <a:ext cx="237100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Current length?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358</Words>
  <Application>Microsoft Office PowerPoint</Application>
  <PresentationFormat>On-screen Show (4:3)</PresentationFormat>
  <Paragraphs>176</Paragraphs>
  <Slides>11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Stream Layer Concepts</vt:lpstr>
      <vt:lpstr>Physical Implementation</vt:lpstr>
      <vt:lpstr>Physical Implementation</vt:lpstr>
      <vt:lpstr>Write Failures</vt:lpstr>
      <vt:lpstr>Consistency and Availability</vt:lpstr>
      <vt:lpstr>Write Failure – Physical Design</vt:lpstr>
      <vt:lpstr>Write Failure – Physical Design</vt:lpstr>
      <vt:lpstr>Write Failure – Physical Design</vt:lpstr>
      <vt:lpstr>Write Failure – Physical Design</vt:lpstr>
      <vt:lpstr>Write Failure – Physical Design</vt:lpstr>
      <vt:lpstr>Write Failure – Physical 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Jun</dc:creator>
  <cp:lastModifiedBy>Zhang Jun</cp:lastModifiedBy>
  <cp:revision>20</cp:revision>
  <dcterms:created xsi:type="dcterms:W3CDTF">2006-08-16T00:00:00Z</dcterms:created>
  <dcterms:modified xsi:type="dcterms:W3CDTF">2012-10-22T08:16:37Z</dcterms:modified>
</cp:coreProperties>
</file>