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08" y="-8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F50521-0A22-4C4F-9583-CC00CD917C38}" type="datetimeFigureOut">
              <a:rPr lang="en-SG" smtClean="0"/>
              <a:t>23/10/2012</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54FE34-22A1-4F3B-A685-A31CBAE87C9F}" type="slidenum">
              <a:rPr lang="en-SG" smtClean="0"/>
              <a:t>‹#›</a:t>
            </a:fld>
            <a:endParaRPr lang="en-SG"/>
          </a:p>
        </p:txBody>
      </p:sp>
    </p:spTree>
    <p:extLst>
      <p:ext uri="{BB962C8B-B14F-4D97-AF65-F5344CB8AC3E}">
        <p14:creationId xmlns:p14="http://schemas.microsoft.com/office/powerpoint/2010/main" val="358661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10/23/2012 10:22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447800"/>
            <a:ext cx="8363937" cy="2283702"/>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pPr algn="l"/>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42662914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Azure Storage</a:t>
            </a:r>
            <a:endParaRPr lang="en-US" dirty="0"/>
          </a:p>
        </p:txBody>
      </p:sp>
      <p:sp>
        <p:nvSpPr>
          <p:cNvPr id="3" name="Subtitle 2"/>
          <p:cNvSpPr>
            <a:spLocks noGrp="1"/>
          </p:cNvSpPr>
          <p:nvPr>
            <p:ph type="subTitle" idx="1"/>
          </p:nvPr>
        </p:nvSpPr>
        <p:spPr/>
        <p:txBody>
          <a:bodyPr/>
          <a:lstStyle/>
          <a:p>
            <a:r>
              <a:rPr lang="en-US" dirty="0" smtClean="0"/>
              <a:t>Group 7</a:t>
            </a:r>
            <a:endParaRPr lang="en-US" dirty="0"/>
          </a:p>
        </p:txBody>
      </p:sp>
    </p:spTree>
    <p:extLst>
      <p:ext uri="{BB962C8B-B14F-4D97-AF65-F5344CB8AC3E}">
        <p14:creationId xmlns:p14="http://schemas.microsoft.com/office/powerpoint/2010/main" val="150662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cxnSp>
        <p:nvCxnSpPr>
          <p:cNvPr id="18" name="Straight Arrow Connector 17"/>
          <p:cNvCxnSpPr/>
          <p:nvPr/>
        </p:nvCxnSpPr>
        <p:spPr>
          <a:xfrm>
            <a:off x="1649229" y="2211687"/>
            <a:ext cx="209066"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47648" y="2563203"/>
            <a:ext cx="107721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Append</a:t>
            </a:r>
          </a:p>
        </p:txBody>
      </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8" name="Rectangle 27"/>
          <p:cNvSpPr/>
          <p:nvPr/>
        </p:nvSpPr>
        <p:spPr bwMode="auto">
          <a:xfrm>
            <a:off x="2961718" y="2604109"/>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grpSp>
        <p:nvGrpSpPr>
          <p:cNvPr id="43" name="Group 35"/>
          <p:cNvGrpSpPr/>
          <p:nvPr/>
        </p:nvGrpSpPr>
        <p:grpSpPr>
          <a:xfrm>
            <a:off x="1675755" y="2211687"/>
            <a:ext cx="5943600" cy="1373076"/>
            <a:chOff x="1675755" y="2211687"/>
            <a:chExt cx="5943600" cy="1373076"/>
          </a:xfrm>
        </p:grpSpPr>
        <p:cxnSp>
          <p:nvCxnSpPr>
            <p:cNvPr id="44" name="Straight Arrow Connector 43"/>
            <p:cNvCxnSpPr>
              <a:endCxn id="16" idx="0"/>
            </p:cNvCxnSpPr>
            <p:nvPr/>
          </p:nvCxnSpPr>
          <p:spPr>
            <a:xfrm flipH="1">
              <a:off x="1675755" y="2211687"/>
              <a:ext cx="5635381"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2" idx="0"/>
            </p:cNvCxnSpPr>
            <p:nvPr/>
          </p:nvCxnSpPr>
          <p:spPr>
            <a:xfrm flipH="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7" idx="0"/>
            </p:cNvCxnSpPr>
            <p:nvPr/>
          </p:nvCxnSpPr>
          <p:spPr>
            <a:xfrm>
              <a:off x="7311136" y="2211687"/>
              <a:ext cx="308219"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62420" y="2234777"/>
              <a:ext cx="2371008"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Current length?</a:t>
              </a:r>
            </a:p>
          </p:txBody>
        </p:sp>
      </p:grpSp>
      <p:grpSp>
        <p:nvGrpSpPr>
          <p:cNvPr id="24" name="Group 23"/>
          <p:cNvGrpSpPr/>
          <p:nvPr/>
        </p:nvGrpSpPr>
        <p:grpSpPr>
          <a:xfrm>
            <a:off x="2049762" y="2234777"/>
            <a:ext cx="4655838" cy="2286000"/>
            <a:chOff x="1717376" y="7317432"/>
            <a:chExt cx="4655838" cy="2286000"/>
          </a:xfrm>
        </p:grpSpPr>
        <p:sp>
          <p:nvSpPr>
            <p:cNvPr id="9" name="Rectangle 8"/>
            <p:cNvSpPr/>
            <p:nvPr/>
          </p:nvSpPr>
          <p:spPr>
            <a:xfrm>
              <a:off x="1717376" y="7317432"/>
              <a:ext cx="4655838"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p:cNvSpPr/>
            <p:nvPr/>
          </p:nvSpPr>
          <p:spPr bwMode="auto">
            <a:xfrm>
              <a:off x="2924866" y="8114352"/>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0" name="TextBox 19"/>
            <p:cNvSpPr txBox="1"/>
            <p:nvPr/>
          </p:nvSpPr>
          <p:spPr>
            <a:xfrm>
              <a:off x="3428492" y="8229600"/>
              <a:ext cx="819432" cy="461665"/>
            </a:xfrm>
            <a:prstGeom prst="rect">
              <a:avLst/>
            </a:prstGeom>
            <a:noFill/>
          </p:spPr>
          <p:txBody>
            <a:bodyPr wrap="square" rtlCol="0">
              <a:spAutoFit/>
            </a:bodyPr>
            <a:lstStyle/>
            <a:p>
              <a:r>
                <a:rPr lang="en-US" sz="2400" dirty="0" smtClean="0"/>
                <a:t>100</a:t>
              </a:r>
              <a:endParaRPr lang="en-SG" dirty="0"/>
            </a:p>
          </p:txBody>
        </p:sp>
        <p:sp>
          <p:nvSpPr>
            <p:cNvPr id="40" name="Rectangle 39"/>
            <p:cNvSpPr/>
            <p:nvPr/>
          </p:nvSpPr>
          <p:spPr bwMode="auto">
            <a:xfrm>
              <a:off x="4389589" y="8286385"/>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TextBox 40"/>
            <p:cNvSpPr txBox="1"/>
            <p:nvPr/>
          </p:nvSpPr>
          <p:spPr>
            <a:xfrm>
              <a:off x="4895568" y="8229600"/>
              <a:ext cx="819432" cy="461665"/>
            </a:xfrm>
            <a:prstGeom prst="rect">
              <a:avLst/>
            </a:prstGeom>
            <a:noFill/>
          </p:spPr>
          <p:txBody>
            <a:bodyPr wrap="square" rtlCol="0">
              <a:spAutoFit/>
            </a:bodyPr>
            <a:lstStyle/>
            <a:p>
              <a:r>
                <a:rPr lang="en-US" sz="2400" dirty="0" smtClean="0"/>
                <a:t>20</a:t>
              </a:r>
              <a:endParaRPr lang="en-SG" dirty="0"/>
            </a:p>
          </p:txBody>
        </p:sp>
      </p:grpSp>
    </p:spTree>
    <p:extLst>
      <p:ext uri="{BB962C8B-B14F-4D97-AF65-F5344CB8AC3E}">
        <p14:creationId xmlns:p14="http://schemas.microsoft.com/office/powerpoint/2010/main" val="219898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par>
                          <p:cTn id="19" fill="hold">
                            <p:stCondLst>
                              <p:cond delay="0"/>
                            </p:stCondLst>
                            <p:childTnLst>
                              <p:par>
                                <p:cTn id="20" presetID="53" presetClass="entr" presetSubtype="16"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Effect transition="in" filter="fad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8"/>
                                        </p:tgtEl>
                                      </p:cBhvr>
                                    </p:animEffect>
                                    <p:set>
                                      <p:cBhvr>
                                        <p:cTn id="29" dur="1" fill="hold">
                                          <p:stCondLst>
                                            <p:cond delay="499"/>
                                          </p:stCondLst>
                                        </p:cTn>
                                        <p:tgtEl>
                                          <p:spTgt spid="1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28"/>
                                        </p:tgtEl>
                                      </p:cBhvr>
                                    </p:animEffect>
                                    <p:set>
                                      <p:cBhvr>
                                        <p:cTn id="35" dur="1" fill="hold">
                                          <p:stCondLst>
                                            <p:cond delay="499"/>
                                          </p:stCondLst>
                                        </p:cTn>
                                        <p:tgtEl>
                                          <p:spTgt spid="2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up)">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43"/>
                                        </p:tgtEl>
                                      </p:cBhvr>
                                    </p:animEffect>
                                    <p:set>
                                      <p:cBhvr>
                                        <p:cTn id="53" dur="1" fill="hold">
                                          <p:stCondLst>
                                            <p:cond delay="499"/>
                                          </p:stCondLst>
                                        </p:cTn>
                                        <p:tgtEl>
                                          <p:spTgt spid="4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arn(inVertical)">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8" grpId="0" animBg="1"/>
      <p:bldP spid="28" grpId="1" animBg="1"/>
      <p:bldP spid="32" grpId="0" animBg="1"/>
      <p:bldP spid="33" grpId="0" animBg="1"/>
      <p:bldP spid="35" grpId="0" animBg="1"/>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cxnSp>
        <p:nvCxnSpPr>
          <p:cNvPr id="36" name="Straight Arrow Connector 35"/>
          <p:cNvCxnSpPr>
            <a:stCxn id="16" idx="0"/>
            <a:endCxn id="31" idx="2"/>
          </p:cNvCxnSpPr>
          <p:nvPr/>
        </p:nvCxnSpPr>
        <p:spPr>
          <a:xfrm flipV="1">
            <a:off x="1675755" y="2211687"/>
            <a:ext cx="563538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0"/>
            <a:endCxn id="31" idx="2"/>
          </p:cNvCxnSpPr>
          <p:nvPr/>
        </p:nvCxnSpPr>
        <p:spPr>
          <a:xfrm flipV="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94175" y="271355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8" name="TextBox 47"/>
          <p:cNvSpPr txBox="1"/>
          <p:nvPr/>
        </p:nvSpPr>
        <p:spPr>
          <a:xfrm>
            <a:off x="4873698" y="2825034"/>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9" name="Rectangle 48"/>
          <p:cNvSpPr/>
          <p:nvPr/>
        </p:nvSpPr>
        <p:spPr bwMode="auto">
          <a:xfrm>
            <a:off x="819384" y="424058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813853" y="4301350"/>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120</a:t>
            </a:r>
          </a:p>
        </p:txBody>
      </p:sp>
    </p:spTree>
    <p:extLst>
      <p:ext uri="{BB962C8B-B14F-4D97-AF65-F5344CB8AC3E}">
        <p14:creationId xmlns:p14="http://schemas.microsoft.com/office/powerpoint/2010/main" val="259404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circle(in)">
                                      <p:cBhvr>
                                        <p:cTn id="7" dur="2000"/>
                                        <p:tgtEl>
                                          <p:spTgt spid="4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circle(in)">
                                      <p:cBhvr>
                                        <p:cTn id="10" dur="2000"/>
                                        <p:tgtEl>
                                          <p:spTgt spid="50"/>
                                        </p:tgtEl>
                                      </p:cBhvr>
                                    </p:animEffect>
                                  </p:childTnLst>
                                </p:cTn>
                              </p:par>
                              <p:par>
                                <p:cTn id="11" presetID="10" presetClass="exit" presetSubtype="0" fill="hold" grpId="0" nodeType="withEffect">
                                  <p:stCondLst>
                                    <p:cond delay="0"/>
                                  </p:stCondLst>
                                  <p:childTnLst>
                                    <p:animEffect transition="out" filter="fade">
                                      <p:cBhvr>
                                        <p:cTn id="12" dur="500"/>
                                        <p:tgtEl>
                                          <p:spTgt spid="48"/>
                                        </p:tgtEl>
                                      </p:cBhvr>
                                    </p:animEffect>
                                    <p:set>
                                      <p:cBhvr>
                                        <p:cTn id="13" dur="1" fill="hold">
                                          <p:stCondLst>
                                            <p:cond delay="499"/>
                                          </p:stCondLst>
                                        </p:cTn>
                                        <p:tgtEl>
                                          <p:spTgt spid="4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2"/>
                                        </p:tgtEl>
                                      </p:cBhvr>
                                    </p:animEffect>
                                    <p:set>
                                      <p:cBhvr>
                                        <p:cTn id="16" dur="1" fill="hold">
                                          <p:stCondLst>
                                            <p:cond delay="499"/>
                                          </p:stCondLst>
                                        </p:cTn>
                                        <p:tgtEl>
                                          <p:spTgt spid="4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8" grpId="0"/>
      <p:bldP spid="49" grpId="0" animBg="1"/>
      <p:bldP spid="50" grpId="0" animBg="1"/>
      <p:bldP spid="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48240" y="4688667"/>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819384" y="424058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819107" y="4297921"/>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120</a:t>
            </a:r>
          </a:p>
        </p:txBody>
      </p:sp>
      <p:sp>
        <p:nvSpPr>
          <p:cNvPr id="34" name="TextBox 33"/>
          <p:cNvSpPr txBox="1"/>
          <p:nvPr/>
        </p:nvSpPr>
        <p:spPr>
          <a:xfrm>
            <a:off x="7258895" y="2880921"/>
            <a:ext cx="180915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Sync with SM</a:t>
            </a:r>
          </a:p>
        </p:txBody>
      </p:sp>
      <p:cxnSp>
        <p:nvCxnSpPr>
          <p:cNvPr id="40" name="Straight Arrow Connector 39"/>
          <p:cNvCxnSpPr/>
          <p:nvPr/>
        </p:nvCxnSpPr>
        <p:spPr>
          <a:xfrm flipV="1">
            <a:off x="7071717" y="2193238"/>
            <a:ext cx="336251" cy="139152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324600" y="288899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cxnSp>
        <p:nvCxnSpPr>
          <p:cNvPr id="43" name="Straight Arrow Connector 42"/>
          <p:cNvCxnSpPr/>
          <p:nvPr/>
        </p:nvCxnSpPr>
        <p:spPr>
          <a:xfrm flipH="1">
            <a:off x="6864006" y="2193235"/>
            <a:ext cx="384935" cy="13881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3885524" y="4367290"/>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5" name="Rectangle 44"/>
          <p:cNvSpPr/>
          <p:nvPr/>
        </p:nvSpPr>
        <p:spPr bwMode="auto">
          <a:xfrm>
            <a:off x="6788053" y="4297920"/>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412040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500"/>
                                        <p:tgtEl>
                                          <p:spTgt spid="34"/>
                                        </p:tgtEl>
                                      </p:cBhvr>
                                    </p:animEffect>
                                  </p:childTnLst>
                                </p:cTn>
                              </p:par>
                              <p:par>
                                <p:cTn id="12" presetID="22" presetClass="entr" presetSubtype="4" fill="hold"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ipe(down)">
                                      <p:cBhvr>
                                        <p:cTn id="14" dur="5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up)">
                                      <p:cBhvr>
                                        <p:cTn id="19" dur="500"/>
                                        <p:tgtEl>
                                          <p:spTgt spid="43"/>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up)">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grpId="0" nodeType="clickEffect">
                                  <p:stCondLst>
                                    <p:cond delay="0"/>
                                  </p:stCondLst>
                                  <p:childTnLst>
                                    <p:animMotion origin="layout" path="M -4.72222E-6 3.33333E-6 L 0.32205 -0.00486 " pathEditMode="relative" rAng="0" ptsTypes="AA">
                                      <p:cBhvr>
                                        <p:cTn id="26" dur="2000" fill="hold"/>
                                        <p:tgtEl>
                                          <p:spTgt spid="44"/>
                                        </p:tgtEl>
                                        <p:attrNameLst>
                                          <p:attrName>ppt_x</p:attrName>
                                          <p:attrName>ppt_y</p:attrName>
                                        </p:attrNameLst>
                                      </p:cBhvr>
                                      <p:rCtr x="16094" y="-255"/>
                                    </p:animMotion>
                                  </p:childTnLst>
                                </p:cTn>
                              </p:par>
                            </p:childTnLst>
                          </p:cTn>
                        </p:par>
                        <p:par>
                          <p:cTn id="27" fill="hold">
                            <p:stCondLst>
                              <p:cond delay="2000"/>
                            </p:stCondLst>
                            <p:childTnLst>
                              <p:par>
                                <p:cTn id="28" presetID="16" presetClass="entr" presetSubtype="21"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barn(inVertical)">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p:bldP spid="41" grpId="0"/>
      <p:bldP spid="44" grpId="0" animBg="1"/>
      <p:bldP spid="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3169429" y="409549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grpSp>
        <p:nvGrpSpPr>
          <p:cNvPr id="43" name="Group 35"/>
          <p:cNvGrpSpPr/>
          <p:nvPr/>
        </p:nvGrpSpPr>
        <p:grpSpPr>
          <a:xfrm>
            <a:off x="1675755" y="2211687"/>
            <a:ext cx="5943600" cy="1373076"/>
            <a:chOff x="1675755" y="2211687"/>
            <a:chExt cx="5943600" cy="1373076"/>
          </a:xfrm>
        </p:grpSpPr>
        <p:cxnSp>
          <p:nvCxnSpPr>
            <p:cNvPr id="44" name="Straight Arrow Connector 43"/>
            <p:cNvCxnSpPr>
              <a:endCxn id="16" idx="0"/>
            </p:cNvCxnSpPr>
            <p:nvPr/>
          </p:nvCxnSpPr>
          <p:spPr>
            <a:xfrm flipH="1">
              <a:off x="1675755" y="2211687"/>
              <a:ext cx="5635381"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2" idx="0"/>
            </p:cNvCxnSpPr>
            <p:nvPr/>
          </p:nvCxnSpPr>
          <p:spPr>
            <a:xfrm flipH="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7" idx="0"/>
            </p:cNvCxnSpPr>
            <p:nvPr/>
          </p:nvCxnSpPr>
          <p:spPr>
            <a:xfrm>
              <a:off x="7311136" y="2211687"/>
              <a:ext cx="308219"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62420" y="2234777"/>
              <a:ext cx="2371008"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Current length?</a:t>
              </a:r>
            </a:p>
          </p:txBody>
        </p:sp>
      </p:grpSp>
    </p:spTree>
    <p:extLst>
      <p:ext uri="{BB962C8B-B14F-4D97-AF65-F5344CB8AC3E}">
        <p14:creationId xmlns:p14="http://schemas.microsoft.com/office/powerpoint/2010/main" val="90460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3180428" y="4034193"/>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cxnSp>
        <p:nvCxnSpPr>
          <p:cNvPr id="36" name="Straight Arrow Connector 35"/>
          <p:cNvCxnSpPr>
            <a:stCxn id="16" idx="0"/>
            <a:endCxn id="31" idx="2"/>
          </p:cNvCxnSpPr>
          <p:nvPr/>
        </p:nvCxnSpPr>
        <p:spPr>
          <a:xfrm flipV="1">
            <a:off x="1675755" y="2211687"/>
            <a:ext cx="563538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0"/>
            <a:endCxn id="31" idx="2"/>
          </p:cNvCxnSpPr>
          <p:nvPr/>
        </p:nvCxnSpPr>
        <p:spPr>
          <a:xfrm flipH="1" flipV="1">
            <a:off x="7311135" y="2211687"/>
            <a:ext cx="30822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94175" y="271355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8" name="TextBox 47"/>
          <p:cNvSpPr txBox="1"/>
          <p:nvPr/>
        </p:nvSpPr>
        <p:spPr>
          <a:xfrm>
            <a:off x="7582517" y="2825034"/>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100</a:t>
            </a:r>
          </a:p>
        </p:txBody>
      </p:sp>
      <p:sp>
        <p:nvSpPr>
          <p:cNvPr id="49" name="Rectangle 48"/>
          <p:cNvSpPr/>
          <p:nvPr/>
        </p:nvSpPr>
        <p:spPr bwMode="auto">
          <a:xfrm>
            <a:off x="819384" y="4646148"/>
            <a:ext cx="328084" cy="706715"/>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6803819" y="4656099"/>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100</a:t>
            </a:r>
          </a:p>
        </p:txBody>
      </p:sp>
      <p:sp>
        <p:nvSpPr>
          <p:cNvPr id="3" name="Oval 2"/>
          <p:cNvSpPr/>
          <p:nvPr/>
        </p:nvSpPr>
        <p:spPr>
          <a:xfrm>
            <a:off x="7264606" y="2791983"/>
            <a:ext cx="1135959" cy="43543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9194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circle(in)">
                                      <p:cBhvr>
                                        <p:cTn id="12" dur="2000"/>
                                        <p:tgtEl>
                                          <p:spTgt spid="49"/>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circle(in)">
                                      <p:cBhvr>
                                        <p:cTn id="15" dur="2000"/>
                                        <p:tgtEl>
                                          <p:spTgt spid="50"/>
                                        </p:tgtEl>
                                      </p:cBhvr>
                                    </p:animEffect>
                                  </p:childTnLst>
                                </p:cTn>
                              </p:par>
                              <p:par>
                                <p:cTn id="16" presetID="10" presetClass="exit" presetSubtype="0" fill="hold" grpId="0" nodeType="withEffect">
                                  <p:stCondLst>
                                    <p:cond delay="0"/>
                                  </p:stCondLst>
                                  <p:childTnLst>
                                    <p:animEffect transition="out" filter="fade">
                                      <p:cBhvr>
                                        <p:cTn id="17" dur="500"/>
                                        <p:tgtEl>
                                          <p:spTgt spid="48"/>
                                        </p:tgtEl>
                                      </p:cBhvr>
                                    </p:animEffect>
                                    <p:set>
                                      <p:cBhvr>
                                        <p:cTn id="18" dur="1" fill="hold">
                                          <p:stCondLst>
                                            <p:cond delay="499"/>
                                          </p:stCondLst>
                                        </p:cTn>
                                        <p:tgtEl>
                                          <p:spTgt spid="48"/>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42"/>
                                        </p:tgtEl>
                                      </p:cBhvr>
                                    </p:animEffect>
                                    <p:set>
                                      <p:cBhvr>
                                        <p:cTn id="21" dur="1" fill="hold">
                                          <p:stCondLst>
                                            <p:cond delay="499"/>
                                          </p:stCondLst>
                                        </p:cTn>
                                        <p:tgtEl>
                                          <p:spTgt spid="4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6"/>
                                        </p:tgtEl>
                                      </p:cBhvr>
                                    </p:animEffect>
                                    <p:set>
                                      <p:cBhvr>
                                        <p:cTn id="24" dur="1" fill="hold">
                                          <p:stCondLst>
                                            <p:cond delay="499"/>
                                          </p:stCondLst>
                                        </p:cTn>
                                        <p:tgtEl>
                                          <p:spTgt spid="36"/>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39"/>
                                        </p:tgtEl>
                                      </p:cBhvr>
                                    </p:animEffect>
                                    <p:set>
                                      <p:cBhvr>
                                        <p:cTn id="27" dur="1" fill="hold">
                                          <p:stCondLst>
                                            <p:cond delay="499"/>
                                          </p:stCondLst>
                                        </p:cTn>
                                        <p:tgtEl>
                                          <p:spTgt spid="39"/>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4.72222E-6 -2.59259E-6 L 0.00086 0.45602 " pathEditMode="relative" rAng="0" ptsTypes="AA">
                                      <p:cBhvr>
                                        <p:cTn id="37" dur="2000" fill="hold"/>
                                        <p:tgtEl>
                                          <p:spTgt spid="32"/>
                                        </p:tgtEl>
                                        <p:attrNameLst>
                                          <p:attrName>ppt_x</p:attrName>
                                          <p:attrName>ppt_y</p:attrName>
                                        </p:attrNameLst>
                                      </p:cBhvr>
                                      <p:rCtr x="35" y="228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2" grpId="0"/>
      <p:bldP spid="48" grpId="0"/>
      <p:bldP spid="49" grpId="0" animBg="1"/>
      <p:bldP spid="50" grpId="0" animBg="1"/>
      <p:bldP spid="51" grpId="0"/>
      <p:bldP spid="3" grpId="0" animBg="1"/>
      <p:bldP spid="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5" name="Multiply 34"/>
          <p:cNvSpPr/>
          <p:nvPr/>
        </p:nvSpPr>
        <p:spPr bwMode="auto">
          <a:xfrm>
            <a:off x="3180428" y="4034193"/>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819384" y="4646148"/>
            <a:ext cx="328084" cy="706715"/>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6803819" y="4656099"/>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100</a:t>
            </a:r>
          </a:p>
        </p:txBody>
      </p:sp>
      <p:sp>
        <p:nvSpPr>
          <p:cNvPr id="33" name="TextBox 32"/>
          <p:cNvSpPr txBox="1"/>
          <p:nvPr/>
        </p:nvSpPr>
        <p:spPr>
          <a:xfrm>
            <a:off x="5966176" y="2897077"/>
            <a:ext cx="180915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Sync with SM</a:t>
            </a:r>
          </a:p>
        </p:txBody>
      </p:sp>
      <p:cxnSp>
        <p:nvCxnSpPr>
          <p:cNvPr id="34" name="Straight Arrow Connector 33"/>
          <p:cNvCxnSpPr/>
          <p:nvPr/>
        </p:nvCxnSpPr>
        <p:spPr>
          <a:xfrm flipV="1">
            <a:off x="4873698" y="2193239"/>
            <a:ext cx="2534270" cy="1388161"/>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866730" y="2897077"/>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100</a:t>
            </a:r>
          </a:p>
        </p:txBody>
      </p:sp>
      <p:cxnSp>
        <p:nvCxnSpPr>
          <p:cNvPr id="41" name="Straight Arrow Connector 40"/>
          <p:cNvCxnSpPr>
            <a:endCxn id="12" idx="0"/>
          </p:cNvCxnSpPr>
          <p:nvPr/>
        </p:nvCxnSpPr>
        <p:spPr>
          <a:xfrm flipH="1">
            <a:off x="4660467" y="2193235"/>
            <a:ext cx="2588474" cy="1391528"/>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819107" y="4636987"/>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69157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down)">
                                      <p:cBhvr>
                                        <p:cTn id="11" dur="500"/>
                                        <p:tgtEl>
                                          <p:spTgt spid="33"/>
                                        </p:tgtEl>
                                      </p:cBhvr>
                                    </p:animEffect>
                                  </p:childTnLst>
                                </p:cTn>
                              </p:par>
                              <p:par>
                                <p:cTn id="12" presetID="22" presetClass="entr" presetSubtype="4"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down)">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up)">
                                      <p:cBhvr>
                                        <p:cTn id="19" dur="500"/>
                                        <p:tgtEl>
                                          <p:spTgt spid="4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up)">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arn(inVertical)">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p:bldP spid="40" grpId="0"/>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Providing Consistency </a:t>
            </a:r>
            <a:r>
              <a:rPr lang="en-US" altLang="zh-CN" sz="3600" dirty="0" smtClean="0"/>
              <a:t>during </a:t>
            </a:r>
            <a:r>
              <a:rPr lang="en-US" sz="3200" dirty="0" smtClean="0"/>
              <a:t>Network Partition</a:t>
            </a:r>
            <a:endParaRPr lang="en-US" sz="3600" b="1" dirty="0"/>
          </a:p>
        </p:txBody>
      </p:sp>
      <p:grpSp>
        <p:nvGrpSpPr>
          <p:cNvPr id="3" name="Group 23"/>
          <p:cNvGrpSpPr/>
          <p:nvPr/>
        </p:nvGrpSpPr>
        <p:grpSpPr>
          <a:xfrm>
            <a:off x="3676934" y="939117"/>
            <a:ext cx="1511141" cy="1378225"/>
            <a:chOff x="7089913" y="1364973"/>
            <a:chExt cx="2292626" cy="1616765"/>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 name="Group 17"/>
          <p:cNvGrpSpPr/>
          <p:nvPr/>
        </p:nvGrpSpPr>
        <p:grpSpPr>
          <a:xfrm>
            <a:off x="5110958"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2" name="Group 41"/>
          <p:cNvGrpSpPr/>
          <p:nvPr/>
        </p:nvGrpSpPr>
        <p:grpSpPr>
          <a:xfrm>
            <a:off x="1080404" y="6235149"/>
            <a:ext cx="5420706" cy="307777"/>
            <a:chOff x="1440163" y="6235148"/>
            <a:chExt cx="7225725" cy="307777"/>
          </a:xfrm>
        </p:grpSpPr>
        <p:sp>
          <p:nvSpPr>
            <p:cNvPr id="43" name="TextBox 42"/>
            <p:cNvSpPr txBox="1"/>
            <p:nvPr/>
          </p:nvSpPr>
          <p:spPr>
            <a:xfrm>
              <a:off x="1440163" y="6235148"/>
              <a:ext cx="1161127"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Primary</a:t>
              </a:r>
            </a:p>
          </p:txBody>
        </p:sp>
        <p:sp>
          <p:nvSpPr>
            <p:cNvPr id="44" name="TextBox 43"/>
            <p:cNvSpPr txBox="1"/>
            <p:nvPr/>
          </p:nvSpPr>
          <p:spPr>
            <a:xfrm>
              <a:off x="3886188" y="6235148"/>
              <a:ext cx="1900453"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88940" y="6235148"/>
              <a:ext cx="1876948"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B</a:t>
              </a:r>
            </a:p>
          </p:txBody>
        </p:sp>
      </p:gr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5233605"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7" name="Freeform 26"/>
          <p:cNvSpPr/>
          <p:nvPr/>
        </p:nvSpPr>
        <p:spPr bwMode="auto">
          <a:xfrm>
            <a:off x="4603124" y="1639526"/>
            <a:ext cx="4429306" cy="4862850"/>
          </a:xfrm>
          <a:custGeom>
            <a:avLst/>
            <a:gdLst>
              <a:gd name="connsiteX0" fmla="*/ 2044127 w 2044127"/>
              <a:gd name="connsiteY0" fmla="*/ 0 h 3408218"/>
              <a:gd name="connsiteX1" fmla="*/ 196854 w 2044127"/>
              <a:gd name="connsiteY1" fmla="*/ 1154546 h 3408218"/>
              <a:gd name="connsiteX2" fmla="*/ 141436 w 2044127"/>
              <a:gd name="connsiteY2" fmla="*/ 3408218 h 3408218"/>
            </a:gdLst>
            <a:ahLst/>
            <a:cxnLst>
              <a:cxn ang="0">
                <a:pos x="connsiteX0" y="connsiteY0"/>
              </a:cxn>
              <a:cxn ang="0">
                <a:pos x="connsiteX1" y="connsiteY1"/>
              </a:cxn>
              <a:cxn ang="0">
                <a:pos x="connsiteX2" y="connsiteY2"/>
              </a:cxn>
            </a:cxnLst>
            <a:rect l="l" t="t" r="r" b="b"/>
            <a:pathLst>
              <a:path w="2044127" h="3408218">
                <a:moveTo>
                  <a:pt x="2044127" y="0"/>
                </a:moveTo>
                <a:cubicBezTo>
                  <a:pt x="1279048" y="293255"/>
                  <a:pt x="513969" y="586510"/>
                  <a:pt x="196854" y="1154546"/>
                </a:cubicBezTo>
                <a:cubicBezTo>
                  <a:pt x="-120261" y="1722582"/>
                  <a:pt x="10587" y="2565400"/>
                  <a:pt x="141436" y="3408218"/>
                </a:cubicBezTo>
              </a:path>
            </a:pathLst>
          </a:custGeom>
          <a:noFill/>
          <a:ln w="50800">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Rounded Rectangle 55"/>
          <p:cNvSpPr/>
          <p:nvPr/>
        </p:nvSpPr>
        <p:spPr bwMode="auto">
          <a:xfrm>
            <a:off x="7325174" y="1362872"/>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Server</a:t>
            </a:r>
          </a:p>
        </p:txBody>
      </p:sp>
      <p:cxnSp>
        <p:nvCxnSpPr>
          <p:cNvPr id="92" name="Straight Arrow Connector 91"/>
          <p:cNvCxnSpPr/>
          <p:nvPr/>
        </p:nvCxnSpPr>
        <p:spPr>
          <a:xfrm flipH="1">
            <a:off x="6037896" y="2296456"/>
            <a:ext cx="1380515" cy="17852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553201" y="4277515"/>
            <a:ext cx="2590800" cy="830997"/>
          </a:xfrm>
          <a:prstGeom prst="rect">
            <a:avLst/>
          </a:prstGeom>
          <a:noFill/>
        </p:spPr>
        <p:txBody>
          <a:bodyPr wrap="square" lIns="0" tIns="0" rIns="0" bIns="0" rtlCol="0">
            <a:spAutoFit/>
          </a:bodyPr>
          <a:lstStyle/>
          <a:p>
            <a:r>
              <a:rPr lang="en-US" b="1" dirty="0" smtClean="0">
                <a:solidFill>
                  <a:srgbClr val="C00000"/>
                </a:solidFill>
                <a:effectLst>
                  <a:outerShdw blurRad="38100" dist="38100" dir="2700000" algn="tl">
                    <a:srgbClr val="000000">
                      <a:alpha val="43137"/>
                    </a:srgbClr>
                  </a:outerShdw>
                </a:effectLst>
              </a:rPr>
              <a:t>Network partition</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PS can talk to EN3</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SM cannot talk to EN3</a:t>
            </a:r>
          </a:p>
        </p:txBody>
      </p:sp>
      <p:cxnSp>
        <p:nvCxnSpPr>
          <p:cNvPr id="72" name="Straight Arrow Connector 71"/>
          <p:cNvCxnSpPr/>
          <p:nvPr/>
        </p:nvCxnSpPr>
        <p:spPr>
          <a:xfrm>
            <a:off x="4665047" y="21325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Multiply 72"/>
          <p:cNvSpPr/>
          <p:nvPr/>
        </p:nvSpPr>
        <p:spPr bwMode="auto">
          <a:xfrm>
            <a:off x="4774774" y="22432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2" name="Content Placeholder 2"/>
          <p:cNvSpPr>
            <a:spLocks noGrp="1"/>
          </p:cNvSpPr>
          <p:nvPr>
            <p:ph sz="half" idx="2"/>
          </p:nvPr>
        </p:nvSpPr>
        <p:spPr>
          <a:xfrm>
            <a:off x="218995" y="1165321"/>
            <a:ext cx="3440790" cy="2080570"/>
          </a:xfrm>
        </p:spPr>
        <p:txBody>
          <a:bodyPr>
            <a:noAutofit/>
          </a:bodyPr>
          <a:lstStyle/>
          <a:p>
            <a:r>
              <a:rPr lang="en-US" sz="1600" b="1" dirty="0" smtClean="0">
                <a:solidFill>
                  <a:schemeClr val="accent1">
                    <a:lumMod val="75000"/>
                  </a:schemeClr>
                </a:solidFill>
                <a:ea typeface="Segoe UI" pitchFamily="34" charset="0"/>
                <a:cs typeface="Segoe UI" pitchFamily="34" charset="0"/>
              </a:rPr>
              <a:t>Partition Layer only reads from offsets returned from successful appends </a:t>
            </a:r>
          </a:p>
          <a:p>
            <a:pPr lvl="1"/>
            <a:r>
              <a:rPr lang="en-US" sz="1600" b="1" dirty="0" smtClean="0">
                <a:solidFill>
                  <a:schemeClr val="accent1">
                    <a:lumMod val="75000"/>
                  </a:schemeClr>
                </a:solidFill>
                <a:ea typeface="Segoe UI" pitchFamily="34" charset="0"/>
                <a:cs typeface="Segoe UI" pitchFamily="34" charset="0"/>
              </a:rPr>
              <a:t>Committed on all replicas</a:t>
            </a:r>
          </a:p>
          <a:p>
            <a:r>
              <a:rPr lang="en-US" sz="1600" b="1" dirty="0" smtClean="0">
                <a:solidFill>
                  <a:schemeClr val="accent1">
                    <a:lumMod val="75000"/>
                  </a:schemeClr>
                </a:solidFill>
                <a:ea typeface="Segoe UI" pitchFamily="34" charset="0"/>
                <a:cs typeface="Segoe UI" pitchFamily="34" charset="0"/>
              </a:rPr>
              <a:t>Offset valid on any replica</a:t>
            </a:r>
          </a:p>
        </p:txBody>
      </p:sp>
      <p:sp>
        <p:nvSpPr>
          <p:cNvPr id="53" name="Oval 52"/>
          <p:cNvSpPr/>
          <p:nvPr/>
        </p:nvSpPr>
        <p:spPr bwMode="auto">
          <a:xfrm>
            <a:off x="756675" y="5262398"/>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4" name="Oval 53"/>
          <p:cNvSpPr/>
          <p:nvPr/>
        </p:nvSpPr>
        <p:spPr bwMode="auto">
          <a:xfrm>
            <a:off x="2918997" y="5239383"/>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5" name="Oval 54"/>
          <p:cNvSpPr/>
          <p:nvPr/>
        </p:nvSpPr>
        <p:spPr bwMode="auto">
          <a:xfrm>
            <a:off x="5083038" y="5239382"/>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8" name="TextBox 57"/>
          <p:cNvSpPr txBox="1"/>
          <p:nvPr/>
        </p:nvSpPr>
        <p:spPr>
          <a:xfrm>
            <a:off x="6231088" y="3005798"/>
            <a:ext cx="2330831" cy="307777"/>
          </a:xfrm>
          <a:prstGeom prst="rect">
            <a:avLst/>
          </a:prstGeom>
          <a:noFill/>
        </p:spPr>
        <p:txBody>
          <a:bodyPr wrap="none" lIns="0" tIns="0" rIns="0" bIns="0" rtlCol="0">
            <a:spAutoFit/>
          </a:bodyPr>
          <a:lstStyle/>
          <a:p>
            <a:r>
              <a:rPr lang="en-US" sz="2000" b="1" dirty="0" smtClean="0">
                <a:solidFill>
                  <a:schemeClr val="accent1">
                    <a:lumMod val="75000"/>
                  </a:schemeClr>
                </a:solidFill>
                <a:effectLst>
                  <a:outerShdw blurRad="38100" dist="38100" dir="2700000" algn="tl">
                    <a:srgbClr val="000000">
                      <a:alpha val="43137"/>
                    </a:srgbClr>
                  </a:outerShdw>
                </a:effectLst>
              </a:rPr>
              <a:t>Safe to read from EN3</a:t>
            </a:r>
          </a:p>
        </p:txBody>
      </p:sp>
      <p:cxnSp>
        <p:nvCxnSpPr>
          <p:cNvPr id="46" name="Straight Arrow Connector 45"/>
          <p:cNvCxnSpPr/>
          <p:nvPr/>
        </p:nvCxnSpPr>
        <p:spPr>
          <a:xfrm flipH="1">
            <a:off x="5188075" y="1651470"/>
            <a:ext cx="2137098"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3514398" y="2190022"/>
            <a:ext cx="3904013" cy="189164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bwMode="auto">
          <a:xfrm>
            <a:off x="884105" y="495759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0000"/>
              </a:solidFill>
            </a:endParaRPr>
          </a:p>
        </p:txBody>
      </p:sp>
      <p:sp>
        <p:nvSpPr>
          <p:cNvPr id="49" name="Rectangle 48"/>
          <p:cNvSpPr/>
          <p:nvPr/>
        </p:nvSpPr>
        <p:spPr bwMode="auto">
          <a:xfrm>
            <a:off x="3041780" y="4914126"/>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7646527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8)">
                                      <p:cBhvr>
                                        <p:cTn id="7" dur="1000"/>
                                        <p:tgtEl>
                                          <p:spTgt spid="27"/>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up)">
                                      <p:cBhvr>
                                        <p:cTn id="21" dur="500"/>
                                        <p:tgtEl>
                                          <p:spTgt spid="47"/>
                                        </p:tgtEl>
                                      </p:cBhvr>
                                    </p:animEffect>
                                  </p:childTnLst>
                                </p:cTn>
                              </p:par>
                            </p:childTnLst>
                          </p:cTn>
                        </p:par>
                        <p:par>
                          <p:cTn id="22" fill="hold">
                            <p:stCondLst>
                              <p:cond delay="2500"/>
                            </p:stCondLst>
                            <p:childTnLst>
                              <p:par>
                                <p:cTn id="23" presetID="22" presetClass="entr" presetSubtype="1"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up)">
                                      <p:cBhvr>
                                        <p:cTn id="25" dur="500"/>
                                        <p:tgtEl>
                                          <p:spTgt spid="46"/>
                                        </p:tgtEl>
                                      </p:cBhvr>
                                    </p:animEffect>
                                  </p:childTnLst>
                                </p:cTn>
                              </p:par>
                              <p:par>
                                <p:cTn id="26" presetID="22" presetClass="entr" presetSubtype="1" fill="hold"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up)">
                                      <p:cBhvr>
                                        <p:cTn id="28" dur="500"/>
                                        <p:tgtEl>
                                          <p:spTgt spid="7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p:cTn id="31" dur="500" fill="hold"/>
                                        <p:tgtEl>
                                          <p:spTgt spid="73"/>
                                        </p:tgtEl>
                                        <p:attrNameLst>
                                          <p:attrName>ppt_w</p:attrName>
                                        </p:attrNameLst>
                                      </p:cBhvr>
                                      <p:tavLst>
                                        <p:tav tm="0">
                                          <p:val>
                                            <p:fltVal val="0"/>
                                          </p:val>
                                        </p:tav>
                                        <p:tav tm="100000">
                                          <p:val>
                                            <p:strVal val="#ppt_w"/>
                                          </p:val>
                                        </p:tav>
                                      </p:tavLst>
                                    </p:anim>
                                    <p:anim calcmode="lin" valueType="num">
                                      <p:cBhvr>
                                        <p:cTn id="32" dur="500" fill="hold"/>
                                        <p:tgtEl>
                                          <p:spTgt spid="73"/>
                                        </p:tgtEl>
                                        <p:attrNameLst>
                                          <p:attrName>ppt_h</p:attrName>
                                        </p:attrNameLst>
                                      </p:cBhvr>
                                      <p:tavLst>
                                        <p:tav tm="0">
                                          <p:val>
                                            <p:fltVal val="0"/>
                                          </p:val>
                                        </p:tav>
                                        <p:tav tm="100000">
                                          <p:val>
                                            <p:strVal val="#ppt_h"/>
                                          </p:val>
                                        </p:tav>
                                      </p:tavLst>
                                    </p:anim>
                                    <p:animEffect transition="in" filter="fade">
                                      <p:cBhvr>
                                        <p:cTn id="33" dur="500"/>
                                        <p:tgtEl>
                                          <p:spTgt spid="7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2">
                                            <p:txEl>
                                              <p:pRg st="0" end="0"/>
                                            </p:txEl>
                                          </p:spTgt>
                                        </p:tgtEl>
                                        <p:attrNameLst>
                                          <p:attrName>style.visibility</p:attrName>
                                        </p:attrNameLst>
                                      </p:cBhvr>
                                      <p:to>
                                        <p:strVal val="visible"/>
                                      </p:to>
                                    </p:set>
                                    <p:animEffect transition="in" filter="fade">
                                      <p:cBhvr>
                                        <p:cTn id="38" dur="500"/>
                                        <p:tgtEl>
                                          <p:spTgt spid="52">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2">
                                            <p:txEl>
                                              <p:pRg st="1" end="1"/>
                                            </p:txEl>
                                          </p:spTgt>
                                        </p:tgtEl>
                                        <p:attrNameLst>
                                          <p:attrName>style.visibility</p:attrName>
                                        </p:attrNameLst>
                                      </p:cBhvr>
                                      <p:to>
                                        <p:strVal val="visible"/>
                                      </p:to>
                                    </p:set>
                                    <p:animEffect transition="in" filter="fade">
                                      <p:cBhvr>
                                        <p:cTn id="41" dur="500"/>
                                        <p:tgtEl>
                                          <p:spTgt spid="52">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2">
                                            <p:txEl>
                                              <p:pRg st="2" end="2"/>
                                            </p:txEl>
                                          </p:spTgt>
                                        </p:tgtEl>
                                        <p:attrNameLst>
                                          <p:attrName>style.visibility</p:attrName>
                                        </p:attrNameLst>
                                      </p:cBhvr>
                                      <p:to>
                                        <p:strVal val="visible"/>
                                      </p:to>
                                    </p:set>
                                    <p:animEffect transition="in" filter="fade">
                                      <p:cBhvr>
                                        <p:cTn id="46" dur="500"/>
                                        <p:tgtEl>
                                          <p:spTgt spid="52">
                                            <p:txEl>
                                              <p:pRg st="2" end="2"/>
                                            </p:txEl>
                                          </p:spTgt>
                                        </p:tgtEl>
                                      </p:cBhvr>
                                    </p:animEffect>
                                  </p:childTnLst>
                                </p:cTn>
                              </p:par>
                            </p:childTnLst>
                          </p:cTn>
                        </p:par>
                        <p:par>
                          <p:cTn id="47" fill="hold">
                            <p:stCondLst>
                              <p:cond delay="500"/>
                            </p:stCondLst>
                            <p:childTnLst>
                              <p:par>
                                <p:cTn id="48" presetID="21" presetClass="entr" presetSubtype="1" fill="hold" grpId="0" nodeType="after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wheel(1)">
                                      <p:cBhvr>
                                        <p:cTn id="50" dur="1000"/>
                                        <p:tgtEl>
                                          <p:spTgt spid="53"/>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wheel(1)">
                                      <p:cBhvr>
                                        <p:cTn id="53" dur="1000"/>
                                        <p:tgtEl>
                                          <p:spTgt spid="54"/>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wheel(1)">
                                      <p:cBhvr>
                                        <p:cTn id="56" dur="1000"/>
                                        <p:tgtEl>
                                          <p:spTgt spid="55"/>
                                        </p:tgtEl>
                                      </p:cBhvr>
                                    </p:animEffect>
                                  </p:childTnLst>
                                </p:cTn>
                              </p:par>
                            </p:childTnLst>
                          </p:cTn>
                        </p:par>
                        <p:par>
                          <p:cTn id="57" fill="hold">
                            <p:stCondLst>
                              <p:cond delay="1500"/>
                            </p:stCondLst>
                            <p:childTnLst>
                              <p:par>
                                <p:cTn id="58" presetID="53" presetClass="entr" presetSubtype="16" fill="hold" grpId="0" nodeType="afterEffect">
                                  <p:stCondLst>
                                    <p:cond delay="0"/>
                                  </p:stCondLst>
                                  <p:childTnLst>
                                    <p:set>
                                      <p:cBhvr>
                                        <p:cTn id="59" dur="1" fill="hold">
                                          <p:stCondLst>
                                            <p:cond delay="0"/>
                                          </p:stCondLst>
                                        </p:cTn>
                                        <p:tgtEl>
                                          <p:spTgt spid="58"/>
                                        </p:tgtEl>
                                        <p:attrNameLst>
                                          <p:attrName>style.visibility</p:attrName>
                                        </p:attrNameLst>
                                      </p:cBhvr>
                                      <p:to>
                                        <p:strVal val="visible"/>
                                      </p:to>
                                    </p:set>
                                    <p:anim calcmode="lin" valueType="num">
                                      <p:cBhvr>
                                        <p:cTn id="60" dur="500" fill="hold"/>
                                        <p:tgtEl>
                                          <p:spTgt spid="58"/>
                                        </p:tgtEl>
                                        <p:attrNameLst>
                                          <p:attrName>ppt_w</p:attrName>
                                        </p:attrNameLst>
                                      </p:cBhvr>
                                      <p:tavLst>
                                        <p:tav tm="0">
                                          <p:val>
                                            <p:fltVal val="0"/>
                                          </p:val>
                                        </p:tav>
                                        <p:tav tm="100000">
                                          <p:val>
                                            <p:strVal val="#ppt_w"/>
                                          </p:val>
                                        </p:tav>
                                      </p:tavLst>
                                    </p:anim>
                                    <p:anim calcmode="lin" valueType="num">
                                      <p:cBhvr>
                                        <p:cTn id="61" dur="500" fill="hold"/>
                                        <p:tgtEl>
                                          <p:spTgt spid="58"/>
                                        </p:tgtEl>
                                        <p:attrNameLst>
                                          <p:attrName>ppt_h</p:attrName>
                                        </p:attrNameLst>
                                      </p:cBhvr>
                                      <p:tavLst>
                                        <p:tav tm="0">
                                          <p:val>
                                            <p:fltVal val="0"/>
                                          </p:val>
                                        </p:tav>
                                        <p:tav tm="100000">
                                          <p:val>
                                            <p:strVal val="#ppt_h"/>
                                          </p:val>
                                        </p:tav>
                                      </p:tavLst>
                                    </p:anim>
                                    <p:animEffect transition="in" filter="fade">
                                      <p:cBhvr>
                                        <p:cTn id="6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p:bldP spid="73" grpId="0" animBg="1"/>
      <p:bldP spid="52" grpId="0" build="p"/>
      <p:bldP spid="53" grpId="0" animBg="1"/>
      <p:bldP spid="54" grpId="0" animBg="1"/>
      <p:bldP spid="55" grpId="0" animBg="1"/>
      <p:bldP spid="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noAutofit/>
          </a:bodyPr>
          <a:lstStyle/>
          <a:p>
            <a:pPr algn="l"/>
            <a:r>
              <a:rPr lang="en-US" sz="3600" dirty="0" smtClean="0"/>
              <a:t>Approach to Consistency</a:t>
            </a:r>
            <a:r>
              <a:rPr lang="en-US" altLang="zh-CN" sz="3600" dirty="0" smtClean="0"/>
              <a:t>, Availability&amp; Partition tolerance</a:t>
            </a:r>
            <a:endParaRPr lang="en-US" sz="3600" dirty="0"/>
          </a:p>
        </p:txBody>
      </p:sp>
      <p:sp>
        <p:nvSpPr>
          <p:cNvPr id="3" name="Content Placeholder 2"/>
          <p:cNvSpPr>
            <a:spLocks noGrp="1"/>
          </p:cNvSpPr>
          <p:nvPr>
            <p:ph idx="1"/>
          </p:nvPr>
        </p:nvSpPr>
        <p:spPr>
          <a:xfrm>
            <a:off x="213210" y="1204609"/>
            <a:ext cx="8874587" cy="5261739"/>
          </a:xfrm>
        </p:spPr>
        <p:txBody>
          <a:bodyPr>
            <a:normAutofit lnSpcReduction="10000"/>
          </a:bodyPr>
          <a:lstStyle/>
          <a:p>
            <a:r>
              <a:rPr lang="en-US" sz="2400" dirty="0" smtClean="0"/>
              <a:t>Layering and co-design provides CAP for WAS</a:t>
            </a:r>
            <a:endParaRPr lang="en-US" sz="2400" dirty="0"/>
          </a:p>
          <a:p>
            <a:pPr lvl="1"/>
            <a:r>
              <a:rPr lang="en-US" sz="2400" dirty="0" smtClean="0"/>
              <a:t>Stream Layer</a:t>
            </a:r>
          </a:p>
          <a:p>
            <a:pPr lvl="2"/>
            <a:r>
              <a:rPr lang="en-US" dirty="0" smtClean="0"/>
              <a:t>Availability</a:t>
            </a:r>
          </a:p>
          <a:p>
            <a:pPr lvl="3"/>
            <a:r>
              <a:rPr lang="en-US" dirty="0" smtClean="0"/>
              <a:t>In case of write failure</a:t>
            </a:r>
            <a:r>
              <a:rPr lang="en-US" altLang="zh-CN" dirty="0" smtClean="0"/>
              <a:t>, just create new extent</a:t>
            </a:r>
            <a:endParaRPr lang="en-US" dirty="0" smtClean="0"/>
          </a:p>
          <a:p>
            <a:pPr lvl="2"/>
            <a:r>
              <a:rPr lang="en-US" dirty="0" smtClean="0"/>
              <a:t>Consistency</a:t>
            </a:r>
          </a:p>
          <a:p>
            <a:pPr lvl="3"/>
            <a:r>
              <a:rPr lang="en-US" dirty="0" smtClean="0"/>
              <a:t>replicas are bit-wise identical up to the commit length</a:t>
            </a:r>
          </a:p>
          <a:p>
            <a:pPr lvl="1"/>
            <a:r>
              <a:rPr lang="en-US" sz="2400" dirty="0" smtClean="0"/>
              <a:t>Partition Layer</a:t>
            </a:r>
          </a:p>
          <a:p>
            <a:pPr lvl="2"/>
            <a:r>
              <a:rPr lang="en-US" dirty="0" smtClean="0"/>
              <a:t>Consistency</a:t>
            </a:r>
          </a:p>
          <a:p>
            <a:pPr lvl="3"/>
            <a:r>
              <a:rPr lang="en-US" dirty="0" smtClean="0"/>
              <a:t> make sure object read</a:t>
            </a:r>
            <a:r>
              <a:rPr lang="en-US" altLang="zh-CN" dirty="0" smtClean="0"/>
              <a:t>/write consistent in case of write failure &amp; partition failure</a:t>
            </a:r>
          </a:p>
          <a:p>
            <a:pPr lvl="3"/>
            <a:r>
              <a:rPr lang="en-US" altLang="zh-CN" dirty="0" smtClean="0"/>
              <a:t>Log replaying records for partition server load</a:t>
            </a:r>
          </a:p>
          <a:p>
            <a:pPr lvl="2"/>
            <a:r>
              <a:rPr lang="en-US" dirty="0" smtClean="0"/>
              <a:t>Availability </a:t>
            </a:r>
          </a:p>
          <a:p>
            <a:pPr lvl="3"/>
            <a:r>
              <a:rPr lang="en-US" dirty="0" err="1" smtClean="0"/>
              <a:t>RangePartitions</a:t>
            </a:r>
            <a:r>
              <a:rPr lang="en-US" dirty="0" smtClean="0"/>
              <a:t> can be served by any partition server and are moved to available servers if a partition server fails</a:t>
            </a:r>
          </a:p>
        </p:txBody>
      </p:sp>
    </p:spTree>
    <p:extLst>
      <p:ext uri="{BB962C8B-B14F-4D97-AF65-F5344CB8AC3E}">
        <p14:creationId xmlns:p14="http://schemas.microsoft.com/office/powerpoint/2010/main" val="102492991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normAutofit fontScale="90000"/>
          </a:bodyPr>
          <a:lstStyle/>
          <a:p>
            <a:r>
              <a:rPr lang="en-US" dirty="0"/>
              <a:t>Design Choices and Lessons Learned</a:t>
            </a:r>
          </a:p>
        </p:txBody>
      </p:sp>
      <p:sp>
        <p:nvSpPr>
          <p:cNvPr id="3" name="Content Placeholder 2"/>
          <p:cNvSpPr>
            <a:spLocks noGrp="1"/>
          </p:cNvSpPr>
          <p:nvPr>
            <p:ph idx="1"/>
          </p:nvPr>
        </p:nvSpPr>
        <p:spPr>
          <a:xfrm>
            <a:off x="213210" y="1204609"/>
            <a:ext cx="4282590" cy="5261739"/>
          </a:xfrm>
        </p:spPr>
        <p:txBody>
          <a:bodyPr>
            <a:normAutofit/>
          </a:bodyPr>
          <a:lstStyle/>
          <a:p>
            <a:r>
              <a:rPr lang="en-US" sz="2000" b="1" dirty="0" smtClean="0"/>
              <a:t>Append-only System</a:t>
            </a:r>
          </a:p>
          <a:p>
            <a:pPr lvl="1"/>
            <a:r>
              <a:rPr lang="en-US" sz="2000" dirty="0" smtClean="0">
                <a:solidFill>
                  <a:schemeClr val="accent1">
                    <a:lumMod val="75000"/>
                  </a:schemeClr>
                </a:solidFill>
              </a:rPr>
              <a:t>Greatly simplifies replication protocol</a:t>
            </a:r>
            <a:r>
              <a:rPr lang="en-US" altLang="zh-CN" sz="2000" dirty="0" smtClean="0">
                <a:solidFill>
                  <a:schemeClr val="accent1">
                    <a:lumMod val="75000"/>
                  </a:schemeClr>
                </a:solidFill>
              </a:rPr>
              <a:t>, </a:t>
            </a:r>
            <a:r>
              <a:rPr lang="en-US" sz="2000" dirty="0" smtClean="0">
                <a:solidFill>
                  <a:schemeClr val="accent1">
                    <a:lumMod val="75000"/>
                  </a:schemeClr>
                </a:solidFill>
              </a:rPr>
              <a:t>failure handling</a:t>
            </a:r>
            <a:r>
              <a:rPr lang="en-US" altLang="zh-CN" sz="2000" dirty="0" smtClean="0">
                <a:solidFill>
                  <a:schemeClr val="accent1">
                    <a:lumMod val="75000"/>
                  </a:schemeClr>
                </a:solidFill>
              </a:rPr>
              <a:t>, repairing </a:t>
            </a:r>
          </a:p>
          <a:p>
            <a:pPr lvl="1"/>
            <a:r>
              <a:rPr lang="en-US" sz="2000" dirty="0" smtClean="0">
                <a:solidFill>
                  <a:srgbClr val="C00000"/>
                </a:solidFill>
              </a:rPr>
              <a:t>Tradeoff: GC overhead</a:t>
            </a:r>
            <a:endParaRPr lang="en-US" sz="2000" dirty="0" smtClean="0"/>
          </a:p>
          <a:p>
            <a:r>
              <a:rPr lang="en-US" sz="2000" b="1" dirty="0" smtClean="0">
                <a:solidFill>
                  <a:schemeClr val="tx1"/>
                </a:solidFill>
              </a:rPr>
              <a:t>Multi</a:t>
            </a:r>
            <a:r>
              <a:rPr lang="en-US" altLang="zh-CN" sz="2000" b="1" dirty="0" smtClean="0">
                <a:solidFill>
                  <a:schemeClr val="tx1"/>
                </a:solidFill>
              </a:rPr>
              <a:t>-Data </a:t>
            </a:r>
            <a:r>
              <a:rPr lang="en-US" altLang="zh-CN" sz="2000" b="1" dirty="0" smtClean="0"/>
              <a:t>abstraction from single stack</a:t>
            </a:r>
            <a:endParaRPr lang="en-US" altLang="zh-CN" sz="2000" b="1" dirty="0"/>
          </a:p>
          <a:p>
            <a:pPr lvl="1"/>
            <a:r>
              <a:rPr lang="en-US" sz="2000" dirty="0" smtClean="0">
                <a:solidFill>
                  <a:schemeClr val="accent1">
                    <a:lumMod val="75000"/>
                  </a:schemeClr>
                </a:solidFill>
              </a:rPr>
              <a:t>Simplifies hardware management</a:t>
            </a:r>
          </a:p>
          <a:p>
            <a:pPr lvl="1"/>
            <a:r>
              <a:rPr lang="en-US" sz="2000" dirty="0" smtClean="0">
                <a:solidFill>
                  <a:srgbClr val="C00000"/>
                </a:solidFill>
              </a:rPr>
              <a:t>Tradeoff: single stack is not optimized for specific workload pattern</a:t>
            </a:r>
          </a:p>
          <a:p>
            <a:endParaRPr lang="en-US" sz="1800" b="1" dirty="0"/>
          </a:p>
          <a:p>
            <a:endParaRPr lang="en-US" sz="1200" b="1" dirty="0" smtClean="0"/>
          </a:p>
        </p:txBody>
      </p:sp>
      <p:sp>
        <p:nvSpPr>
          <p:cNvPr id="4" name="Content Placeholder 2"/>
          <p:cNvSpPr txBox="1">
            <a:spLocks/>
          </p:cNvSpPr>
          <p:nvPr/>
        </p:nvSpPr>
        <p:spPr>
          <a:xfrm>
            <a:off x="4572000" y="1143000"/>
            <a:ext cx="4267200" cy="5261739"/>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US" sz="2000" b="1" dirty="0"/>
              <a:t>Automatic load balancing</a:t>
            </a:r>
          </a:p>
          <a:p>
            <a:pPr marL="742950" lvl="1" indent="-285750">
              <a:spcBef>
                <a:spcPct val="20000"/>
              </a:spcBef>
              <a:buFont typeface="Arial" pitchFamily="34" charset="0"/>
              <a:buChar char="–"/>
            </a:pPr>
            <a:r>
              <a:rPr lang="en-US" sz="2000" dirty="0">
                <a:solidFill>
                  <a:schemeClr val="accent1">
                    <a:lumMod val="75000"/>
                  </a:schemeClr>
                </a:solidFill>
              </a:rPr>
              <a:t>adapt to various traffic conditions </a:t>
            </a:r>
            <a:endParaRPr lang="en-US" sz="2000" dirty="0" smtClean="0">
              <a:solidFill>
                <a:schemeClr val="accent1">
                  <a:lumMod val="75000"/>
                </a:schemeClr>
              </a:solidFill>
            </a:endParaRPr>
          </a:p>
          <a:p>
            <a:pPr marL="742950" lvl="1" indent="-285750">
              <a:spcBef>
                <a:spcPct val="20000"/>
              </a:spcBef>
              <a:buFont typeface="Arial" pitchFamily="34" charset="0"/>
              <a:buChar char="–"/>
            </a:pPr>
            <a:r>
              <a:rPr kumimoji="0" lang="en-US" sz="2000" b="0" i="0" u="none" strike="noStrike" kern="1200" cap="none" spc="0" normalizeH="0" baseline="0" noProof="0" dirty="0" smtClean="0">
                <a:ln>
                  <a:noFill/>
                </a:ln>
                <a:solidFill>
                  <a:srgbClr val="C00000"/>
                </a:solidFill>
                <a:effectLst/>
                <a:uLnTx/>
                <a:uFillTx/>
                <a:latin typeface="+mn-lt"/>
                <a:ea typeface="+mn-ea"/>
                <a:cs typeface="+mn-cs"/>
              </a:rPr>
              <a:t>Tradeoff</a:t>
            </a:r>
            <a:r>
              <a:rPr lang="en-US" sz="2000" dirty="0">
                <a:solidFill>
                  <a:srgbClr val="C00000"/>
                </a:solidFill>
              </a:rPr>
              <a:t>: Need to tune based on many </a:t>
            </a:r>
            <a:r>
              <a:rPr lang="en-US" sz="2000" dirty="0" smtClean="0">
                <a:solidFill>
                  <a:srgbClr val="C00000"/>
                </a:solidFill>
              </a:rPr>
              <a:t>dimensions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r>
              <a:rPr lang="en-US" altLang="zh-CN" sz="2000" b="1" dirty="0" smtClean="0"/>
              <a:t>Erasure Coding for blobs</a:t>
            </a:r>
          </a:p>
          <a:p>
            <a:pPr marL="742950" lvl="1" indent="-285750">
              <a:spcBef>
                <a:spcPct val="20000"/>
              </a:spcBef>
              <a:buFont typeface="Arial" pitchFamily="34" charset="0"/>
              <a:buChar char="–"/>
            </a:pPr>
            <a:r>
              <a:rPr lang="en-US" sz="2000" dirty="0" smtClean="0">
                <a:solidFill>
                  <a:schemeClr val="accent1">
                    <a:lumMod val="75000"/>
                  </a:schemeClr>
                </a:solidFill>
              </a:rPr>
              <a:t>Reduce cost of storage</a:t>
            </a:r>
          </a:p>
          <a:p>
            <a:pPr marL="742950" lvl="1" indent="-285750">
              <a:spcBef>
                <a:spcPct val="20000"/>
              </a:spcBef>
              <a:buFont typeface="Arial" pitchFamily="34" charset="0"/>
              <a:buChar char="–"/>
              <a:defRPr/>
            </a:pPr>
            <a:r>
              <a:rPr lang="en-US" sz="2000" dirty="0" smtClean="0">
                <a:solidFill>
                  <a:srgbClr val="C00000"/>
                </a:solidFill>
              </a:rPr>
              <a:t>Tradeoff: more complicated mechanism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C00000"/>
              </a:solidFill>
              <a:effectLst/>
              <a:uLnTx/>
              <a:uFillTx/>
              <a:latin typeface="+mn-lt"/>
              <a:ea typeface="+mn-ea"/>
              <a:cs typeface="+mn-cs"/>
            </a:endParaRPr>
          </a:p>
        </p:txBody>
      </p:sp>
    </p:spTree>
    <p:extLst>
      <p:ext uri="{BB962C8B-B14F-4D97-AF65-F5344CB8AC3E}">
        <p14:creationId xmlns:p14="http://schemas.microsoft.com/office/powerpoint/2010/main" val="36384633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ox(in)">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additive="base">
                                        <p:cTn id="1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 calcmode="lin" valueType="num">
                                      <p:cBhvr additive="base">
                                        <p:cTn id="2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box(in)">
                                      <p:cBhvr>
                                        <p:cTn id="32" dur="500"/>
                                        <p:tgtEl>
                                          <p:spTgt spid="4">
                                            <p:txEl>
                                              <p:pRg st="3" end="3"/>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box(in)">
                                      <p:cBhvr>
                                        <p:cTn id="35" dur="500"/>
                                        <p:tgtEl>
                                          <p:spTgt spid="4">
                                            <p:txEl>
                                              <p:pRg st="4" end="4"/>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box(in)">
                                      <p:cBhvr>
                                        <p:cTn id="3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WAS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Bind users to Microsoft</a:t>
            </a:r>
            <a:endParaRPr lang="en-US" dirty="0"/>
          </a:p>
          <a:p>
            <a:pPr lvl="1"/>
            <a:r>
              <a:rPr lang="en-US" dirty="0" smtClean="0">
                <a:solidFill>
                  <a:srgbClr val="FF0000"/>
                </a:solidFill>
              </a:rPr>
              <a:t>Only windows centric applications are supported by Microsoft </a:t>
            </a:r>
          </a:p>
          <a:p>
            <a:pPr lvl="1"/>
            <a:endParaRPr lang="en-US" dirty="0" smtClean="0">
              <a:solidFill>
                <a:srgbClr val="FF0000"/>
              </a:solidFill>
            </a:endParaRPr>
          </a:p>
          <a:p>
            <a:r>
              <a:rPr lang="en-US" dirty="0" smtClean="0"/>
              <a:t>Many middleware </a:t>
            </a:r>
            <a:r>
              <a:rPr lang="en-US" altLang="zh-CN" dirty="0" smtClean="0"/>
              <a:t>written in </a:t>
            </a:r>
            <a:r>
              <a:rPr lang="en-US" altLang="zh-CN" dirty="0" err="1" smtClean="0"/>
              <a:t>unix</a:t>
            </a:r>
            <a:r>
              <a:rPr lang="en-US" altLang="zh-CN" dirty="0" smtClean="0"/>
              <a:t>/</a:t>
            </a:r>
            <a:r>
              <a:rPr lang="en-US" altLang="zh-CN" dirty="0" err="1" smtClean="0"/>
              <a:t>linux</a:t>
            </a:r>
            <a:r>
              <a:rPr lang="en-US" altLang="zh-CN" dirty="0" smtClean="0"/>
              <a:t> environment </a:t>
            </a:r>
            <a:r>
              <a:rPr lang="en-US" dirty="0" smtClean="0"/>
              <a:t> not supported</a:t>
            </a:r>
          </a:p>
          <a:p>
            <a:pPr lvl="1"/>
            <a:r>
              <a:rPr lang="en-US" dirty="0" smtClean="0">
                <a:solidFill>
                  <a:srgbClr val="FF0000"/>
                </a:solidFill>
              </a:rPr>
              <a:t>Difficult to port them to run on WAS</a:t>
            </a:r>
          </a:p>
          <a:p>
            <a:pPr lvl="1"/>
            <a:endParaRPr lang="en-US" dirty="0" smtClean="0"/>
          </a:p>
          <a:p>
            <a:r>
              <a:rPr lang="en-US" dirty="0" smtClean="0"/>
              <a:t>Cannot have user own specified OS installed</a:t>
            </a:r>
            <a:endParaRPr lang="en-US" dirty="0"/>
          </a:p>
          <a:p>
            <a:pPr lvl="1"/>
            <a:r>
              <a:rPr lang="en-US" dirty="0" smtClean="0">
                <a:solidFill>
                  <a:srgbClr val="FF0000"/>
                </a:solidFill>
              </a:rPr>
              <a:t>Windows OS is already there</a:t>
            </a:r>
            <a:r>
              <a:rPr lang="en-US" altLang="zh-CN" dirty="0" smtClean="0">
                <a:solidFill>
                  <a:srgbClr val="FF0000"/>
                </a:solidFill>
              </a:rPr>
              <a:t>, irrespective of user choice</a:t>
            </a:r>
            <a:endParaRPr lang="en-US" dirty="0" smtClean="0">
              <a:solidFill>
                <a:srgbClr val="FF0000"/>
              </a:solidFill>
            </a:endParaRPr>
          </a:p>
        </p:txBody>
      </p:sp>
    </p:spTree>
    <p:extLst>
      <p:ext uri="{BB962C8B-B14F-4D97-AF65-F5344CB8AC3E}">
        <p14:creationId xmlns:p14="http://schemas.microsoft.com/office/powerpoint/2010/main" val="2299477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Windows Azure Storage Stamps</a:t>
            </a:r>
            <a:endParaRPr lang="en-US" dirty="0">
              <a:gradFill flip="none" rotWithShape="1">
                <a:gsLst>
                  <a:gs pos="5417">
                    <a:schemeClr val="tx2"/>
                  </a:gs>
                  <a:gs pos="98000">
                    <a:schemeClr val="tx2"/>
                  </a:gs>
                </a:gsLst>
                <a:lin ang="5400000" scaled="0"/>
                <a:tileRect/>
              </a:gradFill>
              <a:latin typeface="+mn-lt"/>
            </a:endParaRPr>
          </a:p>
        </p:txBody>
      </p:sp>
      <p:sp>
        <p:nvSpPr>
          <p:cNvPr id="4" name="Rectangle 3"/>
          <p:cNvSpPr/>
          <p:nvPr/>
        </p:nvSpPr>
        <p:spPr bwMode="auto">
          <a:xfrm>
            <a:off x="514485" y="3276600"/>
            <a:ext cx="2458089" cy="3262312"/>
          </a:xfrm>
          <a:prstGeom prst="rect">
            <a:avLst/>
          </a:prstGeom>
          <a:solidFill>
            <a:schemeClr val="tx1">
              <a:lumMod val="90000"/>
              <a:lumOff val="1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7" name="Rectangle 6"/>
          <p:cNvSpPr/>
          <p:nvPr/>
        </p:nvSpPr>
        <p:spPr>
          <a:xfrm>
            <a:off x="1314792" y="3124200"/>
            <a:ext cx="857473"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9" name="Straight Arrow Connector 8"/>
          <p:cNvCxnSpPr/>
          <p:nvPr/>
        </p:nvCxnSpPr>
        <p:spPr>
          <a:xfrm rot="5400000">
            <a:off x="1553425" y="3695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1553425" y="4457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2674320" y="2372070"/>
            <a:ext cx="1438296" cy="879255"/>
            <a:chOff x="4213893" y="2382514"/>
            <a:chExt cx="1192970" cy="879255"/>
          </a:xfrm>
        </p:grpSpPr>
        <p:cxnSp>
          <p:nvCxnSpPr>
            <p:cNvPr id="11" name="Straight Connector 10"/>
            <p:cNvCxnSpPr/>
            <p:nvPr/>
          </p:nvCxnSpPr>
          <p:spPr>
            <a:xfrm flipH="1">
              <a:off x="4213893"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20920"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4" name="Rounded Rectangle 13"/>
          <p:cNvSpPr/>
          <p:nvPr/>
        </p:nvSpPr>
        <p:spPr bwMode="auto">
          <a:xfrm>
            <a:off x="4112619" y="2012764"/>
            <a:ext cx="914638" cy="786741"/>
          </a:xfrm>
          <a:prstGeom prst="roundRect">
            <a:avLst/>
          </a:prstGeom>
          <a:solidFill>
            <a:srgbClr val="0070C0"/>
          </a:solidFill>
          <a:ln w="2540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a:lstStyle/>
          <a:p>
            <a:pPr algn="ctr">
              <a:defRPr/>
            </a:pPr>
            <a:r>
              <a:rPr lang="en-US" sz="1400" b="1" dirty="0" smtClean="0">
                <a:solidFill>
                  <a:prstClr val="white"/>
                </a:solidFill>
              </a:rPr>
              <a:t>Storage</a:t>
            </a:r>
          </a:p>
          <a:p>
            <a:pPr algn="ctr">
              <a:defRPr/>
            </a:pPr>
            <a:r>
              <a:rPr lang="en-US" sz="1400" b="1" dirty="0" smtClean="0">
                <a:solidFill>
                  <a:prstClr val="white"/>
                </a:solidFill>
              </a:rPr>
              <a:t>Location </a:t>
            </a:r>
          </a:p>
          <a:p>
            <a:pPr algn="ctr">
              <a:defRPr/>
            </a:pPr>
            <a:r>
              <a:rPr lang="en-US" sz="1400" b="1" dirty="0" smtClean="0">
                <a:solidFill>
                  <a:prstClr val="white"/>
                </a:solidFill>
              </a:rPr>
              <a:t>Service</a:t>
            </a:r>
            <a:endParaRPr lang="en-US" b="1" dirty="0">
              <a:solidFill>
                <a:prstClr val="white"/>
              </a:solidFill>
            </a:endParaRPr>
          </a:p>
        </p:txBody>
      </p:sp>
      <p:sp>
        <p:nvSpPr>
          <p:cNvPr id="24" name="TextBox 23"/>
          <p:cNvSpPr txBox="1"/>
          <p:nvPr/>
        </p:nvSpPr>
        <p:spPr>
          <a:xfrm>
            <a:off x="1314792" y="1087042"/>
            <a:ext cx="8175123" cy="400110"/>
          </a:xfrm>
          <a:prstGeom prst="rect">
            <a:avLst/>
          </a:prstGeom>
          <a:noFill/>
        </p:spPr>
        <p:txBody>
          <a:bodyPr wrap="none" rtlCol="0">
            <a:spAutoFit/>
          </a:bodyPr>
          <a:lstStyle/>
          <a:p>
            <a:r>
              <a:rPr lang="en-US" sz="2000" b="1" dirty="0" smtClean="0">
                <a:solidFill>
                  <a:schemeClr val="accent2">
                    <a:lumMod val="75000"/>
                  </a:schemeClr>
                </a:solidFill>
              </a:rPr>
              <a:t>Access blob storage via the URL: http://&lt;account&gt;.blob.core.windows.net/ </a:t>
            </a:r>
            <a:endParaRPr lang="en-US" sz="2000" b="1" dirty="0">
              <a:solidFill>
                <a:schemeClr val="accent2">
                  <a:lumMod val="75000"/>
                </a:schemeClr>
              </a:solidFill>
            </a:endParaRPr>
          </a:p>
        </p:txBody>
      </p:sp>
      <p:pic>
        <p:nvPicPr>
          <p:cNvPr id="25" name="Picture 2" descr="C:\Program Files (x86)\Microsoft Office\MEDIA\CAGCAT10\j0292020.wmf"/>
          <p:cNvPicPr>
            <a:picLocks noChangeAspect="1" noChangeArrowheads="1"/>
          </p:cNvPicPr>
          <p:nvPr/>
        </p:nvPicPr>
        <p:blipFill>
          <a:blip r:embed="rId3" cstate="print"/>
          <a:srcRect/>
          <a:stretch>
            <a:fillRect/>
          </a:stretch>
        </p:blipFill>
        <p:spPr bwMode="auto">
          <a:xfrm>
            <a:off x="228659" y="1371600"/>
            <a:ext cx="640841" cy="810768"/>
          </a:xfrm>
          <a:prstGeom prst="rect">
            <a:avLst/>
          </a:prstGeom>
          <a:noFill/>
        </p:spPr>
      </p:pic>
      <p:grpSp>
        <p:nvGrpSpPr>
          <p:cNvPr id="28" name="Group 63"/>
          <p:cNvGrpSpPr/>
          <p:nvPr/>
        </p:nvGrpSpPr>
        <p:grpSpPr>
          <a:xfrm>
            <a:off x="457319" y="2209800"/>
            <a:ext cx="1291187" cy="914400"/>
            <a:chOff x="609600" y="2209800"/>
            <a:chExt cx="1379023" cy="914400"/>
          </a:xfrm>
        </p:grpSpPr>
        <p:cxnSp>
          <p:nvCxnSpPr>
            <p:cNvPr id="29" name="Straight Arrow Connector 28"/>
            <p:cNvCxnSpPr/>
            <p:nvPr/>
          </p:nvCxnSpPr>
          <p:spPr>
            <a:xfrm rot="16200000" flipH="1">
              <a:off x="1104900" y="2324100"/>
              <a:ext cx="914400" cy="6858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 y="2221468"/>
              <a:ext cx="1379023" cy="369332"/>
            </a:xfrm>
            <a:prstGeom prst="rect">
              <a:avLst/>
            </a:prstGeom>
            <a:noFill/>
          </p:spPr>
          <p:txBody>
            <a:bodyPr wrap="none" rtlCol="0">
              <a:spAutoFit/>
            </a:bodyPr>
            <a:lstStyle/>
            <a:p>
              <a:r>
                <a:rPr lang="en-US" b="1" dirty="0" smtClean="0">
                  <a:solidFill>
                    <a:schemeClr val="accent2">
                      <a:lumMod val="75000"/>
                    </a:schemeClr>
                  </a:solidFill>
                </a:rPr>
                <a:t>Data access</a:t>
              </a:r>
              <a:endParaRPr lang="en-US" b="1" dirty="0">
                <a:solidFill>
                  <a:schemeClr val="accent2">
                    <a:lumMod val="75000"/>
                  </a:schemeClr>
                </a:solidFill>
              </a:endParaRPr>
            </a:p>
          </p:txBody>
        </p:sp>
      </p:grpSp>
      <p:sp>
        <p:nvSpPr>
          <p:cNvPr id="35" name="Rectangle 34"/>
          <p:cNvSpPr/>
          <p:nvPr/>
        </p:nvSpPr>
        <p:spPr bwMode="auto">
          <a:xfrm>
            <a:off x="724503" y="4613951"/>
            <a:ext cx="2038052"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42" name="Rectangle 41"/>
          <p:cNvSpPr/>
          <p:nvPr/>
        </p:nvSpPr>
        <p:spPr bwMode="auto">
          <a:xfrm>
            <a:off x="724503" y="3892836"/>
            <a:ext cx="2038052"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43" name="Rectangle 42"/>
          <p:cNvSpPr/>
          <p:nvPr/>
        </p:nvSpPr>
        <p:spPr bwMode="auto">
          <a:xfrm>
            <a:off x="724502" y="5393883"/>
            <a:ext cx="2038053"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p>
          <a:p>
            <a:pPr algn="ct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44" name="Straight Arrow Connector 43"/>
          <p:cNvCxnSpPr/>
          <p:nvPr/>
        </p:nvCxnSpPr>
        <p:spPr>
          <a:xfrm rot="5400000">
            <a:off x="1553425" y="5203481"/>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flipH="1">
            <a:off x="5027257" y="2365374"/>
            <a:ext cx="1440713" cy="879255"/>
            <a:chOff x="4211889" y="2382514"/>
            <a:chExt cx="1194975" cy="879255"/>
          </a:xfrm>
        </p:grpSpPr>
        <p:cxnSp>
          <p:nvCxnSpPr>
            <p:cNvPr id="55" name="Straight Connector 54"/>
            <p:cNvCxnSpPr/>
            <p:nvPr/>
          </p:nvCxnSpPr>
          <p:spPr>
            <a:xfrm flipH="1">
              <a:off x="4213894"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211889"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900043" y="5730358"/>
            <a:ext cx="2133789" cy="474835"/>
            <a:chOff x="4498572" y="5820508"/>
            <a:chExt cx="2844311" cy="474835"/>
          </a:xfrm>
        </p:grpSpPr>
        <p:sp>
          <p:nvSpPr>
            <p:cNvPr id="3" name="Curved Right Arrow 2"/>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 name="Curved Left Arrow 5"/>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TextBox 56"/>
            <p:cNvSpPr txBox="1"/>
            <p:nvPr/>
          </p:nvSpPr>
          <p:spPr>
            <a:xfrm>
              <a:off x="4498572" y="5956789"/>
              <a:ext cx="2844311"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nvGrpSpPr>
          <p:cNvPr id="5" name="Group 4"/>
          <p:cNvGrpSpPr/>
          <p:nvPr/>
        </p:nvGrpSpPr>
        <p:grpSpPr>
          <a:xfrm>
            <a:off x="6086450" y="3106616"/>
            <a:ext cx="2519347" cy="3414712"/>
            <a:chOff x="8113153" y="3106616"/>
            <a:chExt cx="3358255" cy="3414712"/>
          </a:xfrm>
        </p:grpSpPr>
        <p:sp>
          <p:nvSpPr>
            <p:cNvPr id="58" name="Rectangle 57"/>
            <p:cNvSpPr/>
            <p:nvPr/>
          </p:nvSpPr>
          <p:spPr bwMode="auto">
            <a:xfrm>
              <a:off x="8113153" y="3259016"/>
              <a:ext cx="3276599" cy="3262312"/>
            </a:xfrm>
            <a:prstGeom prst="rect">
              <a:avLst/>
            </a:prstGeom>
            <a:solidFill>
              <a:schemeClr val="bg1">
                <a:lumMod val="5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59" name="Rectangle 58"/>
            <p:cNvSpPr/>
            <p:nvPr/>
          </p:nvSpPr>
          <p:spPr>
            <a:xfrm>
              <a:off x="9179952" y="3106616"/>
              <a:ext cx="11430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60" name="Straight Arrow Connector 59"/>
            <p:cNvCxnSpPr/>
            <p:nvPr/>
          </p:nvCxnSpPr>
          <p:spPr>
            <a:xfrm rot="5400000">
              <a:off x="9561349" y="3678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9561349" y="4440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8393105" y="4596367"/>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63" name="Rectangle 62"/>
            <p:cNvSpPr/>
            <p:nvPr/>
          </p:nvSpPr>
          <p:spPr bwMode="auto">
            <a:xfrm>
              <a:off x="8393105" y="3875252"/>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64" name="Rectangle 63"/>
            <p:cNvSpPr/>
            <p:nvPr/>
          </p:nvSpPr>
          <p:spPr bwMode="auto">
            <a:xfrm>
              <a:off x="8393104" y="5376298"/>
              <a:ext cx="2651760"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br>
                <a:rPr lang="en-US" b="1" dirty="0" smtClean="0">
                  <a:solidFill>
                    <a:prstClr val="white"/>
                  </a:solidFill>
                  <a:effectLst>
                    <a:outerShdw blurRad="38100" dist="38100" dir="2700000" algn="tl">
                      <a:srgbClr val="000000">
                        <a:alpha val="43137"/>
                      </a:srgbClr>
                    </a:outerShdw>
                  </a:effectLst>
                </a:rPr>
              </a:b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65" name="Straight Arrow Connector 64"/>
            <p:cNvCxnSpPr/>
            <p:nvPr/>
          </p:nvCxnSpPr>
          <p:spPr>
            <a:xfrm rot="5400000">
              <a:off x="9561349" y="5185798"/>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8627097" y="5730357"/>
              <a:ext cx="2844311" cy="474835"/>
              <a:chOff x="4498572" y="5820508"/>
              <a:chExt cx="2844311" cy="474835"/>
            </a:xfrm>
          </p:grpSpPr>
          <p:sp>
            <p:nvSpPr>
              <p:cNvPr id="67" name="Curved Right Arrow 66"/>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Curved Left Arrow 67"/>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9" name="TextBox 68"/>
              <p:cNvSpPr txBox="1"/>
              <p:nvPr/>
            </p:nvSpPr>
            <p:spPr>
              <a:xfrm>
                <a:off x="4498572" y="5956789"/>
                <a:ext cx="2844311"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grpSp>
        <p:nvGrpSpPr>
          <p:cNvPr id="31" name="Group 68"/>
          <p:cNvGrpSpPr/>
          <p:nvPr/>
        </p:nvGrpSpPr>
        <p:grpSpPr>
          <a:xfrm>
            <a:off x="2762555" y="4778927"/>
            <a:ext cx="3533914" cy="438105"/>
            <a:chOff x="4797635" y="5018116"/>
            <a:chExt cx="2576942" cy="438105"/>
          </a:xfrm>
        </p:grpSpPr>
        <p:cxnSp>
          <p:nvCxnSpPr>
            <p:cNvPr id="32" name="Straight Arrow Connector 31"/>
            <p:cNvCxnSpPr/>
            <p:nvPr/>
          </p:nvCxnSpPr>
          <p:spPr>
            <a:xfrm rot="10800000">
              <a:off x="4797635" y="5018116"/>
              <a:ext cx="2576942" cy="11875"/>
            </a:xfrm>
            <a:prstGeom prst="straightConnector1">
              <a:avLst/>
            </a:prstGeom>
            <a:ln w="50800">
              <a:headEnd type="arrow"/>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911561" y="5056111"/>
              <a:ext cx="2389497" cy="400110"/>
            </a:xfrm>
            <a:prstGeom prst="rect">
              <a:avLst/>
            </a:prstGeom>
          </p:spPr>
          <p:txBody>
            <a:bodyPr wrap="none">
              <a:spAutoFit/>
            </a:bodyPr>
            <a:lstStyle/>
            <a:p>
              <a:pPr algn="ctr">
                <a:defRPr/>
              </a:pPr>
              <a:r>
                <a:rPr lang="en-US" sz="2000" b="1" dirty="0" smtClean="0">
                  <a:solidFill>
                    <a:schemeClr val="accent2">
                      <a:lumMod val="50000"/>
                    </a:schemeClr>
                  </a:solidFill>
                </a:rPr>
                <a:t>Inter-stamp (Geo) replication</a:t>
              </a:r>
              <a:endParaRPr lang="en-US" sz="2000" b="1" dirty="0">
                <a:solidFill>
                  <a:schemeClr val="accent2">
                    <a:lumMod val="50000"/>
                  </a:schemeClr>
                </a:solidFill>
              </a:endParaRPr>
            </a:p>
          </p:txBody>
        </p:sp>
      </p:grpSp>
    </p:spTree>
    <p:extLst>
      <p:ext uri="{BB962C8B-B14F-4D97-AF65-F5344CB8AC3E}">
        <p14:creationId xmlns:p14="http://schemas.microsoft.com/office/powerpoint/2010/main" val="2354204899"/>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up)">
                                      <p:cBhvr>
                                        <p:cTn id="29" dur="500"/>
                                        <p:tgtEl>
                                          <p:spTgt spid="54"/>
                                        </p:tgtEl>
                                      </p:cBhvr>
                                    </p:animEffect>
                                  </p:childTnLst>
                                </p:cTn>
                              </p:par>
                              <p:par>
                                <p:cTn id="30" presetID="22" presetClass="entr" presetSubtype="1" fill="hold"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up)">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linds(horizontal)">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SG" dirty="0"/>
          </a:p>
        </p:txBody>
      </p:sp>
      <p:sp>
        <p:nvSpPr>
          <p:cNvPr id="3" name="Content Placeholder 2"/>
          <p:cNvSpPr>
            <a:spLocks noGrp="1"/>
          </p:cNvSpPr>
          <p:nvPr>
            <p:ph sz="quarter"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p:txBody>
      </p:sp>
      <p:pic>
        <p:nvPicPr>
          <p:cNvPr id="1026" name="Picture 2" descr="http://blog.copdfoundation.org/wp-content/uploads/2012/09/C-Users-sschlegel-Pictures-Question-Mark-Ma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43840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486400" y="3657600"/>
            <a:ext cx="2542427"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Thanks</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081103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Providing Consistency for </a:t>
            </a:r>
            <a:r>
              <a:rPr lang="en-US" sz="3600" b="1" dirty="0" smtClean="0"/>
              <a:t>Log Streams</a:t>
            </a:r>
            <a:endParaRPr lang="en-US" sz="3600" b="1" dirty="0"/>
          </a:p>
        </p:txBody>
      </p:sp>
      <p:grpSp>
        <p:nvGrpSpPr>
          <p:cNvPr id="3" name="Group 23"/>
          <p:cNvGrpSpPr/>
          <p:nvPr/>
        </p:nvGrpSpPr>
        <p:grpSpPr>
          <a:xfrm>
            <a:off x="3676934" y="939117"/>
            <a:ext cx="1511141" cy="1378225"/>
            <a:chOff x="7089913" y="1364973"/>
            <a:chExt cx="2292626" cy="1616765"/>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 name="Group 17"/>
          <p:cNvGrpSpPr/>
          <p:nvPr/>
        </p:nvGrpSpPr>
        <p:grpSpPr>
          <a:xfrm>
            <a:off x="5110958"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2" name="Group 41"/>
          <p:cNvGrpSpPr/>
          <p:nvPr/>
        </p:nvGrpSpPr>
        <p:grpSpPr>
          <a:xfrm>
            <a:off x="1080404" y="6235149"/>
            <a:ext cx="5420705" cy="307777"/>
            <a:chOff x="1440163" y="6235148"/>
            <a:chExt cx="7225725" cy="307777"/>
          </a:xfrm>
        </p:grpSpPr>
        <p:sp>
          <p:nvSpPr>
            <p:cNvPr id="43" name="TextBox 42"/>
            <p:cNvSpPr txBox="1"/>
            <p:nvPr/>
          </p:nvSpPr>
          <p:spPr>
            <a:xfrm>
              <a:off x="1440163" y="6235148"/>
              <a:ext cx="1161127"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Primary</a:t>
              </a:r>
            </a:p>
          </p:txBody>
        </p:sp>
        <p:sp>
          <p:nvSpPr>
            <p:cNvPr id="44" name="TextBox 43"/>
            <p:cNvSpPr txBox="1"/>
            <p:nvPr/>
          </p:nvSpPr>
          <p:spPr>
            <a:xfrm>
              <a:off x="3886188" y="6235148"/>
              <a:ext cx="1900453"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88940" y="6235148"/>
              <a:ext cx="1876948"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B</a:t>
              </a:r>
            </a:p>
          </p:txBody>
        </p:sp>
      </p:gr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5233605"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64" name="Straight Arrow Connector 63"/>
          <p:cNvCxnSpPr/>
          <p:nvPr/>
        </p:nvCxnSpPr>
        <p:spPr>
          <a:xfrm flipH="1" flipV="1">
            <a:off x="4996331" y="1603512"/>
            <a:ext cx="2310789" cy="1325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884105" y="495759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Rectangle 67"/>
          <p:cNvSpPr/>
          <p:nvPr/>
        </p:nvSpPr>
        <p:spPr bwMode="auto">
          <a:xfrm>
            <a:off x="3041750" y="492285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7" name="Freeform 26"/>
          <p:cNvSpPr/>
          <p:nvPr/>
        </p:nvSpPr>
        <p:spPr bwMode="auto">
          <a:xfrm>
            <a:off x="4603124" y="1639526"/>
            <a:ext cx="4429306" cy="4862850"/>
          </a:xfrm>
          <a:custGeom>
            <a:avLst/>
            <a:gdLst>
              <a:gd name="connsiteX0" fmla="*/ 2044127 w 2044127"/>
              <a:gd name="connsiteY0" fmla="*/ 0 h 3408218"/>
              <a:gd name="connsiteX1" fmla="*/ 196854 w 2044127"/>
              <a:gd name="connsiteY1" fmla="*/ 1154546 h 3408218"/>
              <a:gd name="connsiteX2" fmla="*/ 141436 w 2044127"/>
              <a:gd name="connsiteY2" fmla="*/ 3408218 h 3408218"/>
            </a:gdLst>
            <a:ahLst/>
            <a:cxnLst>
              <a:cxn ang="0">
                <a:pos x="connsiteX0" y="connsiteY0"/>
              </a:cxn>
              <a:cxn ang="0">
                <a:pos x="connsiteX1" y="connsiteY1"/>
              </a:cxn>
              <a:cxn ang="0">
                <a:pos x="connsiteX2" y="connsiteY2"/>
              </a:cxn>
            </a:cxnLst>
            <a:rect l="l" t="t" r="r" b="b"/>
            <a:pathLst>
              <a:path w="2044127" h="3408218">
                <a:moveTo>
                  <a:pt x="2044127" y="0"/>
                </a:moveTo>
                <a:cubicBezTo>
                  <a:pt x="1279048" y="293255"/>
                  <a:pt x="513969" y="586510"/>
                  <a:pt x="196854" y="1154546"/>
                </a:cubicBezTo>
                <a:cubicBezTo>
                  <a:pt x="-120261" y="1722582"/>
                  <a:pt x="10587" y="2565400"/>
                  <a:pt x="141436" y="3408218"/>
                </a:cubicBezTo>
              </a:path>
            </a:pathLst>
          </a:custGeom>
          <a:noFill/>
          <a:ln w="50800">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Rounded Rectangle 55"/>
          <p:cNvSpPr/>
          <p:nvPr/>
        </p:nvSpPr>
        <p:spPr bwMode="auto">
          <a:xfrm>
            <a:off x="7325174" y="1362872"/>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Server</a:t>
            </a:r>
          </a:p>
        </p:txBody>
      </p:sp>
      <p:cxnSp>
        <p:nvCxnSpPr>
          <p:cNvPr id="57" name="Straight Arrow Connector 56"/>
          <p:cNvCxnSpPr/>
          <p:nvPr/>
        </p:nvCxnSpPr>
        <p:spPr>
          <a:xfrm flipH="1">
            <a:off x="1819338" y="2136592"/>
            <a:ext cx="2291562" cy="189207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382643" y="1158483"/>
            <a:ext cx="1922001" cy="246221"/>
          </a:xfrm>
          <a:prstGeom prst="rect">
            <a:avLst/>
          </a:prstGeom>
          <a:noFill/>
        </p:spPr>
        <p:txBody>
          <a:bodyPr wrap="none" lIns="0" tIns="0" rIns="0" bIns="0" rtlCol="0">
            <a:spAutoFit/>
          </a:bodyPr>
          <a:lstStyle/>
          <a:p>
            <a:r>
              <a:rPr lang="en-US" sz="1600" dirty="0" smtClean="0">
                <a:latin typeface="Segoe UI" pitchFamily="34" charset="0"/>
                <a:ea typeface="Segoe UI" pitchFamily="34" charset="0"/>
                <a:cs typeface="Segoe UI" pitchFamily="34" charset="0"/>
              </a:rPr>
              <a:t>Check commit length</a:t>
            </a:r>
          </a:p>
        </p:txBody>
      </p:sp>
      <p:cxnSp>
        <p:nvCxnSpPr>
          <p:cNvPr id="67" name="Straight Arrow Connector 66"/>
          <p:cNvCxnSpPr>
            <a:endCxn id="16" idx="0"/>
          </p:cNvCxnSpPr>
          <p:nvPr/>
        </p:nvCxnSpPr>
        <p:spPr>
          <a:xfrm flipH="1">
            <a:off x="3673465" y="2175252"/>
            <a:ext cx="695920" cy="190641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7" idx="2"/>
          </p:cNvCxnSpPr>
          <p:nvPr/>
        </p:nvCxnSpPr>
        <p:spPr>
          <a:xfrm>
            <a:off x="4541691" y="2136592"/>
            <a:ext cx="700941" cy="100417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Multiply 69"/>
          <p:cNvSpPr/>
          <p:nvPr/>
        </p:nvSpPr>
        <p:spPr bwMode="auto">
          <a:xfrm>
            <a:off x="4651418" y="2247249"/>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1" name="Content Placeholder 2"/>
          <p:cNvSpPr>
            <a:spLocks noGrp="1"/>
          </p:cNvSpPr>
          <p:nvPr>
            <p:ph sz="half" idx="2"/>
          </p:nvPr>
        </p:nvSpPr>
        <p:spPr>
          <a:xfrm>
            <a:off x="175161" y="904268"/>
            <a:ext cx="3165142" cy="2505301"/>
          </a:xfrm>
        </p:spPr>
        <p:txBody>
          <a:bodyPr>
            <a:normAutofit fontScale="77500" lnSpcReduction="20000"/>
          </a:bodyPr>
          <a:lstStyle/>
          <a:p>
            <a:pPr marL="0" indent="0"/>
            <a:r>
              <a:rPr lang="en-US" sz="2400" b="1" dirty="0" smtClean="0">
                <a:solidFill>
                  <a:schemeClr val="accent1">
                    <a:lumMod val="75000"/>
                  </a:schemeClr>
                </a:solidFill>
                <a:ea typeface="Segoe UI" pitchFamily="34" charset="0"/>
                <a:cs typeface="Segoe UI" pitchFamily="34" charset="0"/>
              </a:rPr>
              <a:t> </a:t>
            </a:r>
            <a:r>
              <a:rPr lang="en-US" sz="2100" b="1" dirty="0" smtClean="0">
                <a:solidFill>
                  <a:schemeClr val="accent1">
                    <a:lumMod val="75000"/>
                  </a:schemeClr>
                </a:solidFill>
                <a:ea typeface="Segoe UI" pitchFamily="34" charset="0"/>
                <a:cs typeface="Segoe UI" pitchFamily="34" charset="0"/>
              </a:rPr>
              <a:t>Logs are used on partition load</a:t>
            </a:r>
          </a:p>
          <a:p>
            <a:pPr marL="325424" lvl="1" indent="0"/>
            <a:r>
              <a:rPr lang="en-US" sz="2100" b="1" dirty="0" smtClean="0">
                <a:solidFill>
                  <a:schemeClr val="accent1">
                    <a:lumMod val="75000"/>
                  </a:schemeClr>
                </a:solidFill>
                <a:ea typeface="Segoe UI" pitchFamily="34" charset="0"/>
                <a:cs typeface="Segoe UI" pitchFamily="34" charset="0"/>
              </a:rPr>
              <a:t> </a:t>
            </a:r>
            <a:r>
              <a:rPr lang="en-US" sz="2100" b="1" u="sng" dirty="0" smtClean="0">
                <a:solidFill>
                  <a:schemeClr val="accent1">
                    <a:lumMod val="75000"/>
                  </a:schemeClr>
                </a:solidFill>
                <a:ea typeface="Segoe UI" pitchFamily="34" charset="0"/>
                <a:cs typeface="Segoe UI" pitchFamily="34" charset="0"/>
              </a:rPr>
              <a:t>Commit and Metadata log streams</a:t>
            </a:r>
          </a:p>
          <a:p>
            <a:pPr marL="0" indent="0"/>
            <a:r>
              <a:rPr lang="en-US" sz="2100" b="1" dirty="0" smtClean="0">
                <a:solidFill>
                  <a:schemeClr val="accent1">
                    <a:lumMod val="75000"/>
                  </a:schemeClr>
                </a:solidFill>
                <a:ea typeface="Segoe UI" pitchFamily="34" charset="0"/>
                <a:cs typeface="Segoe UI" pitchFamily="34" charset="0"/>
              </a:rPr>
              <a:t> Check commit length first</a:t>
            </a:r>
          </a:p>
          <a:p>
            <a:pPr marL="0" indent="0"/>
            <a:r>
              <a:rPr lang="en-US" sz="2100" b="1" dirty="0" smtClean="0">
                <a:solidFill>
                  <a:schemeClr val="accent1">
                    <a:lumMod val="75000"/>
                  </a:schemeClr>
                </a:solidFill>
                <a:ea typeface="Segoe UI" pitchFamily="34" charset="0"/>
                <a:cs typeface="Segoe UI" pitchFamily="34" charset="0"/>
              </a:rPr>
              <a:t> Only read from</a:t>
            </a:r>
          </a:p>
          <a:p>
            <a:r>
              <a:rPr lang="en-US" sz="2100" b="1" dirty="0" smtClean="0">
                <a:solidFill>
                  <a:schemeClr val="accent1">
                    <a:lumMod val="75000"/>
                  </a:schemeClr>
                </a:solidFill>
                <a:ea typeface="Segoe UI" pitchFamily="34" charset="0"/>
                <a:cs typeface="Segoe UI" pitchFamily="34" charset="0"/>
              </a:rPr>
              <a:t>Unsealed replica if all replicas have the same commit length</a:t>
            </a:r>
          </a:p>
          <a:p>
            <a:r>
              <a:rPr lang="en-US" sz="2100" b="1" dirty="0" smtClean="0">
                <a:solidFill>
                  <a:schemeClr val="accent1">
                    <a:lumMod val="75000"/>
                  </a:schemeClr>
                </a:solidFill>
                <a:ea typeface="Segoe UI" pitchFamily="34" charset="0"/>
                <a:cs typeface="Segoe UI" pitchFamily="34" charset="0"/>
              </a:rPr>
              <a:t>A sealed replica</a:t>
            </a:r>
          </a:p>
        </p:txBody>
      </p:sp>
      <p:sp>
        <p:nvSpPr>
          <p:cNvPr id="84" name="TextBox 83"/>
          <p:cNvSpPr txBox="1"/>
          <p:nvPr/>
        </p:nvSpPr>
        <p:spPr>
          <a:xfrm>
            <a:off x="2977545" y="3185627"/>
            <a:ext cx="2563202" cy="307777"/>
          </a:xfrm>
          <a:prstGeom prst="rect">
            <a:avLst/>
          </a:prstGeom>
          <a:noFill/>
        </p:spPr>
        <p:txBody>
          <a:bodyPr wrap="none" lIns="0" tIns="0" rIns="0" bIns="0" rtlCol="0">
            <a:spAutoFit/>
          </a:bodyPr>
          <a:lstStyle/>
          <a:p>
            <a:r>
              <a:rPr lang="en-US" sz="2000" b="1" dirty="0" smtClean="0">
                <a:latin typeface="Segoe UI" pitchFamily="34" charset="0"/>
                <a:ea typeface="Segoe UI" pitchFamily="34" charset="0"/>
                <a:cs typeface="Segoe UI" pitchFamily="34" charset="0"/>
              </a:rPr>
              <a:t>Check commit length</a:t>
            </a:r>
          </a:p>
        </p:txBody>
      </p:sp>
      <p:sp>
        <p:nvSpPr>
          <p:cNvPr id="85" name="TextBox 84"/>
          <p:cNvSpPr txBox="1"/>
          <p:nvPr/>
        </p:nvSpPr>
        <p:spPr>
          <a:xfrm>
            <a:off x="3571920" y="2816295"/>
            <a:ext cx="1334276" cy="307777"/>
          </a:xfrm>
          <a:prstGeom prst="rect">
            <a:avLst/>
          </a:prstGeom>
          <a:noFill/>
        </p:spPr>
        <p:txBody>
          <a:bodyPr wrap="none" lIns="0" tIns="0" rIns="0" bIns="0" rtlCol="0">
            <a:spAutoFit/>
          </a:bodyPr>
          <a:lstStyle/>
          <a:p>
            <a:r>
              <a:rPr lang="en-US" sz="2000" b="1" dirty="0" smtClean="0">
                <a:latin typeface="Segoe UI" pitchFamily="34" charset="0"/>
                <a:ea typeface="Segoe UI" pitchFamily="34" charset="0"/>
                <a:cs typeface="Segoe UI" pitchFamily="34" charset="0"/>
              </a:rPr>
              <a:t>Seal Extent</a:t>
            </a:r>
          </a:p>
        </p:txBody>
      </p:sp>
      <p:cxnSp>
        <p:nvCxnSpPr>
          <p:cNvPr id="86" name="Straight Arrow Connector 85"/>
          <p:cNvCxnSpPr>
            <a:stCxn id="7" idx="3"/>
            <a:endCxn id="56" idx="1"/>
          </p:cNvCxnSpPr>
          <p:nvPr/>
        </p:nvCxnSpPr>
        <p:spPr>
          <a:xfrm>
            <a:off x="5004641" y="1769442"/>
            <a:ext cx="2320532" cy="2412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184000" y="1826531"/>
            <a:ext cx="1994970" cy="215444"/>
          </a:xfrm>
          <a:prstGeom prst="rect">
            <a:avLst/>
          </a:prstGeom>
          <a:noFill/>
        </p:spPr>
        <p:txBody>
          <a:bodyPr wrap="none" lIns="0" tIns="0" rIns="0" bIns="0" rtlCol="0">
            <a:spAutoFit/>
          </a:bodyPr>
          <a:lstStyle/>
          <a:p>
            <a:r>
              <a:rPr lang="en-US" sz="1400" dirty="0" smtClean="0">
                <a:latin typeface="Segoe UI" pitchFamily="34" charset="0"/>
                <a:ea typeface="Segoe UI" pitchFamily="34" charset="0"/>
                <a:cs typeface="Segoe UI" pitchFamily="34" charset="0"/>
              </a:rPr>
              <a:t>Use EN1, EN2 for loading</a:t>
            </a:r>
          </a:p>
        </p:txBody>
      </p:sp>
      <p:cxnSp>
        <p:nvCxnSpPr>
          <p:cNvPr id="92" name="Straight Arrow Connector 91"/>
          <p:cNvCxnSpPr/>
          <p:nvPr/>
        </p:nvCxnSpPr>
        <p:spPr>
          <a:xfrm flipH="1">
            <a:off x="6037895" y="2296456"/>
            <a:ext cx="1482880" cy="17852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1822807" y="2136592"/>
            <a:ext cx="2288093" cy="189669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a:off x="3676935" y="2175252"/>
            <a:ext cx="692451" cy="191104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690874" y="4277515"/>
            <a:ext cx="2256002" cy="830997"/>
          </a:xfrm>
          <a:prstGeom prst="rect">
            <a:avLst/>
          </a:prstGeom>
          <a:noFill/>
        </p:spPr>
        <p:txBody>
          <a:bodyPr wrap="none" lIns="0" tIns="0" rIns="0" bIns="0" rtlCol="0">
            <a:spAutoFit/>
          </a:bodyPr>
          <a:lstStyle/>
          <a:p>
            <a:r>
              <a:rPr lang="en-US" b="1" dirty="0" smtClean="0">
                <a:solidFill>
                  <a:srgbClr val="C00000"/>
                </a:solidFill>
                <a:effectLst>
                  <a:outerShdw blurRad="38100" dist="38100" dir="2700000" algn="tl">
                    <a:srgbClr val="000000">
                      <a:alpha val="43137"/>
                    </a:srgbClr>
                  </a:outerShdw>
                </a:effectLst>
              </a:rPr>
              <a:t>Network partition</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PS can talk to EN3</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SM cannot talk to EN3</a:t>
            </a:r>
          </a:p>
        </p:txBody>
      </p:sp>
      <p:cxnSp>
        <p:nvCxnSpPr>
          <p:cNvPr id="72" name="Straight Arrow Connector 71"/>
          <p:cNvCxnSpPr/>
          <p:nvPr/>
        </p:nvCxnSpPr>
        <p:spPr>
          <a:xfrm>
            <a:off x="4665047" y="21325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Multiply 72"/>
          <p:cNvSpPr/>
          <p:nvPr/>
        </p:nvSpPr>
        <p:spPr bwMode="auto">
          <a:xfrm>
            <a:off x="4774774" y="22432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52" name="Straight Arrow Connector 51"/>
          <p:cNvCxnSpPr/>
          <p:nvPr/>
        </p:nvCxnSpPr>
        <p:spPr>
          <a:xfrm flipH="1">
            <a:off x="3514398" y="2190022"/>
            <a:ext cx="3904013" cy="189164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655520" y="21579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Multiply 53"/>
          <p:cNvSpPr/>
          <p:nvPr/>
        </p:nvSpPr>
        <p:spPr bwMode="auto">
          <a:xfrm>
            <a:off x="4765247" y="22686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1982645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8)">
                                      <p:cBhvr>
                                        <p:cTn id="7" dur="1000"/>
                                        <p:tgtEl>
                                          <p:spTgt spid="27"/>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20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2500"/>
                            </p:stCondLst>
                            <p:childTnLst>
                              <p:par>
                                <p:cTn id="19" presetID="22" presetClass="entr" presetSubtype="1" fill="hold"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up)">
                                      <p:cBhvr>
                                        <p:cTn id="21" dur="500"/>
                                        <p:tgtEl>
                                          <p:spTgt spid="52"/>
                                        </p:tgtEl>
                                      </p:cBhvr>
                                    </p:animEffect>
                                  </p:childTnLst>
                                </p:cTn>
                              </p:par>
                              <p:par>
                                <p:cTn id="22" presetID="22" presetClass="entr" presetSubtype="1"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wipe(up)">
                                      <p:cBhvr>
                                        <p:cTn id="24"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par>
                                <p:cTn id="25" presetID="53" presetClass="entr" presetSubtype="16"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500" fill="hold"/>
                                        <p:tgtEl>
                                          <p:spTgt spid="73"/>
                                        </p:tgtEl>
                                        <p:attrNameLst>
                                          <p:attrName>ppt_w</p:attrName>
                                        </p:attrNameLst>
                                      </p:cBhvr>
                                      <p:tavLst>
                                        <p:tav tm="0">
                                          <p:val>
                                            <p:fltVal val="0"/>
                                          </p:val>
                                        </p:tav>
                                        <p:tav tm="100000">
                                          <p:val>
                                            <p:strVal val="#ppt_w"/>
                                          </p:val>
                                        </p:tav>
                                      </p:tavLst>
                                    </p:anim>
                                    <p:anim calcmode="lin" valueType="num">
                                      <p:cBhvr>
                                        <p:cTn id="28" dur="500" fill="hold"/>
                                        <p:tgtEl>
                                          <p:spTgt spid="73"/>
                                        </p:tgtEl>
                                        <p:attrNameLst>
                                          <p:attrName>ppt_h</p:attrName>
                                        </p:attrNameLst>
                                      </p:cBhvr>
                                      <p:tavLst>
                                        <p:tav tm="0">
                                          <p:val>
                                            <p:fltVal val="0"/>
                                          </p:val>
                                        </p:tav>
                                        <p:tav tm="100000">
                                          <p:val>
                                            <p:strVal val="#ppt_h"/>
                                          </p:val>
                                        </p:tav>
                                      </p:tavLst>
                                    </p:anim>
                                    <p:animEffect transition="in" filter="fade">
                                      <p:cBhvr>
                                        <p:cTn id="29"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92"/>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52"/>
                                        </p:tgtEl>
                                      </p:cBhvr>
                                    </p:animEffect>
                                    <p:set>
                                      <p:cBhvr>
                                        <p:cTn id="36" dur="1" fill="hold">
                                          <p:stCondLst>
                                            <p:cond delay="499"/>
                                          </p:stCondLst>
                                        </p:cTn>
                                        <p:tgtEl>
                                          <p:spTgt spid="5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1">
                                            <p:txEl>
                                              <p:pRg st="0" end="0"/>
                                            </p:txEl>
                                          </p:spTgt>
                                        </p:tgtEl>
                                        <p:attrNameLst>
                                          <p:attrName>style.visibility</p:attrName>
                                        </p:attrNameLst>
                                      </p:cBhvr>
                                      <p:to>
                                        <p:strVal val="visible"/>
                                      </p:to>
                                    </p:set>
                                    <p:animEffect transition="in" filter="fade">
                                      <p:cBhvr>
                                        <p:cTn id="41" dur="500"/>
                                        <p:tgtEl>
                                          <p:spTgt spid="71">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1">
                                            <p:txEl>
                                              <p:pRg st="1" end="1"/>
                                            </p:txEl>
                                          </p:spTgt>
                                        </p:tgtEl>
                                        <p:attrNameLst>
                                          <p:attrName>style.visibility</p:attrName>
                                        </p:attrNameLst>
                                      </p:cBhvr>
                                      <p:to>
                                        <p:strVal val="visible"/>
                                      </p:to>
                                    </p:set>
                                    <p:animEffect transition="in" filter="fade">
                                      <p:cBhvr>
                                        <p:cTn id="44" dur="500"/>
                                        <p:tgtEl>
                                          <p:spTgt spid="71">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1">
                                            <p:txEl>
                                              <p:pRg st="2" end="2"/>
                                            </p:txEl>
                                          </p:spTgt>
                                        </p:tgtEl>
                                        <p:attrNameLst>
                                          <p:attrName>style.visibility</p:attrName>
                                        </p:attrNameLst>
                                      </p:cBhvr>
                                      <p:to>
                                        <p:strVal val="visible"/>
                                      </p:to>
                                    </p:set>
                                    <p:animEffect transition="in" filter="fade">
                                      <p:cBhvr>
                                        <p:cTn id="49" dur="500"/>
                                        <p:tgtEl>
                                          <p:spTgt spid="71">
                                            <p:txEl>
                                              <p:pRg st="2" end="2"/>
                                            </p:txEl>
                                          </p:spTgt>
                                        </p:tgtEl>
                                      </p:cBhvr>
                                    </p:animEffect>
                                  </p:childTnLst>
                                </p:cTn>
                              </p:par>
                              <p:par>
                                <p:cTn id="50" presetID="22" presetClass="entr" presetSubtype="2" fill="hold" nodeType="with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wipe(right)">
                                      <p:cBhvr>
                                        <p:cTn id="52" dur="500"/>
                                        <p:tgtEl>
                                          <p:spTgt spid="64"/>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wipe(right)">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wipe(up)">
                                      <p:cBhvr>
                                        <p:cTn id="60" dur="500"/>
                                        <p:tgtEl>
                                          <p:spTgt spid="57"/>
                                        </p:tgtEl>
                                      </p:cBhvr>
                                    </p:animEffect>
                                  </p:childTnLst>
                                  <p:subTnLst>
                                    <p:set>
                                      <p:cBhvr override="childStyle">
                                        <p:cTn dur="1" fill="hold" display="0" masterRel="nextClick" afterEffect="1"/>
                                        <p:tgtEl>
                                          <p:spTgt spid="57"/>
                                        </p:tgtEl>
                                        <p:attrNameLst>
                                          <p:attrName>style.visibility</p:attrName>
                                        </p:attrNameLst>
                                      </p:cBhvr>
                                      <p:to>
                                        <p:strVal val="hidden"/>
                                      </p:to>
                                    </p:set>
                                  </p:subTnLst>
                                </p:cTn>
                              </p:par>
                              <p:par>
                                <p:cTn id="61" presetID="22" presetClass="entr" presetSubtype="2" fill="hold" grpId="0"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wipe(right)">
                                      <p:cBhvr>
                                        <p:cTn id="63" dur="500"/>
                                        <p:tgtEl>
                                          <p:spTgt spid="84"/>
                                        </p:tgtEl>
                                      </p:cBhvr>
                                    </p:animEffect>
                                  </p:childTnLst>
                                  <p:subTnLst>
                                    <p:set>
                                      <p:cBhvr override="childStyle">
                                        <p:cTn dur="1" fill="hold" display="0" masterRel="nextClick" afterEffect="1"/>
                                        <p:tgtEl>
                                          <p:spTgt spid="84"/>
                                        </p:tgtEl>
                                        <p:attrNameLst>
                                          <p:attrName>style.visibility</p:attrName>
                                        </p:attrNameLst>
                                      </p:cBhvr>
                                      <p:to>
                                        <p:strVal val="hidden"/>
                                      </p:to>
                                    </p:set>
                                  </p:subTnLst>
                                </p:cTn>
                              </p:par>
                              <p:par>
                                <p:cTn id="64" presetID="22" presetClass="entr" presetSubtype="1" fill="hold"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wipe(up)">
                                      <p:cBhvr>
                                        <p:cTn id="66"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par>
                                <p:cTn id="67" presetID="22" presetClass="entr" presetSubtype="1" fill="hold" nodeType="with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wipe(up)">
                                      <p:cBhvr>
                                        <p:cTn id="69"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par>
                                <p:cTn id="70" presetID="53" presetClass="entr" presetSubtype="16" fill="hold" grpId="0" nodeType="withEffect">
                                  <p:stCondLst>
                                    <p:cond delay="0"/>
                                  </p:stCondLst>
                                  <p:childTnLst>
                                    <p:set>
                                      <p:cBhvr>
                                        <p:cTn id="71" dur="1" fill="hold">
                                          <p:stCondLst>
                                            <p:cond delay="0"/>
                                          </p:stCondLst>
                                        </p:cTn>
                                        <p:tgtEl>
                                          <p:spTgt spid="70"/>
                                        </p:tgtEl>
                                        <p:attrNameLst>
                                          <p:attrName>style.visibility</p:attrName>
                                        </p:attrNameLst>
                                      </p:cBhvr>
                                      <p:to>
                                        <p:strVal val="visible"/>
                                      </p:to>
                                    </p:set>
                                    <p:anim calcmode="lin" valueType="num">
                                      <p:cBhvr>
                                        <p:cTn id="72" dur="500" fill="hold"/>
                                        <p:tgtEl>
                                          <p:spTgt spid="70"/>
                                        </p:tgtEl>
                                        <p:attrNameLst>
                                          <p:attrName>ppt_w</p:attrName>
                                        </p:attrNameLst>
                                      </p:cBhvr>
                                      <p:tavLst>
                                        <p:tav tm="0">
                                          <p:val>
                                            <p:fltVal val="0"/>
                                          </p:val>
                                        </p:tav>
                                        <p:tav tm="100000">
                                          <p:val>
                                            <p:strVal val="#ppt_w"/>
                                          </p:val>
                                        </p:tav>
                                      </p:tavLst>
                                    </p:anim>
                                    <p:anim calcmode="lin" valueType="num">
                                      <p:cBhvr>
                                        <p:cTn id="73" dur="500" fill="hold"/>
                                        <p:tgtEl>
                                          <p:spTgt spid="70"/>
                                        </p:tgtEl>
                                        <p:attrNameLst>
                                          <p:attrName>ppt_h</p:attrName>
                                        </p:attrNameLst>
                                      </p:cBhvr>
                                      <p:tavLst>
                                        <p:tav tm="0">
                                          <p:val>
                                            <p:fltVal val="0"/>
                                          </p:val>
                                        </p:tav>
                                        <p:tav tm="100000">
                                          <p:val>
                                            <p:strVal val="#ppt_h"/>
                                          </p:val>
                                        </p:tav>
                                      </p:tavLst>
                                    </p:anim>
                                    <p:animEffect transition="in" filter="fade">
                                      <p:cBhvr>
                                        <p:cTn id="74" dur="5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96"/>
                                        </p:tgtEl>
                                        <p:attrNameLst>
                                          <p:attrName>style.visibility</p:attrName>
                                        </p:attrNameLst>
                                      </p:cBhvr>
                                      <p:to>
                                        <p:strVal val="visible"/>
                                      </p:to>
                                    </p:set>
                                    <p:animEffect transition="in" filter="wipe(up)">
                                      <p:cBhvr>
                                        <p:cTn id="79" dur="500"/>
                                        <p:tgtEl>
                                          <p:spTgt spid="96"/>
                                        </p:tgtEl>
                                      </p:cBhvr>
                                    </p:animEffect>
                                  </p:childTnLst>
                                </p:cTn>
                              </p:par>
                              <p:par>
                                <p:cTn id="80" presetID="22" presetClass="entr" presetSubtype="1" fill="hold" nodeType="withEffect">
                                  <p:stCondLst>
                                    <p:cond delay="0"/>
                                  </p:stCondLst>
                                  <p:childTnLst>
                                    <p:set>
                                      <p:cBhvr>
                                        <p:cTn id="81" dur="1" fill="hold">
                                          <p:stCondLst>
                                            <p:cond delay="0"/>
                                          </p:stCondLst>
                                        </p:cTn>
                                        <p:tgtEl>
                                          <p:spTgt spid="97"/>
                                        </p:tgtEl>
                                        <p:attrNameLst>
                                          <p:attrName>style.visibility</p:attrName>
                                        </p:attrNameLst>
                                      </p:cBhvr>
                                      <p:to>
                                        <p:strVal val="visible"/>
                                      </p:to>
                                    </p:set>
                                    <p:animEffect transition="in" filter="wipe(up)">
                                      <p:cBhvr>
                                        <p:cTn id="82" dur="500"/>
                                        <p:tgtEl>
                                          <p:spTgt spid="97"/>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85"/>
                                        </p:tgtEl>
                                        <p:attrNameLst>
                                          <p:attrName>style.visibility</p:attrName>
                                        </p:attrNameLst>
                                      </p:cBhvr>
                                      <p:to>
                                        <p:strVal val="visible"/>
                                      </p:to>
                                    </p:set>
                                    <p:anim calcmode="lin" valueType="num">
                                      <p:cBhvr>
                                        <p:cTn id="85" dur="500" fill="hold"/>
                                        <p:tgtEl>
                                          <p:spTgt spid="85"/>
                                        </p:tgtEl>
                                        <p:attrNameLst>
                                          <p:attrName>ppt_w</p:attrName>
                                        </p:attrNameLst>
                                      </p:cBhvr>
                                      <p:tavLst>
                                        <p:tav tm="0">
                                          <p:val>
                                            <p:fltVal val="0"/>
                                          </p:val>
                                        </p:tav>
                                        <p:tav tm="100000">
                                          <p:val>
                                            <p:strVal val="#ppt_w"/>
                                          </p:val>
                                        </p:tav>
                                      </p:tavLst>
                                    </p:anim>
                                    <p:anim calcmode="lin" valueType="num">
                                      <p:cBhvr>
                                        <p:cTn id="86" dur="500" fill="hold"/>
                                        <p:tgtEl>
                                          <p:spTgt spid="85"/>
                                        </p:tgtEl>
                                        <p:attrNameLst>
                                          <p:attrName>ppt_h</p:attrName>
                                        </p:attrNameLst>
                                      </p:cBhvr>
                                      <p:tavLst>
                                        <p:tav tm="0">
                                          <p:val>
                                            <p:fltVal val="0"/>
                                          </p:val>
                                        </p:tav>
                                        <p:tav tm="100000">
                                          <p:val>
                                            <p:strVal val="#ppt_h"/>
                                          </p:val>
                                        </p:tav>
                                      </p:tavLst>
                                    </p:anim>
                                    <p:animEffect transition="in" filter="fade">
                                      <p:cBhvr>
                                        <p:cTn id="87" dur="500"/>
                                        <p:tgtEl>
                                          <p:spTgt spid="85"/>
                                        </p:tgtEl>
                                      </p:cBhvr>
                                    </p:animEffect>
                                  </p:childTnLst>
                                </p:cTn>
                              </p:par>
                              <p:par>
                                <p:cTn id="88" presetID="3" presetClass="entr" presetSubtype="10" fill="hold" nodeType="with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blinds(horizontal)">
                                      <p:cBhvr>
                                        <p:cTn id="90" dur="500"/>
                                        <p:tgtEl>
                                          <p:spTgt spid="5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blinds(horizontal)">
                                      <p:cBhvr>
                                        <p:cTn id="93" dur="500"/>
                                        <p:tgtEl>
                                          <p:spTgt spid="54"/>
                                        </p:tgtEl>
                                      </p:cBhvr>
                                    </p:animEffect>
                                  </p:childTnLst>
                                </p:cTn>
                              </p:par>
                            </p:childTnLst>
                          </p:cTn>
                        </p:par>
                        <p:par>
                          <p:cTn id="94" fill="hold">
                            <p:stCondLst>
                              <p:cond delay="500"/>
                            </p:stCondLst>
                            <p:childTnLst>
                              <p:par>
                                <p:cTn id="95" presetID="6" presetClass="entr" presetSubtype="16" fill="hold" grpId="0" nodeType="after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circle(in)">
                                      <p:cBhvr>
                                        <p:cTn id="97" dur="2000"/>
                                        <p:tgtEl>
                                          <p:spTgt spid="66"/>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68"/>
                                        </p:tgtEl>
                                        <p:attrNameLst>
                                          <p:attrName>style.visibility</p:attrName>
                                        </p:attrNameLst>
                                      </p:cBhvr>
                                      <p:to>
                                        <p:strVal val="visible"/>
                                      </p:to>
                                    </p:set>
                                    <p:animEffect transition="in" filter="circle(in)">
                                      <p:cBhvr>
                                        <p:cTn id="100" dur="2000"/>
                                        <p:tgtEl>
                                          <p:spTgt spid="6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86"/>
                                        </p:tgtEl>
                                        <p:attrNameLst>
                                          <p:attrName>style.visibility</p:attrName>
                                        </p:attrNameLst>
                                      </p:cBhvr>
                                      <p:to>
                                        <p:strVal val="visible"/>
                                      </p:to>
                                    </p:set>
                                    <p:animEffect transition="in" filter="wipe(left)">
                                      <p:cBhvr>
                                        <p:cTn id="105" dur="500"/>
                                        <p:tgtEl>
                                          <p:spTgt spid="86"/>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wipe(left)">
                                      <p:cBhvr>
                                        <p:cTn id="108" dur="500"/>
                                        <p:tgtEl>
                                          <p:spTgt spid="91"/>
                                        </p:tgtEl>
                                      </p:cBhvr>
                                    </p:animEffect>
                                  </p:childTnLst>
                                </p:cTn>
                              </p:par>
                              <p:par>
                                <p:cTn id="109" presetID="3" presetClass="exit" presetSubtype="10" fill="hold" grpId="1" nodeType="withEffect">
                                  <p:stCondLst>
                                    <p:cond delay="0"/>
                                  </p:stCondLst>
                                  <p:childTnLst>
                                    <p:animEffect transition="out" filter="blinds(horizontal)">
                                      <p:cBhvr>
                                        <p:cTn id="110" dur="500"/>
                                        <p:tgtEl>
                                          <p:spTgt spid="85"/>
                                        </p:tgtEl>
                                      </p:cBhvr>
                                    </p:animEffect>
                                    <p:set>
                                      <p:cBhvr>
                                        <p:cTn id="111" dur="1" fill="hold">
                                          <p:stCondLst>
                                            <p:cond delay="499"/>
                                          </p:stCondLst>
                                        </p:cTn>
                                        <p:tgtEl>
                                          <p:spTgt spid="85"/>
                                        </p:tgtEl>
                                        <p:attrNameLst>
                                          <p:attrName>style.visibility</p:attrName>
                                        </p:attrNameLst>
                                      </p:cBhvr>
                                      <p:to>
                                        <p:strVal val="hidden"/>
                                      </p:to>
                                    </p:set>
                                  </p:childTnLst>
                                </p:cTn>
                              </p:par>
                              <p:par>
                                <p:cTn id="112" presetID="3" presetClass="exit" presetSubtype="10" fill="hold" nodeType="withEffect">
                                  <p:stCondLst>
                                    <p:cond delay="0"/>
                                  </p:stCondLst>
                                  <p:childTnLst>
                                    <p:animEffect transition="out" filter="blinds(horizontal)">
                                      <p:cBhvr>
                                        <p:cTn id="113" dur="500"/>
                                        <p:tgtEl>
                                          <p:spTgt spid="53"/>
                                        </p:tgtEl>
                                      </p:cBhvr>
                                    </p:animEffect>
                                    <p:set>
                                      <p:cBhvr>
                                        <p:cTn id="114" dur="1" fill="hold">
                                          <p:stCondLst>
                                            <p:cond delay="499"/>
                                          </p:stCondLst>
                                        </p:cTn>
                                        <p:tgtEl>
                                          <p:spTgt spid="53"/>
                                        </p:tgtEl>
                                        <p:attrNameLst>
                                          <p:attrName>style.visibility</p:attrName>
                                        </p:attrNameLst>
                                      </p:cBhvr>
                                      <p:to>
                                        <p:strVal val="hidden"/>
                                      </p:to>
                                    </p:set>
                                  </p:childTnLst>
                                </p:cTn>
                              </p:par>
                              <p:par>
                                <p:cTn id="115" presetID="3" presetClass="exit" presetSubtype="10" fill="hold" nodeType="withEffect">
                                  <p:stCondLst>
                                    <p:cond delay="0"/>
                                  </p:stCondLst>
                                  <p:childTnLst>
                                    <p:animEffect transition="out" filter="blinds(horizontal)">
                                      <p:cBhvr>
                                        <p:cTn id="116" dur="500"/>
                                        <p:tgtEl>
                                          <p:spTgt spid="97"/>
                                        </p:tgtEl>
                                      </p:cBhvr>
                                    </p:animEffect>
                                    <p:set>
                                      <p:cBhvr>
                                        <p:cTn id="117" dur="1" fill="hold">
                                          <p:stCondLst>
                                            <p:cond delay="499"/>
                                          </p:stCondLst>
                                        </p:cTn>
                                        <p:tgtEl>
                                          <p:spTgt spid="97"/>
                                        </p:tgtEl>
                                        <p:attrNameLst>
                                          <p:attrName>style.visibility</p:attrName>
                                        </p:attrNameLst>
                                      </p:cBhvr>
                                      <p:to>
                                        <p:strVal val="hidden"/>
                                      </p:to>
                                    </p:set>
                                  </p:childTnLst>
                                </p:cTn>
                              </p:par>
                              <p:par>
                                <p:cTn id="118" presetID="3" presetClass="exit" presetSubtype="10" fill="hold" nodeType="withEffect">
                                  <p:stCondLst>
                                    <p:cond delay="0"/>
                                  </p:stCondLst>
                                  <p:childTnLst>
                                    <p:animEffect transition="out" filter="blinds(horizontal)">
                                      <p:cBhvr>
                                        <p:cTn id="119" dur="500"/>
                                        <p:tgtEl>
                                          <p:spTgt spid="96"/>
                                        </p:tgtEl>
                                      </p:cBhvr>
                                    </p:animEffect>
                                    <p:set>
                                      <p:cBhvr>
                                        <p:cTn id="120" dur="1" fill="hold">
                                          <p:stCondLst>
                                            <p:cond delay="499"/>
                                          </p:stCondLst>
                                        </p:cTn>
                                        <p:tgtEl>
                                          <p:spTgt spid="96"/>
                                        </p:tgtEl>
                                        <p:attrNameLst>
                                          <p:attrName>style.visibility</p:attrName>
                                        </p:attrNameLst>
                                      </p:cBhvr>
                                      <p:to>
                                        <p:strVal val="hidden"/>
                                      </p:to>
                                    </p:set>
                                  </p:childTnLst>
                                </p:cTn>
                              </p:par>
                              <p:par>
                                <p:cTn id="121" presetID="3" presetClass="exit" presetSubtype="10" fill="hold" grpId="1" nodeType="withEffect">
                                  <p:stCondLst>
                                    <p:cond delay="0"/>
                                  </p:stCondLst>
                                  <p:childTnLst>
                                    <p:animEffect transition="out" filter="blinds(horizontal)">
                                      <p:cBhvr>
                                        <p:cTn id="122" dur="500"/>
                                        <p:tgtEl>
                                          <p:spTgt spid="54"/>
                                        </p:tgtEl>
                                      </p:cBhvr>
                                    </p:animEffect>
                                    <p:set>
                                      <p:cBhvr>
                                        <p:cTn id="123" dur="1" fill="hold">
                                          <p:stCondLst>
                                            <p:cond delay="499"/>
                                          </p:stCondLst>
                                        </p:cTn>
                                        <p:tgtEl>
                                          <p:spTgt spid="54"/>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71">
                                            <p:txEl>
                                              <p:pRg st="3" end="3"/>
                                            </p:txEl>
                                          </p:spTgt>
                                        </p:tgtEl>
                                        <p:attrNameLst>
                                          <p:attrName>style.visibility</p:attrName>
                                        </p:attrNameLst>
                                      </p:cBhvr>
                                      <p:to>
                                        <p:strVal val="visible"/>
                                      </p:to>
                                    </p:set>
                                    <p:animEffect transition="in" filter="fade">
                                      <p:cBhvr>
                                        <p:cTn id="128" dur="500"/>
                                        <p:tgtEl>
                                          <p:spTgt spid="71">
                                            <p:txEl>
                                              <p:pRg st="3" end="3"/>
                                            </p:txEl>
                                          </p:spTgt>
                                        </p:tgtEl>
                                      </p:cBhvr>
                                    </p:animEffect>
                                  </p:childTnLst>
                                </p:cTn>
                              </p:par>
                            </p:childTnLst>
                          </p:cTn>
                        </p:par>
                        <p:par>
                          <p:cTn id="129" fill="hold">
                            <p:stCondLst>
                              <p:cond delay="500"/>
                            </p:stCondLst>
                            <p:childTnLst>
                              <p:par>
                                <p:cTn id="130" presetID="10" presetClass="entr" presetSubtype="0" fill="hold" grpId="0" nodeType="afterEffect">
                                  <p:stCondLst>
                                    <p:cond delay="0"/>
                                  </p:stCondLst>
                                  <p:childTnLst>
                                    <p:set>
                                      <p:cBhvr>
                                        <p:cTn id="131" dur="1" fill="hold">
                                          <p:stCondLst>
                                            <p:cond delay="0"/>
                                          </p:stCondLst>
                                        </p:cTn>
                                        <p:tgtEl>
                                          <p:spTgt spid="71">
                                            <p:txEl>
                                              <p:pRg st="4" end="4"/>
                                            </p:txEl>
                                          </p:spTgt>
                                        </p:tgtEl>
                                        <p:attrNameLst>
                                          <p:attrName>style.visibility</p:attrName>
                                        </p:attrNameLst>
                                      </p:cBhvr>
                                      <p:to>
                                        <p:strVal val="visible"/>
                                      </p:to>
                                    </p:set>
                                    <p:animEffect transition="in" filter="fade">
                                      <p:cBhvr>
                                        <p:cTn id="132" dur="500"/>
                                        <p:tgtEl>
                                          <p:spTgt spid="71">
                                            <p:txEl>
                                              <p:pRg st="4" end="4"/>
                                            </p:txEl>
                                          </p:spTgt>
                                        </p:tgtEl>
                                      </p:cBhvr>
                                    </p:animEffect>
                                  </p:childTnLst>
                                </p:cTn>
                              </p:par>
                            </p:childTnLst>
                          </p:cTn>
                        </p:par>
                        <p:par>
                          <p:cTn id="133" fill="hold">
                            <p:stCondLst>
                              <p:cond delay="1000"/>
                            </p:stCondLst>
                            <p:childTnLst>
                              <p:par>
                                <p:cTn id="134" presetID="10" presetClass="entr" presetSubtype="0" fill="hold" grpId="0" nodeType="afterEffect">
                                  <p:stCondLst>
                                    <p:cond delay="0"/>
                                  </p:stCondLst>
                                  <p:childTnLst>
                                    <p:set>
                                      <p:cBhvr>
                                        <p:cTn id="135" dur="1" fill="hold">
                                          <p:stCondLst>
                                            <p:cond delay="0"/>
                                          </p:stCondLst>
                                        </p:cTn>
                                        <p:tgtEl>
                                          <p:spTgt spid="71">
                                            <p:txEl>
                                              <p:pRg st="5" end="5"/>
                                            </p:txEl>
                                          </p:spTgt>
                                        </p:tgtEl>
                                        <p:attrNameLst>
                                          <p:attrName>style.visibility</p:attrName>
                                        </p:attrNameLst>
                                      </p:cBhvr>
                                      <p:to>
                                        <p:strVal val="visible"/>
                                      </p:to>
                                    </p:set>
                                    <p:animEffect transition="in" filter="fade">
                                      <p:cBhvr>
                                        <p:cTn id="136" dur="500"/>
                                        <p:tgtEl>
                                          <p:spTgt spid="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8" grpId="0" animBg="1"/>
      <p:bldP spid="27" grpId="0" animBg="1"/>
      <p:bldP spid="61" grpId="0"/>
      <p:bldP spid="70" grpId="0" animBg="1"/>
      <p:bldP spid="71" grpId="0" build="p"/>
      <p:bldP spid="84" grpId="0"/>
      <p:bldP spid="85" grpId="0"/>
      <p:bldP spid="85" grpId="1"/>
      <p:bldP spid="91" grpId="0"/>
      <p:bldP spid="38" grpId="0"/>
      <p:bldP spid="73" grpId="0" animBg="1"/>
      <p:bldP spid="54" grpId="0" animBg="1"/>
      <p:bldP spid="5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Layer</a:t>
            </a:r>
            <a:endParaRPr lang="en-US" dirty="0"/>
          </a:p>
        </p:txBody>
      </p:sp>
      <p:sp>
        <p:nvSpPr>
          <p:cNvPr id="3" name="Content Placeholder 2"/>
          <p:cNvSpPr>
            <a:spLocks noGrp="1"/>
          </p:cNvSpPr>
          <p:nvPr>
            <p:ph idx="1"/>
          </p:nvPr>
        </p:nvSpPr>
        <p:spPr/>
        <p:txBody>
          <a:bodyPr/>
          <a:lstStyle/>
          <a:p>
            <a:r>
              <a:rPr lang="en-US" dirty="0" smtClean="0"/>
              <a:t>The Partition layer provides:</a:t>
            </a:r>
          </a:p>
          <a:p>
            <a:pPr lvl="1"/>
            <a:r>
              <a:rPr lang="en-US" dirty="0" smtClean="0"/>
              <a:t>Data models for types of objects (Blob, Table, Queue)</a:t>
            </a:r>
          </a:p>
          <a:p>
            <a:pPr lvl="1"/>
            <a:r>
              <a:rPr lang="en-US" dirty="0" smtClean="0"/>
              <a:t>Logic to process these types of objects</a:t>
            </a:r>
          </a:p>
          <a:p>
            <a:pPr lvl="1"/>
            <a:r>
              <a:rPr lang="en-US" dirty="0" smtClean="0"/>
              <a:t>Namespace for the objects</a:t>
            </a:r>
          </a:p>
          <a:p>
            <a:pPr lvl="1"/>
            <a:r>
              <a:rPr lang="en-US" dirty="0" smtClean="0"/>
              <a:t>Load balancing: Reassign, Split</a:t>
            </a:r>
            <a:r>
              <a:rPr lang="en-US" smtClean="0"/>
              <a:t>, Merge</a:t>
            </a:r>
            <a:endParaRPr lang="en-US" dirty="0" smtClean="0"/>
          </a:p>
          <a:p>
            <a:pPr lvl="1"/>
            <a:r>
              <a:rPr lang="en-US" dirty="0" smtClean="0"/>
              <a:t>Transaction ordering and strong consistency</a:t>
            </a:r>
            <a:endParaRPr lang="en-US" dirty="0"/>
          </a:p>
        </p:txBody>
      </p:sp>
    </p:spTree>
    <p:extLst>
      <p:ext uri="{BB962C8B-B14F-4D97-AF65-F5344CB8AC3E}">
        <p14:creationId xmlns:p14="http://schemas.microsoft.com/office/powerpoint/2010/main" val="2278389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Layer</a:t>
            </a:r>
            <a:endParaRPr lang="en-US" dirty="0"/>
          </a:p>
        </p:txBody>
      </p:sp>
      <p:sp>
        <p:nvSpPr>
          <p:cNvPr id="3" name="Content Placeholder 2"/>
          <p:cNvSpPr>
            <a:spLocks noGrp="1"/>
          </p:cNvSpPr>
          <p:nvPr>
            <p:ph idx="1"/>
          </p:nvPr>
        </p:nvSpPr>
        <p:spPr/>
        <p:txBody>
          <a:bodyPr>
            <a:normAutofit/>
          </a:bodyPr>
          <a:lstStyle/>
          <a:p>
            <a:r>
              <a:rPr lang="en-US" dirty="0" smtClean="0"/>
              <a:t>Data model: Object Table (OT) – Account Table, Blob Table, Entity Table, Message Table</a:t>
            </a:r>
          </a:p>
          <a:p>
            <a:r>
              <a:rPr lang="en-US" dirty="0" smtClean="0"/>
              <a:t>3 main components:</a:t>
            </a:r>
          </a:p>
          <a:p>
            <a:pPr lvl="1"/>
            <a:r>
              <a:rPr lang="en-US" dirty="0" smtClean="0"/>
              <a:t>Partition Manager (PM)</a:t>
            </a:r>
          </a:p>
          <a:p>
            <a:pPr lvl="1"/>
            <a:r>
              <a:rPr lang="en-US" dirty="0" smtClean="0"/>
              <a:t>Partition Servers (PS)</a:t>
            </a:r>
          </a:p>
          <a:p>
            <a:pPr lvl="1"/>
            <a:r>
              <a:rPr lang="en-US" dirty="0" smtClean="0"/>
              <a:t>Lock Service</a:t>
            </a:r>
          </a:p>
        </p:txBody>
      </p:sp>
    </p:spTree>
    <p:extLst>
      <p:ext uri="{BB962C8B-B14F-4D97-AF65-F5344CB8AC3E}">
        <p14:creationId xmlns:p14="http://schemas.microsoft.com/office/powerpoint/2010/main" val="1615844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Table 51"/>
          <p:cNvGraphicFramePr>
            <a:graphicFrameLocks noGrp="1"/>
          </p:cNvGraphicFramePr>
          <p:nvPr>
            <p:extLst>
              <p:ext uri="{D42A27DB-BD31-4B8C-83A1-F6EECF244321}">
                <p14:modId xmlns:p14="http://schemas.microsoft.com/office/powerpoint/2010/main" val="3805700256"/>
              </p:ext>
            </p:extLst>
          </p:nvPr>
        </p:nvGraphicFramePr>
        <p:xfrm>
          <a:off x="3568496" y="1481063"/>
          <a:ext cx="1799381" cy="4783952"/>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5282"/>
                <a:gridCol w="633653"/>
                <a:gridCol w="580446"/>
              </a:tblGrid>
              <a:tr h="377082">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32388">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10437">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tr>
            </a:tbl>
          </a:graphicData>
        </a:graphic>
      </p:graphicFrame>
      <p:sp>
        <p:nvSpPr>
          <p:cNvPr id="53" name="Text Placeholder 5"/>
          <p:cNvSpPr txBox="1">
            <a:spLocks/>
          </p:cNvSpPr>
          <p:nvPr/>
        </p:nvSpPr>
        <p:spPr>
          <a:xfrm>
            <a:off x="415" y="1020812"/>
            <a:ext cx="3643379" cy="2777464"/>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Segoe UI" pitchFamily="34" charset="0"/>
                <a:ea typeface="Segoe UI" pitchFamily="34" charset="0"/>
                <a:cs typeface="Segoe UI" pitchFamily="34" charset="0"/>
              </a:rPr>
              <a:t>Split index into RangePartitions based on load </a:t>
            </a: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Split at </a:t>
            </a:r>
            <a:r>
              <a:rPr lang="en-US" sz="2000" dirty="0" err="1" smtClean="0">
                <a:latin typeface="Segoe UI" pitchFamily="34" charset="0"/>
                <a:ea typeface="Segoe UI" pitchFamily="34" charset="0"/>
                <a:cs typeface="Segoe UI" pitchFamily="34" charset="0"/>
              </a:rPr>
              <a:t>PartitionKey</a:t>
            </a:r>
            <a:r>
              <a:rPr lang="en-US" sz="2000" dirty="0" smtClean="0">
                <a:latin typeface="Segoe UI" pitchFamily="34" charset="0"/>
                <a:ea typeface="Segoe UI" pitchFamily="34" charset="0"/>
                <a:cs typeface="Segoe UI" pitchFamily="34" charset="0"/>
              </a:rPr>
              <a:t> boundaries</a:t>
            </a:r>
          </a:p>
          <a:p>
            <a:endParaRPr lang="en-US" sz="2000" dirty="0" smtClean="0">
              <a:latin typeface="Segoe UI" pitchFamily="34" charset="0"/>
              <a:ea typeface="Segoe UI" pitchFamily="34" charset="0"/>
              <a:cs typeface="Segoe UI" pitchFamily="34" charset="0"/>
            </a:endParaRPr>
          </a:p>
          <a:p>
            <a:r>
              <a:rPr lang="en-US" sz="2000" dirty="0" err="1" smtClean="0">
                <a:latin typeface="Segoe UI" pitchFamily="34" charset="0"/>
                <a:ea typeface="Segoe UI" pitchFamily="34" charset="0"/>
                <a:cs typeface="Segoe UI" pitchFamily="34" charset="0"/>
              </a:rPr>
              <a:t>PartitionMap</a:t>
            </a:r>
            <a:r>
              <a:rPr lang="en-US" sz="2000" dirty="0" smtClean="0">
                <a:latin typeface="Segoe UI" pitchFamily="34" charset="0"/>
                <a:ea typeface="Segoe UI" pitchFamily="34" charset="0"/>
                <a:cs typeface="Segoe UI" pitchFamily="34" charset="0"/>
              </a:rPr>
              <a:t> tracks Index </a:t>
            </a:r>
            <a:r>
              <a:rPr lang="en-US" sz="2000" dirty="0" err="1" smtClean="0">
                <a:latin typeface="Segoe UI" pitchFamily="34" charset="0"/>
                <a:ea typeface="Segoe UI" pitchFamily="34" charset="0"/>
                <a:cs typeface="Segoe UI" pitchFamily="34" charset="0"/>
              </a:rPr>
              <a:t>RangePartition</a:t>
            </a:r>
            <a:r>
              <a:rPr lang="en-US" sz="2000" dirty="0" smtClean="0">
                <a:latin typeface="Segoe UI" pitchFamily="34" charset="0"/>
                <a:ea typeface="Segoe UI" pitchFamily="34" charset="0"/>
                <a:cs typeface="Segoe UI" pitchFamily="34" charset="0"/>
              </a:rPr>
              <a:t> assignment to partition servers</a:t>
            </a:r>
          </a:p>
          <a:p>
            <a:endParaRPr lang="en-US" sz="18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Front-End caches the </a:t>
            </a:r>
            <a:r>
              <a:rPr lang="en-US" sz="2000" dirty="0" err="1" smtClean="0">
                <a:latin typeface="Segoe UI" pitchFamily="34" charset="0"/>
                <a:ea typeface="Segoe UI" pitchFamily="34" charset="0"/>
                <a:cs typeface="Segoe UI" pitchFamily="34" charset="0"/>
              </a:rPr>
              <a:t>PartitionMap</a:t>
            </a:r>
            <a:r>
              <a:rPr lang="en-US" sz="2000" dirty="0" smtClean="0">
                <a:latin typeface="Segoe UI" pitchFamily="34" charset="0"/>
                <a:ea typeface="Segoe UI" pitchFamily="34" charset="0"/>
                <a:cs typeface="Segoe UI" pitchFamily="34" charset="0"/>
              </a:rPr>
              <a:t> to route user requests</a:t>
            </a: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Each part of the index is assigned to only one Partition Server at a time</a:t>
            </a:r>
          </a:p>
        </p:txBody>
      </p:sp>
      <p:sp>
        <p:nvSpPr>
          <p:cNvPr id="10" name="Rectangle 9"/>
          <p:cNvSpPr/>
          <p:nvPr/>
        </p:nvSpPr>
        <p:spPr bwMode="auto">
          <a:xfrm>
            <a:off x="5419830" y="1648101"/>
            <a:ext cx="3628727" cy="4010439"/>
          </a:xfrm>
          <a:prstGeom prst="rect">
            <a:avLst/>
          </a:prstGeom>
          <a:solidFill>
            <a:schemeClr val="accent2">
              <a:lumMod val="20000"/>
              <a:lumOff val="80000"/>
              <a:alpha val="24000"/>
            </a:schemeClr>
          </a:solidFill>
          <a:ln w="25400" cap="flat" cmpd="sng" algn="ctr">
            <a:solidFill>
              <a:schemeClr val="tx1"/>
            </a:solidFill>
            <a:prstDash val="sysDot"/>
            <a:round/>
            <a:headEnd type="none" w="med" len="med"/>
            <a:tailEnd type="none" w="med" len="med"/>
          </a:ln>
          <a:effectLst/>
        </p:spPr>
        <p:txBody>
          <a:bodyPr/>
          <a:lstStyle/>
          <a:p>
            <a:pPr>
              <a:defRPr/>
            </a:pPr>
            <a:r>
              <a:rPr lang="en-US" b="1" dirty="0" smtClean="0">
                <a:latin typeface="Segoe UI" pitchFamily="34" charset="0"/>
                <a:ea typeface="Segoe UI" pitchFamily="34" charset="0"/>
                <a:cs typeface="Segoe UI" pitchFamily="34" charset="0"/>
              </a:rPr>
              <a:t>Storage Stamp</a:t>
            </a:r>
            <a:endParaRPr lang="en-US" b="1" dirty="0">
              <a:latin typeface="Segoe UI" pitchFamily="34" charset="0"/>
              <a:ea typeface="Segoe UI" pitchFamily="34" charset="0"/>
              <a:cs typeface="Segoe UI" pitchFamily="34" charset="0"/>
            </a:endParaRPr>
          </a:p>
        </p:txBody>
      </p:sp>
      <p:sp>
        <p:nvSpPr>
          <p:cNvPr id="51" name="Rounded Rectangle 50"/>
          <p:cNvSpPr/>
          <p:nvPr/>
        </p:nvSpPr>
        <p:spPr bwMode="auto">
          <a:xfrm>
            <a:off x="7703049" y="4007518"/>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8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2" name="Rounded Rectangle 41"/>
          <p:cNvSpPr/>
          <p:nvPr/>
        </p:nvSpPr>
        <p:spPr bwMode="auto">
          <a:xfrm>
            <a:off x="6294095" y="4033437"/>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8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graphicFrame>
        <p:nvGraphicFramePr>
          <p:cNvPr id="56" name="Table 55"/>
          <p:cNvGraphicFramePr>
            <a:graphicFrameLocks noGrp="1"/>
          </p:cNvGraphicFramePr>
          <p:nvPr>
            <p:extLst>
              <p:ext uri="{D42A27DB-BD31-4B8C-83A1-F6EECF244321}">
                <p14:modId xmlns:p14="http://schemas.microsoft.com/office/powerpoint/2010/main" val="1462945534"/>
              </p:ext>
            </p:extLst>
          </p:nvPr>
        </p:nvGraphicFramePr>
        <p:xfrm>
          <a:off x="3573781" y="4221820"/>
          <a:ext cx="1794097" cy="2101213"/>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3564"/>
                <a:gridCol w="631792"/>
                <a:gridCol w="578741"/>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tennis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1381193063"/>
              </p:ext>
            </p:extLst>
          </p:nvPr>
        </p:nvGraphicFramePr>
        <p:xfrm>
          <a:off x="3573781" y="2911750"/>
          <a:ext cx="1794097" cy="2220998"/>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3564"/>
                <a:gridCol w="631792"/>
                <a:gridCol w="578741"/>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sunset</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soccer</a:t>
                      </a:r>
                      <a:endParaRPr lang="en-US" sz="1200" b="1" dirty="0">
                        <a:latin typeface="Calibri" pitchFamily="34" charset="0"/>
                        <a:cs typeface="Calibri" pitchFamily="34" charset="0"/>
                      </a:endParaRPr>
                    </a:p>
                  </a:txBody>
                  <a:tcPr marL="68598" marR="68598"/>
                </a:tc>
              </a:tr>
            </a:tbl>
          </a:graphicData>
        </a:graphic>
      </p:graphicFrame>
      <p:sp>
        <p:nvSpPr>
          <p:cNvPr id="43" name="Rounded Rectangle 42"/>
          <p:cNvSpPr/>
          <p:nvPr/>
        </p:nvSpPr>
        <p:spPr bwMode="auto">
          <a:xfrm>
            <a:off x="6550459" y="2748112"/>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8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9" name="Rounded Rectangle 48"/>
          <p:cNvSpPr/>
          <p:nvPr/>
        </p:nvSpPr>
        <p:spPr bwMode="auto">
          <a:xfrm>
            <a:off x="7794560" y="2070194"/>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Master</a:t>
            </a:r>
            <a:endPar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000" dirty="0" smtClean="0"/>
              <a:t>Partition Layer – Index Range Partitioning</a:t>
            </a:r>
            <a:endParaRPr lang="en-US" sz="3000" dirty="0">
              <a:solidFill>
                <a:srgbClr val="FFFF00"/>
              </a:solidFill>
            </a:endParaRPr>
          </a:p>
        </p:txBody>
      </p:sp>
      <p:sp>
        <p:nvSpPr>
          <p:cNvPr id="11" name="Rounded Rectangle 10"/>
          <p:cNvSpPr/>
          <p:nvPr/>
        </p:nvSpPr>
        <p:spPr bwMode="auto">
          <a:xfrm>
            <a:off x="3771097" y="3123981"/>
            <a:ext cx="968895" cy="1801214"/>
          </a:xfrm>
          <a:prstGeom prst="roundRect">
            <a:avLst/>
          </a:prstGeom>
          <a:solidFill>
            <a:srgbClr val="7030A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lstStyle/>
          <a:p>
            <a:pPr algn="ctr">
              <a:defRPr/>
            </a:pPr>
            <a:r>
              <a:rPr lang="en-US" b="1" dirty="0" smtClean="0">
                <a:solidFill>
                  <a:schemeClr val="bg2"/>
                </a:solidFill>
              </a:rPr>
              <a:t>Front-End</a:t>
            </a:r>
          </a:p>
          <a:p>
            <a:pPr algn="ctr">
              <a:defRPr/>
            </a:pPr>
            <a:r>
              <a:rPr lang="en-US" b="1" dirty="0" smtClean="0">
                <a:solidFill>
                  <a:schemeClr val="bg2"/>
                </a:solidFill>
              </a:rPr>
              <a:t>Server</a:t>
            </a:r>
            <a:endParaRPr lang="en-US" b="1" dirty="0">
              <a:solidFill>
                <a:schemeClr val="bg2"/>
              </a:solidFill>
            </a:endParaRPr>
          </a:p>
        </p:txBody>
      </p:sp>
      <p:sp>
        <p:nvSpPr>
          <p:cNvPr id="15" name="TextBox 14"/>
          <p:cNvSpPr txBox="1"/>
          <p:nvPr/>
        </p:nvSpPr>
        <p:spPr>
          <a:xfrm>
            <a:off x="6346231" y="5055850"/>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2</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6" name="TextBox 15"/>
          <p:cNvSpPr txBox="1"/>
          <p:nvPr/>
        </p:nvSpPr>
        <p:spPr>
          <a:xfrm>
            <a:off x="8126325" y="4959056"/>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3</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7" name="TextBox 16"/>
          <p:cNvSpPr txBox="1"/>
          <p:nvPr/>
        </p:nvSpPr>
        <p:spPr>
          <a:xfrm>
            <a:off x="6731934" y="3730152"/>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1</a:t>
            </a:r>
            <a:endParaRPr lang="en-US" sz="1400" b="1" dirty="0">
              <a:solidFill>
                <a:schemeClr val="accent2">
                  <a:lumMod val="75000"/>
                </a:schemeClr>
              </a:solidFill>
              <a:latin typeface="Segoe UI" pitchFamily="34" charset="0"/>
              <a:ea typeface="Segoe UI" pitchFamily="34" charset="0"/>
              <a:cs typeface="Segoe UI" pitchFamily="34" charset="0"/>
            </a:endParaRPr>
          </a:p>
        </p:txBody>
      </p:sp>
      <p:grpSp>
        <p:nvGrpSpPr>
          <p:cNvPr id="4" name="Group 51"/>
          <p:cNvGrpSpPr>
            <a:grpSpLocks/>
          </p:cNvGrpSpPr>
          <p:nvPr/>
        </p:nvGrpSpPr>
        <p:grpSpPr bwMode="auto">
          <a:xfrm>
            <a:off x="3946296" y="3921363"/>
            <a:ext cx="958917" cy="839788"/>
            <a:chOff x="6598834" y="2590800"/>
            <a:chExt cx="904027" cy="515901"/>
          </a:xfrm>
        </p:grpSpPr>
        <p:pic>
          <p:nvPicPr>
            <p:cNvPr id="33" name="Picture 3" descr="C:\Users\jwan\AppData\Local\Microsoft\Windows\Temporary Internet Files\Content.IE5\11J3FAO3\MCSG00099_0000[1].wmf"/>
            <p:cNvPicPr>
              <a:picLocks noChangeAspect="1" noChangeArrowheads="1"/>
            </p:cNvPicPr>
            <p:nvPr/>
          </p:nvPicPr>
          <p:blipFill>
            <a:blip r:embed="rId3"/>
            <a:srcRect/>
            <a:stretch>
              <a:fillRect/>
            </a:stretch>
          </p:blipFill>
          <p:spPr bwMode="auto">
            <a:xfrm>
              <a:off x="6629400" y="2590800"/>
              <a:ext cx="838200" cy="502752"/>
            </a:xfrm>
            <a:prstGeom prst="rect">
              <a:avLst/>
            </a:prstGeom>
            <a:noFill/>
            <a:ln w="9525">
              <a:noFill/>
              <a:miter lim="800000"/>
              <a:headEnd/>
              <a:tailEnd/>
            </a:ln>
          </p:spPr>
        </p:pic>
        <p:sp>
          <p:nvSpPr>
            <p:cNvPr id="34" name="TextBox 50"/>
            <p:cNvSpPr txBox="1">
              <a:spLocks noChangeArrowheads="1"/>
            </p:cNvSpPr>
            <p:nvPr/>
          </p:nvSpPr>
          <p:spPr bwMode="auto">
            <a:xfrm>
              <a:off x="6598834" y="2596201"/>
              <a:ext cx="904027" cy="510500"/>
            </a:xfrm>
            <a:prstGeom prst="rect">
              <a:avLst/>
            </a:prstGeom>
            <a:noFill/>
            <a:ln w="9525">
              <a:noFill/>
              <a:miter lim="800000"/>
              <a:headEnd/>
              <a:tailEnd/>
            </a:ln>
          </p:spPr>
          <p:txBody>
            <a:bodyPr wrap="none">
              <a:spAutoFit/>
            </a:bodyPr>
            <a:lstStyle/>
            <a:p>
              <a:pPr algn="ctr"/>
              <a:r>
                <a:rPr lang="en-US" sz="1600" b="1" dirty="0">
                  <a:solidFill>
                    <a:srgbClr val="FF0000"/>
                  </a:solidFill>
                  <a:latin typeface="Calibri" pitchFamily="34" charset="0"/>
                  <a:cs typeface="Calibri" pitchFamily="34" charset="0"/>
                </a:rPr>
                <a:t>A-H: </a:t>
              </a:r>
              <a:r>
                <a:rPr lang="en-US" sz="1600" b="1" dirty="0" smtClean="0">
                  <a:solidFill>
                    <a:srgbClr val="FF0000"/>
                  </a:solidFill>
                  <a:latin typeface="Calibri" pitchFamily="34" charset="0"/>
                  <a:cs typeface="Calibri" pitchFamily="34" charset="0"/>
                </a:rPr>
                <a:t>PS1</a:t>
              </a:r>
              <a:endParaRPr lang="en-US" sz="1600" b="1" dirty="0">
                <a:solidFill>
                  <a:srgbClr val="FF0000"/>
                </a:solidFill>
                <a:latin typeface="Calibri" pitchFamily="34" charset="0"/>
                <a:cs typeface="Calibri" pitchFamily="34" charset="0"/>
              </a:endParaRPr>
            </a:p>
            <a:p>
              <a:pPr algn="ctr"/>
              <a:r>
                <a:rPr lang="en-US" sz="1600" b="1" dirty="0" smtClean="0">
                  <a:solidFill>
                    <a:srgbClr val="FF0000"/>
                  </a:solidFill>
                  <a:latin typeface="Calibri" pitchFamily="34" charset="0"/>
                  <a:cs typeface="Calibri" pitchFamily="34" charset="0"/>
                </a:rPr>
                <a:t>H’-R: PS2</a:t>
              </a:r>
              <a:endParaRPr lang="en-US" sz="1600" b="1" dirty="0">
                <a:solidFill>
                  <a:srgbClr val="FF0000"/>
                </a:solidFill>
                <a:latin typeface="Calibri" pitchFamily="34" charset="0"/>
                <a:cs typeface="Calibri" pitchFamily="34" charset="0"/>
              </a:endParaRPr>
            </a:p>
            <a:p>
              <a:pPr algn="ctr"/>
              <a:r>
                <a:rPr lang="en-US" sz="1600" b="1" dirty="0" smtClean="0">
                  <a:solidFill>
                    <a:srgbClr val="FF0000"/>
                  </a:solidFill>
                  <a:latin typeface="Calibri" pitchFamily="34" charset="0"/>
                  <a:cs typeface="Calibri" pitchFamily="34" charset="0"/>
                </a:rPr>
                <a:t>R’-</a:t>
              </a:r>
              <a:r>
                <a:rPr lang="en-US" sz="1600" b="1" dirty="0">
                  <a:solidFill>
                    <a:srgbClr val="FF0000"/>
                  </a:solidFill>
                  <a:latin typeface="Calibri" pitchFamily="34" charset="0"/>
                  <a:cs typeface="Calibri" pitchFamily="34" charset="0"/>
                </a:rPr>
                <a:t>Z: </a:t>
              </a:r>
              <a:r>
                <a:rPr lang="en-US" sz="1600" b="1" dirty="0" smtClean="0">
                  <a:solidFill>
                    <a:srgbClr val="FF0000"/>
                  </a:solidFill>
                  <a:latin typeface="Calibri" pitchFamily="34" charset="0"/>
                  <a:cs typeface="Calibri" pitchFamily="34" charset="0"/>
                </a:rPr>
                <a:t>PS3</a:t>
              </a:r>
              <a:endParaRPr lang="en-US" b="1" dirty="0">
                <a:solidFill>
                  <a:srgbClr val="FF0000"/>
                </a:solidFill>
                <a:latin typeface="Calibri" pitchFamily="34" charset="0"/>
                <a:cs typeface="Calibri" pitchFamily="34" charset="0"/>
              </a:endParaRPr>
            </a:p>
          </p:txBody>
        </p:sp>
      </p:grpSp>
      <p:grpSp>
        <p:nvGrpSpPr>
          <p:cNvPr id="5" name="Group 51"/>
          <p:cNvGrpSpPr>
            <a:grpSpLocks/>
          </p:cNvGrpSpPr>
          <p:nvPr/>
        </p:nvGrpSpPr>
        <p:grpSpPr bwMode="auto">
          <a:xfrm>
            <a:off x="7860539" y="1802411"/>
            <a:ext cx="1056701" cy="960148"/>
            <a:chOff x="6623840" y="2590800"/>
            <a:chExt cx="854030" cy="502752"/>
          </a:xfrm>
        </p:grpSpPr>
        <p:pic>
          <p:nvPicPr>
            <p:cNvPr id="38" name="Picture 3" descr="C:\Users\jwan\AppData\Local\Microsoft\Windows\Temporary Internet Files\Content.IE5\11J3FAO3\MCSG00099_0000[1].wmf"/>
            <p:cNvPicPr>
              <a:picLocks noChangeAspect="1" noChangeArrowheads="1"/>
            </p:cNvPicPr>
            <p:nvPr/>
          </p:nvPicPr>
          <p:blipFill>
            <a:blip r:embed="rId3"/>
            <a:srcRect/>
            <a:stretch>
              <a:fillRect/>
            </a:stretch>
          </p:blipFill>
          <p:spPr bwMode="auto">
            <a:xfrm>
              <a:off x="6629400" y="2590800"/>
              <a:ext cx="838200" cy="502752"/>
            </a:xfrm>
            <a:prstGeom prst="rect">
              <a:avLst/>
            </a:prstGeom>
            <a:noFill/>
            <a:ln w="9525">
              <a:noFill/>
              <a:miter lim="800000"/>
              <a:headEnd/>
              <a:tailEnd/>
            </a:ln>
          </p:spPr>
        </p:pic>
        <p:sp>
          <p:nvSpPr>
            <p:cNvPr id="39" name="TextBox 50"/>
            <p:cNvSpPr txBox="1">
              <a:spLocks noChangeArrowheads="1"/>
            </p:cNvSpPr>
            <p:nvPr/>
          </p:nvSpPr>
          <p:spPr bwMode="auto">
            <a:xfrm>
              <a:off x="6623840" y="2610079"/>
              <a:ext cx="854030" cy="483473"/>
            </a:xfrm>
            <a:prstGeom prst="rect">
              <a:avLst/>
            </a:prstGeom>
            <a:noFill/>
            <a:ln w="9525">
              <a:noFill/>
              <a:miter lim="800000"/>
              <a:headEnd/>
              <a:tailEnd/>
            </a:ln>
          </p:spPr>
          <p:txBody>
            <a:bodyPr wrap="none" anchor="ctr">
              <a:spAutoFit/>
            </a:bodyPr>
            <a:lstStyle/>
            <a:p>
              <a:pPr algn="ctr"/>
              <a:r>
                <a:rPr lang="en-US" b="1" dirty="0">
                  <a:solidFill>
                    <a:srgbClr val="FF0000"/>
                  </a:solidFill>
                  <a:latin typeface="Calibri" pitchFamily="34" charset="0"/>
                  <a:cs typeface="Calibri" pitchFamily="34" charset="0"/>
                </a:rPr>
                <a:t>A-H: </a:t>
              </a:r>
              <a:r>
                <a:rPr lang="en-US" b="1" dirty="0" smtClean="0">
                  <a:solidFill>
                    <a:srgbClr val="FF0000"/>
                  </a:solidFill>
                  <a:latin typeface="Calibri" pitchFamily="34" charset="0"/>
                  <a:cs typeface="Calibri" pitchFamily="34" charset="0"/>
                </a:rPr>
                <a:t>PS1</a:t>
              </a:r>
              <a:endParaRPr lang="en-US" b="1" dirty="0">
                <a:solidFill>
                  <a:srgbClr val="FF0000"/>
                </a:solidFill>
                <a:latin typeface="Calibri" pitchFamily="34" charset="0"/>
                <a:cs typeface="Calibri" pitchFamily="34" charset="0"/>
              </a:endParaRPr>
            </a:p>
            <a:p>
              <a:pPr algn="ctr"/>
              <a:r>
                <a:rPr lang="en-US" b="1" dirty="0" smtClean="0">
                  <a:solidFill>
                    <a:srgbClr val="FF0000"/>
                  </a:solidFill>
                  <a:latin typeface="Calibri" pitchFamily="34" charset="0"/>
                  <a:cs typeface="Calibri" pitchFamily="34" charset="0"/>
                </a:rPr>
                <a:t>H’-R: PS2</a:t>
              </a:r>
              <a:endParaRPr lang="en-US" b="1" dirty="0">
                <a:solidFill>
                  <a:srgbClr val="FF0000"/>
                </a:solidFill>
                <a:latin typeface="Calibri" pitchFamily="34" charset="0"/>
                <a:cs typeface="Calibri" pitchFamily="34" charset="0"/>
              </a:endParaRPr>
            </a:p>
            <a:p>
              <a:pPr algn="ctr"/>
              <a:r>
                <a:rPr lang="en-US" b="1" dirty="0" smtClean="0">
                  <a:solidFill>
                    <a:srgbClr val="FF0000"/>
                  </a:solidFill>
                  <a:latin typeface="Calibri" pitchFamily="34" charset="0"/>
                  <a:cs typeface="Calibri" pitchFamily="34" charset="0"/>
                </a:rPr>
                <a:t>R’-</a:t>
              </a:r>
              <a:r>
                <a:rPr lang="en-US" b="1" dirty="0">
                  <a:solidFill>
                    <a:srgbClr val="FF0000"/>
                  </a:solidFill>
                  <a:latin typeface="Calibri" pitchFamily="34" charset="0"/>
                  <a:cs typeface="Calibri" pitchFamily="34" charset="0"/>
                </a:rPr>
                <a:t>Z: </a:t>
              </a:r>
              <a:r>
                <a:rPr lang="en-US" b="1" dirty="0" smtClean="0">
                  <a:solidFill>
                    <a:srgbClr val="FF0000"/>
                  </a:solidFill>
                  <a:latin typeface="Calibri" pitchFamily="34" charset="0"/>
                  <a:cs typeface="Calibri" pitchFamily="34" charset="0"/>
                </a:rPr>
                <a:t>PS3</a:t>
              </a:r>
              <a:endParaRPr lang="en-US" sz="2000" b="1" dirty="0">
                <a:solidFill>
                  <a:srgbClr val="FF0000"/>
                </a:solidFill>
                <a:latin typeface="Calibri" pitchFamily="34" charset="0"/>
                <a:cs typeface="Calibri" pitchFamily="34" charset="0"/>
              </a:endParaRPr>
            </a:p>
          </p:txBody>
        </p:sp>
      </p:grpSp>
      <p:cxnSp>
        <p:nvCxnSpPr>
          <p:cNvPr id="41" name="Straight Arrow Connector 40"/>
          <p:cNvCxnSpPr/>
          <p:nvPr/>
        </p:nvCxnSpPr>
        <p:spPr bwMode="auto">
          <a:xfrm flipV="1">
            <a:off x="4916180" y="3258890"/>
            <a:ext cx="1634279" cy="808032"/>
          </a:xfrm>
          <a:prstGeom prst="straightConnector1">
            <a:avLst/>
          </a:prstGeom>
          <a:solidFill>
            <a:srgbClr val="FFCC99"/>
          </a:solidFill>
          <a:ln w="50800" cap="flat" cmpd="sng" algn="ctr">
            <a:solidFill>
              <a:schemeClr val="accent2">
                <a:lumMod val="75000"/>
              </a:schemeClr>
            </a:solidFill>
            <a:prstDash val="solid"/>
            <a:round/>
            <a:headEnd type="none" w="med" len="med"/>
            <a:tailEnd type="arrow"/>
          </a:ln>
          <a:effectLst/>
        </p:spPr>
      </p:cxnSp>
      <p:sp>
        <p:nvSpPr>
          <p:cNvPr id="44" name="TextBox 43"/>
          <p:cNvSpPr txBox="1"/>
          <p:nvPr/>
        </p:nvSpPr>
        <p:spPr>
          <a:xfrm>
            <a:off x="3748083" y="4902770"/>
            <a:ext cx="1005356" cy="584775"/>
          </a:xfrm>
          <a:prstGeom prst="rect">
            <a:avLst/>
          </a:prstGeom>
          <a:noFill/>
        </p:spPr>
        <p:txBody>
          <a:bodyPr wrap="square" rtlCol="0">
            <a:spAutoFit/>
          </a:bodyPr>
          <a:lstStyle/>
          <a:p>
            <a:pPr algn="ctr"/>
            <a:r>
              <a:rPr lang="en-US" sz="1600" b="1" dirty="0" smtClean="0">
                <a:solidFill>
                  <a:schemeClr val="accent2">
                    <a:lumMod val="50000"/>
                  </a:schemeClr>
                </a:solidFill>
              </a:rPr>
              <a:t>Partition</a:t>
            </a:r>
          </a:p>
          <a:p>
            <a:pPr algn="ctr"/>
            <a:r>
              <a:rPr lang="en-US" sz="1600" b="1" dirty="0" smtClean="0">
                <a:solidFill>
                  <a:schemeClr val="accent2">
                    <a:lumMod val="50000"/>
                  </a:schemeClr>
                </a:solidFill>
              </a:rPr>
              <a:t>Map</a:t>
            </a:r>
            <a:endParaRPr lang="en-US" sz="1600" b="1" dirty="0">
              <a:solidFill>
                <a:schemeClr val="accent2">
                  <a:lumMod val="50000"/>
                </a:schemeClr>
              </a:solidFill>
            </a:endParaRPr>
          </a:p>
        </p:txBody>
      </p:sp>
      <p:sp>
        <p:nvSpPr>
          <p:cNvPr id="47" name="TextBox 33"/>
          <p:cNvSpPr txBox="1">
            <a:spLocks noChangeArrowheads="1"/>
          </p:cNvSpPr>
          <p:nvPr/>
        </p:nvSpPr>
        <p:spPr bwMode="auto">
          <a:xfrm>
            <a:off x="3508754" y="1077981"/>
            <a:ext cx="1979081" cy="338555"/>
          </a:xfrm>
          <a:prstGeom prst="rect">
            <a:avLst/>
          </a:prstGeom>
          <a:noFill/>
          <a:ln w="9525">
            <a:noFill/>
            <a:miter lim="800000"/>
            <a:headEnd/>
            <a:tailEnd/>
          </a:ln>
        </p:spPr>
        <p:txBody>
          <a:bodyPr wrap="square">
            <a:spAutoFit/>
          </a:bodyPr>
          <a:lstStyle/>
          <a:p>
            <a:r>
              <a:rPr lang="en-US" sz="1600" b="1" dirty="0" smtClean="0">
                <a:latin typeface="Segoe UI" pitchFamily="34" charset="0"/>
                <a:ea typeface="Segoe UI" pitchFamily="34" charset="0"/>
                <a:cs typeface="Segoe UI" pitchFamily="34" charset="0"/>
              </a:rPr>
              <a:t>Blob Index </a:t>
            </a:r>
            <a:endParaRPr lang="en-US" sz="1600" b="1" dirty="0">
              <a:latin typeface="Segoe UI" pitchFamily="34" charset="0"/>
              <a:ea typeface="Segoe UI" pitchFamily="34" charset="0"/>
              <a:cs typeface="Segoe UI" pitchFamily="34" charset="0"/>
            </a:endParaRPr>
          </a:p>
        </p:txBody>
      </p:sp>
      <p:sp>
        <p:nvSpPr>
          <p:cNvPr id="48" name="Rounded Rectangle 47"/>
          <p:cNvSpPr>
            <a:spLocks noChangeArrowheads="1"/>
          </p:cNvSpPr>
          <p:nvPr/>
        </p:nvSpPr>
        <p:spPr bwMode="auto">
          <a:xfrm>
            <a:off x="4094095" y="3976199"/>
            <a:ext cx="692067" cy="245620"/>
          </a:xfrm>
          <a:prstGeom prst="roundRect">
            <a:avLst>
              <a:gd name="adj" fmla="val 16667"/>
            </a:avLst>
          </a:prstGeom>
          <a:noFill/>
          <a:ln w="25400" algn="ctr">
            <a:solidFill>
              <a:srgbClr val="FF0000"/>
            </a:solidFill>
            <a:round/>
            <a:headEnd/>
            <a:tailEnd/>
          </a:ln>
        </p:spPr>
        <p:txBody>
          <a:bodyPr wrap="none"/>
          <a:lstStyle/>
          <a:p>
            <a:endParaRPr lang="en-US" dirty="0"/>
          </a:p>
        </p:txBody>
      </p:sp>
      <p:sp>
        <p:nvSpPr>
          <p:cNvPr id="50" name="TextBox 49"/>
          <p:cNvSpPr txBox="1"/>
          <p:nvPr/>
        </p:nvSpPr>
        <p:spPr>
          <a:xfrm>
            <a:off x="7713246" y="3091750"/>
            <a:ext cx="1139768" cy="523220"/>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Partition Map</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3" name="Freeform 2"/>
          <p:cNvSpPr/>
          <p:nvPr/>
        </p:nvSpPr>
        <p:spPr>
          <a:xfrm>
            <a:off x="3560053" y="3158413"/>
            <a:ext cx="1807825"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reeform 56"/>
          <p:cNvSpPr/>
          <p:nvPr/>
        </p:nvSpPr>
        <p:spPr>
          <a:xfrm>
            <a:off x="3569848" y="4425565"/>
            <a:ext cx="1798030"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3970135064"/>
              </p:ext>
            </p:extLst>
          </p:nvPr>
        </p:nvGraphicFramePr>
        <p:xfrm>
          <a:off x="3550248" y="1481064"/>
          <a:ext cx="1794097" cy="2116172"/>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3564"/>
                <a:gridCol w="631792"/>
                <a:gridCol w="578741"/>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sunrise</a:t>
                      </a:r>
                      <a:endParaRPr lang="en-US" sz="1200" b="1" dirty="0">
                        <a:latin typeface="Calibri" pitchFamily="34" charset="0"/>
                        <a:cs typeface="Calibri" pitchFamily="34" charset="0"/>
                      </a:endParaRPr>
                    </a:p>
                  </a:txBody>
                  <a:tcPr marL="68598" marR="68598"/>
                </a:tc>
              </a:tr>
            </a:tbl>
          </a:graphicData>
        </a:graphic>
      </p:graphicFrame>
      <p:sp>
        <p:nvSpPr>
          <p:cNvPr id="46" name="Text Placeholder 5"/>
          <p:cNvSpPr txBox="1">
            <a:spLocks/>
          </p:cNvSpPr>
          <p:nvPr/>
        </p:nvSpPr>
        <p:spPr>
          <a:xfrm>
            <a:off x="415" y="4767672"/>
            <a:ext cx="3472422" cy="2032328"/>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UI" pitchFamily="34" charset="0"/>
              <a:ea typeface="Segoe UI" pitchFamily="34" charset="0"/>
              <a:cs typeface="Segoe UI" pitchFamily="34" charset="0"/>
            </a:endParaRPr>
          </a:p>
        </p:txBody>
      </p:sp>
      <p:sp>
        <p:nvSpPr>
          <p:cNvPr id="9" name="Flowchart: Document 8"/>
          <p:cNvSpPr/>
          <p:nvPr/>
        </p:nvSpPr>
        <p:spPr bwMode="auto">
          <a:xfrm>
            <a:off x="6876600" y="3017417"/>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2"/>
                </a:solidFill>
                <a:latin typeface="Segoe UI" pitchFamily="34" charset="0"/>
                <a:ea typeface="Segoe UI" pitchFamily="34" charset="0"/>
                <a:cs typeface="Segoe UI" pitchFamily="34" charset="0"/>
              </a:rPr>
              <a:t>A-H</a:t>
            </a:r>
          </a:p>
        </p:txBody>
      </p:sp>
      <p:sp>
        <p:nvSpPr>
          <p:cNvPr id="45" name="Flowchart: Document 44"/>
          <p:cNvSpPr/>
          <p:nvPr/>
        </p:nvSpPr>
        <p:spPr bwMode="auto">
          <a:xfrm>
            <a:off x="8042449" y="4348464"/>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2"/>
                </a:solidFill>
                <a:latin typeface="Segoe UI" pitchFamily="34" charset="0"/>
                <a:ea typeface="Segoe UI" pitchFamily="34" charset="0"/>
                <a:cs typeface="Segoe UI" pitchFamily="34" charset="0"/>
              </a:rPr>
              <a:t>R’-Z</a:t>
            </a:r>
          </a:p>
        </p:txBody>
      </p:sp>
      <p:sp>
        <p:nvSpPr>
          <p:cNvPr id="58" name="Flowchart: Document 57"/>
          <p:cNvSpPr/>
          <p:nvPr/>
        </p:nvSpPr>
        <p:spPr bwMode="auto">
          <a:xfrm>
            <a:off x="6540455" y="4392372"/>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2"/>
                </a:solidFill>
                <a:latin typeface="Segoe UI" pitchFamily="34" charset="0"/>
                <a:ea typeface="Segoe UI" pitchFamily="34" charset="0"/>
                <a:cs typeface="Segoe UI" pitchFamily="34" charset="0"/>
              </a:rPr>
              <a:t>H’-R</a:t>
            </a:r>
          </a:p>
        </p:txBody>
      </p:sp>
    </p:spTree>
    <p:extLst>
      <p:ext uri="{BB962C8B-B14F-4D97-AF65-F5344CB8AC3E}">
        <p14:creationId xmlns:p14="http://schemas.microsoft.com/office/powerpoint/2010/main" val="1074855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blinds(horizontal)">
                                      <p:cBhvr>
                                        <p:cTn id="7" dur="500"/>
                                        <p:tgtEl>
                                          <p:spTgt spid="5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
                                            <p:txEl>
                                              <p:pRg st="2" end="2"/>
                                            </p:txEl>
                                          </p:spTgt>
                                        </p:tgtEl>
                                        <p:attrNameLst>
                                          <p:attrName>style.visibility</p:attrName>
                                        </p:attrNameLst>
                                      </p:cBhvr>
                                      <p:to>
                                        <p:strVal val="visible"/>
                                      </p:to>
                                    </p:set>
                                    <p:animEffect transition="in" filter="blinds(horizontal)">
                                      <p:cBhvr>
                                        <p:cTn id="10" dur="500"/>
                                        <p:tgtEl>
                                          <p:spTgt spid="53">
                                            <p:txEl>
                                              <p:pRg st="2" end="2"/>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outVertical)">
                                      <p:cBhvr>
                                        <p:cTn id="13" dur="1000"/>
                                        <p:tgtEl>
                                          <p:spTgt spid="3"/>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barn(outVertical)">
                                      <p:cBhvr>
                                        <p:cTn id="16" dur="1000"/>
                                        <p:tgtEl>
                                          <p:spTgt spid="57"/>
                                        </p:tgtEl>
                                      </p:cBhvr>
                                    </p:animEffect>
                                  </p:childTnLst>
                                </p:cTn>
                              </p:par>
                            </p:childTnLst>
                          </p:cTn>
                        </p:par>
                        <p:par>
                          <p:cTn id="17" fill="hold">
                            <p:stCondLst>
                              <p:cond delay="1000"/>
                            </p:stCondLst>
                            <p:childTnLst>
                              <p:par>
                                <p:cTn id="18" presetID="10" presetClass="entr" presetSubtype="0" fill="hold" nodeType="afterEffect">
                                  <p:stCondLst>
                                    <p:cond delay="25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10" presetClass="entr" presetSubtype="0" fill="hold" nodeType="withEffect">
                                  <p:stCondLst>
                                    <p:cond delay="25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25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childTnLst>
                          </p:cTn>
                        </p:par>
                        <p:par>
                          <p:cTn id="27" fill="hold">
                            <p:stCondLst>
                              <p:cond delay="1750"/>
                            </p:stCondLst>
                            <p:childTnLst>
                              <p:par>
                                <p:cTn id="28" presetID="42" presetClass="path" presetSubtype="0" accel="50000" decel="50000" fill="hold" nodeType="afterEffect">
                                  <p:stCondLst>
                                    <p:cond delay="500"/>
                                  </p:stCondLst>
                                  <p:childTnLst>
                                    <p:animMotion origin="layout" path="M -1.00052E-6 -0.00231 L -1.00052E-6 0.09815 " pathEditMode="relative" rAng="0" ptsTypes="AA">
                                      <p:cBhvr>
                                        <p:cTn id="29" dur="2000" fill="hold"/>
                                        <p:tgtEl>
                                          <p:spTgt spid="56"/>
                                        </p:tgtEl>
                                        <p:attrNameLst>
                                          <p:attrName>ppt_x</p:attrName>
                                          <p:attrName>ppt_y</p:attrName>
                                        </p:attrNameLst>
                                      </p:cBhvr>
                                      <p:rCtr x="0" y="5023"/>
                                    </p:animMotion>
                                  </p:childTnLst>
                                </p:cTn>
                              </p:par>
                              <p:par>
                                <p:cTn id="30" presetID="42" presetClass="path" presetSubtype="0" accel="50000" decel="50000" fill="hold" nodeType="withEffect">
                                  <p:stCondLst>
                                    <p:cond delay="500"/>
                                  </p:stCondLst>
                                  <p:childTnLst>
                                    <p:animMotion origin="layout" path="M -1.27671E-6 0.0125 L 0.00065 -0.10162 " pathEditMode="relative" rAng="0" ptsTypes="AA">
                                      <p:cBhvr>
                                        <p:cTn id="31" dur="2000" fill="hold"/>
                                        <p:tgtEl>
                                          <p:spTgt spid="54"/>
                                        </p:tgtEl>
                                        <p:attrNameLst>
                                          <p:attrName>ppt_x</p:attrName>
                                          <p:attrName>ppt_y</p:attrName>
                                        </p:attrNameLst>
                                      </p:cBhvr>
                                      <p:rCtr x="26" y="-5718"/>
                                    </p:animMotion>
                                  </p:childTnLst>
                                </p:cTn>
                              </p:par>
                              <p:par>
                                <p:cTn id="32" presetID="1" presetClass="exit" presetSubtype="0" fill="hold" grpId="1" nodeType="withEffect">
                                  <p:stCondLst>
                                    <p:cond delay="0"/>
                                  </p:stCondLst>
                                  <p:childTnLst>
                                    <p:set>
                                      <p:cBhvr>
                                        <p:cTn id="33" dur="1" fill="hold">
                                          <p:stCondLst>
                                            <p:cond delay="0"/>
                                          </p:stCondLst>
                                        </p:cTn>
                                        <p:tgtEl>
                                          <p:spTgt spid="3"/>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5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52"/>
                                        </p:tgtEl>
                                      </p:cBhvr>
                                    </p:animEffect>
                                    <p:set>
                                      <p:cBhvr>
                                        <p:cTn id="38" dur="1" fill="hold">
                                          <p:stCondLst>
                                            <p:cond delay="499"/>
                                          </p:stCondLst>
                                        </p:cTn>
                                        <p:tgtEl>
                                          <p:spTgt spid="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7" presetClass="path" presetSubtype="0" accel="50000" decel="50000" fill="hold" nodeType="clickEffect">
                                  <p:stCondLst>
                                    <p:cond delay="0"/>
                                  </p:stCondLst>
                                  <p:childTnLst>
                                    <p:animMotion origin="layout" path="M 0.00143 -0.09491 L 0.08351 -0.11366 C 0.10005 -0.11482 0.12337 -0.10972 0.14565 -0.09306 C 0.17158 -0.07523 0.1919 -0.06065 0.20349 -0.03611 L 0.26316 0.05995 " pathEditMode="relative" rAng="1148995" ptsTypes="FffFF">
                                      <p:cBhvr>
                                        <p:cTn id="42" dur="2000" fill="hold"/>
                                        <p:tgtEl>
                                          <p:spTgt spid="54"/>
                                        </p:tgtEl>
                                        <p:attrNameLst>
                                          <p:attrName>ppt_x</p:attrName>
                                          <p:attrName>ppt_y</p:attrName>
                                        </p:attrNameLst>
                                      </p:cBhvr>
                                      <p:rCtr x="13809" y="4005"/>
                                    </p:animMotion>
                                  </p:childTnLst>
                                </p:cTn>
                              </p:par>
                              <p:par>
                                <p:cTn id="43" presetID="6" presetClass="emph" presetSubtype="0" fill="hold" nodeType="withEffect">
                                  <p:stCondLst>
                                    <p:cond delay="0"/>
                                  </p:stCondLst>
                                  <p:childTnLst>
                                    <p:animScale>
                                      <p:cBhvr>
                                        <p:cTn id="44" dur="2000" fill="hold"/>
                                        <p:tgtEl>
                                          <p:spTgt spid="54"/>
                                        </p:tgtEl>
                                      </p:cBhvr>
                                      <p:by x="25000" y="25000"/>
                                    </p:animScale>
                                  </p:childTnLst>
                                </p:cTn>
                              </p:par>
                              <p:par>
                                <p:cTn id="45" presetID="42" presetClass="path" presetSubtype="0" accel="50000" decel="50000" fill="hold" nodeType="withEffect">
                                  <p:stCondLst>
                                    <p:cond delay="0"/>
                                  </p:stCondLst>
                                  <p:childTnLst>
                                    <p:animMotion origin="layout" path="M 9.32777E-7 3.33333E-6 L 0.3068 0.11643 " pathEditMode="relative" rAng="0" ptsTypes="AA">
                                      <p:cBhvr>
                                        <p:cTn id="46" dur="2000" fill="hold"/>
                                        <p:tgtEl>
                                          <p:spTgt spid="55"/>
                                        </p:tgtEl>
                                        <p:attrNameLst>
                                          <p:attrName>ppt_x</p:attrName>
                                          <p:attrName>ppt_y</p:attrName>
                                        </p:attrNameLst>
                                      </p:cBhvr>
                                      <p:rCtr x="15334" y="5810"/>
                                    </p:animMotion>
                                  </p:childTnLst>
                                </p:cTn>
                              </p:par>
                              <p:par>
                                <p:cTn id="47" presetID="6" presetClass="emph" presetSubtype="0" fill="hold" nodeType="withEffect">
                                  <p:stCondLst>
                                    <p:cond delay="0"/>
                                  </p:stCondLst>
                                  <p:childTnLst>
                                    <p:animScale>
                                      <p:cBhvr>
                                        <p:cTn id="48" dur="2000" fill="hold"/>
                                        <p:tgtEl>
                                          <p:spTgt spid="55"/>
                                        </p:tgtEl>
                                      </p:cBhvr>
                                      <p:by x="25000" y="25000"/>
                                    </p:animScale>
                                  </p:childTnLst>
                                </p:cTn>
                              </p:par>
                              <p:par>
                                <p:cTn id="49" presetID="37" presetClass="path" presetSubtype="0" accel="50000" decel="50000" fill="hold" nodeType="withEffect">
                                  <p:stCondLst>
                                    <p:cond delay="0"/>
                                  </p:stCondLst>
                                  <p:childTnLst>
                                    <p:animMotion origin="layout" path="M -2.65763E-6 0.09815 L 0.11399 0.13403 C 0.1381 0.14653 0.17158 0.14074 0.20441 0.12199 C 0.24166 0.10487 0.27137 0.0794 0.28935 0.05162 L 0.37859 -0.08078 " pathEditMode="relative" rAng="-895908" ptsTypes="FffFF">
                                      <p:cBhvr>
                                        <p:cTn id="50" dur="2000" fill="hold"/>
                                        <p:tgtEl>
                                          <p:spTgt spid="56"/>
                                        </p:tgtEl>
                                        <p:attrNameLst>
                                          <p:attrName>ppt_x</p:attrName>
                                          <p:attrName>ppt_y</p:attrName>
                                        </p:attrNameLst>
                                      </p:cBhvr>
                                      <p:rCtr x="19789" y="-3194"/>
                                    </p:animMotion>
                                  </p:childTnLst>
                                </p:cTn>
                              </p:par>
                              <p:par>
                                <p:cTn id="51" presetID="6" presetClass="emph" presetSubtype="0" fill="hold" nodeType="withEffect">
                                  <p:stCondLst>
                                    <p:cond delay="0"/>
                                  </p:stCondLst>
                                  <p:childTnLst>
                                    <p:animScale>
                                      <p:cBhvr>
                                        <p:cTn id="52" dur="2000" fill="hold"/>
                                        <p:tgtEl>
                                          <p:spTgt spid="56"/>
                                        </p:tgtEl>
                                      </p:cBhvr>
                                      <p:by x="25000" y="25000"/>
                                    </p:animScale>
                                  </p:childTnLst>
                                </p:cTn>
                              </p:par>
                              <p:par>
                                <p:cTn id="53" presetID="3" presetClass="exit" presetSubtype="10" fill="hold" grpId="0" nodeType="withEffect">
                                  <p:stCondLst>
                                    <p:cond delay="0"/>
                                  </p:stCondLst>
                                  <p:childTnLst>
                                    <p:animEffect transition="out" filter="blinds(horizontal)">
                                      <p:cBhvr>
                                        <p:cTn id="54" dur="500"/>
                                        <p:tgtEl>
                                          <p:spTgt spid="47"/>
                                        </p:tgtEl>
                                      </p:cBhvr>
                                    </p:animEffect>
                                    <p:set>
                                      <p:cBhvr>
                                        <p:cTn id="55" dur="1" fill="hold">
                                          <p:stCondLst>
                                            <p:cond delay="499"/>
                                          </p:stCondLst>
                                        </p:cTn>
                                        <p:tgtEl>
                                          <p:spTgt spid="47"/>
                                        </p:tgtEl>
                                        <p:attrNameLst>
                                          <p:attrName>style.visibility</p:attrName>
                                        </p:attrNameLst>
                                      </p:cBhvr>
                                      <p:to>
                                        <p:strVal val="hidden"/>
                                      </p:to>
                                    </p:set>
                                  </p:childTnLst>
                                </p:cTn>
                              </p:par>
                            </p:childTnLst>
                          </p:cTn>
                        </p:par>
                        <p:par>
                          <p:cTn id="56" fill="hold">
                            <p:stCondLst>
                              <p:cond delay="2000"/>
                            </p:stCondLst>
                            <p:childTnLst>
                              <p:par>
                                <p:cTn id="57" presetID="22" presetClass="entr" presetSubtype="4"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down)">
                                      <p:cBhvr>
                                        <p:cTn id="62" dur="500"/>
                                        <p:tgtEl>
                                          <p:spTgt spid="4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wipe(down)">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blinds(horizontal)">
                                      <p:cBhvr>
                                        <p:cTn id="70" dur="500"/>
                                        <p:tgtEl>
                                          <p:spTgt spid="5"/>
                                        </p:tgtEl>
                                      </p:cBhvr>
                                    </p:animEffect>
                                  </p:childTnLst>
                                </p:cTn>
                              </p:par>
                              <p:par>
                                <p:cTn id="71" presetID="3" presetClass="entr" presetSubtype="10" fill="hold" nodeType="withEffect">
                                  <p:stCondLst>
                                    <p:cond delay="0"/>
                                  </p:stCondLst>
                                  <p:childTnLst>
                                    <p:set>
                                      <p:cBhvr>
                                        <p:cTn id="72" dur="1" fill="hold">
                                          <p:stCondLst>
                                            <p:cond delay="0"/>
                                          </p:stCondLst>
                                        </p:cTn>
                                        <p:tgtEl>
                                          <p:spTgt spid="53">
                                            <p:txEl>
                                              <p:pRg st="4" end="4"/>
                                            </p:txEl>
                                          </p:spTgt>
                                        </p:tgtEl>
                                        <p:attrNameLst>
                                          <p:attrName>style.visibility</p:attrName>
                                        </p:attrNameLst>
                                      </p:cBhvr>
                                      <p:to>
                                        <p:strVal val="visible"/>
                                      </p:to>
                                    </p:set>
                                    <p:animEffect transition="in" filter="blinds(horizontal)">
                                      <p:cBhvr>
                                        <p:cTn id="73" dur="500"/>
                                        <p:tgtEl>
                                          <p:spTgt spid="53">
                                            <p:txEl>
                                              <p:pRg st="4" end="4"/>
                                            </p:txEl>
                                          </p:spTgt>
                                        </p:tgtEl>
                                      </p:cBhvr>
                                    </p:animEffect>
                                  </p:childTnLst>
                                </p:cTn>
                              </p:par>
                              <p:par>
                                <p:cTn id="74" presetID="1" presetClass="entr" presetSubtype="0"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childTnLst>
                                </p:cTn>
                              </p:par>
                              <p:par>
                                <p:cTn id="84" presetID="3" presetClass="entr" presetSubtype="10" fill="hold" nodeType="withEffect">
                                  <p:stCondLst>
                                    <p:cond delay="0"/>
                                  </p:stCondLst>
                                  <p:childTnLst>
                                    <p:set>
                                      <p:cBhvr>
                                        <p:cTn id="85" dur="1" fill="hold">
                                          <p:stCondLst>
                                            <p:cond delay="0"/>
                                          </p:stCondLst>
                                        </p:cTn>
                                        <p:tgtEl>
                                          <p:spTgt spid="53">
                                            <p:txEl>
                                              <p:pRg st="6" end="6"/>
                                            </p:txEl>
                                          </p:spTgt>
                                        </p:tgtEl>
                                        <p:attrNameLst>
                                          <p:attrName>style.visibility</p:attrName>
                                        </p:attrNameLst>
                                      </p:cBhvr>
                                      <p:to>
                                        <p:strVal val="visible"/>
                                      </p:to>
                                    </p:set>
                                    <p:animEffect transition="in" filter="blinds(horizontal)">
                                      <p:cBhvr>
                                        <p:cTn id="86" dur="500"/>
                                        <p:tgtEl>
                                          <p:spTgt spid="53">
                                            <p:txEl>
                                              <p:pRg st="6" end="6"/>
                                            </p:txEl>
                                          </p:spTgt>
                                        </p:tgtEl>
                                      </p:cBhvr>
                                    </p:animEffect>
                                  </p:childTnLst>
                                </p:cTn>
                              </p:par>
                              <p:par>
                                <p:cTn id="87" presetID="0" presetClass="path" presetSubtype="0" accel="50000" decel="50000" fill="hold" nodeType="withEffect">
                                  <p:stCondLst>
                                    <p:cond delay="0"/>
                                  </p:stCondLst>
                                  <p:childTnLst>
                                    <p:animMotion origin="layout" path="M 0.42813 -0.27961 L -4.16667E-6 3.79278E-6 " pathEditMode="relative" rAng="0" ptsTypes="AA">
                                      <p:cBhvr>
                                        <p:cTn id="88" dur="2000" fill="hold"/>
                                        <p:tgtEl>
                                          <p:spTgt spid="4"/>
                                        </p:tgtEl>
                                        <p:attrNameLst>
                                          <p:attrName>ppt_x</p:attrName>
                                          <p:attrName>ppt_y</p:attrName>
                                        </p:attrNameLst>
                                      </p:cBhvr>
                                      <p:rCtr x="-21406" y="13969"/>
                                    </p:animMotion>
                                  </p:childTnLst>
                                </p:cTn>
                              </p:par>
                              <p:par>
                                <p:cTn id="89" presetID="3" presetClass="entr" presetSubtype="1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blinds(horizontal)">
                                      <p:cBhvr>
                                        <p:cTn id="91" dur="500"/>
                                        <p:tgtEl>
                                          <p:spTgt spid="44"/>
                                        </p:tgtEl>
                                      </p:cBhvr>
                                    </p:animEffect>
                                  </p:childTnLst>
                                </p:cTn>
                              </p:par>
                            </p:childTnLst>
                          </p:cTn>
                        </p:par>
                      </p:childTnLst>
                    </p:cTn>
                  </p:par>
                  <p:par>
                    <p:cTn id="92" fill="hold">
                      <p:stCondLst>
                        <p:cond delay="indefinite"/>
                      </p:stCondLst>
                      <p:childTnLst>
                        <p:par>
                          <p:cTn id="93" fill="hold">
                            <p:stCondLst>
                              <p:cond delay="0"/>
                            </p:stCondLst>
                            <p:childTnLst>
                              <p:par>
                                <p:cTn id="94" presetID="17" presetClass="entr" presetSubtype="8" fill="hold" nodeType="clickEffect">
                                  <p:stCondLst>
                                    <p:cond delay="0"/>
                                  </p:stCondLst>
                                  <p:childTnLst>
                                    <p:set>
                                      <p:cBhvr>
                                        <p:cTn id="95" dur="1" fill="hold">
                                          <p:stCondLst>
                                            <p:cond delay="0"/>
                                          </p:stCondLst>
                                        </p:cTn>
                                        <p:tgtEl>
                                          <p:spTgt spid="41"/>
                                        </p:tgtEl>
                                        <p:attrNameLst>
                                          <p:attrName>style.visibility</p:attrName>
                                        </p:attrNameLst>
                                      </p:cBhvr>
                                      <p:to>
                                        <p:strVal val="visible"/>
                                      </p:to>
                                    </p:set>
                                    <p:anim calcmode="lin" valueType="num">
                                      <p:cBhvr>
                                        <p:cTn id="96" dur="500" fill="hold"/>
                                        <p:tgtEl>
                                          <p:spTgt spid="41"/>
                                        </p:tgtEl>
                                        <p:attrNameLst>
                                          <p:attrName>ppt_x</p:attrName>
                                        </p:attrNameLst>
                                      </p:cBhvr>
                                      <p:tavLst>
                                        <p:tav tm="0">
                                          <p:val>
                                            <p:strVal val="#ppt_x-#ppt_w/2"/>
                                          </p:val>
                                        </p:tav>
                                        <p:tav tm="100000">
                                          <p:val>
                                            <p:strVal val="#ppt_x"/>
                                          </p:val>
                                        </p:tav>
                                      </p:tavLst>
                                    </p:anim>
                                    <p:anim calcmode="lin" valueType="num">
                                      <p:cBhvr>
                                        <p:cTn id="97" dur="500" fill="hold"/>
                                        <p:tgtEl>
                                          <p:spTgt spid="41"/>
                                        </p:tgtEl>
                                        <p:attrNameLst>
                                          <p:attrName>ppt_y</p:attrName>
                                        </p:attrNameLst>
                                      </p:cBhvr>
                                      <p:tavLst>
                                        <p:tav tm="0">
                                          <p:val>
                                            <p:strVal val="#ppt_y"/>
                                          </p:val>
                                        </p:tav>
                                        <p:tav tm="100000">
                                          <p:val>
                                            <p:strVal val="#ppt_y"/>
                                          </p:val>
                                        </p:tav>
                                      </p:tavLst>
                                    </p:anim>
                                    <p:anim calcmode="lin" valueType="num">
                                      <p:cBhvr>
                                        <p:cTn id="98" dur="500" fill="hold"/>
                                        <p:tgtEl>
                                          <p:spTgt spid="41"/>
                                        </p:tgtEl>
                                        <p:attrNameLst>
                                          <p:attrName>ppt_w</p:attrName>
                                        </p:attrNameLst>
                                      </p:cBhvr>
                                      <p:tavLst>
                                        <p:tav tm="0">
                                          <p:val>
                                            <p:fltVal val="0"/>
                                          </p:val>
                                        </p:tav>
                                        <p:tav tm="100000">
                                          <p:val>
                                            <p:strVal val="#ppt_w"/>
                                          </p:val>
                                        </p:tav>
                                      </p:tavLst>
                                    </p:anim>
                                    <p:anim calcmode="lin" valueType="num">
                                      <p:cBhvr>
                                        <p:cTn id="99" dur="500" fill="hold"/>
                                        <p:tgtEl>
                                          <p:spTgt spid="41"/>
                                        </p:tgtEl>
                                        <p:attrNameLst>
                                          <p:attrName>ppt_h</p:attrName>
                                        </p:attrNameLst>
                                      </p:cBhvr>
                                      <p:tavLst>
                                        <p:tav tm="0">
                                          <p:val>
                                            <p:strVal val="#ppt_h"/>
                                          </p:val>
                                        </p:tav>
                                        <p:tav tm="100000">
                                          <p:val>
                                            <p:strVal val="#ppt_h"/>
                                          </p:val>
                                        </p:tav>
                                      </p:tavLst>
                                    </p:anim>
                                  </p:childTnLst>
                                </p:cTn>
                              </p:par>
                              <p:par>
                                <p:cTn id="100" presetID="3" presetClass="entr" presetSubtype="10" fill="hold" grpId="0" nodeType="with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blinds(horizontal)">
                                      <p:cBhvr>
                                        <p:cTn id="102" dur="500"/>
                                        <p:tgtEl>
                                          <p:spTgt spid="4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53">
                                            <p:txEl>
                                              <p:pRg st="8" end="8"/>
                                            </p:txEl>
                                          </p:spTgt>
                                        </p:tgtEl>
                                        <p:attrNameLst>
                                          <p:attrName>style.visibility</p:attrName>
                                        </p:attrNameLst>
                                      </p:cBhvr>
                                      <p:to>
                                        <p:strVal val="visible"/>
                                      </p:to>
                                    </p:set>
                                    <p:animEffect transition="in" filter="blinds(horizontal)">
                                      <p:cBhvr>
                                        <p:cTn id="107" dur="500"/>
                                        <p:tgtEl>
                                          <p:spTgt spid="5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4" grpId="0"/>
      <p:bldP spid="47" grpId="0"/>
      <p:bldP spid="48" grpId="0" animBg="1"/>
      <p:bldP spid="50" grpId="0"/>
      <p:bldP spid="3" grpId="0" animBg="1"/>
      <p:bldP spid="3" grpId="1" animBg="1"/>
      <p:bldP spid="57" grpId="0" animBg="1"/>
      <p:bldP spid="57" grpId="1" animBg="1"/>
      <p:bldP spid="9" grpId="0" animBg="1"/>
      <p:bldP spid="45" grpId="0" animBg="1"/>
      <p:bldP spid="5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Layer Concepts</a:t>
            </a:r>
            <a:endParaRPr lang="en-SG" dirty="0"/>
          </a:p>
        </p:txBody>
      </p:sp>
      <p:grpSp>
        <p:nvGrpSpPr>
          <p:cNvPr id="4" name="Group 21"/>
          <p:cNvGrpSpPr/>
          <p:nvPr/>
        </p:nvGrpSpPr>
        <p:grpSpPr>
          <a:xfrm>
            <a:off x="2578685" y="5042454"/>
            <a:ext cx="1707253" cy="1284597"/>
            <a:chOff x="1420248" y="5181602"/>
            <a:chExt cx="1707253" cy="1284597"/>
          </a:xfrm>
        </p:grpSpPr>
        <p:sp>
          <p:nvSpPr>
            <p:cNvPr id="5" name="Rectangle 4"/>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6" name="TextBox 5"/>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E2</a:t>
              </a:r>
            </a:p>
          </p:txBody>
        </p:sp>
      </p:grpSp>
      <p:grpSp>
        <p:nvGrpSpPr>
          <p:cNvPr id="7" name="Group 29"/>
          <p:cNvGrpSpPr/>
          <p:nvPr/>
        </p:nvGrpSpPr>
        <p:grpSpPr>
          <a:xfrm>
            <a:off x="4851433" y="5042454"/>
            <a:ext cx="1707253" cy="1284597"/>
            <a:chOff x="1420248" y="5181602"/>
            <a:chExt cx="1707253" cy="1284597"/>
          </a:xfrm>
        </p:grpSpPr>
        <p:sp>
          <p:nvSpPr>
            <p:cNvPr id="8" name="Rectangle 7"/>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9" name="TextBox 8"/>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E3</a:t>
              </a:r>
            </a:p>
          </p:txBody>
        </p:sp>
      </p:grpSp>
      <p:sp>
        <p:nvSpPr>
          <p:cNvPr id="10" name="Rectangle 9"/>
          <p:cNvSpPr/>
          <p:nvPr/>
        </p:nvSpPr>
        <p:spPr bwMode="auto">
          <a:xfrm>
            <a:off x="267580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1" name="Rectangle 10"/>
          <p:cNvSpPr/>
          <p:nvPr/>
        </p:nvSpPr>
        <p:spPr bwMode="auto">
          <a:xfrm>
            <a:off x="306674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2" name="Rectangle 11"/>
          <p:cNvSpPr/>
          <p:nvPr/>
        </p:nvSpPr>
        <p:spPr bwMode="auto">
          <a:xfrm>
            <a:off x="3444426"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3" name="Rectangle 12"/>
          <p:cNvSpPr/>
          <p:nvPr/>
        </p:nvSpPr>
        <p:spPr bwMode="auto">
          <a:xfrm>
            <a:off x="382211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4" name="Rectangle 13"/>
          <p:cNvSpPr/>
          <p:nvPr/>
        </p:nvSpPr>
        <p:spPr bwMode="auto">
          <a:xfrm>
            <a:off x="494855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5" name="Rectangle 14"/>
          <p:cNvSpPr/>
          <p:nvPr/>
        </p:nvSpPr>
        <p:spPr bwMode="auto">
          <a:xfrm>
            <a:off x="5339488"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6" name="Rectangle 15"/>
          <p:cNvSpPr/>
          <p:nvPr/>
        </p:nvSpPr>
        <p:spPr bwMode="auto">
          <a:xfrm>
            <a:off x="5717174"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7" name="Rectangle 16"/>
          <p:cNvSpPr/>
          <p:nvPr/>
        </p:nvSpPr>
        <p:spPr bwMode="auto">
          <a:xfrm>
            <a:off x="609486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8" name="Content Placeholder 6"/>
          <p:cNvSpPr txBox="1">
            <a:spLocks/>
          </p:cNvSpPr>
          <p:nvPr/>
        </p:nvSpPr>
        <p:spPr>
          <a:xfrm>
            <a:off x="2245813" y="1295400"/>
            <a:ext cx="4319417" cy="1676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b="1" dirty="0" smtClean="0">
                <a:latin typeface="Segoe UI" pitchFamily="34" charset="0"/>
                <a:ea typeface="Segoe UI" pitchFamily="34" charset="0"/>
                <a:cs typeface="Segoe UI" pitchFamily="34" charset="0"/>
              </a:rPr>
              <a:t>Block</a:t>
            </a:r>
            <a:endParaRPr lang="en-US" b="1" dirty="0" smtClean="0">
              <a:latin typeface="Segoe UI" pitchFamily="34" charset="0"/>
              <a:ea typeface="Segoe UI" pitchFamily="34" charset="0"/>
              <a:cs typeface="Segoe UI" pitchFamily="34" charset="0"/>
            </a:endParaRPr>
          </a:p>
          <a:p>
            <a:r>
              <a:rPr lang="en-US" sz="2400" dirty="0" smtClean="0">
                <a:latin typeface="Segoe UI" pitchFamily="34" charset="0"/>
                <a:ea typeface="Segoe UI" pitchFamily="34" charset="0"/>
                <a:cs typeface="Segoe UI" pitchFamily="34" charset="0"/>
              </a:rPr>
              <a:t>Min unit of write/read</a:t>
            </a:r>
          </a:p>
          <a:p>
            <a:r>
              <a:rPr lang="en-US" sz="2400" dirty="0" smtClean="0">
                <a:latin typeface="Segoe UI" pitchFamily="34" charset="0"/>
                <a:ea typeface="Segoe UI" pitchFamily="34" charset="0"/>
                <a:cs typeface="Segoe UI" pitchFamily="34" charset="0"/>
              </a:rPr>
              <a:t>Checksum</a:t>
            </a:r>
          </a:p>
          <a:p>
            <a:r>
              <a:rPr lang="en-US" sz="2400" dirty="0" smtClean="0">
                <a:latin typeface="Segoe UI" pitchFamily="34" charset="0"/>
                <a:ea typeface="Segoe UI" pitchFamily="34" charset="0"/>
                <a:cs typeface="Segoe UI" pitchFamily="34" charset="0"/>
              </a:rPr>
              <a:t>Up to N bytes (e.g. 4MB)</a:t>
            </a:r>
          </a:p>
        </p:txBody>
      </p:sp>
      <p:sp>
        <p:nvSpPr>
          <p:cNvPr id="19" name="Content Placeholder 6"/>
          <p:cNvSpPr txBox="1">
            <a:spLocks/>
          </p:cNvSpPr>
          <p:nvPr/>
        </p:nvSpPr>
        <p:spPr>
          <a:xfrm>
            <a:off x="2247475" y="1295400"/>
            <a:ext cx="4219019" cy="211783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smtClean="0">
                <a:latin typeface="Segoe UI" pitchFamily="34" charset="0"/>
                <a:ea typeface="Segoe UI" pitchFamily="34" charset="0"/>
                <a:cs typeface="Segoe UI" pitchFamily="34" charset="0"/>
              </a:rPr>
              <a:t>Extent</a:t>
            </a:r>
          </a:p>
          <a:p>
            <a:r>
              <a:rPr lang="en-US" sz="2600" dirty="0" smtClean="0">
                <a:latin typeface="Segoe UI" pitchFamily="34" charset="0"/>
                <a:ea typeface="Segoe UI" pitchFamily="34" charset="0"/>
                <a:cs typeface="Segoe UI" pitchFamily="34" charset="0"/>
              </a:rPr>
              <a:t>Unit of replication</a:t>
            </a:r>
          </a:p>
          <a:p>
            <a:r>
              <a:rPr lang="en-US" sz="2600" dirty="0" smtClean="0">
                <a:latin typeface="Segoe UI" pitchFamily="34" charset="0"/>
                <a:ea typeface="Segoe UI" pitchFamily="34" charset="0"/>
                <a:cs typeface="Segoe UI" pitchFamily="34" charset="0"/>
              </a:rPr>
              <a:t>Sequence of blocks</a:t>
            </a:r>
          </a:p>
          <a:p>
            <a:r>
              <a:rPr lang="en-US" sz="2600" dirty="0" smtClean="0">
                <a:latin typeface="Segoe UI" pitchFamily="34" charset="0"/>
                <a:ea typeface="Segoe UI" pitchFamily="34" charset="0"/>
                <a:cs typeface="Segoe UI" pitchFamily="34" charset="0"/>
              </a:rPr>
              <a:t>Size limit (e.g. 1GB)</a:t>
            </a:r>
          </a:p>
          <a:p>
            <a:r>
              <a:rPr lang="en-US" sz="2600" dirty="0" smtClean="0">
                <a:latin typeface="Segoe UI" pitchFamily="34" charset="0"/>
                <a:ea typeface="Segoe UI" pitchFamily="34" charset="0"/>
                <a:cs typeface="Segoe UI" pitchFamily="34" charset="0"/>
              </a:rPr>
              <a:t>Sealed/unsealed</a:t>
            </a:r>
          </a:p>
          <a:p>
            <a:endParaRPr lang="en-US" dirty="0">
              <a:latin typeface="Segoe UI" pitchFamily="34" charset="0"/>
              <a:ea typeface="Segoe UI" pitchFamily="34" charset="0"/>
              <a:cs typeface="Segoe UI" pitchFamily="34" charset="0"/>
            </a:endParaRPr>
          </a:p>
        </p:txBody>
      </p:sp>
      <p:sp>
        <p:nvSpPr>
          <p:cNvPr id="20" name="Content Placeholder 6"/>
          <p:cNvSpPr txBox="1">
            <a:spLocks/>
          </p:cNvSpPr>
          <p:nvPr/>
        </p:nvSpPr>
        <p:spPr>
          <a:xfrm>
            <a:off x="2246592" y="1298030"/>
            <a:ext cx="5533920" cy="1752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b="1" dirty="0" smtClean="0">
                <a:latin typeface="Segoe UI" pitchFamily="34" charset="0"/>
                <a:ea typeface="Segoe UI" pitchFamily="34" charset="0"/>
                <a:cs typeface="Segoe UI" pitchFamily="34" charset="0"/>
              </a:rPr>
              <a:t>Stream</a:t>
            </a:r>
          </a:p>
          <a:p>
            <a:r>
              <a:rPr lang="en-US" sz="2400" dirty="0" smtClean="0">
                <a:latin typeface="Segoe UI" pitchFamily="34" charset="0"/>
                <a:ea typeface="Segoe UI" pitchFamily="34" charset="0"/>
                <a:cs typeface="Segoe UI" pitchFamily="34" charset="0"/>
              </a:rPr>
              <a:t>Hierarchical namespace</a:t>
            </a:r>
          </a:p>
          <a:p>
            <a:r>
              <a:rPr lang="en-US" sz="2400" dirty="0" smtClean="0">
                <a:latin typeface="Segoe UI" pitchFamily="34" charset="0"/>
                <a:ea typeface="Segoe UI" pitchFamily="34" charset="0"/>
                <a:cs typeface="Segoe UI" pitchFamily="34" charset="0"/>
              </a:rPr>
              <a:t>Ordered list of pointers to extents</a:t>
            </a:r>
          </a:p>
          <a:p>
            <a:r>
              <a:rPr lang="en-US" sz="2400" dirty="0" smtClean="0">
                <a:latin typeface="Segoe UI" pitchFamily="34" charset="0"/>
                <a:ea typeface="Segoe UI" pitchFamily="34" charset="0"/>
                <a:cs typeface="Segoe UI" pitchFamily="34" charset="0"/>
              </a:rPr>
              <a:t>Append/Concatenate</a:t>
            </a:r>
          </a:p>
        </p:txBody>
      </p:sp>
      <p:sp>
        <p:nvSpPr>
          <p:cNvPr id="21" name="Rectangle 20"/>
          <p:cNvSpPr/>
          <p:nvPr/>
        </p:nvSpPr>
        <p:spPr bwMode="auto">
          <a:xfrm>
            <a:off x="44281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22" name="Rectangle 21"/>
          <p:cNvSpPr/>
          <p:nvPr/>
        </p:nvSpPr>
        <p:spPr bwMode="auto">
          <a:xfrm>
            <a:off x="833749"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3" name="Rectangle 22"/>
          <p:cNvSpPr/>
          <p:nvPr/>
        </p:nvSpPr>
        <p:spPr bwMode="auto">
          <a:xfrm>
            <a:off x="1211435"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4" name="Rectangle 23"/>
          <p:cNvSpPr/>
          <p:nvPr/>
        </p:nvSpPr>
        <p:spPr bwMode="auto">
          <a:xfrm>
            <a:off x="158912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5" name="Rectangle 24"/>
          <p:cNvSpPr/>
          <p:nvPr/>
        </p:nvSpPr>
        <p:spPr bwMode="auto">
          <a:xfrm>
            <a:off x="7211253"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26" name="Rectangle 25"/>
          <p:cNvSpPr/>
          <p:nvPr/>
        </p:nvSpPr>
        <p:spPr bwMode="auto">
          <a:xfrm>
            <a:off x="760219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7" name="Rectangle 26"/>
          <p:cNvSpPr/>
          <p:nvPr/>
        </p:nvSpPr>
        <p:spPr bwMode="auto">
          <a:xfrm>
            <a:off x="7979877"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grpSp>
        <p:nvGrpSpPr>
          <p:cNvPr id="28" name="Group 37"/>
          <p:cNvGrpSpPr/>
          <p:nvPr/>
        </p:nvGrpSpPr>
        <p:grpSpPr>
          <a:xfrm>
            <a:off x="7114136" y="5042454"/>
            <a:ext cx="1707253" cy="1284597"/>
            <a:chOff x="1420248" y="5181602"/>
            <a:chExt cx="1707253" cy="1284597"/>
          </a:xfrm>
        </p:grpSpPr>
        <p:sp>
          <p:nvSpPr>
            <p:cNvPr id="29" name="Rectangle 28"/>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30" name="TextBox 29"/>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E4</a:t>
              </a:r>
            </a:p>
          </p:txBody>
        </p:sp>
      </p:grpSp>
      <p:grpSp>
        <p:nvGrpSpPr>
          <p:cNvPr id="31" name="Group 30"/>
          <p:cNvGrpSpPr/>
          <p:nvPr/>
        </p:nvGrpSpPr>
        <p:grpSpPr>
          <a:xfrm>
            <a:off x="304800" y="3505200"/>
            <a:ext cx="5597904" cy="1537254"/>
            <a:chOff x="1379354" y="3644348"/>
            <a:chExt cx="5597904" cy="1537254"/>
          </a:xfrm>
        </p:grpSpPr>
        <p:sp>
          <p:nvSpPr>
            <p:cNvPr id="32" name="Rectangle 31"/>
            <p:cNvSpPr/>
            <p:nvPr/>
          </p:nvSpPr>
          <p:spPr bwMode="auto">
            <a:xfrm>
              <a:off x="1379354" y="3644348"/>
              <a:ext cx="5597904"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rPr>
                <a:t>Stream //foo</a:t>
              </a:r>
            </a:p>
          </p:txBody>
        </p:sp>
        <p:sp>
          <p:nvSpPr>
            <p:cNvPr id="33" name="Rectangle 32"/>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E1</a:t>
              </a:r>
            </a:p>
          </p:txBody>
        </p:sp>
        <p:cxnSp>
          <p:nvCxnSpPr>
            <p:cNvPr id="34" name="Elbow Connector 33"/>
            <p:cNvCxnSpPr>
              <a:stCxn id="33"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E2</a:t>
              </a:r>
            </a:p>
          </p:txBody>
        </p:sp>
        <p:cxnSp>
          <p:nvCxnSpPr>
            <p:cNvPr id="36" name="Elbow Connector 35"/>
            <p:cNvCxnSpPr>
              <a:stCxn id="35"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bwMode="auto">
          <a:xfrm>
            <a:off x="2792780"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E3</a:t>
            </a:r>
          </a:p>
        </p:txBody>
      </p:sp>
      <p:sp>
        <p:nvSpPr>
          <p:cNvPr id="38" name="Rectangle 37"/>
          <p:cNvSpPr/>
          <p:nvPr/>
        </p:nvSpPr>
        <p:spPr bwMode="auto">
          <a:xfrm>
            <a:off x="4036194"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E4</a:t>
            </a:r>
          </a:p>
        </p:txBody>
      </p:sp>
      <p:sp>
        <p:nvSpPr>
          <p:cNvPr id="39" name="TextBox 38"/>
          <p:cNvSpPr txBox="1"/>
          <p:nvPr/>
        </p:nvSpPr>
        <p:spPr>
          <a:xfrm>
            <a:off x="833749" y="6246692"/>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0" name="TextBox 39"/>
          <p:cNvSpPr txBox="1"/>
          <p:nvPr/>
        </p:nvSpPr>
        <p:spPr>
          <a:xfrm>
            <a:off x="2866451" y="6261225"/>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1" name="TextBox 40"/>
          <p:cNvSpPr txBox="1"/>
          <p:nvPr/>
        </p:nvSpPr>
        <p:spPr>
          <a:xfrm>
            <a:off x="2980967" y="6249196"/>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2" name="TextBox 41"/>
          <p:cNvSpPr txBox="1"/>
          <p:nvPr/>
        </p:nvSpPr>
        <p:spPr>
          <a:xfrm>
            <a:off x="5144699" y="6246692"/>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3" name="TextBox 42"/>
          <p:cNvSpPr txBox="1"/>
          <p:nvPr/>
        </p:nvSpPr>
        <p:spPr>
          <a:xfrm>
            <a:off x="5234259" y="6247944"/>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4" name="TextBox 43"/>
          <p:cNvSpPr txBox="1"/>
          <p:nvPr/>
        </p:nvSpPr>
        <p:spPr>
          <a:xfrm>
            <a:off x="7432961" y="6205950"/>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grpSp>
        <p:nvGrpSpPr>
          <p:cNvPr id="45" name="Group 16"/>
          <p:cNvGrpSpPr/>
          <p:nvPr/>
        </p:nvGrpSpPr>
        <p:grpSpPr>
          <a:xfrm>
            <a:off x="345694" y="5042454"/>
            <a:ext cx="1707253" cy="1284597"/>
            <a:chOff x="1420248" y="5181602"/>
            <a:chExt cx="1707253" cy="1284597"/>
          </a:xfrm>
        </p:grpSpPr>
        <p:sp>
          <p:nvSpPr>
            <p:cNvPr id="46" name="Rectangle 45"/>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47" name="TextBox 46"/>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E1</a:t>
              </a:r>
            </a:p>
          </p:txBody>
        </p:sp>
      </p:grpSp>
      <p:sp>
        <p:nvSpPr>
          <p:cNvPr id="48" name="Rectangle 47"/>
          <p:cNvSpPr/>
          <p:nvPr/>
        </p:nvSpPr>
        <p:spPr bwMode="auto">
          <a:xfrm>
            <a:off x="4856932"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2584184"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50" name="Group 49"/>
          <p:cNvGrpSpPr/>
          <p:nvPr/>
        </p:nvGrpSpPr>
        <p:grpSpPr>
          <a:xfrm>
            <a:off x="3458687" y="4410452"/>
            <a:ext cx="1409721" cy="609209"/>
            <a:chOff x="4533241" y="4549600"/>
            <a:chExt cx="1409721" cy="609209"/>
          </a:xfrm>
        </p:grpSpPr>
        <p:cxnSp>
          <p:nvCxnSpPr>
            <p:cNvPr id="51" name="Elbow Connector 49"/>
            <p:cNvCxnSpPr/>
            <p:nvPr/>
          </p:nvCxnSpPr>
          <p:spPr>
            <a:xfrm>
              <a:off x="5942962" y="4869552"/>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540613" y="4878344"/>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533241" y="4549600"/>
              <a:ext cx="0" cy="346328"/>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4693322" y="4405362"/>
            <a:ext cx="2420814" cy="635584"/>
            <a:chOff x="5767876" y="4544510"/>
            <a:chExt cx="2420814" cy="635584"/>
          </a:xfrm>
        </p:grpSpPr>
        <p:cxnSp>
          <p:nvCxnSpPr>
            <p:cNvPr id="55"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5248" y="4750166"/>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09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1+#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down)">
                                      <p:cBhvr>
                                        <p:cTn id="33" dur="500"/>
                                        <p:tgtEl>
                                          <p:spTgt spid="45"/>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1+#ppt_w/2"/>
                                          </p:val>
                                        </p:tav>
                                        <p:tav tm="100000">
                                          <p:val>
                                            <p:strVal val="#ppt_x"/>
                                          </p:val>
                                        </p:tav>
                                      </p:tavLst>
                                    </p:anim>
                                    <p:anim calcmode="lin" valueType="num">
                                      <p:cBhvr additive="base">
                                        <p:cTn id="50" dur="5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 presetClass="entr" presetSubtype="2"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1+#ppt_w/2"/>
                                          </p:val>
                                        </p:tav>
                                        <p:tav tm="100000">
                                          <p:val>
                                            <p:strVal val="#ppt_x"/>
                                          </p:val>
                                        </p:tav>
                                      </p:tavLst>
                                    </p:anim>
                                    <p:anim calcmode="lin" valueType="num">
                                      <p:cBhvr additive="base">
                                        <p:cTn id="55" dur="500" fill="hold"/>
                                        <p:tgtEl>
                                          <p:spTgt spid="11"/>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presetID="2" presetClass="entr" presetSubtype="2"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1+#ppt_w/2"/>
                                          </p:val>
                                        </p:tav>
                                        <p:tav tm="100000">
                                          <p:val>
                                            <p:strVal val="#ppt_x"/>
                                          </p:val>
                                        </p:tav>
                                      </p:tavLst>
                                    </p:anim>
                                    <p:anim calcmode="lin" valueType="num">
                                      <p:cBhvr additive="base">
                                        <p:cTn id="60" dur="500" fill="hold"/>
                                        <p:tgtEl>
                                          <p:spTgt spid="12"/>
                                        </p:tgtEl>
                                        <p:attrNameLst>
                                          <p:attrName>ppt_y</p:attrName>
                                        </p:attrNameLst>
                                      </p:cBhvr>
                                      <p:tavLst>
                                        <p:tav tm="0">
                                          <p:val>
                                            <p:strVal val="#ppt_y"/>
                                          </p:val>
                                        </p:tav>
                                        <p:tav tm="100000">
                                          <p:val>
                                            <p:strVal val="#ppt_y"/>
                                          </p:val>
                                        </p:tav>
                                      </p:tavLst>
                                    </p:anim>
                                  </p:childTnLst>
                                </p:cTn>
                              </p:par>
                            </p:childTnLst>
                          </p:cTn>
                        </p:par>
                        <p:par>
                          <p:cTn id="61" fill="hold">
                            <p:stCondLst>
                              <p:cond delay="1500"/>
                            </p:stCondLst>
                            <p:childTnLst>
                              <p:par>
                                <p:cTn id="62" presetID="2" presetClass="entr" presetSubtype="2"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500" fill="hold"/>
                                        <p:tgtEl>
                                          <p:spTgt spid="13"/>
                                        </p:tgtEl>
                                        <p:attrNameLst>
                                          <p:attrName>ppt_x</p:attrName>
                                        </p:attrNameLst>
                                      </p:cBhvr>
                                      <p:tavLst>
                                        <p:tav tm="0">
                                          <p:val>
                                            <p:strVal val="1+#ppt_w/2"/>
                                          </p:val>
                                        </p:tav>
                                        <p:tav tm="100000">
                                          <p:val>
                                            <p:strVal val="#ppt_x"/>
                                          </p:val>
                                        </p:tav>
                                      </p:tavLst>
                                    </p:anim>
                                    <p:anim calcmode="lin" valueType="num">
                                      <p:cBhvr additive="base">
                                        <p:cTn id="6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circle(in)">
                                      <p:cBhvr>
                                        <p:cTn id="70" dur="2000"/>
                                        <p:tgtEl>
                                          <p:spTgt spid="49"/>
                                        </p:tgtEl>
                                      </p:cBhvr>
                                    </p:animEffect>
                                  </p:childTnLst>
                                </p:cTn>
                              </p:par>
                              <p:par>
                                <p:cTn id="71" presetID="1" presetClass="exit" presetSubtype="0" fill="hold" grpId="1" nodeType="withEffect">
                                  <p:stCondLst>
                                    <p:cond delay="0"/>
                                  </p:stCondLst>
                                  <p:childTnLst>
                                    <p:set>
                                      <p:cBhvr>
                                        <p:cTn id="72" dur="1" fill="hold">
                                          <p:stCondLst>
                                            <p:cond delay="0"/>
                                          </p:stCondLst>
                                        </p:cTn>
                                        <p:tgtEl>
                                          <p:spTgt spid="40"/>
                                        </p:tgtEl>
                                        <p:attrNameLst>
                                          <p:attrName>style.visibility</p:attrName>
                                        </p:attrNameLst>
                                      </p:cBhvr>
                                      <p:to>
                                        <p:strVal val="hidden"/>
                                      </p:to>
                                    </p:set>
                                  </p:childTnLst>
                                </p:cTn>
                              </p:par>
                            </p:childTnLst>
                          </p:cTn>
                        </p:par>
                        <p:par>
                          <p:cTn id="73" fill="hold">
                            <p:stCondLst>
                              <p:cond delay="2000"/>
                            </p:stCondLst>
                            <p:childTnLst>
                              <p:par>
                                <p:cTn id="74" presetID="10" presetClass="entr" presetSubtype="0" fill="hold" grpId="0" nodeType="after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19"/>
                                        </p:tgtEl>
                                      </p:cBhvr>
                                    </p:animEffect>
                                    <p:set>
                                      <p:cBhvr>
                                        <p:cTn id="81" dur="1" fill="hold">
                                          <p:stCondLst>
                                            <p:cond delay="499"/>
                                          </p:stCondLst>
                                        </p:cTn>
                                        <p:tgtEl>
                                          <p:spTgt spid="19"/>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par>
                                <p:cTn id="87" presetID="42" presetClass="entr" presetSubtype="0" fill="hold"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1000"/>
                                        <p:tgtEl>
                                          <p:spTgt spid="31"/>
                                        </p:tgtEl>
                                      </p:cBhvr>
                                    </p:animEffect>
                                    <p:anim calcmode="lin" valueType="num">
                                      <p:cBhvr>
                                        <p:cTn id="90" dur="1000" fill="hold"/>
                                        <p:tgtEl>
                                          <p:spTgt spid="31"/>
                                        </p:tgtEl>
                                        <p:attrNameLst>
                                          <p:attrName>ppt_x</p:attrName>
                                        </p:attrNameLst>
                                      </p:cBhvr>
                                      <p:tavLst>
                                        <p:tav tm="0">
                                          <p:val>
                                            <p:strVal val="#ppt_x"/>
                                          </p:val>
                                        </p:tav>
                                        <p:tav tm="100000">
                                          <p:val>
                                            <p:strVal val="#ppt_x"/>
                                          </p:val>
                                        </p:tav>
                                      </p:tavLst>
                                    </p:anim>
                                    <p:anim calcmode="lin" valueType="num">
                                      <p:cBhvr>
                                        <p:cTn id="9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7"/>
                                        </p:tgtEl>
                                        <p:attrNameLst>
                                          <p:attrName>style.visibility</p:attrName>
                                        </p:attrNameLst>
                                      </p:cBhvr>
                                      <p:to>
                                        <p:strVal val="visible"/>
                                      </p:to>
                                    </p:set>
                                    <p:animEffect transition="in" filter="wipe(down)">
                                      <p:cBhvr>
                                        <p:cTn id="96" dur="500"/>
                                        <p:tgtEl>
                                          <p:spTgt spid="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fade">
                                      <p:cBhvr>
                                        <p:cTn id="99" dur="500"/>
                                        <p:tgtEl>
                                          <p:spTgt spid="42"/>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500"/>
                                        <p:tgtEl>
                                          <p:spTgt spid="37"/>
                                        </p:tgtEl>
                                      </p:cBhvr>
                                    </p:animEffect>
                                  </p:childTnLst>
                                </p:cTn>
                              </p:par>
                              <p:par>
                                <p:cTn id="104" presetID="10" presetClass="entr" presetSubtype="0" fill="hold" nodeType="with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fade">
                                      <p:cBhvr>
                                        <p:cTn id="106" dur="500"/>
                                        <p:tgtEl>
                                          <p:spTgt spid="50"/>
                                        </p:tgtEl>
                                      </p:cBhvr>
                                    </p:animEffect>
                                  </p:childTnLst>
                                </p:cTn>
                              </p:par>
                            </p:childTnLst>
                          </p:cTn>
                        </p:par>
                        <p:par>
                          <p:cTn id="107" fill="hold">
                            <p:stCondLst>
                              <p:cond delay="1000"/>
                            </p:stCondLst>
                            <p:childTnLst>
                              <p:par>
                                <p:cTn id="108" presetID="2" presetClass="entr" presetSubtype="2" fill="hold" grpId="0" nodeType="afterEffect">
                                  <p:stCondLst>
                                    <p:cond delay="0"/>
                                  </p:stCondLst>
                                  <p:childTnLst>
                                    <p:set>
                                      <p:cBhvr>
                                        <p:cTn id="109" dur="1" fill="hold">
                                          <p:stCondLst>
                                            <p:cond delay="0"/>
                                          </p:stCondLst>
                                        </p:cTn>
                                        <p:tgtEl>
                                          <p:spTgt spid="14"/>
                                        </p:tgtEl>
                                        <p:attrNameLst>
                                          <p:attrName>style.visibility</p:attrName>
                                        </p:attrNameLst>
                                      </p:cBhvr>
                                      <p:to>
                                        <p:strVal val="visible"/>
                                      </p:to>
                                    </p:set>
                                    <p:anim calcmode="lin" valueType="num">
                                      <p:cBhvr additive="base">
                                        <p:cTn id="110" dur="500" fill="hold"/>
                                        <p:tgtEl>
                                          <p:spTgt spid="14"/>
                                        </p:tgtEl>
                                        <p:attrNameLst>
                                          <p:attrName>ppt_x</p:attrName>
                                        </p:attrNameLst>
                                      </p:cBhvr>
                                      <p:tavLst>
                                        <p:tav tm="0">
                                          <p:val>
                                            <p:strVal val="1+#ppt_w/2"/>
                                          </p:val>
                                        </p:tav>
                                        <p:tav tm="100000">
                                          <p:val>
                                            <p:strVal val="#ppt_x"/>
                                          </p:val>
                                        </p:tav>
                                      </p:tavLst>
                                    </p:anim>
                                    <p:anim calcmode="lin" valueType="num">
                                      <p:cBhvr additive="base">
                                        <p:cTn id="111" dur="500" fill="hold"/>
                                        <p:tgtEl>
                                          <p:spTgt spid="14"/>
                                        </p:tgtEl>
                                        <p:attrNameLst>
                                          <p:attrName>ppt_y</p:attrName>
                                        </p:attrNameLst>
                                      </p:cBhvr>
                                      <p:tavLst>
                                        <p:tav tm="0">
                                          <p:val>
                                            <p:strVal val="#ppt_y"/>
                                          </p:val>
                                        </p:tav>
                                        <p:tav tm="100000">
                                          <p:val>
                                            <p:strVal val="#ppt_y"/>
                                          </p:val>
                                        </p:tav>
                                      </p:tavLst>
                                    </p:anim>
                                  </p:childTnLst>
                                </p:cTn>
                              </p:par>
                            </p:childTnLst>
                          </p:cTn>
                        </p:par>
                        <p:par>
                          <p:cTn id="112" fill="hold">
                            <p:stCondLst>
                              <p:cond delay="1500"/>
                            </p:stCondLst>
                            <p:childTnLst>
                              <p:par>
                                <p:cTn id="113" presetID="2" presetClass="entr" presetSubtype="2" fill="hold" grpId="0" nodeType="afterEffect">
                                  <p:stCondLst>
                                    <p:cond delay="0"/>
                                  </p:stCondLst>
                                  <p:childTnLst>
                                    <p:set>
                                      <p:cBhvr>
                                        <p:cTn id="114" dur="1" fill="hold">
                                          <p:stCondLst>
                                            <p:cond delay="0"/>
                                          </p:stCondLst>
                                        </p:cTn>
                                        <p:tgtEl>
                                          <p:spTgt spid="15"/>
                                        </p:tgtEl>
                                        <p:attrNameLst>
                                          <p:attrName>style.visibility</p:attrName>
                                        </p:attrNameLst>
                                      </p:cBhvr>
                                      <p:to>
                                        <p:strVal val="visible"/>
                                      </p:to>
                                    </p:set>
                                    <p:anim calcmode="lin" valueType="num">
                                      <p:cBhvr additive="base">
                                        <p:cTn id="115" dur="500" fill="hold"/>
                                        <p:tgtEl>
                                          <p:spTgt spid="15"/>
                                        </p:tgtEl>
                                        <p:attrNameLst>
                                          <p:attrName>ppt_x</p:attrName>
                                        </p:attrNameLst>
                                      </p:cBhvr>
                                      <p:tavLst>
                                        <p:tav tm="0">
                                          <p:val>
                                            <p:strVal val="1+#ppt_w/2"/>
                                          </p:val>
                                        </p:tav>
                                        <p:tav tm="100000">
                                          <p:val>
                                            <p:strVal val="#ppt_x"/>
                                          </p:val>
                                        </p:tav>
                                      </p:tavLst>
                                    </p:anim>
                                    <p:anim calcmode="lin" valueType="num">
                                      <p:cBhvr additive="base">
                                        <p:cTn id="116" dur="500" fill="hold"/>
                                        <p:tgtEl>
                                          <p:spTgt spid="15"/>
                                        </p:tgtEl>
                                        <p:attrNameLst>
                                          <p:attrName>ppt_y</p:attrName>
                                        </p:attrNameLst>
                                      </p:cBhvr>
                                      <p:tavLst>
                                        <p:tav tm="0">
                                          <p:val>
                                            <p:strVal val="#ppt_y"/>
                                          </p:val>
                                        </p:tav>
                                        <p:tav tm="100000">
                                          <p:val>
                                            <p:strVal val="#ppt_y"/>
                                          </p:val>
                                        </p:tav>
                                      </p:tavLst>
                                    </p:anim>
                                  </p:childTnLst>
                                </p:cTn>
                              </p:par>
                            </p:childTnLst>
                          </p:cTn>
                        </p:par>
                        <p:par>
                          <p:cTn id="117" fill="hold">
                            <p:stCondLst>
                              <p:cond delay="2000"/>
                            </p:stCondLst>
                            <p:childTnLst>
                              <p:par>
                                <p:cTn id="118" presetID="2" presetClass="entr" presetSubtype="2" fill="hold" grpId="0" nodeType="afterEffect">
                                  <p:stCondLst>
                                    <p:cond delay="0"/>
                                  </p:stCondLst>
                                  <p:childTnLst>
                                    <p:set>
                                      <p:cBhvr>
                                        <p:cTn id="119" dur="1" fill="hold">
                                          <p:stCondLst>
                                            <p:cond delay="0"/>
                                          </p:stCondLst>
                                        </p:cTn>
                                        <p:tgtEl>
                                          <p:spTgt spid="16"/>
                                        </p:tgtEl>
                                        <p:attrNameLst>
                                          <p:attrName>style.visibility</p:attrName>
                                        </p:attrNameLst>
                                      </p:cBhvr>
                                      <p:to>
                                        <p:strVal val="visible"/>
                                      </p:to>
                                    </p:set>
                                    <p:anim calcmode="lin" valueType="num">
                                      <p:cBhvr additive="base">
                                        <p:cTn id="120" dur="500" fill="hold"/>
                                        <p:tgtEl>
                                          <p:spTgt spid="16"/>
                                        </p:tgtEl>
                                        <p:attrNameLst>
                                          <p:attrName>ppt_x</p:attrName>
                                        </p:attrNameLst>
                                      </p:cBhvr>
                                      <p:tavLst>
                                        <p:tav tm="0">
                                          <p:val>
                                            <p:strVal val="1+#ppt_w/2"/>
                                          </p:val>
                                        </p:tav>
                                        <p:tav tm="100000">
                                          <p:val>
                                            <p:strVal val="#ppt_x"/>
                                          </p:val>
                                        </p:tav>
                                      </p:tavLst>
                                    </p:anim>
                                    <p:anim calcmode="lin" valueType="num">
                                      <p:cBhvr additive="base">
                                        <p:cTn id="121" dur="500" fill="hold"/>
                                        <p:tgtEl>
                                          <p:spTgt spid="16"/>
                                        </p:tgtEl>
                                        <p:attrNameLst>
                                          <p:attrName>ppt_y</p:attrName>
                                        </p:attrNameLst>
                                      </p:cBhvr>
                                      <p:tavLst>
                                        <p:tav tm="0">
                                          <p:val>
                                            <p:strVal val="#ppt_y"/>
                                          </p:val>
                                        </p:tav>
                                        <p:tav tm="100000">
                                          <p:val>
                                            <p:strVal val="#ppt_y"/>
                                          </p:val>
                                        </p:tav>
                                      </p:tavLst>
                                    </p:anim>
                                  </p:childTnLst>
                                </p:cTn>
                              </p:par>
                            </p:childTnLst>
                          </p:cTn>
                        </p:par>
                        <p:par>
                          <p:cTn id="122" fill="hold">
                            <p:stCondLst>
                              <p:cond delay="2500"/>
                            </p:stCondLst>
                            <p:childTnLst>
                              <p:par>
                                <p:cTn id="123" presetID="2" presetClass="entr" presetSubtype="2" fill="hold" grpId="0" nodeType="afterEffect">
                                  <p:stCondLst>
                                    <p:cond delay="0"/>
                                  </p:stCondLst>
                                  <p:childTnLst>
                                    <p:set>
                                      <p:cBhvr>
                                        <p:cTn id="124" dur="1" fill="hold">
                                          <p:stCondLst>
                                            <p:cond delay="0"/>
                                          </p:stCondLst>
                                        </p:cTn>
                                        <p:tgtEl>
                                          <p:spTgt spid="17"/>
                                        </p:tgtEl>
                                        <p:attrNameLst>
                                          <p:attrName>style.visibility</p:attrName>
                                        </p:attrNameLst>
                                      </p:cBhvr>
                                      <p:to>
                                        <p:strVal val="visible"/>
                                      </p:to>
                                    </p:set>
                                    <p:anim calcmode="lin" valueType="num">
                                      <p:cBhvr additive="base">
                                        <p:cTn id="125" dur="500" fill="hold"/>
                                        <p:tgtEl>
                                          <p:spTgt spid="17"/>
                                        </p:tgtEl>
                                        <p:attrNameLst>
                                          <p:attrName>ppt_x</p:attrName>
                                        </p:attrNameLst>
                                      </p:cBhvr>
                                      <p:tavLst>
                                        <p:tav tm="0">
                                          <p:val>
                                            <p:strVal val="1+#ppt_w/2"/>
                                          </p:val>
                                        </p:tav>
                                        <p:tav tm="100000">
                                          <p:val>
                                            <p:strVal val="#ppt_x"/>
                                          </p:val>
                                        </p:tav>
                                      </p:tavLst>
                                    </p:anim>
                                    <p:anim calcmode="lin" valueType="num">
                                      <p:cBhvr additive="base">
                                        <p:cTn id="126" dur="500" fill="hold"/>
                                        <p:tgtEl>
                                          <p:spTgt spid="17"/>
                                        </p:tgtEl>
                                        <p:attrNameLst>
                                          <p:attrName>ppt_y</p:attrName>
                                        </p:attrNameLst>
                                      </p:cBhvr>
                                      <p:tavLst>
                                        <p:tav tm="0">
                                          <p:val>
                                            <p:strVal val="#ppt_y"/>
                                          </p:val>
                                        </p:tav>
                                        <p:tav tm="100000">
                                          <p:val>
                                            <p:strVal val="#ppt_y"/>
                                          </p:val>
                                        </p:tav>
                                      </p:tavLst>
                                    </p:anim>
                                  </p:childTnLst>
                                </p:cTn>
                              </p:par>
                            </p:childTnLst>
                          </p:cTn>
                        </p:par>
                        <p:par>
                          <p:cTn id="127" fill="hold">
                            <p:stCondLst>
                              <p:cond delay="3000"/>
                            </p:stCondLst>
                            <p:childTnLst>
                              <p:par>
                                <p:cTn id="128" presetID="6" presetClass="entr" presetSubtype="16" fill="hold" grpId="0" nodeType="afterEffect">
                                  <p:stCondLst>
                                    <p:cond delay="0"/>
                                  </p:stCondLst>
                                  <p:childTnLst>
                                    <p:set>
                                      <p:cBhvr>
                                        <p:cTn id="129" dur="1" fill="hold">
                                          <p:stCondLst>
                                            <p:cond delay="0"/>
                                          </p:stCondLst>
                                        </p:cTn>
                                        <p:tgtEl>
                                          <p:spTgt spid="48"/>
                                        </p:tgtEl>
                                        <p:attrNameLst>
                                          <p:attrName>style.visibility</p:attrName>
                                        </p:attrNameLst>
                                      </p:cBhvr>
                                      <p:to>
                                        <p:strVal val="visible"/>
                                      </p:to>
                                    </p:set>
                                    <p:animEffect transition="in" filter="circle(in)">
                                      <p:cBhvr>
                                        <p:cTn id="130" dur="2000"/>
                                        <p:tgtEl>
                                          <p:spTgt spid="48"/>
                                        </p:tgtEl>
                                      </p:cBhvr>
                                    </p:animEffect>
                                  </p:childTnLst>
                                </p:cTn>
                              </p:par>
                              <p:par>
                                <p:cTn id="131" presetID="1" presetClass="exit" presetSubtype="0" fill="hold" grpId="1" nodeType="withEffect">
                                  <p:stCondLst>
                                    <p:cond delay="0"/>
                                  </p:stCondLst>
                                  <p:childTnLst>
                                    <p:set>
                                      <p:cBhvr>
                                        <p:cTn id="132" dur="1" fill="hold">
                                          <p:stCondLst>
                                            <p:cond delay="0"/>
                                          </p:stCondLst>
                                        </p:cTn>
                                        <p:tgtEl>
                                          <p:spTgt spid="42"/>
                                        </p:tgtEl>
                                        <p:attrNameLst>
                                          <p:attrName>style.visibility</p:attrName>
                                        </p:attrNameLst>
                                      </p:cBhvr>
                                      <p:to>
                                        <p:strVal val="hidden"/>
                                      </p:to>
                                    </p:set>
                                  </p:childTnLst>
                                </p:cTn>
                              </p:par>
                            </p:childTnLst>
                          </p:cTn>
                        </p:par>
                        <p:par>
                          <p:cTn id="133" fill="hold">
                            <p:stCondLst>
                              <p:cond delay="5000"/>
                            </p:stCondLst>
                            <p:childTnLst>
                              <p:par>
                                <p:cTn id="134" presetID="10" presetClass="entr" presetSubtype="0" fill="hold" grpId="0" nodeType="after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fade">
                                      <p:cBhvr>
                                        <p:cTn id="136" dur="500"/>
                                        <p:tgtEl>
                                          <p:spTgt spid="43"/>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nodeType="clickEffect">
                                  <p:stCondLst>
                                    <p:cond delay="0"/>
                                  </p:stCondLst>
                                  <p:childTnLst>
                                    <p:set>
                                      <p:cBhvr>
                                        <p:cTn id="140" dur="1" fill="hold">
                                          <p:stCondLst>
                                            <p:cond delay="0"/>
                                          </p:stCondLst>
                                        </p:cTn>
                                        <p:tgtEl>
                                          <p:spTgt spid="28"/>
                                        </p:tgtEl>
                                        <p:attrNameLst>
                                          <p:attrName>style.visibility</p:attrName>
                                        </p:attrNameLst>
                                      </p:cBhvr>
                                      <p:to>
                                        <p:strVal val="visible"/>
                                      </p:to>
                                    </p:set>
                                    <p:animEffect transition="in" filter="wipe(down)">
                                      <p:cBhvr>
                                        <p:cTn id="141" dur="500"/>
                                        <p:tgtEl>
                                          <p:spTgt spid="28"/>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4"/>
                                        </p:tgtEl>
                                        <p:attrNameLst>
                                          <p:attrName>style.visibility</p:attrName>
                                        </p:attrNameLst>
                                      </p:cBhvr>
                                      <p:to>
                                        <p:strVal val="visible"/>
                                      </p:to>
                                    </p:set>
                                    <p:animEffect transition="in" filter="fade">
                                      <p:cBhvr>
                                        <p:cTn id="144" dur="500"/>
                                        <p:tgtEl>
                                          <p:spTgt spid="44"/>
                                        </p:tgtEl>
                                      </p:cBhvr>
                                    </p:animEffect>
                                  </p:childTnLst>
                                </p:cTn>
                              </p:par>
                            </p:childTnLst>
                          </p:cTn>
                        </p:par>
                        <p:par>
                          <p:cTn id="145" fill="hold">
                            <p:stCondLst>
                              <p:cond delay="500"/>
                            </p:stCondLst>
                            <p:childTnLst>
                              <p:par>
                                <p:cTn id="146" presetID="10" presetClass="entr" presetSubtype="0" fill="hold" grpId="0" nodeType="afterEffect">
                                  <p:stCondLst>
                                    <p:cond delay="0"/>
                                  </p:stCondLst>
                                  <p:childTnLst>
                                    <p:set>
                                      <p:cBhvr>
                                        <p:cTn id="147" dur="1" fill="hold">
                                          <p:stCondLst>
                                            <p:cond delay="0"/>
                                          </p:stCondLst>
                                        </p:cTn>
                                        <p:tgtEl>
                                          <p:spTgt spid="38"/>
                                        </p:tgtEl>
                                        <p:attrNameLst>
                                          <p:attrName>style.visibility</p:attrName>
                                        </p:attrNameLst>
                                      </p:cBhvr>
                                      <p:to>
                                        <p:strVal val="visible"/>
                                      </p:to>
                                    </p:set>
                                    <p:animEffect transition="in" filter="fade">
                                      <p:cBhvr>
                                        <p:cTn id="148" dur="500"/>
                                        <p:tgtEl>
                                          <p:spTgt spid="38"/>
                                        </p:tgtEl>
                                      </p:cBhvr>
                                    </p:animEffect>
                                  </p:childTnLst>
                                </p:cTn>
                              </p:par>
                              <p:par>
                                <p:cTn id="149" presetID="10" presetClass="entr" presetSubtype="0" fill="hold" nodeType="withEffect">
                                  <p:stCondLst>
                                    <p:cond delay="0"/>
                                  </p:stCondLst>
                                  <p:childTnLst>
                                    <p:set>
                                      <p:cBhvr>
                                        <p:cTn id="150" dur="1" fill="hold">
                                          <p:stCondLst>
                                            <p:cond delay="0"/>
                                          </p:stCondLst>
                                        </p:cTn>
                                        <p:tgtEl>
                                          <p:spTgt spid="54"/>
                                        </p:tgtEl>
                                        <p:attrNameLst>
                                          <p:attrName>style.visibility</p:attrName>
                                        </p:attrNameLst>
                                      </p:cBhvr>
                                      <p:to>
                                        <p:strVal val="visible"/>
                                      </p:to>
                                    </p:set>
                                    <p:animEffect transition="in" filter="fade">
                                      <p:cBhvr>
                                        <p:cTn id="151" dur="500"/>
                                        <p:tgtEl>
                                          <p:spTgt spid="54"/>
                                        </p:tgtEl>
                                      </p:cBhvr>
                                    </p:animEffect>
                                  </p:childTnLst>
                                </p:cTn>
                              </p:par>
                            </p:childTnLst>
                          </p:cTn>
                        </p:par>
                        <p:par>
                          <p:cTn id="152" fill="hold">
                            <p:stCondLst>
                              <p:cond delay="1000"/>
                            </p:stCondLst>
                            <p:childTnLst>
                              <p:par>
                                <p:cTn id="153" presetID="2" presetClass="entr" presetSubtype="2" fill="hold" grpId="0" nodeType="afterEffect">
                                  <p:stCondLst>
                                    <p:cond delay="0"/>
                                  </p:stCondLst>
                                  <p:childTnLst>
                                    <p:set>
                                      <p:cBhvr>
                                        <p:cTn id="154" dur="1" fill="hold">
                                          <p:stCondLst>
                                            <p:cond delay="0"/>
                                          </p:stCondLst>
                                        </p:cTn>
                                        <p:tgtEl>
                                          <p:spTgt spid="25"/>
                                        </p:tgtEl>
                                        <p:attrNameLst>
                                          <p:attrName>style.visibility</p:attrName>
                                        </p:attrNameLst>
                                      </p:cBhvr>
                                      <p:to>
                                        <p:strVal val="visible"/>
                                      </p:to>
                                    </p:set>
                                    <p:anim calcmode="lin" valueType="num">
                                      <p:cBhvr additive="base">
                                        <p:cTn id="155" dur="500" fill="hold"/>
                                        <p:tgtEl>
                                          <p:spTgt spid="25"/>
                                        </p:tgtEl>
                                        <p:attrNameLst>
                                          <p:attrName>ppt_x</p:attrName>
                                        </p:attrNameLst>
                                      </p:cBhvr>
                                      <p:tavLst>
                                        <p:tav tm="0">
                                          <p:val>
                                            <p:strVal val="1+#ppt_w/2"/>
                                          </p:val>
                                        </p:tav>
                                        <p:tav tm="100000">
                                          <p:val>
                                            <p:strVal val="#ppt_x"/>
                                          </p:val>
                                        </p:tav>
                                      </p:tavLst>
                                    </p:anim>
                                    <p:anim calcmode="lin" valueType="num">
                                      <p:cBhvr additive="base">
                                        <p:cTn id="156" dur="500" fill="hold"/>
                                        <p:tgtEl>
                                          <p:spTgt spid="25"/>
                                        </p:tgtEl>
                                        <p:attrNameLst>
                                          <p:attrName>ppt_y</p:attrName>
                                        </p:attrNameLst>
                                      </p:cBhvr>
                                      <p:tavLst>
                                        <p:tav tm="0">
                                          <p:val>
                                            <p:strVal val="#ppt_y"/>
                                          </p:val>
                                        </p:tav>
                                        <p:tav tm="100000">
                                          <p:val>
                                            <p:strVal val="#ppt_y"/>
                                          </p:val>
                                        </p:tav>
                                      </p:tavLst>
                                    </p:anim>
                                  </p:childTnLst>
                                </p:cTn>
                              </p:par>
                            </p:childTnLst>
                          </p:cTn>
                        </p:par>
                        <p:par>
                          <p:cTn id="157" fill="hold">
                            <p:stCondLst>
                              <p:cond delay="1500"/>
                            </p:stCondLst>
                            <p:childTnLst>
                              <p:par>
                                <p:cTn id="158" presetID="2" presetClass="entr" presetSubtype="2" fill="hold" grpId="0" nodeType="afterEffect">
                                  <p:stCondLst>
                                    <p:cond delay="0"/>
                                  </p:stCondLst>
                                  <p:childTnLst>
                                    <p:set>
                                      <p:cBhvr>
                                        <p:cTn id="159" dur="1" fill="hold">
                                          <p:stCondLst>
                                            <p:cond delay="0"/>
                                          </p:stCondLst>
                                        </p:cTn>
                                        <p:tgtEl>
                                          <p:spTgt spid="26"/>
                                        </p:tgtEl>
                                        <p:attrNameLst>
                                          <p:attrName>style.visibility</p:attrName>
                                        </p:attrNameLst>
                                      </p:cBhvr>
                                      <p:to>
                                        <p:strVal val="visible"/>
                                      </p:to>
                                    </p:set>
                                    <p:anim calcmode="lin" valueType="num">
                                      <p:cBhvr additive="base">
                                        <p:cTn id="160" dur="500" fill="hold"/>
                                        <p:tgtEl>
                                          <p:spTgt spid="26"/>
                                        </p:tgtEl>
                                        <p:attrNameLst>
                                          <p:attrName>ppt_x</p:attrName>
                                        </p:attrNameLst>
                                      </p:cBhvr>
                                      <p:tavLst>
                                        <p:tav tm="0">
                                          <p:val>
                                            <p:strVal val="1+#ppt_w/2"/>
                                          </p:val>
                                        </p:tav>
                                        <p:tav tm="100000">
                                          <p:val>
                                            <p:strVal val="#ppt_x"/>
                                          </p:val>
                                        </p:tav>
                                      </p:tavLst>
                                    </p:anim>
                                    <p:anim calcmode="lin" valueType="num">
                                      <p:cBhvr additive="base">
                                        <p:cTn id="161" dur="500" fill="hold"/>
                                        <p:tgtEl>
                                          <p:spTgt spid="26"/>
                                        </p:tgtEl>
                                        <p:attrNameLst>
                                          <p:attrName>ppt_y</p:attrName>
                                        </p:attrNameLst>
                                      </p:cBhvr>
                                      <p:tavLst>
                                        <p:tav tm="0">
                                          <p:val>
                                            <p:strVal val="#ppt_y"/>
                                          </p:val>
                                        </p:tav>
                                        <p:tav tm="100000">
                                          <p:val>
                                            <p:strVal val="#ppt_y"/>
                                          </p:val>
                                        </p:tav>
                                      </p:tavLst>
                                    </p:anim>
                                  </p:childTnLst>
                                </p:cTn>
                              </p:par>
                            </p:childTnLst>
                          </p:cTn>
                        </p:par>
                        <p:par>
                          <p:cTn id="162" fill="hold">
                            <p:stCondLst>
                              <p:cond delay="2000"/>
                            </p:stCondLst>
                            <p:childTnLst>
                              <p:par>
                                <p:cTn id="163" presetID="2" presetClass="entr" presetSubtype="2" fill="hold" grpId="0" nodeType="afterEffect">
                                  <p:stCondLst>
                                    <p:cond delay="0"/>
                                  </p:stCondLst>
                                  <p:childTnLst>
                                    <p:set>
                                      <p:cBhvr>
                                        <p:cTn id="164" dur="1" fill="hold">
                                          <p:stCondLst>
                                            <p:cond delay="0"/>
                                          </p:stCondLst>
                                        </p:cTn>
                                        <p:tgtEl>
                                          <p:spTgt spid="27"/>
                                        </p:tgtEl>
                                        <p:attrNameLst>
                                          <p:attrName>style.visibility</p:attrName>
                                        </p:attrNameLst>
                                      </p:cBhvr>
                                      <p:to>
                                        <p:strVal val="visible"/>
                                      </p:to>
                                    </p:set>
                                    <p:anim calcmode="lin" valueType="num">
                                      <p:cBhvr additive="base">
                                        <p:cTn id="165" dur="500" fill="hold"/>
                                        <p:tgtEl>
                                          <p:spTgt spid="27"/>
                                        </p:tgtEl>
                                        <p:attrNameLst>
                                          <p:attrName>ppt_x</p:attrName>
                                        </p:attrNameLst>
                                      </p:cBhvr>
                                      <p:tavLst>
                                        <p:tav tm="0">
                                          <p:val>
                                            <p:strVal val="1+#ppt_w/2"/>
                                          </p:val>
                                        </p:tav>
                                        <p:tav tm="100000">
                                          <p:val>
                                            <p:strVal val="#ppt_x"/>
                                          </p:val>
                                        </p:tav>
                                      </p:tavLst>
                                    </p:anim>
                                    <p:anim calcmode="lin" valueType="num">
                                      <p:cBhvr additive="base">
                                        <p:cTn id="16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p:bldP spid="19" grpId="0"/>
      <p:bldP spid="19" grpId="1"/>
      <p:bldP spid="20" grpId="0"/>
      <p:bldP spid="22" grpId="0" animBg="1"/>
      <p:bldP spid="23" grpId="0" animBg="1"/>
      <p:bldP spid="24" grpId="0" animBg="1"/>
      <p:bldP spid="25" grpId="0" animBg="1"/>
      <p:bldP spid="26" grpId="0" animBg="1"/>
      <p:bldP spid="27" grpId="0" animBg="1"/>
      <p:bldP spid="37" grpId="0" animBg="1"/>
      <p:bldP spid="38" grpId="0" animBg="1"/>
      <p:bldP spid="39" grpId="0"/>
      <p:bldP spid="40" grpId="0"/>
      <p:bldP spid="40" grpId="1"/>
      <p:bldP spid="41" grpId="0"/>
      <p:bldP spid="42" grpId="0"/>
      <p:bldP spid="42" grpId="1"/>
      <p:bldP spid="43" grpId="0"/>
      <p:bldP spid="44" grpId="0"/>
      <p:bldP spid="48" grpId="0" animBg="1"/>
      <p:bldP spid="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Implementation</a:t>
            </a:r>
            <a:endParaRPr lang="en-SG" dirty="0"/>
          </a:p>
        </p:txBody>
      </p:sp>
      <p:sp>
        <p:nvSpPr>
          <p:cNvPr id="44" name="Rounded Rectangle 43"/>
          <p:cNvSpPr/>
          <p:nvPr/>
        </p:nvSpPr>
        <p:spPr bwMode="auto">
          <a:xfrm>
            <a:off x="379989" y="141049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grpSp>
        <p:nvGrpSpPr>
          <p:cNvPr id="45" name="Group 44"/>
          <p:cNvGrpSpPr/>
          <p:nvPr/>
        </p:nvGrpSpPr>
        <p:grpSpPr>
          <a:xfrm>
            <a:off x="880606" y="3270317"/>
            <a:ext cx="1252330" cy="1076739"/>
            <a:chOff x="1855304" y="4081670"/>
            <a:chExt cx="1855305" cy="2464904"/>
          </a:xfrm>
        </p:grpSpPr>
        <p:sp>
          <p:nvSpPr>
            <p:cNvPr id="46" name="Rectangle 4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47" name="Flowchart: Magnetic Disk 4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57" name="Group 34"/>
          <p:cNvGrpSpPr/>
          <p:nvPr/>
        </p:nvGrpSpPr>
        <p:grpSpPr>
          <a:xfrm>
            <a:off x="2500338" y="1302714"/>
            <a:ext cx="3968534" cy="410344"/>
            <a:chOff x="2500336" y="1364078"/>
            <a:chExt cx="3611499" cy="410344"/>
          </a:xfrm>
        </p:grpSpPr>
        <p:cxnSp>
          <p:nvCxnSpPr>
            <p:cNvPr id="58" name="Straight Arrow Connector 57"/>
            <p:cNvCxnSpPr>
              <a:endCxn id="76" idx="1"/>
            </p:cNvCxnSpPr>
            <p:nvPr/>
          </p:nvCxnSpPr>
          <p:spPr>
            <a:xfrm>
              <a:off x="2500336" y="1774422"/>
              <a:ext cx="3611499"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968487" y="1364078"/>
              <a:ext cx="2859309"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Create Stream/Extent</a:t>
              </a:r>
            </a:p>
          </p:txBody>
        </p:sp>
      </p:grpSp>
      <p:grpSp>
        <p:nvGrpSpPr>
          <p:cNvPr id="60" name="Group 35"/>
          <p:cNvGrpSpPr/>
          <p:nvPr/>
        </p:nvGrpSpPr>
        <p:grpSpPr>
          <a:xfrm>
            <a:off x="2132936" y="2211687"/>
            <a:ext cx="6791272" cy="1058630"/>
            <a:chOff x="2132936" y="2211687"/>
            <a:chExt cx="6791272" cy="1058630"/>
          </a:xfrm>
        </p:grpSpPr>
        <p:cxnSp>
          <p:nvCxnSpPr>
            <p:cNvPr id="61" name="Straight Arrow Connector 60"/>
            <p:cNvCxnSpPr>
              <a:stCxn id="76" idx="2"/>
            </p:cNvCxnSpPr>
            <p:nvPr/>
          </p:nvCxnSpPr>
          <p:spPr>
            <a:xfrm flipH="1">
              <a:off x="2132936" y="2211687"/>
              <a:ext cx="5178199" cy="105863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76" idx="2"/>
            </p:cNvCxnSpPr>
            <p:nvPr/>
          </p:nvCxnSpPr>
          <p:spPr>
            <a:xfrm flipH="1">
              <a:off x="4013085" y="2211687"/>
              <a:ext cx="3298050" cy="105862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76" idx="2"/>
            </p:cNvCxnSpPr>
            <p:nvPr/>
          </p:nvCxnSpPr>
          <p:spPr>
            <a:xfrm flipH="1">
              <a:off x="5803172" y="2211687"/>
              <a:ext cx="1507963" cy="105337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938995" y="2394994"/>
              <a:ext cx="1985213" cy="738664"/>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Allocate extent replica </a:t>
              </a:r>
            </a:p>
          </p:txBody>
        </p:sp>
      </p:grpSp>
      <p:grpSp>
        <p:nvGrpSpPr>
          <p:cNvPr id="65" name="Group 39"/>
          <p:cNvGrpSpPr/>
          <p:nvPr/>
        </p:nvGrpSpPr>
        <p:grpSpPr>
          <a:xfrm>
            <a:off x="1010756" y="4420596"/>
            <a:ext cx="5088504" cy="369332"/>
            <a:chOff x="1010756" y="4420596"/>
            <a:chExt cx="5088504" cy="369332"/>
          </a:xfrm>
        </p:grpSpPr>
        <p:sp>
          <p:nvSpPr>
            <p:cNvPr id="66" name="TextBox 65"/>
            <p:cNvSpPr txBox="1"/>
            <p:nvPr/>
          </p:nvSpPr>
          <p:spPr>
            <a:xfrm>
              <a:off x="1010756" y="4420596"/>
              <a:ext cx="104624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Primary</a:t>
              </a:r>
              <a:endParaRPr lang="en-US" sz="2800" dirty="0" smtClean="0">
                <a:latin typeface="Segoe UI" pitchFamily="34" charset="0"/>
                <a:ea typeface="Segoe UI" pitchFamily="34" charset="0"/>
                <a:cs typeface="Segoe UI" pitchFamily="34" charset="0"/>
              </a:endParaRPr>
            </a:p>
          </p:txBody>
        </p:sp>
        <p:sp>
          <p:nvSpPr>
            <p:cNvPr id="67" name="TextBox 66"/>
            <p:cNvSpPr txBox="1"/>
            <p:nvPr/>
          </p:nvSpPr>
          <p:spPr>
            <a:xfrm>
              <a:off x="2530371" y="4420596"/>
              <a:ext cx="159607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sp>
          <p:nvSpPr>
            <p:cNvPr id="68" name="TextBox 67"/>
            <p:cNvSpPr txBox="1"/>
            <p:nvPr/>
          </p:nvSpPr>
          <p:spPr>
            <a:xfrm>
              <a:off x="4421428" y="4420596"/>
              <a:ext cx="1677832"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cxnSp>
        <p:nvCxnSpPr>
          <p:cNvPr id="69" name="Straight Arrow Connector 68"/>
          <p:cNvCxnSpPr/>
          <p:nvPr/>
        </p:nvCxnSpPr>
        <p:spPr>
          <a:xfrm flipH="1">
            <a:off x="2500336" y="1937935"/>
            <a:ext cx="3968536"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495809" y="1964108"/>
            <a:ext cx="2307363" cy="615553"/>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EN1 Primary</a:t>
            </a:r>
            <a:br>
              <a:rPr lang="en-US" sz="2000" dirty="0" smtClean="0">
                <a:latin typeface="Segoe UI" pitchFamily="34" charset="0"/>
                <a:ea typeface="Segoe UI" pitchFamily="34" charset="0"/>
                <a:cs typeface="Segoe UI" pitchFamily="34" charset="0"/>
              </a:rPr>
            </a:br>
            <a:r>
              <a:rPr lang="en-US" sz="2000" dirty="0" smtClean="0">
                <a:latin typeface="Segoe UI" pitchFamily="34" charset="0"/>
                <a:ea typeface="Segoe UI" pitchFamily="34" charset="0"/>
                <a:cs typeface="Segoe UI" pitchFamily="34" charset="0"/>
              </a:rPr>
              <a:t>EN2, EN3 Secondary</a:t>
            </a:r>
          </a:p>
        </p:txBody>
      </p:sp>
      <p:sp>
        <p:nvSpPr>
          <p:cNvPr id="76" name="Rectangle 75"/>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grpSp>
        <p:nvGrpSpPr>
          <p:cNvPr id="86" name="Group 85"/>
          <p:cNvGrpSpPr/>
          <p:nvPr/>
        </p:nvGrpSpPr>
        <p:grpSpPr>
          <a:xfrm>
            <a:off x="2760755" y="3270316"/>
            <a:ext cx="1252330" cy="1076739"/>
            <a:chOff x="1855304" y="4081670"/>
            <a:chExt cx="1855305" cy="2464904"/>
          </a:xfrm>
        </p:grpSpPr>
        <p:sp>
          <p:nvSpPr>
            <p:cNvPr id="87" name="Rectangle 8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88" name="Flowchart: Magnetic Disk 8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0" name="Group 89"/>
          <p:cNvGrpSpPr/>
          <p:nvPr/>
        </p:nvGrpSpPr>
        <p:grpSpPr>
          <a:xfrm>
            <a:off x="4649490" y="3265062"/>
            <a:ext cx="1252330" cy="1076739"/>
            <a:chOff x="1855304" y="4081670"/>
            <a:chExt cx="1855305" cy="2464904"/>
          </a:xfrm>
        </p:grpSpPr>
        <p:sp>
          <p:nvSpPr>
            <p:cNvPr id="91" name="Rectangle 9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92" name="Flowchart: Magnetic Disk 9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4" name="Group 93"/>
          <p:cNvGrpSpPr/>
          <p:nvPr/>
        </p:nvGrpSpPr>
        <p:grpSpPr>
          <a:xfrm>
            <a:off x="6557153" y="3265061"/>
            <a:ext cx="1252330" cy="1076739"/>
            <a:chOff x="1855304" y="4081670"/>
            <a:chExt cx="1855305" cy="2464904"/>
          </a:xfrm>
        </p:grpSpPr>
        <p:sp>
          <p:nvSpPr>
            <p:cNvPr id="95" name="Rectangle 94"/>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4</a:t>
              </a:r>
            </a:p>
          </p:txBody>
        </p:sp>
        <p:sp>
          <p:nvSpPr>
            <p:cNvPr id="96" name="Flowchart: Magnetic Disk 95"/>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7" name="Group 96"/>
          <p:cNvGrpSpPr/>
          <p:nvPr/>
        </p:nvGrpSpPr>
        <p:grpSpPr>
          <a:xfrm>
            <a:off x="875346" y="5015083"/>
            <a:ext cx="1252330" cy="1076739"/>
            <a:chOff x="1855304" y="4081670"/>
            <a:chExt cx="1855305" cy="2464904"/>
          </a:xfrm>
        </p:grpSpPr>
        <p:sp>
          <p:nvSpPr>
            <p:cNvPr id="98" name="Rectangle 97"/>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5</a:t>
              </a:r>
            </a:p>
          </p:txBody>
        </p:sp>
        <p:sp>
          <p:nvSpPr>
            <p:cNvPr id="99" name="Flowchart: Magnetic Disk 98"/>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0" name="Group 99"/>
          <p:cNvGrpSpPr/>
          <p:nvPr/>
        </p:nvGrpSpPr>
        <p:grpSpPr>
          <a:xfrm>
            <a:off x="2755495" y="5015082"/>
            <a:ext cx="1252330" cy="1076739"/>
            <a:chOff x="1855304" y="4081670"/>
            <a:chExt cx="1855305" cy="2464904"/>
          </a:xfrm>
        </p:grpSpPr>
        <p:sp>
          <p:nvSpPr>
            <p:cNvPr id="101" name="Rectangle 10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6</a:t>
              </a:r>
            </a:p>
          </p:txBody>
        </p:sp>
        <p:sp>
          <p:nvSpPr>
            <p:cNvPr id="102" name="Flowchart: Magnetic Disk 10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3" name="Group 102"/>
          <p:cNvGrpSpPr/>
          <p:nvPr/>
        </p:nvGrpSpPr>
        <p:grpSpPr>
          <a:xfrm>
            <a:off x="4644230" y="5009828"/>
            <a:ext cx="1252330" cy="1076739"/>
            <a:chOff x="1855304" y="4081670"/>
            <a:chExt cx="1855305" cy="2464904"/>
          </a:xfrm>
        </p:grpSpPr>
        <p:sp>
          <p:nvSpPr>
            <p:cNvPr id="104" name="Rectangle 103"/>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7</a:t>
              </a:r>
            </a:p>
          </p:txBody>
        </p:sp>
        <p:sp>
          <p:nvSpPr>
            <p:cNvPr id="105" name="Flowchart: Magnetic Disk 104"/>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6" name="Group 105"/>
          <p:cNvGrpSpPr/>
          <p:nvPr/>
        </p:nvGrpSpPr>
        <p:grpSpPr>
          <a:xfrm>
            <a:off x="6551893" y="5009827"/>
            <a:ext cx="1252330" cy="1076739"/>
            <a:chOff x="1855304" y="4081670"/>
            <a:chExt cx="1855305" cy="2464904"/>
          </a:xfrm>
        </p:grpSpPr>
        <p:sp>
          <p:nvSpPr>
            <p:cNvPr id="107" name="Rectangle 10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8</a:t>
              </a:r>
            </a:p>
          </p:txBody>
        </p:sp>
        <p:sp>
          <p:nvSpPr>
            <p:cNvPr id="108" name="Flowchart: Magnetic Disk 10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Tree>
    <p:extLst>
      <p:ext uri="{BB962C8B-B14F-4D97-AF65-F5344CB8AC3E}">
        <p14:creationId xmlns:p14="http://schemas.microsoft.com/office/powerpoint/2010/main" val="398518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up)">
                                      <p:cBhvr>
                                        <p:cTn id="12" dur="500"/>
                                        <p:tgtEl>
                                          <p:spTgt spid="6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wipe(right)">
                                      <p:cBhvr>
                                        <p:cTn id="21" dur="500"/>
                                        <p:tgtEl>
                                          <p:spTgt spid="69"/>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right)">
                                      <p:cBhvr>
                                        <p:cTn id="2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Implementation</a:t>
            </a:r>
            <a:endParaRPr lang="en-SG" dirty="0"/>
          </a:p>
        </p:txBody>
      </p:sp>
      <p:sp>
        <p:nvSpPr>
          <p:cNvPr id="44" name="Rounded Rectangle 43"/>
          <p:cNvSpPr/>
          <p:nvPr/>
        </p:nvSpPr>
        <p:spPr bwMode="auto">
          <a:xfrm>
            <a:off x="379989" y="141049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68" name="TextBox 67"/>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90" name="Group 89"/>
          <p:cNvGrpSpPr/>
          <p:nvPr/>
        </p:nvGrpSpPr>
        <p:grpSpPr>
          <a:xfrm>
            <a:off x="6553200" y="3581400"/>
            <a:ext cx="2132310" cy="2142673"/>
            <a:chOff x="1855304" y="4081670"/>
            <a:chExt cx="1855305" cy="2464904"/>
          </a:xfrm>
        </p:grpSpPr>
        <p:sp>
          <p:nvSpPr>
            <p:cNvPr id="91" name="Rectangle 9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92" name="Flowchart: Magnetic Disk 9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43" name="TextBox 42"/>
          <p:cNvSpPr txBox="1"/>
          <p:nvPr/>
        </p:nvSpPr>
        <p:spPr>
          <a:xfrm>
            <a:off x="2626827" y="1442705"/>
            <a:ext cx="2307363" cy="615553"/>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EN1 Primary</a:t>
            </a:r>
            <a:br>
              <a:rPr lang="en-US" sz="2000" dirty="0" smtClean="0">
                <a:latin typeface="Segoe UI" pitchFamily="34" charset="0"/>
                <a:ea typeface="Segoe UI" pitchFamily="34" charset="0"/>
                <a:cs typeface="Segoe UI" pitchFamily="34" charset="0"/>
              </a:rPr>
            </a:br>
            <a:r>
              <a:rPr lang="en-US" sz="2000" dirty="0" smtClean="0">
                <a:latin typeface="Segoe UI" pitchFamily="34" charset="0"/>
                <a:ea typeface="Segoe UI" pitchFamily="34" charset="0"/>
                <a:cs typeface="Segoe UI" pitchFamily="34" charset="0"/>
              </a:rPr>
              <a:t>EN2, EN3 Secondary</a:t>
            </a:r>
          </a:p>
        </p:txBody>
      </p:sp>
      <p:sp>
        <p:nvSpPr>
          <p:cNvPr id="48" name="TextBox 47"/>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49" name="Group 48"/>
          <p:cNvGrpSpPr/>
          <p:nvPr/>
        </p:nvGrpSpPr>
        <p:grpSpPr>
          <a:xfrm>
            <a:off x="3594312" y="3584763"/>
            <a:ext cx="2132310" cy="2142673"/>
            <a:chOff x="1855304" y="4081670"/>
            <a:chExt cx="1855305" cy="2464904"/>
          </a:xfrm>
        </p:grpSpPr>
        <p:sp>
          <p:nvSpPr>
            <p:cNvPr id="50" name="Rectangle 49"/>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51" name="Flowchart: Magnetic Disk 50"/>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52" name="TextBox 51"/>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53" name="Group 52"/>
          <p:cNvGrpSpPr/>
          <p:nvPr/>
        </p:nvGrpSpPr>
        <p:grpSpPr>
          <a:xfrm>
            <a:off x="609600" y="3581400"/>
            <a:ext cx="2132310" cy="2142673"/>
            <a:chOff x="1855304" y="4081670"/>
            <a:chExt cx="1855305" cy="2464904"/>
          </a:xfrm>
        </p:grpSpPr>
        <p:sp>
          <p:nvSpPr>
            <p:cNvPr id="54" name="Rectangle 53"/>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55" name="Flowchart: Magnetic Disk 54"/>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cxnSp>
        <p:nvCxnSpPr>
          <p:cNvPr id="56" name="Straight Arrow Connector 55"/>
          <p:cNvCxnSpPr/>
          <p:nvPr/>
        </p:nvCxnSpPr>
        <p:spPr>
          <a:xfrm>
            <a:off x="1675755" y="2271885"/>
            <a:ext cx="182540" cy="130951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847648" y="2563203"/>
            <a:ext cx="107721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Append</a:t>
            </a:r>
          </a:p>
        </p:txBody>
      </p:sp>
      <p:sp>
        <p:nvSpPr>
          <p:cNvPr id="72" name="Rectangle 71"/>
          <p:cNvSpPr/>
          <p:nvPr/>
        </p:nvSpPr>
        <p:spPr bwMode="auto">
          <a:xfrm>
            <a:off x="2938359" y="242365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4" name="Rectangle 73"/>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5" name="Rectangle 74"/>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77" name="Straight Arrow Connector 76"/>
          <p:cNvCxnSpPr/>
          <p:nvPr/>
        </p:nvCxnSpPr>
        <p:spPr>
          <a:xfrm flipH="1">
            <a:off x="5726622" y="434340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2741910" y="434340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flipV="1">
            <a:off x="1219200" y="2271886"/>
            <a:ext cx="212863" cy="131287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flipH="1">
            <a:off x="640553" y="2747869"/>
            <a:ext cx="957269"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Ack</a:t>
            </a:r>
          </a:p>
        </p:txBody>
      </p:sp>
      <p:grpSp>
        <p:nvGrpSpPr>
          <p:cNvPr id="5" name="Group 4"/>
          <p:cNvGrpSpPr/>
          <p:nvPr/>
        </p:nvGrpSpPr>
        <p:grpSpPr>
          <a:xfrm>
            <a:off x="2151849" y="1974201"/>
            <a:ext cx="4655838" cy="2286000"/>
            <a:chOff x="2151849" y="1974201"/>
            <a:chExt cx="4655838" cy="2286000"/>
          </a:xfrm>
        </p:grpSpPr>
        <p:sp>
          <p:nvSpPr>
            <p:cNvPr id="28" name="Rectangle 27"/>
            <p:cNvSpPr/>
            <p:nvPr/>
          </p:nvSpPr>
          <p:spPr>
            <a:xfrm>
              <a:off x="2151849" y="1974201"/>
              <a:ext cx="4655838"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p:cNvSpPr txBox="1"/>
            <p:nvPr/>
          </p:nvSpPr>
          <p:spPr>
            <a:xfrm>
              <a:off x="2440381" y="2396792"/>
              <a:ext cx="4078773" cy="461665"/>
            </a:xfrm>
            <a:prstGeom prst="rect">
              <a:avLst/>
            </a:prstGeom>
            <a:noFill/>
          </p:spPr>
          <p:txBody>
            <a:bodyPr wrap="square" rtlCol="0">
              <a:spAutoFit/>
            </a:bodyPr>
            <a:lstStyle/>
            <a:p>
              <a:r>
                <a:rPr lang="en-US" sz="2400" b="1" dirty="0" smtClean="0"/>
                <a:t>3 Replicas for operating extent</a:t>
              </a:r>
              <a:endParaRPr lang="en-SG" sz="2400" b="1" dirty="0"/>
            </a:p>
          </p:txBody>
        </p:sp>
        <p:sp>
          <p:nvSpPr>
            <p:cNvPr id="4" name="TextBox 3"/>
            <p:cNvSpPr txBox="1"/>
            <p:nvPr/>
          </p:nvSpPr>
          <p:spPr>
            <a:xfrm>
              <a:off x="2345910" y="3150900"/>
              <a:ext cx="4261092" cy="461665"/>
            </a:xfrm>
            <a:prstGeom prst="rect">
              <a:avLst/>
            </a:prstGeom>
            <a:noFill/>
          </p:spPr>
          <p:txBody>
            <a:bodyPr wrap="square" rtlCol="0">
              <a:spAutoFit/>
            </a:bodyPr>
            <a:lstStyle/>
            <a:p>
              <a:r>
                <a:rPr lang="en-US" sz="2400" b="1" dirty="0" smtClean="0"/>
                <a:t>Erasure code for sealed extents</a:t>
              </a:r>
              <a:endParaRPr lang="en-SG" sz="2400" b="1" dirty="0"/>
            </a:p>
          </p:txBody>
        </p:sp>
      </p:grpSp>
    </p:spTree>
    <p:extLst>
      <p:ext uri="{BB962C8B-B14F-4D97-AF65-F5344CB8AC3E}">
        <p14:creationId xmlns:p14="http://schemas.microsoft.com/office/powerpoint/2010/main" val="215323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500"/>
                                        <p:tgtEl>
                                          <p:spTgt spid="56"/>
                                        </p:tgtEl>
                                      </p:cBhvr>
                                    </p:animEffect>
                                  </p:childTnLst>
                                </p:cTn>
                              </p:par>
                              <p:par>
                                <p:cTn id="8" presetID="22" presetClass="entr" presetSubtype="1" fill="hold"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ipe(up)">
                                      <p:cBhvr>
                                        <p:cTn id="10" dur="500"/>
                                        <p:tgtEl>
                                          <p:spTgt spid="7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wipe(down)">
                                      <p:cBhvr>
                                        <p:cTn id="13" dur="500"/>
                                        <p:tgtEl>
                                          <p:spTgt spid="7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3.88889E-6 2.59259E-6 L 0.32534 -0.00394 " pathEditMode="relative" rAng="0" ptsTypes="AA">
                                      <p:cBhvr>
                                        <p:cTn id="28" dur="2000" fill="hold"/>
                                        <p:tgtEl>
                                          <p:spTgt spid="73"/>
                                        </p:tgtEl>
                                        <p:attrNameLst>
                                          <p:attrName>ppt_x</p:attrName>
                                          <p:attrName>ppt_y</p:attrName>
                                        </p:attrNameLst>
                                      </p:cBhvr>
                                      <p:rCtr x="16267" y="-208"/>
                                    </p:animMotion>
                                  </p:childTnLst>
                                </p:cTn>
                              </p:par>
                              <p:par>
                                <p:cTn id="29" presetID="42" presetClass="path" presetSubtype="0" accel="50000" decel="50000" fill="hold" grpId="1" nodeType="withEffect">
                                  <p:stCondLst>
                                    <p:cond delay="0"/>
                                  </p:stCondLst>
                                  <p:childTnLst>
                                    <p:animMotion origin="layout" path="M 3.88889E-6 1.11022E-16 L 0.32534 -0.00278 " pathEditMode="relative" rAng="0" ptsTypes="AA">
                                      <p:cBhvr>
                                        <p:cTn id="30" dur="2000" fill="hold"/>
                                        <p:tgtEl>
                                          <p:spTgt spid="75"/>
                                        </p:tgtEl>
                                        <p:attrNameLst>
                                          <p:attrName>ppt_x</p:attrName>
                                          <p:attrName>ppt_y</p:attrName>
                                        </p:attrNameLst>
                                      </p:cBhvr>
                                      <p:rCtr x="16267" y="-139"/>
                                    </p:animMotion>
                                  </p:childTnLst>
                                </p:cTn>
                              </p:par>
                            </p:childTnLst>
                          </p:cTn>
                        </p:par>
                        <p:par>
                          <p:cTn id="31" fill="hold">
                            <p:stCondLst>
                              <p:cond delay="2000"/>
                            </p:stCondLst>
                            <p:childTnLst>
                              <p:par>
                                <p:cTn id="32" presetID="63" presetClass="path" presetSubtype="0" accel="50000" decel="50000" fill="hold" grpId="2" nodeType="afterEffect">
                                  <p:stCondLst>
                                    <p:cond delay="0"/>
                                  </p:stCondLst>
                                  <p:childTnLst>
                                    <p:animMotion origin="layout" path="M 0.32534 -0.00278 L 0.65868 -0.00278 " pathEditMode="relative" rAng="0" ptsTypes="AA">
                                      <p:cBhvr>
                                        <p:cTn id="33" dur="2000" fill="hold"/>
                                        <p:tgtEl>
                                          <p:spTgt spid="75"/>
                                        </p:tgtEl>
                                        <p:attrNameLst>
                                          <p:attrName>ppt_x</p:attrName>
                                          <p:attrName>ppt_y</p:attrName>
                                        </p:attrNameLst>
                                      </p:cBhvr>
                                      <p:rCtr x="16667" y="0"/>
                                    </p:animMotion>
                                  </p:childTnLst>
                                </p:cTn>
                              </p:par>
                            </p:childTnLst>
                          </p:cTn>
                        </p:par>
                        <p:par>
                          <p:cTn id="34" fill="hold">
                            <p:stCondLst>
                              <p:cond delay="4000"/>
                            </p:stCondLst>
                            <p:childTnLst>
                              <p:par>
                                <p:cTn id="35" presetID="22" presetClass="entr" presetSubtype="2" fill="hold" nodeType="after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wipe(right)">
                                      <p:cBhvr>
                                        <p:cTn id="37" dur="500"/>
                                        <p:tgtEl>
                                          <p:spTgt spid="77"/>
                                        </p:tgtEl>
                                      </p:cBhvr>
                                    </p:animEffect>
                                  </p:childTnLst>
                                </p:cTn>
                              </p:par>
                            </p:childTnLst>
                          </p:cTn>
                        </p:par>
                        <p:par>
                          <p:cTn id="38" fill="hold">
                            <p:stCondLst>
                              <p:cond delay="4500"/>
                            </p:stCondLst>
                            <p:childTnLst>
                              <p:par>
                                <p:cTn id="39" presetID="22" presetClass="entr" presetSubtype="2" fill="hold"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wipe(right)">
                                      <p:cBhvr>
                                        <p:cTn id="41" dur="500"/>
                                        <p:tgtEl>
                                          <p:spTgt spid="78"/>
                                        </p:tgtEl>
                                      </p:cBhvr>
                                    </p:animEffect>
                                  </p:childTnLst>
                                </p:cTn>
                              </p:par>
                            </p:childTnLst>
                          </p:cTn>
                        </p:par>
                        <p:par>
                          <p:cTn id="42" fill="hold">
                            <p:stCondLst>
                              <p:cond delay="5000"/>
                            </p:stCondLst>
                            <p:childTnLst>
                              <p:par>
                                <p:cTn id="43" presetID="22" presetClass="entr" presetSubtype="2" fill="hold" nodeType="after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wipe(right)">
                                      <p:cBhvr>
                                        <p:cTn id="45" dur="500"/>
                                        <p:tgtEl>
                                          <p:spTgt spid="79"/>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wipe(down)">
                                      <p:cBhvr>
                                        <p:cTn id="48" dur="500"/>
                                        <p:tgtEl>
                                          <p:spTgt spid="80"/>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5"/>
                                        </p:tgtEl>
                                      </p:cBhvr>
                                    </p:animEffect>
                                    <p:set>
                                      <p:cBhvr>
                                        <p:cTn id="6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3" grpId="1" animBg="1"/>
      <p:bldP spid="74" grpId="0" animBg="1"/>
      <p:bldP spid="75" grpId="0" animBg="1"/>
      <p:bldP spid="75" grpId="1" animBg="1"/>
      <p:bldP spid="75" grpId="2" animBg="1"/>
      <p:bldP spid="8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Failures</a:t>
            </a:r>
            <a:endParaRPr lang="en-SG" dirty="0"/>
          </a:p>
        </p:txBody>
      </p:sp>
      <p:sp>
        <p:nvSpPr>
          <p:cNvPr id="3" name="Content Placeholder 2"/>
          <p:cNvSpPr>
            <a:spLocks noGrp="1"/>
          </p:cNvSpPr>
          <p:nvPr>
            <p:ph idx="1"/>
          </p:nvPr>
        </p:nvSpPr>
        <p:spPr/>
        <p:txBody>
          <a:bodyPr/>
          <a:lstStyle/>
          <a:p>
            <a:r>
              <a:rPr lang="en-US" dirty="0" err="1">
                <a:latin typeface="Segoe UI" pitchFamily="34" charset="0"/>
                <a:ea typeface="Segoe UI" pitchFamily="34" charset="0"/>
                <a:cs typeface="Segoe UI" pitchFamily="34" charset="0"/>
              </a:rPr>
              <a:t>Ack</a:t>
            </a:r>
            <a:r>
              <a:rPr lang="en-US" dirty="0">
                <a:latin typeface="Segoe UI" pitchFamily="34" charset="0"/>
                <a:ea typeface="Segoe UI" pitchFamily="34" charset="0"/>
                <a:cs typeface="Segoe UI" pitchFamily="34" charset="0"/>
              </a:rPr>
              <a:t> from primary lost when going back to partition </a:t>
            </a:r>
            <a:r>
              <a:rPr lang="en-US" dirty="0" smtClean="0">
                <a:latin typeface="Segoe UI" pitchFamily="34" charset="0"/>
                <a:ea typeface="Segoe UI" pitchFamily="34" charset="0"/>
                <a:cs typeface="Segoe UI" pitchFamily="34" charset="0"/>
              </a:rPr>
              <a:t>layer</a:t>
            </a:r>
            <a:endParaRPr lang="en-US" dirty="0"/>
          </a:p>
          <a:p>
            <a:r>
              <a:rPr lang="en-US" dirty="0">
                <a:latin typeface="Segoe UI" pitchFamily="34" charset="0"/>
                <a:ea typeface="Segoe UI" pitchFamily="34" charset="0"/>
                <a:cs typeface="Segoe UI" pitchFamily="34" charset="0"/>
              </a:rPr>
              <a:t>Unresponsive/Unreachable Extent Node</a:t>
            </a:r>
            <a:endParaRPr lang="en-SG" dirty="0"/>
          </a:p>
        </p:txBody>
      </p:sp>
      <p:grpSp>
        <p:nvGrpSpPr>
          <p:cNvPr id="4" name="Group 21"/>
          <p:cNvGrpSpPr/>
          <p:nvPr/>
        </p:nvGrpSpPr>
        <p:grpSpPr>
          <a:xfrm>
            <a:off x="2578685" y="5042454"/>
            <a:ext cx="1707253" cy="1284597"/>
            <a:chOff x="1420248" y="5181602"/>
            <a:chExt cx="1707253" cy="1284597"/>
          </a:xfrm>
        </p:grpSpPr>
        <p:sp>
          <p:nvSpPr>
            <p:cNvPr id="5" name="Rectangle 4"/>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6" name="TextBox 5"/>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E2</a:t>
              </a:r>
            </a:p>
          </p:txBody>
        </p:sp>
      </p:grpSp>
      <p:grpSp>
        <p:nvGrpSpPr>
          <p:cNvPr id="7" name="Group 29"/>
          <p:cNvGrpSpPr/>
          <p:nvPr/>
        </p:nvGrpSpPr>
        <p:grpSpPr>
          <a:xfrm>
            <a:off x="4851433" y="5042454"/>
            <a:ext cx="1707253" cy="1284597"/>
            <a:chOff x="1420248" y="5181602"/>
            <a:chExt cx="1707253" cy="1284597"/>
          </a:xfrm>
        </p:grpSpPr>
        <p:sp>
          <p:nvSpPr>
            <p:cNvPr id="8" name="Rectangle 7"/>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9" name="TextBox 8"/>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E3</a:t>
              </a:r>
            </a:p>
          </p:txBody>
        </p:sp>
      </p:grpSp>
      <p:sp>
        <p:nvSpPr>
          <p:cNvPr id="10" name="Rectangle 9"/>
          <p:cNvSpPr/>
          <p:nvPr/>
        </p:nvSpPr>
        <p:spPr bwMode="auto">
          <a:xfrm>
            <a:off x="267580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1" name="Rectangle 10"/>
          <p:cNvSpPr/>
          <p:nvPr/>
        </p:nvSpPr>
        <p:spPr bwMode="auto">
          <a:xfrm>
            <a:off x="306674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2" name="Rectangle 11"/>
          <p:cNvSpPr/>
          <p:nvPr/>
        </p:nvSpPr>
        <p:spPr bwMode="auto">
          <a:xfrm>
            <a:off x="3444426"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3" name="Rectangle 12"/>
          <p:cNvSpPr/>
          <p:nvPr/>
        </p:nvSpPr>
        <p:spPr bwMode="auto">
          <a:xfrm>
            <a:off x="382211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4" name="Rectangle 13"/>
          <p:cNvSpPr/>
          <p:nvPr/>
        </p:nvSpPr>
        <p:spPr bwMode="auto">
          <a:xfrm>
            <a:off x="494855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5" name="Rectangle 14"/>
          <p:cNvSpPr/>
          <p:nvPr/>
        </p:nvSpPr>
        <p:spPr bwMode="auto">
          <a:xfrm>
            <a:off x="5339488"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6" name="Rectangle 15"/>
          <p:cNvSpPr/>
          <p:nvPr/>
        </p:nvSpPr>
        <p:spPr bwMode="auto">
          <a:xfrm>
            <a:off x="5717174"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7" name="Rectangle 16"/>
          <p:cNvSpPr/>
          <p:nvPr/>
        </p:nvSpPr>
        <p:spPr bwMode="auto">
          <a:xfrm>
            <a:off x="7822452" y="5161724"/>
            <a:ext cx="371060" cy="649356"/>
          </a:xfrm>
          <a:prstGeom prst="rect">
            <a:avLst/>
          </a:prstGeom>
          <a:solidFill>
            <a:schemeClr val="tx1">
              <a:lumMod val="75000"/>
              <a:lumOff val="2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8" name="Rectangle 17"/>
          <p:cNvSpPr/>
          <p:nvPr/>
        </p:nvSpPr>
        <p:spPr bwMode="auto">
          <a:xfrm>
            <a:off x="44281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19" name="Rectangle 18"/>
          <p:cNvSpPr/>
          <p:nvPr/>
        </p:nvSpPr>
        <p:spPr bwMode="auto">
          <a:xfrm>
            <a:off x="833749"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0" name="Rectangle 19"/>
          <p:cNvSpPr/>
          <p:nvPr/>
        </p:nvSpPr>
        <p:spPr bwMode="auto">
          <a:xfrm>
            <a:off x="1211435"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1" name="Rectangle 20"/>
          <p:cNvSpPr/>
          <p:nvPr/>
        </p:nvSpPr>
        <p:spPr bwMode="auto">
          <a:xfrm>
            <a:off x="158912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grpSp>
        <p:nvGrpSpPr>
          <p:cNvPr id="25" name="Group 37"/>
          <p:cNvGrpSpPr/>
          <p:nvPr/>
        </p:nvGrpSpPr>
        <p:grpSpPr>
          <a:xfrm>
            <a:off x="7121665" y="5036763"/>
            <a:ext cx="1707253" cy="1284597"/>
            <a:chOff x="1420248" y="5181602"/>
            <a:chExt cx="1707253" cy="1284597"/>
          </a:xfrm>
        </p:grpSpPr>
        <p:sp>
          <p:nvSpPr>
            <p:cNvPr id="26" name="Rectangle 25"/>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27" name="TextBox 26"/>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E4</a:t>
              </a:r>
            </a:p>
          </p:txBody>
        </p:sp>
      </p:grpSp>
      <p:grpSp>
        <p:nvGrpSpPr>
          <p:cNvPr id="28" name="Group 27"/>
          <p:cNvGrpSpPr/>
          <p:nvPr/>
        </p:nvGrpSpPr>
        <p:grpSpPr>
          <a:xfrm>
            <a:off x="304800" y="3505200"/>
            <a:ext cx="5597904" cy="1537254"/>
            <a:chOff x="1379354" y="3644348"/>
            <a:chExt cx="5597904" cy="1537254"/>
          </a:xfrm>
        </p:grpSpPr>
        <p:sp>
          <p:nvSpPr>
            <p:cNvPr id="29" name="Rectangle 28"/>
            <p:cNvSpPr/>
            <p:nvPr/>
          </p:nvSpPr>
          <p:spPr bwMode="auto">
            <a:xfrm>
              <a:off x="1379354" y="3644348"/>
              <a:ext cx="5597904"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rPr>
                <a:t>Stream //foo</a:t>
              </a:r>
            </a:p>
          </p:txBody>
        </p:sp>
        <p:sp>
          <p:nvSpPr>
            <p:cNvPr id="30" name="Rectangle 29"/>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E1</a:t>
              </a:r>
            </a:p>
          </p:txBody>
        </p:sp>
        <p:cxnSp>
          <p:nvCxnSpPr>
            <p:cNvPr id="31" name="Elbow Connector 30"/>
            <p:cNvCxnSpPr>
              <a:stCxn id="30"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E2</a:t>
              </a:r>
            </a:p>
          </p:txBody>
        </p:sp>
        <p:cxnSp>
          <p:nvCxnSpPr>
            <p:cNvPr id="33" name="Elbow Connector 32"/>
            <p:cNvCxnSpPr>
              <a:stCxn id="32"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bwMode="auto">
          <a:xfrm>
            <a:off x="2792780"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E3</a:t>
            </a:r>
          </a:p>
        </p:txBody>
      </p:sp>
      <p:sp>
        <p:nvSpPr>
          <p:cNvPr id="35" name="Rectangle 34"/>
          <p:cNvSpPr/>
          <p:nvPr/>
        </p:nvSpPr>
        <p:spPr bwMode="auto">
          <a:xfrm>
            <a:off x="4040076" y="39594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E4</a:t>
            </a:r>
          </a:p>
        </p:txBody>
      </p:sp>
      <p:sp>
        <p:nvSpPr>
          <p:cNvPr id="36" name="TextBox 35"/>
          <p:cNvSpPr txBox="1"/>
          <p:nvPr/>
        </p:nvSpPr>
        <p:spPr>
          <a:xfrm>
            <a:off x="833749" y="6246692"/>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38" name="TextBox 37"/>
          <p:cNvSpPr txBox="1"/>
          <p:nvPr/>
        </p:nvSpPr>
        <p:spPr>
          <a:xfrm>
            <a:off x="2980967" y="6249196"/>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0" name="TextBox 39"/>
          <p:cNvSpPr txBox="1"/>
          <p:nvPr/>
        </p:nvSpPr>
        <p:spPr>
          <a:xfrm>
            <a:off x="5234259" y="6247944"/>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1" name="TextBox 40"/>
          <p:cNvSpPr txBox="1"/>
          <p:nvPr/>
        </p:nvSpPr>
        <p:spPr>
          <a:xfrm>
            <a:off x="7457212" y="6246692"/>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grpSp>
        <p:nvGrpSpPr>
          <p:cNvPr id="42" name="Group 16"/>
          <p:cNvGrpSpPr/>
          <p:nvPr/>
        </p:nvGrpSpPr>
        <p:grpSpPr>
          <a:xfrm>
            <a:off x="345694" y="5042454"/>
            <a:ext cx="1707253" cy="1284597"/>
            <a:chOff x="1420248" y="5181602"/>
            <a:chExt cx="1707253" cy="1284597"/>
          </a:xfrm>
        </p:grpSpPr>
        <p:sp>
          <p:nvSpPr>
            <p:cNvPr id="43" name="Rectangle 42"/>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44" name="TextBox 43"/>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E1</a:t>
              </a:r>
            </a:p>
          </p:txBody>
        </p:sp>
      </p:grpSp>
      <p:sp>
        <p:nvSpPr>
          <p:cNvPr id="46" name="Rectangle 45"/>
          <p:cNvSpPr/>
          <p:nvPr/>
        </p:nvSpPr>
        <p:spPr bwMode="auto">
          <a:xfrm>
            <a:off x="2584184"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47" name="Group 46"/>
          <p:cNvGrpSpPr/>
          <p:nvPr/>
        </p:nvGrpSpPr>
        <p:grpSpPr>
          <a:xfrm>
            <a:off x="3458687" y="4410452"/>
            <a:ext cx="1409721" cy="609209"/>
            <a:chOff x="4533241" y="4549600"/>
            <a:chExt cx="1409721" cy="609209"/>
          </a:xfrm>
        </p:grpSpPr>
        <p:cxnSp>
          <p:nvCxnSpPr>
            <p:cNvPr id="48" name="Elbow Connector 49"/>
            <p:cNvCxnSpPr/>
            <p:nvPr/>
          </p:nvCxnSpPr>
          <p:spPr>
            <a:xfrm>
              <a:off x="5942962" y="4869552"/>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540613" y="4878344"/>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533241" y="4549600"/>
              <a:ext cx="0" cy="346328"/>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700851" y="4399671"/>
            <a:ext cx="2420814" cy="635584"/>
            <a:chOff x="5767876" y="4544510"/>
            <a:chExt cx="2420814" cy="635584"/>
          </a:xfrm>
        </p:grpSpPr>
        <p:cxnSp>
          <p:nvCxnSpPr>
            <p:cNvPr id="52"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775248" y="4750166"/>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Multiply 54"/>
          <p:cNvSpPr/>
          <p:nvPr/>
        </p:nvSpPr>
        <p:spPr bwMode="auto">
          <a:xfrm>
            <a:off x="6040627" y="5235268"/>
            <a:ext cx="568179" cy="502268"/>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6" name="Rectangle 55"/>
          <p:cNvSpPr/>
          <p:nvPr/>
        </p:nvSpPr>
        <p:spPr bwMode="auto">
          <a:xfrm>
            <a:off x="4847781" y="5035427"/>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TextBox 56"/>
          <p:cNvSpPr txBox="1"/>
          <p:nvPr/>
        </p:nvSpPr>
        <p:spPr>
          <a:xfrm>
            <a:off x="5339488" y="6249475"/>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58" name="Rectangle 57"/>
          <p:cNvSpPr/>
          <p:nvPr/>
        </p:nvSpPr>
        <p:spPr bwMode="auto">
          <a:xfrm>
            <a:off x="7184729" y="5163977"/>
            <a:ext cx="371060" cy="649356"/>
          </a:xfrm>
          <a:prstGeom prst="rect">
            <a:avLst/>
          </a:prstGeom>
          <a:solidFill>
            <a:schemeClr val="tx1">
              <a:lumMod val="75000"/>
              <a:lumOff val="2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Tree>
    <p:extLst>
      <p:ext uri="{BB962C8B-B14F-4D97-AF65-F5344CB8AC3E}">
        <p14:creationId xmlns:p14="http://schemas.microsoft.com/office/powerpoint/2010/main" val="41278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0" nodeType="clickEffect">
                                  <p:stCondLst>
                                    <p:cond delay="0"/>
                                  </p:stCondLst>
                                  <p:childTnLst>
                                    <p:animMotion origin="layout" path="M -4.44444E-6 0 L -0.10069 0 " pathEditMode="relative" rAng="0" ptsTypes="AA">
                                      <p:cBhvr>
                                        <p:cTn id="54" dur="2000" fill="hold"/>
                                        <p:tgtEl>
                                          <p:spTgt spid="17"/>
                                        </p:tgtEl>
                                        <p:attrNameLst>
                                          <p:attrName>ppt_x</p:attrName>
                                          <p:attrName>ppt_y</p:attrName>
                                        </p:attrNameLst>
                                      </p:cBhvr>
                                      <p:rCtr x="-5035" y="0"/>
                                    </p:animMotion>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fade">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path" presetSubtype="0" accel="50000" decel="50000" fill="hold" grpId="2" nodeType="clickEffect">
                                  <p:stCondLst>
                                    <p:cond delay="0"/>
                                  </p:stCondLst>
                                  <p:childTnLst>
                                    <p:animMotion origin="layout" path="M -0.10069 0 L -0.10069 0.25 " pathEditMode="relative" rAng="0" ptsTypes="AA">
                                      <p:cBhvr>
                                        <p:cTn id="63" dur="2000" fill="hold"/>
                                        <p:tgtEl>
                                          <p:spTgt spid="17"/>
                                        </p:tgtEl>
                                        <p:attrNameLst>
                                          <p:attrName>ppt_x</p:attrName>
                                          <p:attrName>ppt_y</p:attrName>
                                        </p:attrNameLst>
                                      </p:cBhvr>
                                      <p:rCtr x="0" y="12500"/>
                                    </p:animMotion>
                                  </p:childTnLst>
                                </p:cTn>
                              </p:par>
                            </p:childTnLst>
                          </p:cTn>
                        </p:par>
                        <p:par>
                          <p:cTn id="64" fill="hold">
                            <p:stCondLst>
                              <p:cond delay="2000"/>
                            </p:stCondLst>
                            <p:childTnLst>
                              <p:par>
                                <p:cTn id="65" presetID="1" presetClass="entr" presetSubtype="0" fill="hold" grpId="0" nodeType="after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0" presetClass="exit" presetSubtype="0" fill="hold" grpId="1" nodeType="withEffect">
                                  <p:stCondLst>
                                    <p:cond delay="0"/>
                                  </p:stCondLst>
                                  <p:childTnLst>
                                    <p:animEffect transition="out" filter="fade">
                                      <p:cBhvr>
                                        <p:cTn id="68" dur="500"/>
                                        <p:tgtEl>
                                          <p:spTgt spid="40"/>
                                        </p:tgtEl>
                                      </p:cBhvr>
                                    </p:animEffect>
                                    <p:set>
                                      <p:cBhvr>
                                        <p:cTn id="69" dur="1" fill="hold">
                                          <p:stCondLst>
                                            <p:cond delay="499"/>
                                          </p:stCondLst>
                                        </p:cTn>
                                        <p:tgtEl>
                                          <p:spTgt spid="40"/>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5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fade">
                                      <p:cBhvr>
                                        <p:cTn id="8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7" grpId="1" animBg="1"/>
      <p:bldP spid="17" grpId="2" animBg="1"/>
      <p:bldP spid="18" grpId="0" animBg="1"/>
      <p:bldP spid="19" grpId="0" animBg="1"/>
      <p:bldP spid="20" grpId="0" animBg="1"/>
      <p:bldP spid="21" grpId="0" animBg="1"/>
      <p:bldP spid="34" grpId="0" animBg="1"/>
      <p:bldP spid="35" grpId="0" animBg="1"/>
      <p:bldP spid="36" grpId="0"/>
      <p:bldP spid="38" grpId="0"/>
      <p:bldP spid="40" grpId="0"/>
      <p:bldP spid="40" grpId="1"/>
      <p:bldP spid="41" grpId="0"/>
      <p:bldP spid="46" grpId="0" animBg="1"/>
      <p:bldP spid="55" grpId="0" animBg="1"/>
      <p:bldP spid="56" grpId="0" animBg="1"/>
      <p:bldP spid="57" grpId="0"/>
      <p:bldP spid="5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1143</Words>
  <Application>Microsoft Office PowerPoint</Application>
  <PresentationFormat>On-screen Show (4:3)</PresentationFormat>
  <Paragraphs>447</Paragraphs>
  <Slides>21</Slides>
  <Notes>6</Notes>
  <HiddenSlides>1</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Microsoft Azure Storage</vt:lpstr>
      <vt:lpstr>Windows Azure Storage Stamps</vt:lpstr>
      <vt:lpstr>Partition Layer</vt:lpstr>
      <vt:lpstr>Partition Layer</vt:lpstr>
      <vt:lpstr>Partition Layer – Index Range Partitioning</vt:lpstr>
      <vt:lpstr>Stream Layer Concepts</vt:lpstr>
      <vt:lpstr>Physical Implementation</vt:lpstr>
      <vt:lpstr>Physical Implementation</vt:lpstr>
      <vt:lpstr>Write Failures</vt:lpstr>
      <vt:lpstr>Write Failure – Physical Design</vt:lpstr>
      <vt:lpstr>Write Failure – Physical Design</vt:lpstr>
      <vt:lpstr>Write Failure – Physical Design</vt:lpstr>
      <vt:lpstr>Write Failure – Physical Design</vt:lpstr>
      <vt:lpstr>Write Failure – Physical Design</vt:lpstr>
      <vt:lpstr>Write Failure – Physical Design</vt:lpstr>
      <vt:lpstr>Providing Consistency during Network Partition</vt:lpstr>
      <vt:lpstr>Approach to Consistency, Availability&amp; Partition tolerance</vt:lpstr>
      <vt:lpstr>Design Choices and Lessons Learned</vt:lpstr>
      <vt:lpstr>Disadvantages of WAS</vt:lpstr>
      <vt:lpstr> </vt:lpstr>
      <vt:lpstr>Providing Consistency for Log Streams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Storage</dc:title>
  <dc:creator>Zhang Jun</dc:creator>
  <cp:lastModifiedBy>Zhang Jun</cp:lastModifiedBy>
  <cp:revision>1</cp:revision>
  <dcterms:created xsi:type="dcterms:W3CDTF">2006-08-16T00:00:00Z</dcterms:created>
  <dcterms:modified xsi:type="dcterms:W3CDTF">2012-10-23T02:23:47Z</dcterms:modified>
</cp:coreProperties>
</file>