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3" r:id="rId4"/>
    <p:sldId id="257" r:id="rId5"/>
    <p:sldId id="266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15F8-3232-4F59-8F75-02B487CB84C0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77ED-69A3-485D-B9AA-58622F8B0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477-4D9D-4940-9A96-52ECF542B81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</a:t>
            </a:r>
            <a:r>
              <a:rPr lang="en-US" altLang="zh-CN" sz="3600" dirty="0" smtClean="0"/>
              <a:t>during </a:t>
            </a:r>
            <a:r>
              <a:rPr lang="en-US" sz="3200" dirty="0" smtClean="0"/>
              <a:t>Network </a:t>
            </a:r>
            <a:r>
              <a:rPr lang="en-US" sz="3200" dirty="0" smtClean="0"/>
              <a:t>Partition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6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6" y="2296456"/>
            <a:ext cx="1380515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1" y="4277515"/>
            <a:ext cx="25908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8995" y="1165321"/>
            <a:ext cx="3440790" cy="208057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Partition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Layer only reads from offsets returned from successful appends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Committed on all replicas</a:t>
            </a:r>
          </a:p>
          <a:p>
            <a:pPr lvl="1"/>
            <a:r>
              <a:rPr lang="en-US" sz="16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Row and Blob Data Streams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Offset valid on any replica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756675" y="5262398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918997" y="5239383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83038" y="5239382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1088" y="3005798"/>
            <a:ext cx="2330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to read from EN3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8075" y="1651470"/>
            <a:ext cx="21370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41780" y="4914126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196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73" grpId="0" animBg="1"/>
      <p:bldP spid="52" grpId="0" build="p"/>
      <p:bldP spid="53" grpId="0" animBg="1"/>
      <p:bldP spid="54" grpId="0" animBg="1"/>
      <p:bldP spid="55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to the </a:t>
            </a:r>
            <a:r>
              <a:rPr lang="en-US" dirty="0"/>
              <a:t>CAP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8874587" cy="526173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Layering and co-design provides </a:t>
            </a:r>
            <a:r>
              <a:rPr lang="en-US" sz="2400" dirty="0"/>
              <a:t>extra </a:t>
            </a:r>
            <a:r>
              <a:rPr lang="en-US" sz="2400" dirty="0" smtClean="0"/>
              <a:t>flexibility to achieve “C” and “A” at same time while being partition/failure tolerant for our fault model</a:t>
            </a:r>
            <a:endParaRPr lang="en-US" sz="2400" dirty="0"/>
          </a:p>
          <a:p>
            <a:pPr lvl="1"/>
            <a:r>
              <a:rPr lang="en-US" sz="2400" dirty="0" smtClean="0"/>
              <a:t>Stream Layer</a:t>
            </a:r>
          </a:p>
          <a:p>
            <a:pPr lvl="2"/>
            <a:r>
              <a:rPr lang="en-US" dirty="0" smtClean="0"/>
              <a:t>Availability</a:t>
            </a:r>
          </a:p>
          <a:p>
            <a:pPr lvl="3"/>
            <a:r>
              <a:rPr lang="en-US" dirty="0" smtClean="0"/>
              <a:t>In case of write failure</a:t>
            </a:r>
            <a:r>
              <a:rPr lang="en-US" altLang="zh-CN" dirty="0" smtClean="0"/>
              <a:t>, just create new extent</a:t>
            </a:r>
            <a:endParaRPr lang="en-US" dirty="0" smtClean="0"/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replicas </a:t>
            </a:r>
            <a:r>
              <a:rPr lang="en-US" dirty="0" smtClean="0"/>
              <a:t>are bit-wise identical up to the commit length</a:t>
            </a:r>
          </a:p>
          <a:p>
            <a:pPr lvl="1"/>
            <a:r>
              <a:rPr lang="en-US" sz="2400" dirty="0" smtClean="0"/>
              <a:t>Partition Layer</a:t>
            </a:r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 make sure object read</a:t>
            </a:r>
            <a:r>
              <a:rPr lang="en-US" altLang="zh-CN" dirty="0" smtClean="0"/>
              <a:t>/write consistent in case of write failure &amp; partition failure</a:t>
            </a:r>
          </a:p>
          <a:p>
            <a:pPr lvl="3"/>
            <a:r>
              <a:rPr lang="en-US" altLang="zh-CN" dirty="0" smtClean="0"/>
              <a:t>Log replaying records for partition server load</a:t>
            </a:r>
            <a:endParaRPr lang="en-US" altLang="zh-CN" dirty="0" smtClean="0"/>
          </a:p>
          <a:p>
            <a:pPr lvl="2"/>
            <a:r>
              <a:rPr lang="en-US" dirty="0" smtClean="0"/>
              <a:t>Availability </a:t>
            </a:r>
          </a:p>
          <a:p>
            <a:pPr lvl="3"/>
            <a:r>
              <a:rPr lang="en-US" dirty="0" err="1" smtClean="0"/>
              <a:t>RangePartitions</a:t>
            </a:r>
            <a:r>
              <a:rPr lang="en-US" dirty="0" smtClean="0"/>
              <a:t> </a:t>
            </a:r>
            <a:r>
              <a:rPr lang="en-US" dirty="0" smtClean="0"/>
              <a:t>can be served by any partition server and are moved to available servers if a partition server fails</a:t>
            </a:r>
          </a:p>
          <a:p>
            <a:pPr lvl="1"/>
            <a:endParaRPr lang="en-US" sz="2400" dirty="0"/>
          </a:p>
          <a:p>
            <a:r>
              <a:rPr lang="en-US" sz="2400" dirty="0"/>
              <a:t>Designed </a:t>
            </a:r>
            <a:r>
              <a:rPr lang="en-US" sz="2400" dirty="0" smtClean="0"/>
              <a:t>for specific </a:t>
            </a:r>
            <a:r>
              <a:rPr lang="en-US" sz="2400" dirty="0"/>
              <a:t>classes of </a:t>
            </a:r>
            <a:r>
              <a:rPr lang="en-US" sz="2400" dirty="0" smtClean="0"/>
              <a:t>partitioning/failures </a:t>
            </a:r>
            <a:r>
              <a:rPr lang="en-US" sz="2400" dirty="0"/>
              <a:t>seen in </a:t>
            </a:r>
            <a:r>
              <a:rPr lang="en-US" sz="2400" dirty="0" smtClean="0"/>
              <a:t>practice</a:t>
            </a: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Choices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4282590" cy="526173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Append-only System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Greatly simplifies replication protocol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failure handling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, repairing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GC overhead</a:t>
            </a:r>
            <a:endParaRPr lang="en-US" sz="1800" dirty="0" smtClean="0"/>
          </a:p>
          <a:p>
            <a:r>
              <a:rPr lang="en-US" sz="1800" b="1" dirty="0" smtClean="0">
                <a:solidFill>
                  <a:schemeClr val="tx1"/>
                </a:solidFill>
              </a:rPr>
              <a:t>Multi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-Data </a:t>
            </a:r>
            <a:r>
              <a:rPr lang="en-US" altLang="zh-CN" sz="1800" b="1" dirty="0" smtClean="0"/>
              <a:t>abstraction from single stack</a:t>
            </a:r>
            <a:endParaRPr lang="en-US" altLang="zh-CN" sz="1800" b="1" dirty="0"/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Simplifies hardware management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single stack is not optimized for specific workload pattern</a:t>
            </a:r>
          </a:p>
          <a:p>
            <a:r>
              <a:rPr lang="en-US" sz="1800" b="1" dirty="0" smtClean="0"/>
              <a:t>Scaling Compute Separate from Storage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Allows each to be scaled separately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Tradeoff: Latency to/from storage</a:t>
            </a:r>
          </a:p>
          <a:p>
            <a:endParaRPr lang="en-US" sz="1800" b="1" dirty="0"/>
          </a:p>
          <a:p>
            <a:endParaRPr lang="en-US" sz="1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267200" cy="526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Automatic load balancing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adapt to various traffic conditions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lang="en-US" sz="2000" dirty="0">
                <a:solidFill>
                  <a:srgbClr val="C00000"/>
                </a:solidFill>
              </a:rPr>
              <a:t>: Need to tune based on many </a:t>
            </a:r>
            <a:r>
              <a:rPr lang="en-US" sz="2000" dirty="0" smtClean="0">
                <a:solidFill>
                  <a:srgbClr val="C00000"/>
                </a:solidFill>
              </a:rPr>
              <a:t>dimensions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Achieving consistently low append </a:t>
            </a:r>
            <a:r>
              <a:rPr lang="en-US" sz="2000" b="1" dirty="0" smtClean="0"/>
              <a:t>latencies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using journaling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Tradeoff: extra disk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drive or SSD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extra 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smtClean="0"/>
              <a:t>Erasure Coding for blobs</a:t>
            </a:r>
            <a:endParaRPr lang="en-US" altLang="zh-CN" sz="2000" b="1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Reduce cost of storage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Tradeoff</a:t>
            </a:r>
            <a:r>
              <a:rPr lang="en-US" sz="2000" dirty="0" smtClean="0">
                <a:solidFill>
                  <a:srgbClr val="C00000"/>
                </a:solidFill>
              </a:rPr>
              <a:t>: more complicated mechanism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Bind users to Microsoft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windows centric applications are supported by Microsoft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have </a:t>
            </a:r>
            <a:r>
              <a:rPr lang="en-US" dirty="0">
                <a:solidFill>
                  <a:srgbClr val="FF0000"/>
                </a:solidFill>
              </a:rPr>
              <a:t>to use C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middleware for serious computation that requires HPC</a:t>
            </a:r>
            <a:r>
              <a:rPr lang="en-US" altLang="zh-CN" dirty="0" smtClean="0"/>
              <a:t>/cloud written 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environment </a:t>
            </a:r>
            <a:r>
              <a:rPr lang="en-US" dirty="0" smtClean="0"/>
              <a:t> unsupported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Difficult to port them to run on WAS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Cannot have user own specified OS installed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Windows OS is already there</a:t>
            </a:r>
            <a:r>
              <a:rPr lang="en-US" altLang="zh-CN" dirty="0" smtClean="0">
                <a:solidFill>
                  <a:srgbClr val="FF0000"/>
                </a:solidFill>
              </a:rPr>
              <a:t>, irrespective of user choice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blog.copdfoundation.org/wp-content/uploads/2012/09/C-Users-sschlegel-Pictures-Question-Mark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3657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05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Log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5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4996331" y="1603512"/>
            <a:ext cx="2310789" cy="13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1750" y="492285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19338" y="2136592"/>
            <a:ext cx="2291562" cy="1892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2643" y="1158483"/>
            <a:ext cx="19220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cxnSp>
        <p:nvCxnSpPr>
          <p:cNvPr id="67" name="Straight Arrow Connector 66"/>
          <p:cNvCxnSpPr>
            <a:endCxn id="16" idx="0"/>
          </p:cNvCxnSpPr>
          <p:nvPr/>
        </p:nvCxnSpPr>
        <p:spPr>
          <a:xfrm flipH="1">
            <a:off x="3673465" y="2175252"/>
            <a:ext cx="695920" cy="1906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</p:cNvCxnSpPr>
          <p:nvPr/>
        </p:nvCxnSpPr>
        <p:spPr>
          <a:xfrm>
            <a:off x="4541691" y="2136592"/>
            <a:ext cx="700941" cy="10041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 bwMode="auto">
          <a:xfrm>
            <a:off x="4651418" y="2247249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sz="half" idx="2"/>
          </p:nvPr>
        </p:nvSpPr>
        <p:spPr>
          <a:xfrm>
            <a:off x="175161" y="904268"/>
            <a:ext cx="3165142" cy="2505301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Logs are used on partition load</a:t>
            </a:r>
          </a:p>
          <a:p>
            <a:pPr marL="325424" lvl="1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 and Metadata log streams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Check commit length first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Only read from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Unsealed replica if all replicas have the same commit length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sealed replica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7545" y="3185627"/>
            <a:ext cx="25632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920" y="2816295"/>
            <a:ext cx="1334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 Extent</a:t>
            </a:r>
          </a:p>
        </p:txBody>
      </p:sp>
      <p:cxnSp>
        <p:nvCxnSpPr>
          <p:cNvPr id="86" name="Straight Arrow Connector 85"/>
          <p:cNvCxnSpPr>
            <a:stCxn id="7" idx="3"/>
            <a:endCxn id="56" idx="1"/>
          </p:cNvCxnSpPr>
          <p:nvPr/>
        </p:nvCxnSpPr>
        <p:spPr>
          <a:xfrm>
            <a:off x="5004641" y="1769442"/>
            <a:ext cx="2320532" cy="241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4000" y="1826531"/>
            <a:ext cx="19949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 EN1, EN2 for loading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5" y="2296456"/>
            <a:ext cx="1482880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822807" y="2136592"/>
            <a:ext cx="2288093" cy="1896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676935" y="2175252"/>
            <a:ext cx="692451" cy="191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0874" y="4277515"/>
            <a:ext cx="225600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5520" y="21579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 bwMode="auto">
          <a:xfrm>
            <a:off x="4765247" y="22686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93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27" grpId="0" animBg="1"/>
      <p:bldP spid="61" grpId="0"/>
      <p:bldP spid="70" grpId="0" animBg="1"/>
      <p:bldP spid="71" grpId="0" build="p"/>
      <p:bldP spid="84" grpId="0"/>
      <p:bldP spid="85" grpId="0"/>
      <p:bldP spid="85" grpId="1"/>
      <p:bldP spid="91" grpId="0"/>
      <p:bldP spid="38" grpId="0"/>
      <p:bldP spid="73" grpId="0" animBg="1"/>
      <p:bldP spid="54" grpId="0" animBg="1"/>
      <p:bldP spid="5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420</Words>
  <Application>Microsoft Office PowerPoint</Application>
  <PresentationFormat>On-screen Show (4:3)</PresentationFormat>
  <Paragraphs>95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Providing Consistency during Network Partition</vt:lpstr>
      <vt:lpstr>Approach to the CAP Theorem</vt:lpstr>
      <vt:lpstr>Design Choices and Lessons Learned</vt:lpstr>
      <vt:lpstr>Disadvantages of WAS</vt:lpstr>
      <vt:lpstr> </vt:lpstr>
      <vt:lpstr>Providing Consistency for Log Streams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wangsibo</dc:creator>
  <cp:lastModifiedBy>wangsibo</cp:lastModifiedBy>
  <cp:revision>39</cp:revision>
  <dcterms:created xsi:type="dcterms:W3CDTF">2012-10-21T12:53:47Z</dcterms:created>
  <dcterms:modified xsi:type="dcterms:W3CDTF">2012-10-22T13:03:56Z</dcterms:modified>
</cp:coreProperties>
</file>