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7"/>
  </p:notesMasterIdLst>
  <p:sldIdLst>
    <p:sldId id="256" r:id="rId2"/>
    <p:sldId id="283" r:id="rId3"/>
    <p:sldId id="257" r:id="rId4"/>
    <p:sldId id="258" r:id="rId5"/>
    <p:sldId id="266" r:id="rId6"/>
    <p:sldId id="269" r:id="rId7"/>
    <p:sldId id="270" r:id="rId8"/>
    <p:sldId id="271" r:id="rId9"/>
    <p:sldId id="267" r:id="rId10"/>
    <p:sldId id="268" r:id="rId11"/>
    <p:sldId id="272" r:id="rId12"/>
    <p:sldId id="275" r:id="rId13"/>
    <p:sldId id="274" r:id="rId14"/>
    <p:sldId id="276" r:id="rId15"/>
    <p:sldId id="277" r:id="rId16"/>
    <p:sldId id="278" r:id="rId17"/>
    <p:sldId id="279" r:id="rId18"/>
    <p:sldId id="262" r:id="rId19"/>
    <p:sldId id="264" r:id="rId20"/>
    <p:sldId id="265" r:id="rId21"/>
    <p:sldId id="280" r:id="rId22"/>
    <p:sldId id="281" r:id="rId23"/>
    <p:sldId id="260" r:id="rId24"/>
    <p:sldId id="26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EEAEDF-00BD-4011-9D6C-0AD10370D31D}">
          <p14:sldIdLst>
            <p14:sldId id="256"/>
            <p14:sldId id="283"/>
            <p14:sldId id="257"/>
            <p14:sldId id="258"/>
            <p14:sldId id="266"/>
            <p14:sldId id="269"/>
            <p14:sldId id="270"/>
            <p14:sldId id="271"/>
            <p14:sldId id="267"/>
            <p14:sldId id="268"/>
            <p14:sldId id="272"/>
            <p14:sldId id="275"/>
            <p14:sldId id="274"/>
            <p14:sldId id="276"/>
            <p14:sldId id="277"/>
            <p14:sldId id="278"/>
            <p14:sldId id="279"/>
            <p14:sldId id="262"/>
            <p14:sldId id="264"/>
            <p14:sldId id="265"/>
            <p14:sldId id="280"/>
            <p14:sldId id="281"/>
            <p14:sldId id="260"/>
            <p14:sldId id="26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871" autoAdjust="0"/>
  </p:normalViewPr>
  <p:slideViewPr>
    <p:cSldViewPr>
      <p:cViewPr varScale="1">
        <p:scale>
          <a:sx n="63" d="100"/>
          <a:sy n="63" d="100"/>
        </p:scale>
        <p:origin x="-15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691CF-94FD-4DC8-91C0-3645201B4392}" type="datetimeFigureOut">
              <a:rPr lang="zh-CN" altLang="en-US" smtClean="0"/>
              <a:t>2012/10/16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4F43-63C1-4167-A07B-BED53098D553}" type="slidenum">
              <a:rPr lang="zh-CN" altLang="en-US" smtClean="0"/>
              <a:t>‹#›</a:t>
            </a:fld>
            <a:endParaRPr lang="zh-CN" altLang="en-US"/>
          </a:p>
        </p:txBody>
      </p:sp>
    </p:spTree>
    <p:extLst>
      <p:ext uri="{BB962C8B-B14F-4D97-AF65-F5344CB8AC3E}">
        <p14:creationId xmlns:p14="http://schemas.microsoft.com/office/powerpoint/2010/main" val="412759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master maintains the metadata</a:t>
            </a:r>
            <a:r>
              <a:rPr lang="en-US" altLang="zh-CN" baseline="0" dirty="0" smtClean="0"/>
              <a:t> of files stored in this system and interacts with clients by responding read/ write request. It also manages slaves and handles the machine failures. We will show it soon. Slaves are responsible for storing data and returning data when they are requested. Each slave sends heartbeat message to the master periodically to claim it is still alive.</a:t>
            </a:r>
            <a:endParaRPr lang="zh-CN" altLang="en-US" dirty="0"/>
          </a:p>
        </p:txBody>
      </p:sp>
      <p:sp>
        <p:nvSpPr>
          <p:cNvPr id="4" name="灯片编号占位符 3"/>
          <p:cNvSpPr>
            <a:spLocks noGrp="1"/>
          </p:cNvSpPr>
          <p:nvPr>
            <p:ph type="sldNum" sz="quarter" idx="10"/>
          </p:nvPr>
        </p:nvSpPr>
        <p:spPr/>
        <p:txBody>
          <a:bodyPr/>
          <a:lstStyle/>
          <a:p>
            <a:fld id="{EDDF4F43-63C1-4167-A07B-BED53098D553}" type="slidenum">
              <a:rPr lang="zh-CN" altLang="en-US" smtClean="0"/>
              <a:t>3</a:t>
            </a:fld>
            <a:endParaRPr lang="zh-CN" altLang="en-US"/>
          </a:p>
        </p:txBody>
      </p:sp>
    </p:spTree>
    <p:extLst>
      <p:ext uri="{BB962C8B-B14F-4D97-AF65-F5344CB8AC3E}">
        <p14:creationId xmlns:p14="http://schemas.microsoft.com/office/powerpoint/2010/main" val="240371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F044468-8F97-40D2-96D1-E1527F5F267C}" type="datetimeFigureOut">
              <a:rPr lang="en-SG" smtClean="0"/>
              <a:t>16/10/2012</a:t>
            </a:fld>
            <a:endParaRPr lang="en-SG"/>
          </a:p>
        </p:txBody>
      </p:sp>
      <p:sp>
        <p:nvSpPr>
          <p:cNvPr id="17" name="Footer Placeholder 16"/>
          <p:cNvSpPr>
            <a:spLocks noGrp="1"/>
          </p:cNvSpPr>
          <p:nvPr>
            <p:ph type="ftr" sz="quarter" idx="11"/>
          </p:nvPr>
        </p:nvSpPr>
        <p:spPr>
          <a:xfrm>
            <a:off x="2898648" y="6355080"/>
            <a:ext cx="3474720" cy="365760"/>
          </a:xfrm>
        </p:spPr>
        <p:txBody>
          <a:bodyPr/>
          <a:lstStyle/>
          <a:p>
            <a:endParaRPr lang="en-SG"/>
          </a:p>
        </p:txBody>
      </p:sp>
      <p:sp>
        <p:nvSpPr>
          <p:cNvPr id="29" name="Slide Number Placeholder 28"/>
          <p:cNvSpPr>
            <a:spLocks noGrp="1"/>
          </p:cNvSpPr>
          <p:nvPr>
            <p:ph type="sldNum" sz="quarter" idx="12"/>
          </p:nvPr>
        </p:nvSpPr>
        <p:spPr>
          <a:xfrm>
            <a:off x="1216152" y="6355080"/>
            <a:ext cx="1219200" cy="365760"/>
          </a:xfrm>
        </p:spPr>
        <p:txBody>
          <a:bodyPr/>
          <a:lstStyle/>
          <a:p>
            <a:fld id="{0B5C5462-7C51-479B-BFE5-D03598D50792}" type="slidenum">
              <a:rPr lang="en-SG" smtClean="0"/>
              <a:t>‹#›</a:t>
            </a:fld>
            <a:endParaRPr lang="en-SG"/>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44468-8F97-40D2-96D1-E1527F5F267C}" type="datetimeFigureOut">
              <a:rPr lang="en-SG" smtClean="0"/>
              <a:t>16/10/2012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B5C5462-7C51-479B-BFE5-D03598D50792}" type="slidenum">
              <a:rPr lang="en-SG" smtClean="0"/>
              <a:t>‹#›</a:t>
            </a:fld>
            <a:endParaRPr lang="en-SG"/>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F044468-8F97-40D2-96D1-E1527F5F267C}" type="datetimeFigureOut">
              <a:rPr lang="en-SG" smtClean="0"/>
              <a:t>16/10/2012</a:t>
            </a:fld>
            <a:endParaRPr lang="en-S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F044468-8F97-40D2-96D1-E1527F5F267C}" type="datetimeFigureOut">
              <a:rPr lang="en-SG" smtClean="0"/>
              <a:t>16/10/2012</a:t>
            </a:fld>
            <a:endParaRPr lang="en-SG"/>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F044468-8F97-40D2-96D1-E1527F5F267C}" type="datetimeFigureOut">
              <a:rPr lang="en-SG" smtClean="0"/>
              <a:t>16/10/2012</a:t>
            </a:fld>
            <a:endParaRPr lang="en-SG"/>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F044468-8F97-40D2-96D1-E1527F5F267C}" type="datetimeFigureOut">
              <a:rPr lang="en-SG" smtClean="0"/>
              <a:t>16/10/2012</a:t>
            </a:fld>
            <a:endParaRPr lang="en-SG"/>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044468-8F97-40D2-96D1-E1527F5F267C}" type="datetimeFigureOut">
              <a:rPr lang="en-SG" smtClean="0"/>
              <a:t>16/10/2012</a:t>
            </a:fld>
            <a:endParaRPr lang="en-SG"/>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44468-8F97-40D2-96D1-E1527F5F267C}" type="datetimeFigureOut">
              <a:rPr lang="en-SG" smtClean="0"/>
              <a:t>16/10/2012</a:t>
            </a:fld>
            <a:endParaRPr lang="en-SG"/>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044468-8F97-40D2-96D1-E1527F5F267C}" type="datetimeFigureOut">
              <a:rPr lang="en-SG" smtClean="0"/>
              <a:t>16/10/2012</a:t>
            </a:fld>
            <a:endParaRPr lang="en-SG"/>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044468-8F97-40D2-96D1-E1527F5F267C}" type="datetimeFigureOut">
              <a:rPr lang="en-SG" smtClean="0"/>
              <a:t>16/10/2012</a:t>
            </a:fld>
            <a:endParaRPr lang="en-SG"/>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F044468-8F97-40D2-96D1-E1527F5F267C}" type="datetimeFigureOut">
              <a:rPr lang="en-SG" smtClean="0"/>
              <a:t>16/10/2012</a:t>
            </a:fld>
            <a:endParaRPr lang="en-SG"/>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File System</a:t>
            </a:r>
            <a:endParaRPr lang="en-SG" dirty="0"/>
          </a:p>
        </p:txBody>
      </p:sp>
      <p:sp>
        <p:nvSpPr>
          <p:cNvPr id="3" name="Subtitle 2"/>
          <p:cNvSpPr>
            <a:spLocks noGrp="1"/>
          </p:cNvSpPr>
          <p:nvPr>
            <p:ph type="subTitle" idx="1"/>
          </p:nvPr>
        </p:nvSpPr>
        <p:spPr/>
        <p:txBody>
          <a:bodyPr/>
          <a:lstStyle/>
          <a:p>
            <a:r>
              <a:rPr lang="en-US" dirty="0" smtClean="0"/>
              <a:t>CE7490 Group 7</a:t>
            </a:r>
            <a:endParaRPr lang="en-SG" dirty="0"/>
          </a:p>
        </p:txBody>
      </p:sp>
    </p:spTree>
    <p:extLst>
      <p:ext uri="{BB962C8B-B14F-4D97-AF65-F5344CB8AC3E}">
        <p14:creationId xmlns:p14="http://schemas.microsoft.com/office/powerpoint/2010/main" val="4266422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cxnSp>
        <p:nvCxnSpPr>
          <p:cNvPr id="4" name="Straight Arrow Connector 3"/>
          <p:cNvCxnSpPr>
            <a:stCxn id="6" idx="3"/>
            <a:endCxn id="8" idx="1"/>
          </p:cNvCxnSpPr>
          <p:nvPr/>
        </p:nvCxnSpPr>
        <p:spPr>
          <a:xfrm>
            <a:off x="2422872" y="3638010"/>
            <a:ext cx="2514600"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38400" y="3257218"/>
            <a:ext cx="2613372" cy="369332"/>
          </a:xfrm>
          <a:prstGeom prst="rect">
            <a:avLst/>
          </a:prstGeom>
          <a:noFill/>
        </p:spPr>
        <p:txBody>
          <a:bodyPr wrap="square" rtlCol="0">
            <a:spAutoFit/>
          </a:bodyPr>
          <a:lstStyle/>
          <a:p>
            <a:pPr algn="ctr"/>
            <a:r>
              <a:rPr lang="en-US" dirty="0" smtClean="0"/>
              <a:t>Read file “b.jpg”</a:t>
            </a:r>
          </a:p>
        </p:txBody>
      </p:sp>
    </p:spTree>
    <p:extLst>
      <p:ext uri="{BB962C8B-B14F-4D97-AF65-F5344CB8AC3E}">
        <p14:creationId xmlns:p14="http://schemas.microsoft.com/office/powerpoint/2010/main" val="1130630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cxnSp>
        <p:nvCxnSpPr>
          <p:cNvPr id="4" name="Straight Arrow Connector 3"/>
          <p:cNvCxnSpPr>
            <a:stCxn id="6" idx="3"/>
            <a:endCxn id="8" idx="1"/>
          </p:cNvCxnSpPr>
          <p:nvPr/>
        </p:nvCxnSpPr>
        <p:spPr>
          <a:xfrm>
            <a:off x="2422872" y="3638010"/>
            <a:ext cx="251460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38400" y="3257218"/>
            <a:ext cx="2613372" cy="369332"/>
          </a:xfrm>
          <a:prstGeom prst="rect">
            <a:avLst/>
          </a:prstGeom>
          <a:noFill/>
        </p:spPr>
        <p:txBody>
          <a:bodyPr wrap="square" rtlCol="0">
            <a:spAutoFit/>
          </a:bodyPr>
          <a:lstStyle/>
          <a:p>
            <a:pPr algn="ctr"/>
            <a:r>
              <a:rPr lang="en-US" dirty="0" smtClean="0"/>
              <a:t>Read file “a.jpg”</a:t>
            </a:r>
          </a:p>
        </p:txBody>
      </p:sp>
      <p:graphicFrame>
        <p:nvGraphicFramePr>
          <p:cNvPr id="26" name="Table 25"/>
          <p:cNvGraphicFramePr>
            <a:graphicFrameLocks noGrp="1"/>
          </p:cNvGraphicFramePr>
          <p:nvPr>
            <p:extLst>
              <p:ext uri="{D42A27DB-BD31-4B8C-83A1-F6EECF244321}">
                <p14:modId xmlns:p14="http://schemas.microsoft.com/office/powerpoint/2010/main" val="1261697724"/>
              </p:ext>
            </p:extLst>
          </p:nvPr>
        </p:nvGraphicFramePr>
        <p:xfrm>
          <a:off x="1017978" y="2140490"/>
          <a:ext cx="7287822" cy="3117310"/>
        </p:xfrm>
        <a:graphic>
          <a:graphicData uri="http://schemas.openxmlformats.org/drawingml/2006/table">
            <a:tbl>
              <a:tblPr firstRow="1" bandRow="1">
                <a:tableStyleId>{5C22544A-7EE6-4342-B048-85BDC9FD1C3A}</a:tableStyleId>
              </a:tblPr>
              <a:tblGrid>
                <a:gridCol w="1214637"/>
                <a:gridCol w="1214637"/>
                <a:gridCol w="1214637"/>
                <a:gridCol w="1214637"/>
                <a:gridCol w="856452"/>
                <a:gridCol w="1572822"/>
              </a:tblGrid>
              <a:tr h="623462">
                <a:tc>
                  <a:txBody>
                    <a:bodyPr/>
                    <a:lstStyle/>
                    <a:p>
                      <a:pPr algn="ctr"/>
                      <a:r>
                        <a:rPr lang="en-US" dirty="0" smtClean="0"/>
                        <a:t>Filename</a:t>
                      </a:r>
                      <a:endParaRPr lang="en-SG" dirty="0"/>
                    </a:p>
                  </a:txBody>
                  <a:tcPr/>
                </a:tc>
                <a:tc>
                  <a:txBody>
                    <a:bodyPr/>
                    <a:lstStyle/>
                    <a:p>
                      <a:pPr algn="ctr"/>
                      <a:r>
                        <a:rPr lang="en-US" dirty="0" smtClean="0"/>
                        <a:t>Size</a:t>
                      </a:r>
                      <a:endParaRPr lang="en-SG" dirty="0"/>
                    </a:p>
                  </a:txBody>
                  <a:tcPr/>
                </a:tc>
                <a:tc>
                  <a:txBody>
                    <a:bodyPr/>
                    <a:lstStyle/>
                    <a:p>
                      <a:pPr algn="ctr"/>
                      <a:r>
                        <a:rPr lang="en-US" dirty="0" smtClean="0"/>
                        <a:t>O1</a:t>
                      </a:r>
                      <a:endParaRPr lang="en-SG" dirty="0"/>
                    </a:p>
                  </a:txBody>
                  <a:tcPr/>
                </a:tc>
                <a:tc>
                  <a:txBody>
                    <a:bodyPr/>
                    <a:lstStyle/>
                    <a:p>
                      <a:pPr algn="ctr"/>
                      <a:r>
                        <a:rPr lang="en-US" dirty="0" smtClean="0"/>
                        <a:t>O2</a:t>
                      </a:r>
                      <a:endParaRPr lang="en-SG" dirty="0"/>
                    </a:p>
                  </a:txBody>
                  <a:tcPr/>
                </a:tc>
                <a:tc>
                  <a:txBody>
                    <a:bodyPr/>
                    <a:lstStyle/>
                    <a:p>
                      <a:pPr algn="ctr"/>
                      <a:r>
                        <a:rPr lang="en-US" dirty="0" smtClean="0"/>
                        <a:t>…</a:t>
                      </a:r>
                      <a:endParaRPr lang="en-SG" dirty="0"/>
                    </a:p>
                  </a:txBody>
                  <a:tcPr/>
                </a:tc>
                <a:tc>
                  <a:txBody>
                    <a:bodyPr/>
                    <a:lstStyle/>
                    <a:p>
                      <a:pPr algn="ctr"/>
                      <a:r>
                        <a:rPr lang="en-US" dirty="0" smtClean="0"/>
                        <a:t>O1O2O3O4</a:t>
                      </a:r>
                      <a:endParaRPr lang="en-SG" dirty="0"/>
                    </a:p>
                  </a:txBody>
                  <a:tcPr/>
                </a:tc>
              </a:tr>
              <a:tr h="623462">
                <a:tc>
                  <a:txBody>
                    <a:bodyPr/>
                    <a:lstStyle/>
                    <a:p>
                      <a:pPr algn="ctr"/>
                      <a:r>
                        <a:rPr lang="en-US" dirty="0" smtClean="0"/>
                        <a:t>hw.pdf</a:t>
                      </a:r>
                      <a:endParaRPr lang="en-SG" dirty="0"/>
                    </a:p>
                  </a:txBody>
                  <a:tcPr/>
                </a:tc>
                <a:tc>
                  <a:txBody>
                    <a:bodyPr/>
                    <a:lstStyle/>
                    <a:p>
                      <a:pPr algn="ctr"/>
                      <a:r>
                        <a:rPr lang="en-US" dirty="0" smtClean="0"/>
                        <a:t>21k</a:t>
                      </a:r>
                      <a:endParaRPr lang="en-SG" dirty="0"/>
                    </a:p>
                  </a:txBody>
                  <a:tcPr/>
                </a:tc>
                <a:tc>
                  <a:txBody>
                    <a:bodyPr/>
                    <a:lstStyle/>
                    <a:p>
                      <a:pPr algn="ctr"/>
                      <a:r>
                        <a:rPr lang="en-US" dirty="0" smtClean="0"/>
                        <a:t>Slave 1</a:t>
                      </a:r>
                      <a:endParaRPr lang="en-SG" dirty="0"/>
                    </a:p>
                  </a:txBody>
                  <a:tcPr/>
                </a:tc>
                <a:tc>
                  <a:txBody>
                    <a:bodyPr/>
                    <a:lstStyle/>
                    <a:p>
                      <a:pPr algn="ctr"/>
                      <a:r>
                        <a:rPr lang="en-US" dirty="0" smtClean="0"/>
                        <a:t>Slave 7</a:t>
                      </a:r>
                      <a:endParaRPr lang="en-SG" dirty="0"/>
                    </a:p>
                  </a:txBody>
                  <a:tcPr/>
                </a:tc>
                <a:tc>
                  <a:txBody>
                    <a:bodyPr/>
                    <a:lstStyle/>
                    <a:p>
                      <a:pPr algn="ctr"/>
                      <a:r>
                        <a:rPr lang="en-US" dirty="0" smtClean="0"/>
                        <a:t>…</a:t>
                      </a:r>
                      <a:endParaRPr lang="en-SG" dirty="0"/>
                    </a:p>
                  </a:txBody>
                  <a:tcPr/>
                </a:tc>
                <a:tc>
                  <a:txBody>
                    <a:bodyPr/>
                    <a:lstStyle/>
                    <a:p>
                      <a:pPr algn="ctr"/>
                      <a:r>
                        <a:rPr lang="en-US" dirty="0" smtClean="0"/>
                        <a:t>Slave 5</a:t>
                      </a:r>
                      <a:endParaRPr lang="en-SG" dirty="0"/>
                    </a:p>
                  </a:txBody>
                  <a:tcPr/>
                </a:tc>
              </a:tr>
              <a:tr h="623462">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r>
              <a:tr h="623462">
                <a:tc>
                  <a:txBody>
                    <a:bodyPr/>
                    <a:lstStyle/>
                    <a:p>
                      <a:pPr algn="ctr"/>
                      <a:r>
                        <a:rPr lang="en-US" dirty="0" smtClean="0"/>
                        <a:t>b.jpg</a:t>
                      </a:r>
                      <a:endParaRPr lang="en-SG" dirty="0"/>
                    </a:p>
                  </a:txBody>
                  <a:tcPr/>
                </a:tc>
                <a:tc>
                  <a:txBody>
                    <a:bodyPr/>
                    <a:lstStyle/>
                    <a:p>
                      <a:pPr algn="ctr"/>
                      <a:r>
                        <a:rPr lang="en-US" dirty="0" smtClean="0"/>
                        <a:t>200k</a:t>
                      </a:r>
                      <a:endParaRPr lang="en-SG" dirty="0"/>
                    </a:p>
                  </a:txBody>
                  <a:tcPr/>
                </a:tc>
                <a:tc>
                  <a:txBody>
                    <a:bodyPr/>
                    <a:lstStyle/>
                    <a:p>
                      <a:pPr algn="ctr"/>
                      <a:r>
                        <a:rPr lang="en-US" dirty="0" smtClean="0"/>
                        <a:t>Slave 1</a:t>
                      </a:r>
                      <a:endParaRPr lang="en-SG" dirty="0"/>
                    </a:p>
                  </a:txBody>
                  <a:tcPr/>
                </a:tc>
                <a:tc>
                  <a:txBody>
                    <a:bodyPr/>
                    <a:lstStyle/>
                    <a:p>
                      <a:pPr algn="ctr"/>
                      <a:r>
                        <a:rPr lang="en-US" dirty="0" smtClean="0"/>
                        <a:t>Slave 10</a:t>
                      </a:r>
                      <a:endParaRPr lang="en-SG" dirty="0"/>
                    </a:p>
                  </a:txBody>
                  <a:tcPr/>
                </a:tc>
                <a:tc>
                  <a:txBody>
                    <a:bodyPr/>
                    <a:lstStyle/>
                    <a:p>
                      <a:pPr algn="ctr"/>
                      <a:r>
                        <a:rPr lang="en-US" dirty="0" smtClean="0"/>
                        <a:t>…</a:t>
                      </a:r>
                      <a:endParaRPr lang="en-SG" dirty="0"/>
                    </a:p>
                  </a:txBody>
                  <a:tcPr/>
                </a:tc>
                <a:tc>
                  <a:txBody>
                    <a:bodyPr/>
                    <a:lstStyle/>
                    <a:p>
                      <a:pPr algn="ctr"/>
                      <a:r>
                        <a:rPr lang="en-US" dirty="0" smtClean="0"/>
                        <a:t>Slave 6</a:t>
                      </a:r>
                      <a:endParaRPr lang="en-SG" dirty="0"/>
                    </a:p>
                  </a:txBody>
                  <a:tcPr/>
                </a:tc>
              </a:tr>
              <a:tr h="623462">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smtClean="0"/>
                        <a:t>…</a:t>
                      </a:r>
                      <a:endParaRPr lang="en-SG" dirty="0"/>
                    </a:p>
                  </a:txBody>
                  <a:tcPr/>
                </a:tc>
              </a:tr>
            </a:tbl>
          </a:graphicData>
        </a:graphic>
      </p:graphicFrame>
      <p:sp>
        <p:nvSpPr>
          <p:cNvPr id="27" name="Right Arrow 26"/>
          <p:cNvSpPr/>
          <p:nvPr/>
        </p:nvSpPr>
        <p:spPr>
          <a:xfrm>
            <a:off x="408378" y="4128888"/>
            <a:ext cx="457200" cy="28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31863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cxnSp>
        <p:nvCxnSpPr>
          <p:cNvPr id="4" name="Straight Arrow Connector 3"/>
          <p:cNvCxnSpPr>
            <a:stCxn id="8" idx="1"/>
            <a:endCxn id="6" idx="3"/>
          </p:cNvCxnSpPr>
          <p:nvPr/>
        </p:nvCxnSpPr>
        <p:spPr>
          <a:xfrm flipH="1">
            <a:off x="2422872" y="3638010"/>
            <a:ext cx="2514600"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76500" y="2732183"/>
            <a:ext cx="2613372" cy="1477328"/>
          </a:xfrm>
          <a:prstGeom prst="rect">
            <a:avLst/>
          </a:prstGeom>
          <a:noFill/>
        </p:spPr>
        <p:txBody>
          <a:bodyPr wrap="square" rtlCol="0">
            <a:spAutoFit/>
          </a:bodyPr>
          <a:lstStyle/>
          <a:p>
            <a:pPr algn="ctr"/>
            <a:r>
              <a:rPr lang="en-US" dirty="0" smtClean="0"/>
              <a:t>Size: 200k</a:t>
            </a:r>
          </a:p>
          <a:p>
            <a:pPr algn="ctr"/>
            <a:r>
              <a:rPr lang="en-US" dirty="0" smtClean="0"/>
              <a:t>&lt;O1, Slave 1&gt;</a:t>
            </a:r>
          </a:p>
          <a:p>
            <a:pPr algn="ctr"/>
            <a:r>
              <a:rPr lang="en-US" dirty="0" smtClean="0"/>
              <a:t>&lt;O2, Slave 10&gt;</a:t>
            </a:r>
          </a:p>
          <a:p>
            <a:pPr algn="ctr"/>
            <a:r>
              <a:rPr lang="en-US" dirty="0" smtClean="0"/>
              <a:t>…</a:t>
            </a:r>
          </a:p>
          <a:p>
            <a:pPr algn="ctr"/>
            <a:r>
              <a:rPr lang="en-US" dirty="0" smtClean="0"/>
              <a:t>&lt;O1O2O3O4, Slave 6&gt;</a:t>
            </a:r>
            <a:endParaRPr lang="en-SG" dirty="0"/>
          </a:p>
        </p:txBody>
      </p:sp>
    </p:spTree>
    <p:extLst>
      <p:ext uri="{BB962C8B-B14F-4D97-AF65-F5344CB8AC3E}">
        <p14:creationId xmlns:p14="http://schemas.microsoft.com/office/powerpoint/2010/main" val="830361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cxnSp>
        <p:nvCxnSpPr>
          <p:cNvPr id="26" name="Straight Arrow Connector 25"/>
          <p:cNvCxnSpPr>
            <a:stCxn id="6" idx="0"/>
            <a:endCxn id="22" idx="3"/>
          </p:cNvCxnSpPr>
          <p:nvPr/>
        </p:nvCxnSpPr>
        <p:spPr>
          <a:xfrm flipV="1">
            <a:off x="1889472" y="1857975"/>
            <a:ext cx="2413622" cy="1513335"/>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3"/>
          </p:cNvCxnSpPr>
          <p:nvPr/>
        </p:nvCxnSpPr>
        <p:spPr>
          <a:xfrm flipV="1">
            <a:off x="2369604" y="2230264"/>
            <a:ext cx="3311379" cy="1141046"/>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18" idx="1"/>
          </p:cNvCxnSpPr>
          <p:nvPr/>
        </p:nvCxnSpPr>
        <p:spPr>
          <a:xfrm>
            <a:off x="1889472" y="3904710"/>
            <a:ext cx="2419911" cy="1449715"/>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6" idx="1"/>
          </p:cNvCxnSpPr>
          <p:nvPr/>
        </p:nvCxnSpPr>
        <p:spPr>
          <a:xfrm>
            <a:off x="2369604" y="3904710"/>
            <a:ext cx="3311379" cy="1259215"/>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052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grpSp>
        <p:nvGrpSpPr>
          <p:cNvPr id="25" name="Group 24"/>
          <p:cNvGrpSpPr/>
          <p:nvPr/>
        </p:nvGrpSpPr>
        <p:grpSpPr>
          <a:xfrm>
            <a:off x="4268044" y="2041679"/>
            <a:ext cx="661388" cy="693818"/>
            <a:chOff x="609600" y="5005601"/>
            <a:chExt cx="661388" cy="693818"/>
          </a:xfrm>
        </p:grpSpPr>
        <p:sp>
          <p:nvSpPr>
            <p:cNvPr id="29" name="Can 28"/>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p:cNvSpPr txBox="1"/>
            <p:nvPr/>
          </p:nvSpPr>
          <p:spPr>
            <a:xfrm>
              <a:off x="690247" y="5209722"/>
              <a:ext cx="580741" cy="369332"/>
            </a:xfrm>
            <a:prstGeom prst="rect">
              <a:avLst/>
            </a:prstGeom>
            <a:noFill/>
          </p:spPr>
          <p:txBody>
            <a:bodyPr wrap="square" rtlCol="0">
              <a:spAutoFit/>
            </a:bodyPr>
            <a:lstStyle/>
            <a:p>
              <a:r>
                <a:rPr lang="en-US" dirty="0" smtClean="0"/>
                <a:t>O1</a:t>
              </a:r>
              <a:endParaRPr lang="en-SG" dirty="0"/>
            </a:p>
          </p:txBody>
        </p:sp>
      </p:grpSp>
      <p:grpSp>
        <p:nvGrpSpPr>
          <p:cNvPr id="32" name="Group 31"/>
          <p:cNvGrpSpPr/>
          <p:nvPr/>
        </p:nvGrpSpPr>
        <p:grpSpPr>
          <a:xfrm>
            <a:off x="4321579" y="5943600"/>
            <a:ext cx="655469" cy="693818"/>
            <a:chOff x="1288750" y="5005601"/>
            <a:chExt cx="655469" cy="693818"/>
          </a:xfrm>
        </p:grpSpPr>
        <p:sp>
          <p:nvSpPr>
            <p:cNvPr id="33" name="Can 32"/>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p:cNvSpPr txBox="1"/>
            <p:nvPr/>
          </p:nvSpPr>
          <p:spPr>
            <a:xfrm>
              <a:off x="1363478" y="5200853"/>
              <a:ext cx="580741" cy="369332"/>
            </a:xfrm>
            <a:prstGeom prst="rect">
              <a:avLst/>
            </a:prstGeom>
            <a:noFill/>
          </p:spPr>
          <p:txBody>
            <a:bodyPr wrap="square" rtlCol="0">
              <a:spAutoFit/>
            </a:bodyPr>
            <a:lstStyle/>
            <a:p>
              <a:r>
                <a:rPr lang="en-US" dirty="0" smtClean="0"/>
                <a:t>O2</a:t>
              </a:r>
              <a:endParaRPr lang="en-SG" dirty="0"/>
            </a:p>
          </p:txBody>
        </p:sp>
      </p:grpSp>
      <p:grpSp>
        <p:nvGrpSpPr>
          <p:cNvPr id="35" name="Group 34"/>
          <p:cNvGrpSpPr/>
          <p:nvPr/>
        </p:nvGrpSpPr>
        <p:grpSpPr>
          <a:xfrm>
            <a:off x="5638800" y="2430466"/>
            <a:ext cx="661388" cy="693818"/>
            <a:chOff x="609600" y="5005601"/>
            <a:chExt cx="661388" cy="693818"/>
          </a:xfrm>
        </p:grpSpPr>
        <p:sp>
          <p:nvSpPr>
            <p:cNvPr id="36" name="Can 35"/>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TextBox 36"/>
            <p:cNvSpPr txBox="1"/>
            <p:nvPr/>
          </p:nvSpPr>
          <p:spPr>
            <a:xfrm>
              <a:off x="690247" y="5209722"/>
              <a:ext cx="580741" cy="369332"/>
            </a:xfrm>
            <a:prstGeom prst="rect">
              <a:avLst/>
            </a:prstGeom>
            <a:noFill/>
          </p:spPr>
          <p:txBody>
            <a:bodyPr wrap="square" rtlCol="0">
              <a:spAutoFit/>
            </a:bodyPr>
            <a:lstStyle/>
            <a:p>
              <a:r>
                <a:rPr lang="en-US" dirty="0" smtClean="0"/>
                <a:t>O3</a:t>
              </a:r>
              <a:endParaRPr lang="en-SG" dirty="0"/>
            </a:p>
          </p:txBody>
        </p:sp>
      </p:grpSp>
      <p:grpSp>
        <p:nvGrpSpPr>
          <p:cNvPr id="38" name="Group 37"/>
          <p:cNvGrpSpPr/>
          <p:nvPr/>
        </p:nvGrpSpPr>
        <p:grpSpPr>
          <a:xfrm>
            <a:off x="5719447" y="5747697"/>
            <a:ext cx="655469" cy="693818"/>
            <a:chOff x="1288750" y="5005601"/>
            <a:chExt cx="655469" cy="693818"/>
          </a:xfrm>
        </p:grpSpPr>
        <p:sp>
          <p:nvSpPr>
            <p:cNvPr id="39" name="Can 38"/>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p:cNvSpPr txBox="1"/>
            <p:nvPr/>
          </p:nvSpPr>
          <p:spPr>
            <a:xfrm>
              <a:off x="1363478" y="5200853"/>
              <a:ext cx="580741" cy="369332"/>
            </a:xfrm>
            <a:prstGeom prst="rect">
              <a:avLst/>
            </a:prstGeom>
            <a:noFill/>
          </p:spPr>
          <p:txBody>
            <a:bodyPr wrap="square" rtlCol="0">
              <a:spAutoFit/>
            </a:bodyPr>
            <a:lstStyle/>
            <a:p>
              <a:r>
                <a:rPr lang="en-US" dirty="0" smtClean="0"/>
                <a:t>O4</a:t>
              </a:r>
              <a:endParaRPr lang="en-SG" dirty="0"/>
            </a:p>
          </p:txBody>
        </p:sp>
      </p:grpSp>
    </p:spTree>
    <p:custDataLst>
      <p:tags r:id="rId1"/>
    </p:custDataLst>
    <p:extLst>
      <p:ext uri="{BB962C8B-B14F-4D97-AF65-F5344CB8AC3E}">
        <p14:creationId xmlns:p14="http://schemas.microsoft.com/office/powerpoint/2010/main" val="911509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3.45362E-6 L -0.43628 0.3405 " pathEditMode="relative" rAng="0" ptsTypes="AA">
                                      <p:cBhvr>
                                        <p:cTn id="6" dur="1000" fill="hold"/>
                                        <p:tgtEl>
                                          <p:spTgt spid="25"/>
                                        </p:tgtEl>
                                        <p:attrNameLst>
                                          <p:attrName>ppt_x</p:attrName>
                                          <p:attrName>ppt_y</p:attrName>
                                        </p:attrNameLst>
                                      </p:cBhvr>
                                      <p:rCtr x="-21823" y="1702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33333E-6 -3.17604E-6 L -0.36666 -0.22808 " pathEditMode="relative" rAng="0" ptsTypes="AA">
                                      <p:cBhvr>
                                        <p:cTn id="10" dur="1000" fill="hold"/>
                                        <p:tgtEl>
                                          <p:spTgt spid="32"/>
                                        </p:tgtEl>
                                        <p:attrNameLst>
                                          <p:attrName>ppt_x</p:attrName>
                                          <p:attrName>ppt_y</p:attrName>
                                        </p:attrNameLst>
                                      </p:cBhvr>
                                      <p:rCtr x="-18333" y="-1140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22222E-6 -1.52672E-7 L -0.43611 0.28383 " pathEditMode="relative" rAng="0" ptsTypes="AA">
                                      <p:cBhvr>
                                        <p:cTn id="14" dur="1000" fill="hold"/>
                                        <p:tgtEl>
                                          <p:spTgt spid="35"/>
                                        </p:tgtEl>
                                        <p:attrNameLst>
                                          <p:attrName>ppt_x</p:attrName>
                                          <p:attrName>ppt_y</p:attrName>
                                        </p:attrNameLst>
                                      </p:cBhvr>
                                      <p:rCtr x="-21806" y="1418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4.72222E-6 -7.12468E-7 L -0.36961 -0.19963 " pathEditMode="relative" rAng="0" ptsTypes="AA">
                                      <p:cBhvr>
                                        <p:cTn id="18" dur="1000" fill="hold"/>
                                        <p:tgtEl>
                                          <p:spTgt spid="38"/>
                                        </p:tgtEl>
                                        <p:attrNameLst>
                                          <p:attrName>ppt_x</p:attrName>
                                          <p:attrName>ppt_y</p:attrName>
                                        </p:attrNameLst>
                                      </p:cBhvr>
                                      <p:rCtr x="-18490" y="-99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grpSp>
        <p:nvGrpSpPr>
          <p:cNvPr id="41" name="Group 40"/>
          <p:cNvGrpSpPr/>
          <p:nvPr/>
        </p:nvGrpSpPr>
        <p:grpSpPr>
          <a:xfrm>
            <a:off x="1579203" y="4198885"/>
            <a:ext cx="661389" cy="693818"/>
            <a:chOff x="609600" y="5005601"/>
            <a:chExt cx="661389" cy="693818"/>
          </a:xfrm>
        </p:grpSpPr>
        <p:sp>
          <p:nvSpPr>
            <p:cNvPr id="42" name="Can 41"/>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TextBox 42"/>
            <p:cNvSpPr txBox="1"/>
            <p:nvPr/>
          </p:nvSpPr>
          <p:spPr>
            <a:xfrm>
              <a:off x="609601" y="5209722"/>
              <a:ext cx="661388" cy="369332"/>
            </a:xfrm>
            <a:prstGeom prst="rect">
              <a:avLst/>
            </a:prstGeom>
            <a:noFill/>
          </p:spPr>
          <p:txBody>
            <a:bodyPr wrap="square" rtlCol="0">
              <a:spAutoFit/>
            </a:bodyPr>
            <a:lstStyle/>
            <a:p>
              <a:r>
                <a:rPr lang="en-US" dirty="0" smtClean="0"/>
                <a:t>b.jpg</a:t>
              </a:r>
              <a:endParaRPr lang="en-SG" dirty="0"/>
            </a:p>
          </p:txBody>
        </p:sp>
      </p:grpSp>
    </p:spTree>
    <p:extLst>
      <p:ext uri="{BB962C8B-B14F-4D97-AF65-F5344CB8AC3E}">
        <p14:creationId xmlns:p14="http://schemas.microsoft.com/office/powerpoint/2010/main" val="3816536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grpSp>
        <p:nvGrpSpPr>
          <p:cNvPr id="25" name="Group 24"/>
          <p:cNvGrpSpPr/>
          <p:nvPr/>
        </p:nvGrpSpPr>
        <p:grpSpPr>
          <a:xfrm>
            <a:off x="4268044" y="2041679"/>
            <a:ext cx="661388" cy="693818"/>
            <a:chOff x="609600" y="5005601"/>
            <a:chExt cx="661388" cy="693818"/>
          </a:xfrm>
        </p:grpSpPr>
        <p:sp>
          <p:nvSpPr>
            <p:cNvPr id="29" name="Can 28"/>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p:cNvSpPr txBox="1"/>
            <p:nvPr/>
          </p:nvSpPr>
          <p:spPr>
            <a:xfrm>
              <a:off x="690247" y="5209722"/>
              <a:ext cx="580741" cy="369332"/>
            </a:xfrm>
            <a:prstGeom prst="rect">
              <a:avLst/>
            </a:prstGeom>
            <a:noFill/>
          </p:spPr>
          <p:txBody>
            <a:bodyPr wrap="square" rtlCol="0">
              <a:spAutoFit/>
            </a:bodyPr>
            <a:lstStyle/>
            <a:p>
              <a:r>
                <a:rPr lang="en-US" dirty="0" smtClean="0"/>
                <a:t>O1</a:t>
              </a:r>
              <a:endParaRPr lang="en-SG" dirty="0"/>
            </a:p>
          </p:txBody>
        </p:sp>
      </p:grpSp>
      <p:grpSp>
        <p:nvGrpSpPr>
          <p:cNvPr id="32" name="Group 31"/>
          <p:cNvGrpSpPr/>
          <p:nvPr/>
        </p:nvGrpSpPr>
        <p:grpSpPr>
          <a:xfrm>
            <a:off x="4321579" y="5943600"/>
            <a:ext cx="655469" cy="693818"/>
            <a:chOff x="1288750" y="5005601"/>
            <a:chExt cx="655469" cy="693818"/>
          </a:xfrm>
        </p:grpSpPr>
        <p:sp>
          <p:nvSpPr>
            <p:cNvPr id="33" name="Can 32"/>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p:cNvSpPr txBox="1"/>
            <p:nvPr/>
          </p:nvSpPr>
          <p:spPr>
            <a:xfrm>
              <a:off x="1363478" y="5200853"/>
              <a:ext cx="580741" cy="369332"/>
            </a:xfrm>
            <a:prstGeom prst="rect">
              <a:avLst/>
            </a:prstGeom>
            <a:noFill/>
          </p:spPr>
          <p:txBody>
            <a:bodyPr wrap="square" rtlCol="0">
              <a:spAutoFit/>
            </a:bodyPr>
            <a:lstStyle/>
            <a:p>
              <a:r>
                <a:rPr lang="en-US" dirty="0" smtClean="0"/>
                <a:t>O2</a:t>
              </a:r>
              <a:endParaRPr lang="en-SG" dirty="0"/>
            </a:p>
          </p:txBody>
        </p:sp>
      </p:grpSp>
      <p:grpSp>
        <p:nvGrpSpPr>
          <p:cNvPr id="35" name="Group 34"/>
          <p:cNvGrpSpPr/>
          <p:nvPr/>
        </p:nvGrpSpPr>
        <p:grpSpPr>
          <a:xfrm>
            <a:off x="5638800" y="2430466"/>
            <a:ext cx="661388" cy="693818"/>
            <a:chOff x="609600" y="5005601"/>
            <a:chExt cx="661388" cy="693818"/>
          </a:xfrm>
        </p:grpSpPr>
        <p:sp>
          <p:nvSpPr>
            <p:cNvPr id="36" name="Can 35"/>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TextBox 36"/>
            <p:cNvSpPr txBox="1"/>
            <p:nvPr/>
          </p:nvSpPr>
          <p:spPr>
            <a:xfrm>
              <a:off x="690247" y="5209722"/>
              <a:ext cx="580741" cy="369332"/>
            </a:xfrm>
            <a:prstGeom prst="rect">
              <a:avLst/>
            </a:prstGeom>
            <a:noFill/>
          </p:spPr>
          <p:txBody>
            <a:bodyPr wrap="square" rtlCol="0">
              <a:spAutoFit/>
            </a:bodyPr>
            <a:lstStyle/>
            <a:p>
              <a:r>
                <a:rPr lang="en-US" dirty="0" smtClean="0"/>
                <a:t>O3</a:t>
              </a:r>
              <a:endParaRPr lang="en-SG" dirty="0"/>
            </a:p>
          </p:txBody>
        </p:sp>
      </p:grpSp>
      <p:cxnSp>
        <p:nvCxnSpPr>
          <p:cNvPr id="41" name="Straight Arrow Connector 40"/>
          <p:cNvCxnSpPr>
            <a:stCxn id="6" idx="3"/>
            <a:endCxn id="14" idx="2"/>
          </p:cNvCxnSpPr>
          <p:nvPr/>
        </p:nvCxnSpPr>
        <p:spPr>
          <a:xfrm>
            <a:off x="2422872" y="3638010"/>
            <a:ext cx="4343400" cy="106680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6891052" y="5085810"/>
            <a:ext cx="822670" cy="693818"/>
            <a:chOff x="1239997" y="5005601"/>
            <a:chExt cx="822670" cy="693818"/>
          </a:xfrm>
        </p:grpSpPr>
        <p:sp>
          <p:nvSpPr>
            <p:cNvPr id="43" name="Can 42"/>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TextBox 43"/>
            <p:cNvSpPr txBox="1"/>
            <p:nvPr/>
          </p:nvSpPr>
          <p:spPr>
            <a:xfrm>
              <a:off x="1239997" y="5200853"/>
              <a:ext cx="822670" cy="338554"/>
            </a:xfrm>
            <a:prstGeom prst="rect">
              <a:avLst/>
            </a:prstGeom>
            <a:noFill/>
          </p:spPr>
          <p:txBody>
            <a:bodyPr wrap="square" rtlCol="0">
              <a:spAutoFit/>
            </a:bodyPr>
            <a:lstStyle/>
            <a:p>
              <a:r>
                <a:rPr lang="en-US" sz="1600" dirty="0" smtClean="0"/>
                <a:t>O</a:t>
              </a:r>
              <a:r>
                <a:rPr lang="en-SG" sz="1600" dirty="0" smtClean="0"/>
                <a:t>3O4</a:t>
              </a:r>
              <a:endParaRPr lang="en-SG" sz="1600" dirty="0"/>
            </a:p>
          </p:txBody>
        </p:sp>
      </p:grpSp>
      <p:sp>
        <p:nvSpPr>
          <p:cNvPr id="5" name="Down Arrow 4"/>
          <p:cNvSpPr/>
          <p:nvPr/>
        </p:nvSpPr>
        <p:spPr>
          <a:xfrm>
            <a:off x="2149264" y="5157294"/>
            <a:ext cx="297396" cy="346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5" name="Group 44"/>
          <p:cNvGrpSpPr/>
          <p:nvPr/>
        </p:nvGrpSpPr>
        <p:grpSpPr>
          <a:xfrm>
            <a:off x="1992261" y="5613048"/>
            <a:ext cx="655469" cy="693818"/>
            <a:chOff x="1288750" y="5005601"/>
            <a:chExt cx="655469" cy="693818"/>
          </a:xfrm>
        </p:grpSpPr>
        <p:sp>
          <p:nvSpPr>
            <p:cNvPr id="46" name="Can 45"/>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p:cNvSpPr txBox="1"/>
            <p:nvPr/>
          </p:nvSpPr>
          <p:spPr>
            <a:xfrm>
              <a:off x="1363478" y="5200853"/>
              <a:ext cx="580741" cy="369332"/>
            </a:xfrm>
            <a:prstGeom prst="rect">
              <a:avLst/>
            </a:prstGeom>
            <a:noFill/>
          </p:spPr>
          <p:txBody>
            <a:bodyPr wrap="square" rtlCol="0">
              <a:spAutoFit/>
            </a:bodyPr>
            <a:lstStyle/>
            <a:p>
              <a:r>
                <a:rPr lang="en-US" dirty="0" smtClean="0"/>
                <a:t>O4</a:t>
              </a:r>
              <a:endParaRPr lang="en-SG" dirty="0"/>
            </a:p>
          </p:txBody>
        </p:sp>
      </p:grpSp>
      <p:grpSp>
        <p:nvGrpSpPr>
          <p:cNvPr id="38" name="Group 37"/>
          <p:cNvGrpSpPr/>
          <p:nvPr/>
        </p:nvGrpSpPr>
        <p:grpSpPr>
          <a:xfrm>
            <a:off x="5719447" y="5747697"/>
            <a:ext cx="655469" cy="693818"/>
            <a:chOff x="1288750" y="5005601"/>
            <a:chExt cx="655469" cy="693818"/>
          </a:xfrm>
        </p:grpSpPr>
        <p:sp>
          <p:nvSpPr>
            <p:cNvPr id="39" name="Can 38"/>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p:cNvSpPr txBox="1"/>
            <p:nvPr/>
          </p:nvSpPr>
          <p:spPr>
            <a:xfrm>
              <a:off x="1363478" y="5200853"/>
              <a:ext cx="580741" cy="369332"/>
            </a:xfrm>
            <a:prstGeom prst="rect">
              <a:avLst/>
            </a:prstGeom>
            <a:noFill/>
          </p:spPr>
          <p:txBody>
            <a:bodyPr wrap="square" rtlCol="0">
              <a:spAutoFit/>
            </a:bodyPr>
            <a:lstStyle/>
            <a:p>
              <a:r>
                <a:rPr lang="en-US" dirty="0" smtClean="0"/>
                <a:t>O4</a:t>
              </a:r>
              <a:endParaRPr lang="en-SG" dirty="0"/>
            </a:p>
          </p:txBody>
        </p:sp>
      </p:grpSp>
    </p:spTree>
    <p:custDataLst>
      <p:tags r:id="rId1"/>
    </p:custDataLst>
    <p:extLst>
      <p:ext uri="{BB962C8B-B14F-4D97-AF65-F5344CB8AC3E}">
        <p14:creationId xmlns:p14="http://schemas.microsoft.com/office/powerpoint/2010/main" val="2269632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3.45362E-6 L -0.43628 0.3405 " pathEditMode="relative" rAng="0" ptsTypes="AA">
                                      <p:cBhvr>
                                        <p:cTn id="6" dur="1000" fill="hold"/>
                                        <p:tgtEl>
                                          <p:spTgt spid="25"/>
                                        </p:tgtEl>
                                        <p:attrNameLst>
                                          <p:attrName>ppt_x</p:attrName>
                                          <p:attrName>ppt_y</p:attrName>
                                        </p:attrNameLst>
                                      </p:cBhvr>
                                      <p:rCtr x="-21823" y="1702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33333E-6 -3.17604E-6 L -0.36666 -0.22808 " pathEditMode="relative" rAng="0" ptsTypes="AA">
                                      <p:cBhvr>
                                        <p:cTn id="10" dur="1000" fill="hold"/>
                                        <p:tgtEl>
                                          <p:spTgt spid="32"/>
                                        </p:tgtEl>
                                        <p:attrNameLst>
                                          <p:attrName>ppt_x</p:attrName>
                                          <p:attrName>ppt_y</p:attrName>
                                        </p:attrNameLst>
                                      </p:cBhvr>
                                      <p:rCtr x="-18333" y="-1140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22222E-6 -1.52672E-7 L -0.43611 0.28383 " pathEditMode="relative" rAng="0" ptsTypes="AA">
                                      <p:cBhvr>
                                        <p:cTn id="14" dur="1000" fill="hold"/>
                                        <p:tgtEl>
                                          <p:spTgt spid="35"/>
                                        </p:tgtEl>
                                        <p:attrNameLst>
                                          <p:attrName>ppt_x</p:attrName>
                                          <p:attrName>ppt_y</p:attrName>
                                        </p:attrNameLst>
                                      </p:cBhvr>
                                      <p:rCtr x="-21806" y="1418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1"/>
                                        </p:tgtEl>
                                        <p:attrNameLst>
                                          <p:attrName>style.visibility</p:attrName>
                                        </p:attrNameLst>
                                      </p:cBhvr>
                                      <p:to>
                                        <p:strVal val="hidden"/>
                                      </p:to>
                                    </p:set>
                                  </p:childTnLst>
                                </p:cTn>
                              </p:par>
                              <p:par>
                                <p:cTn id="23" presetID="42" presetClass="path" presetSubtype="0" accel="50000" decel="50000" fill="hold" nodeType="withEffect">
                                  <p:stCondLst>
                                    <p:cond delay="0"/>
                                  </p:stCondLst>
                                  <p:childTnLst>
                                    <p:animMotion origin="layout" path="M -0.00833 -0.0111 L -0.49861 -0.10317 " pathEditMode="relative" rAng="0" ptsTypes="AA">
                                      <p:cBhvr>
                                        <p:cTn id="24" dur="1000" fill="hold"/>
                                        <p:tgtEl>
                                          <p:spTgt spid="42"/>
                                        </p:tgtEl>
                                        <p:attrNameLst>
                                          <p:attrName>ppt_x</p:attrName>
                                          <p:attrName>ppt_y</p:attrName>
                                        </p:attrNameLst>
                                      </p:cBhvr>
                                      <p:rCtr x="-24514" y="-4603"/>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grpSp>
        <p:nvGrpSpPr>
          <p:cNvPr id="41" name="Group 40"/>
          <p:cNvGrpSpPr/>
          <p:nvPr/>
        </p:nvGrpSpPr>
        <p:grpSpPr>
          <a:xfrm>
            <a:off x="1579203" y="4198885"/>
            <a:ext cx="661389" cy="693818"/>
            <a:chOff x="609600" y="5005601"/>
            <a:chExt cx="661389" cy="693818"/>
          </a:xfrm>
        </p:grpSpPr>
        <p:sp>
          <p:nvSpPr>
            <p:cNvPr id="42" name="Can 41"/>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TextBox 42"/>
            <p:cNvSpPr txBox="1"/>
            <p:nvPr/>
          </p:nvSpPr>
          <p:spPr>
            <a:xfrm>
              <a:off x="609601" y="5209722"/>
              <a:ext cx="661388" cy="369332"/>
            </a:xfrm>
            <a:prstGeom prst="rect">
              <a:avLst/>
            </a:prstGeom>
            <a:noFill/>
          </p:spPr>
          <p:txBody>
            <a:bodyPr wrap="square" rtlCol="0">
              <a:spAutoFit/>
            </a:bodyPr>
            <a:lstStyle/>
            <a:p>
              <a:r>
                <a:rPr lang="en-US" dirty="0" smtClean="0"/>
                <a:t>b.jpg</a:t>
              </a:r>
              <a:endParaRPr lang="en-SG" dirty="0"/>
            </a:p>
          </p:txBody>
        </p:sp>
      </p:grpSp>
    </p:spTree>
    <p:extLst>
      <p:ext uri="{BB962C8B-B14F-4D97-AF65-F5344CB8AC3E}">
        <p14:creationId xmlns:p14="http://schemas.microsoft.com/office/powerpoint/2010/main" val="883340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Detection</a:t>
            </a:r>
            <a:endParaRPr lang="en-SG" dirty="0"/>
          </a:p>
        </p:txBody>
      </p:sp>
      <p:sp>
        <p:nvSpPr>
          <p:cNvPr id="3" name="Content Placeholder 2"/>
          <p:cNvSpPr>
            <a:spLocks noGrp="1"/>
          </p:cNvSpPr>
          <p:nvPr>
            <p:ph sz="quarter" idx="1"/>
          </p:nvPr>
        </p:nvSpPr>
        <p:spPr/>
        <p:txBody>
          <a:bodyPr/>
          <a:lstStyle/>
          <a:p>
            <a:r>
              <a:rPr lang="en-US" dirty="0" smtClean="0"/>
              <a:t>Slaves send heartbeat messages to the master periodically</a:t>
            </a:r>
          </a:p>
          <a:p>
            <a:endParaRPr lang="en-US" dirty="0"/>
          </a:p>
          <a:p>
            <a:r>
              <a:rPr lang="en-US" dirty="0" smtClean="0"/>
              <a:t>The master updates timestamp of a slave once it hears the heartbeat</a:t>
            </a:r>
          </a:p>
          <a:p>
            <a:endParaRPr lang="en-US" dirty="0"/>
          </a:p>
          <a:p>
            <a:r>
              <a:rPr lang="en-US" dirty="0" smtClean="0"/>
              <a:t>The master checks timestamps periodically to find timeout slaves </a:t>
            </a:r>
          </a:p>
          <a:p>
            <a:endParaRPr lang="en-US" dirty="0"/>
          </a:p>
          <a:p>
            <a:r>
              <a:rPr lang="en-US" dirty="0" smtClean="0"/>
              <a:t>Dead slaves           Damaged Files</a:t>
            </a:r>
            <a:endParaRPr lang="en-SG" dirty="0"/>
          </a:p>
        </p:txBody>
      </p:sp>
      <p:sp>
        <p:nvSpPr>
          <p:cNvPr id="4" name="Right Arrow 3"/>
          <p:cNvSpPr/>
          <p:nvPr/>
        </p:nvSpPr>
        <p:spPr>
          <a:xfrm>
            <a:off x="2590800" y="4953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6600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SG" dirty="0"/>
          </a:p>
        </p:txBody>
      </p:sp>
      <p:sp>
        <p:nvSpPr>
          <p:cNvPr id="3" name="Content Placeholder 2"/>
          <p:cNvSpPr>
            <a:spLocks noGrp="1"/>
          </p:cNvSpPr>
          <p:nvPr>
            <p:ph sz="quarter" idx="1"/>
          </p:nvPr>
        </p:nvSpPr>
        <p:spPr/>
        <p:txBody>
          <a:bodyPr/>
          <a:lstStyle/>
          <a:p>
            <a:endParaRPr lang="en-SG" dirty="0"/>
          </a:p>
        </p:txBody>
      </p:sp>
      <p:pic>
        <p:nvPicPr>
          <p:cNvPr id="4098" name="Picture 2" descr="C:\Users\jzhang\Desktop\r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3600" y="1329792"/>
            <a:ext cx="6175000" cy="4918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3438" y="2971800"/>
            <a:ext cx="762000" cy="369332"/>
          </a:xfrm>
          <a:prstGeom prst="rect">
            <a:avLst/>
          </a:prstGeom>
          <a:noFill/>
        </p:spPr>
        <p:txBody>
          <a:bodyPr wrap="square" rtlCol="0">
            <a:spAutoFit/>
          </a:bodyPr>
          <a:lstStyle/>
          <a:p>
            <a:r>
              <a:rPr lang="en-US" dirty="0" smtClean="0"/>
              <a:t>O1</a:t>
            </a:r>
            <a:endParaRPr lang="en-SG" dirty="0"/>
          </a:p>
        </p:txBody>
      </p:sp>
      <p:sp>
        <p:nvSpPr>
          <p:cNvPr id="6" name="TextBox 5"/>
          <p:cNvSpPr txBox="1"/>
          <p:nvPr/>
        </p:nvSpPr>
        <p:spPr>
          <a:xfrm>
            <a:off x="2819400" y="2971800"/>
            <a:ext cx="762000" cy="369332"/>
          </a:xfrm>
          <a:prstGeom prst="rect">
            <a:avLst/>
          </a:prstGeom>
          <a:noFill/>
        </p:spPr>
        <p:txBody>
          <a:bodyPr wrap="square" rtlCol="0">
            <a:spAutoFit/>
          </a:bodyPr>
          <a:lstStyle/>
          <a:p>
            <a:r>
              <a:rPr lang="en-US" dirty="0" smtClean="0"/>
              <a:t>O2</a:t>
            </a:r>
            <a:endParaRPr lang="en-SG" dirty="0"/>
          </a:p>
        </p:txBody>
      </p:sp>
      <p:sp>
        <p:nvSpPr>
          <p:cNvPr id="7" name="TextBox 6"/>
          <p:cNvSpPr txBox="1"/>
          <p:nvPr/>
        </p:nvSpPr>
        <p:spPr>
          <a:xfrm>
            <a:off x="3777868" y="2971800"/>
            <a:ext cx="762000" cy="369332"/>
          </a:xfrm>
          <a:prstGeom prst="rect">
            <a:avLst/>
          </a:prstGeom>
          <a:noFill/>
        </p:spPr>
        <p:txBody>
          <a:bodyPr wrap="square" rtlCol="0">
            <a:spAutoFit/>
          </a:bodyPr>
          <a:lstStyle/>
          <a:p>
            <a:r>
              <a:rPr lang="en-US" dirty="0" smtClean="0"/>
              <a:t>O3</a:t>
            </a:r>
            <a:endParaRPr lang="en-SG" dirty="0"/>
          </a:p>
        </p:txBody>
      </p:sp>
      <p:sp>
        <p:nvSpPr>
          <p:cNvPr id="8" name="TextBox 7"/>
          <p:cNvSpPr txBox="1"/>
          <p:nvPr/>
        </p:nvSpPr>
        <p:spPr>
          <a:xfrm>
            <a:off x="5248621" y="2971800"/>
            <a:ext cx="762000" cy="369332"/>
          </a:xfrm>
          <a:prstGeom prst="rect">
            <a:avLst/>
          </a:prstGeom>
          <a:noFill/>
        </p:spPr>
        <p:txBody>
          <a:bodyPr wrap="square" rtlCol="0">
            <a:spAutoFit/>
          </a:bodyPr>
          <a:lstStyle/>
          <a:p>
            <a:r>
              <a:rPr lang="en-US" dirty="0" smtClean="0"/>
              <a:t>O4</a:t>
            </a:r>
            <a:endParaRPr lang="en-SG" dirty="0"/>
          </a:p>
        </p:txBody>
      </p:sp>
      <p:sp>
        <p:nvSpPr>
          <p:cNvPr id="9" name="TextBox 8"/>
          <p:cNvSpPr txBox="1"/>
          <p:nvPr/>
        </p:nvSpPr>
        <p:spPr>
          <a:xfrm>
            <a:off x="1816821" y="2176749"/>
            <a:ext cx="1206394" cy="369332"/>
          </a:xfrm>
          <a:prstGeom prst="rect">
            <a:avLst/>
          </a:prstGeom>
          <a:noFill/>
        </p:spPr>
        <p:txBody>
          <a:bodyPr wrap="square" rtlCol="0">
            <a:spAutoFit/>
          </a:bodyPr>
          <a:lstStyle/>
          <a:p>
            <a:r>
              <a:rPr lang="en-US" dirty="0" smtClean="0"/>
              <a:t>O1O2</a:t>
            </a:r>
            <a:endParaRPr lang="en-SG" dirty="0"/>
          </a:p>
        </p:txBody>
      </p:sp>
      <p:sp>
        <p:nvSpPr>
          <p:cNvPr id="10" name="TextBox 9"/>
          <p:cNvSpPr txBox="1"/>
          <p:nvPr/>
        </p:nvSpPr>
        <p:spPr>
          <a:xfrm>
            <a:off x="4158868" y="2177534"/>
            <a:ext cx="1206394" cy="369332"/>
          </a:xfrm>
          <a:prstGeom prst="rect">
            <a:avLst/>
          </a:prstGeom>
          <a:noFill/>
        </p:spPr>
        <p:txBody>
          <a:bodyPr wrap="square" rtlCol="0">
            <a:spAutoFit/>
          </a:bodyPr>
          <a:lstStyle/>
          <a:p>
            <a:r>
              <a:rPr lang="en-US" dirty="0" smtClean="0"/>
              <a:t>O3O4</a:t>
            </a:r>
            <a:endParaRPr lang="en-SG" dirty="0"/>
          </a:p>
        </p:txBody>
      </p:sp>
      <p:sp>
        <p:nvSpPr>
          <p:cNvPr id="11" name="TextBox 10"/>
          <p:cNvSpPr txBox="1"/>
          <p:nvPr/>
        </p:nvSpPr>
        <p:spPr>
          <a:xfrm>
            <a:off x="2552222" y="1600200"/>
            <a:ext cx="1582824" cy="338554"/>
          </a:xfrm>
          <a:prstGeom prst="rect">
            <a:avLst/>
          </a:prstGeom>
          <a:noFill/>
        </p:spPr>
        <p:txBody>
          <a:bodyPr wrap="square" rtlCol="0">
            <a:spAutoFit/>
          </a:bodyPr>
          <a:lstStyle/>
          <a:p>
            <a:r>
              <a:rPr lang="en-US" sz="1600" dirty="0" smtClean="0"/>
              <a:t>O1O2O3O4</a:t>
            </a:r>
            <a:endParaRPr lang="en-SG" dirty="0"/>
          </a:p>
        </p:txBody>
      </p:sp>
    </p:spTree>
    <p:custDataLst>
      <p:tags r:id="rId1"/>
    </p:custDataLst>
    <p:extLst>
      <p:ext uri="{BB962C8B-B14F-4D97-AF65-F5344CB8AC3E}">
        <p14:creationId xmlns:p14="http://schemas.microsoft.com/office/powerpoint/2010/main" val="918093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22" presetClass="exit" presetSubtype="4" fill="hold" grpId="1" nodeType="withEffect">
                                  <p:stCondLst>
                                    <p:cond delay="0"/>
                                  </p:stCondLst>
                                  <p:childTnLst>
                                    <p:animEffect transition="out" filter="wipe(down)">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22" presetClass="exit" presetSubtype="4" fill="hold" grpId="1" nodeType="withEffect">
                                  <p:stCondLst>
                                    <p:cond delay="0"/>
                                  </p:stCondLst>
                                  <p:childTnLst>
                                    <p:animEffect transition="out" filter="wipe(dow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Facts</a:t>
            </a:r>
            <a:endParaRPr lang="zh-CN" altLang="en-US" dirty="0"/>
          </a:p>
        </p:txBody>
      </p:sp>
      <p:sp>
        <p:nvSpPr>
          <p:cNvPr id="3" name="内容占位符 2"/>
          <p:cNvSpPr>
            <a:spLocks noGrp="1"/>
          </p:cNvSpPr>
          <p:nvPr>
            <p:ph sz="quarter" idx="1"/>
          </p:nvPr>
        </p:nvSpPr>
        <p:spPr/>
        <p:txBody>
          <a:bodyPr/>
          <a:lstStyle/>
          <a:p>
            <a:r>
              <a:rPr lang="en-US" altLang="zh-CN" dirty="0" smtClean="0"/>
              <a:t>Based on Google File System</a:t>
            </a:r>
          </a:p>
          <a:p>
            <a:endParaRPr lang="en-US" altLang="zh-CN" dirty="0"/>
          </a:p>
          <a:p>
            <a:r>
              <a:rPr lang="en-US" altLang="zh-CN" dirty="0" smtClean="0"/>
              <a:t>Instead of using Replicas, we employ Hierarchical codes for effective recovery</a:t>
            </a:r>
          </a:p>
          <a:p>
            <a:endParaRPr lang="en-US" altLang="zh-CN" dirty="0"/>
          </a:p>
          <a:p>
            <a:r>
              <a:rPr lang="en-US" altLang="zh-CN" dirty="0" smtClean="0"/>
              <a:t>One Master, Multiple Slaves and Multiple Clients</a:t>
            </a:r>
            <a:endParaRPr lang="zh-CN" altLang="en-US" dirty="0"/>
          </a:p>
        </p:txBody>
      </p:sp>
    </p:spTree>
    <p:extLst>
      <p:ext uri="{BB962C8B-B14F-4D97-AF65-F5344CB8AC3E}">
        <p14:creationId xmlns:p14="http://schemas.microsoft.com/office/powerpoint/2010/main" val="2921392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t>
            </a:r>
            <a:r>
              <a:rPr lang="en-US" dirty="0" smtClean="0"/>
              <a:t>Recovery (cont.)</a:t>
            </a:r>
            <a:endParaRPr lang="en-SG" dirty="0"/>
          </a:p>
        </p:txBody>
      </p:sp>
      <p:sp>
        <p:nvSpPr>
          <p:cNvPr id="3" name="Content Placeholder 2"/>
          <p:cNvSpPr>
            <a:spLocks noGrp="1"/>
          </p:cNvSpPr>
          <p:nvPr>
            <p:ph sz="quarter" idx="1"/>
          </p:nvPr>
        </p:nvSpPr>
        <p:spPr/>
        <p:txBody>
          <a:bodyPr/>
          <a:lstStyle/>
          <a:p>
            <a:endParaRPr lang="en-SG" dirty="0"/>
          </a:p>
        </p:txBody>
      </p:sp>
      <p:pic>
        <p:nvPicPr>
          <p:cNvPr id="5" name="Picture 2" descr="C:\Users\jzhang\Desktop\r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143000"/>
            <a:ext cx="6115467"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633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t>
            </a:r>
            <a:r>
              <a:rPr lang="en-US" dirty="0" smtClean="0"/>
              <a:t>Recovery – Slave Side</a:t>
            </a:r>
            <a:endParaRPr lang="en-SG" dirty="0"/>
          </a:p>
        </p:txBody>
      </p:sp>
      <p:sp>
        <p:nvSpPr>
          <p:cNvPr id="3" name="Content Placeholder 2"/>
          <p:cNvSpPr>
            <a:spLocks noGrp="1"/>
          </p:cNvSpPr>
          <p:nvPr>
            <p:ph sz="quarter" idx="1"/>
          </p:nvPr>
        </p:nvSpPr>
        <p:spPr/>
        <p:txBody>
          <a:bodyPr/>
          <a:lstStyle/>
          <a:p>
            <a:r>
              <a:rPr lang="en-US" dirty="0" smtClean="0"/>
              <a:t>The master assigns Slave 10 to restore missing part O3O4. O3 and O4 are desired for this recovery.</a:t>
            </a:r>
            <a:endParaRPr lang="en-SG" dirty="0"/>
          </a:p>
        </p:txBody>
      </p:sp>
      <p:grpSp>
        <p:nvGrpSpPr>
          <p:cNvPr id="19" name="Group 18"/>
          <p:cNvGrpSpPr/>
          <p:nvPr/>
        </p:nvGrpSpPr>
        <p:grpSpPr>
          <a:xfrm>
            <a:off x="1066800" y="2514600"/>
            <a:ext cx="1066800" cy="533400"/>
            <a:chOff x="4012044" y="4230636"/>
            <a:chExt cx="1066800" cy="533400"/>
          </a:xfrm>
        </p:grpSpPr>
        <p:sp>
          <p:nvSpPr>
            <p:cNvPr id="4" name="Rounded Rectangle 3"/>
            <p:cNvSpPr/>
            <p:nvPr/>
          </p:nvSpPr>
          <p:spPr>
            <a:xfrm>
              <a:off x="4012044" y="4230636"/>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4164444" y="4306836"/>
              <a:ext cx="838200" cy="369332"/>
            </a:xfrm>
            <a:prstGeom prst="rect">
              <a:avLst/>
            </a:prstGeom>
            <a:noFill/>
          </p:spPr>
          <p:txBody>
            <a:bodyPr wrap="square" rtlCol="0">
              <a:spAutoFit/>
            </a:bodyPr>
            <a:lstStyle/>
            <a:p>
              <a:r>
                <a:rPr lang="en-US" dirty="0" smtClean="0"/>
                <a:t>Master</a:t>
              </a:r>
              <a:endParaRPr lang="en-SG" dirty="0"/>
            </a:p>
          </p:txBody>
        </p:sp>
      </p:grpSp>
      <p:grpSp>
        <p:nvGrpSpPr>
          <p:cNvPr id="22" name="Group 21"/>
          <p:cNvGrpSpPr/>
          <p:nvPr/>
        </p:nvGrpSpPr>
        <p:grpSpPr>
          <a:xfrm>
            <a:off x="6172200" y="4572000"/>
            <a:ext cx="929928" cy="533400"/>
            <a:chOff x="5840844" y="5297436"/>
            <a:chExt cx="929928" cy="533400"/>
          </a:xfrm>
        </p:grpSpPr>
        <p:sp>
          <p:nvSpPr>
            <p:cNvPr id="10" name="Oval 9"/>
            <p:cNvSpPr/>
            <p:nvPr/>
          </p:nvSpPr>
          <p:spPr>
            <a:xfrm>
              <a:off x="5840844" y="5297436"/>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932572" y="5373636"/>
              <a:ext cx="838200" cy="369332"/>
            </a:xfrm>
            <a:prstGeom prst="rect">
              <a:avLst/>
            </a:prstGeom>
            <a:noFill/>
          </p:spPr>
          <p:txBody>
            <a:bodyPr wrap="square" rtlCol="0">
              <a:spAutoFit/>
            </a:bodyPr>
            <a:lstStyle/>
            <a:p>
              <a:r>
                <a:rPr lang="en-US" dirty="0" smtClean="0"/>
                <a:t>Slave 6</a:t>
              </a:r>
              <a:endParaRPr lang="en-SG" dirty="0"/>
            </a:p>
          </p:txBody>
        </p:sp>
      </p:grpSp>
      <p:grpSp>
        <p:nvGrpSpPr>
          <p:cNvPr id="21" name="Group 20"/>
          <p:cNvGrpSpPr/>
          <p:nvPr/>
        </p:nvGrpSpPr>
        <p:grpSpPr>
          <a:xfrm>
            <a:off x="3276600" y="4495800"/>
            <a:ext cx="929928" cy="533400"/>
            <a:chOff x="4621644" y="5945136"/>
            <a:chExt cx="929928" cy="533400"/>
          </a:xfrm>
        </p:grpSpPr>
        <p:sp>
          <p:nvSpPr>
            <p:cNvPr id="12" name="Oval 11"/>
            <p:cNvSpPr/>
            <p:nvPr/>
          </p:nvSpPr>
          <p:spPr>
            <a:xfrm>
              <a:off x="4621644" y="5945136"/>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4713372" y="6021336"/>
              <a:ext cx="838200" cy="369332"/>
            </a:xfrm>
            <a:prstGeom prst="rect">
              <a:avLst/>
            </a:prstGeom>
            <a:noFill/>
          </p:spPr>
          <p:txBody>
            <a:bodyPr wrap="square" rtlCol="0">
              <a:spAutoFit/>
            </a:bodyPr>
            <a:lstStyle/>
            <a:p>
              <a:r>
                <a:rPr lang="en-US" dirty="0" smtClean="0"/>
                <a:t>Slave 9</a:t>
              </a:r>
              <a:endParaRPr lang="en-SG" dirty="0"/>
            </a:p>
          </p:txBody>
        </p:sp>
      </p:grpSp>
      <p:grpSp>
        <p:nvGrpSpPr>
          <p:cNvPr id="20" name="Group 19"/>
          <p:cNvGrpSpPr/>
          <p:nvPr/>
        </p:nvGrpSpPr>
        <p:grpSpPr>
          <a:xfrm>
            <a:off x="4597238" y="2508766"/>
            <a:ext cx="938806" cy="533400"/>
            <a:chOff x="3250044" y="6135636"/>
            <a:chExt cx="938806" cy="533400"/>
          </a:xfrm>
        </p:grpSpPr>
        <p:sp>
          <p:nvSpPr>
            <p:cNvPr id="14" name="Oval 13"/>
            <p:cNvSpPr/>
            <p:nvPr/>
          </p:nvSpPr>
          <p:spPr>
            <a:xfrm>
              <a:off x="3250044" y="6135636"/>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3258922" y="6211836"/>
              <a:ext cx="929928" cy="369332"/>
            </a:xfrm>
            <a:prstGeom prst="rect">
              <a:avLst/>
            </a:prstGeom>
            <a:noFill/>
          </p:spPr>
          <p:txBody>
            <a:bodyPr wrap="square" rtlCol="0">
              <a:spAutoFit/>
            </a:bodyPr>
            <a:lstStyle/>
            <a:p>
              <a:r>
                <a:rPr lang="en-US" dirty="0" smtClean="0"/>
                <a:t>Slave 10</a:t>
              </a:r>
              <a:endParaRPr lang="en-SG" dirty="0"/>
            </a:p>
          </p:txBody>
        </p:sp>
      </p:grpSp>
      <p:cxnSp>
        <p:nvCxnSpPr>
          <p:cNvPr id="23" name="Straight Arrow Connector 22"/>
          <p:cNvCxnSpPr>
            <a:stCxn id="4" idx="3"/>
            <a:endCxn id="15" idx="1"/>
          </p:cNvCxnSpPr>
          <p:nvPr/>
        </p:nvCxnSpPr>
        <p:spPr>
          <a:xfrm flipV="1">
            <a:off x="2133600" y="2769632"/>
            <a:ext cx="2472516" cy="11668"/>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08881" y="2320814"/>
            <a:ext cx="2613372" cy="1200329"/>
          </a:xfrm>
          <a:prstGeom prst="rect">
            <a:avLst/>
          </a:prstGeom>
          <a:noFill/>
        </p:spPr>
        <p:txBody>
          <a:bodyPr wrap="square" rtlCol="0">
            <a:spAutoFit/>
          </a:bodyPr>
          <a:lstStyle/>
          <a:p>
            <a:pPr algn="ctr"/>
            <a:r>
              <a:rPr lang="en-US" dirty="0" smtClean="0"/>
              <a:t>Recover: O3O4</a:t>
            </a:r>
          </a:p>
          <a:p>
            <a:pPr algn="ctr"/>
            <a:endParaRPr lang="en-US" dirty="0" smtClean="0"/>
          </a:p>
          <a:p>
            <a:pPr algn="ctr"/>
            <a:r>
              <a:rPr lang="en-US" dirty="0" smtClean="0"/>
              <a:t>&lt;O3, Slave 9&gt;</a:t>
            </a:r>
          </a:p>
          <a:p>
            <a:pPr algn="ctr"/>
            <a:r>
              <a:rPr lang="en-US" dirty="0" smtClean="0"/>
              <a:t>&lt;O4, Slave 6&gt;</a:t>
            </a:r>
          </a:p>
        </p:txBody>
      </p:sp>
      <p:cxnSp>
        <p:nvCxnSpPr>
          <p:cNvPr id="27" name="Straight Arrow Connector 26"/>
          <p:cNvCxnSpPr>
            <a:stCxn id="14" idx="3"/>
            <a:endCxn id="12" idx="0"/>
          </p:cNvCxnSpPr>
          <p:nvPr/>
        </p:nvCxnSpPr>
        <p:spPr>
          <a:xfrm flipH="1">
            <a:off x="3733800" y="2964051"/>
            <a:ext cx="997349" cy="1531749"/>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5"/>
            <a:endCxn id="10" idx="0"/>
          </p:cNvCxnSpPr>
          <p:nvPr/>
        </p:nvCxnSpPr>
        <p:spPr>
          <a:xfrm>
            <a:off x="5377727" y="2964051"/>
            <a:ext cx="1251673" cy="1607949"/>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3403106" y="5266139"/>
            <a:ext cx="661388" cy="693818"/>
            <a:chOff x="609600" y="5005601"/>
            <a:chExt cx="661388" cy="693818"/>
          </a:xfrm>
        </p:grpSpPr>
        <p:sp>
          <p:nvSpPr>
            <p:cNvPr id="35" name="Can 34"/>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p:cNvSpPr txBox="1"/>
            <p:nvPr/>
          </p:nvSpPr>
          <p:spPr>
            <a:xfrm>
              <a:off x="690247" y="5209722"/>
              <a:ext cx="580741" cy="369332"/>
            </a:xfrm>
            <a:prstGeom prst="rect">
              <a:avLst/>
            </a:prstGeom>
            <a:noFill/>
          </p:spPr>
          <p:txBody>
            <a:bodyPr wrap="square" rtlCol="0">
              <a:spAutoFit/>
            </a:bodyPr>
            <a:lstStyle/>
            <a:p>
              <a:r>
                <a:rPr lang="en-US" dirty="0" smtClean="0"/>
                <a:t>O3</a:t>
              </a:r>
              <a:endParaRPr lang="en-SG" dirty="0"/>
            </a:p>
          </p:txBody>
        </p:sp>
      </p:grpSp>
      <p:grpSp>
        <p:nvGrpSpPr>
          <p:cNvPr id="37" name="Group 36"/>
          <p:cNvGrpSpPr/>
          <p:nvPr/>
        </p:nvGrpSpPr>
        <p:grpSpPr>
          <a:xfrm>
            <a:off x="6301665" y="5266139"/>
            <a:ext cx="655469" cy="693818"/>
            <a:chOff x="1288750" y="5005601"/>
            <a:chExt cx="655469" cy="693818"/>
          </a:xfrm>
        </p:grpSpPr>
        <p:sp>
          <p:nvSpPr>
            <p:cNvPr id="38" name="Can 37"/>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TextBox 38"/>
            <p:cNvSpPr txBox="1"/>
            <p:nvPr/>
          </p:nvSpPr>
          <p:spPr>
            <a:xfrm>
              <a:off x="1363478" y="5200853"/>
              <a:ext cx="580741" cy="369332"/>
            </a:xfrm>
            <a:prstGeom prst="rect">
              <a:avLst/>
            </a:prstGeom>
            <a:noFill/>
          </p:spPr>
          <p:txBody>
            <a:bodyPr wrap="square" rtlCol="0">
              <a:spAutoFit/>
            </a:bodyPr>
            <a:lstStyle/>
            <a:p>
              <a:r>
                <a:rPr lang="en-US" dirty="0" smtClean="0"/>
                <a:t>O4</a:t>
              </a:r>
              <a:endParaRPr lang="en-SG" dirty="0"/>
            </a:p>
          </p:txBody>
        </p:sp>
      </p:grpSp>
      <p:grpSp>
        <p:nvGrpSpPr>
          <p:cNvPr id="40" name="Group 39"/>
          <p:cNvGrpSpPr/>
          <p:nvPr/>
        </p:nvGrpSpPr>
        <p:grpSpPr>
          <a:xfrm>
            <a:off x="4733572" y="3287617"/>
            <a:ext cx="822670" cy="693818"/>
            <a:chOff x="1239997" y="5005601"/>
            <a:chExt cx="822670" cy="693818"/>
          </a:xfrm>
        </p:grpSpPr>
        <p:sp>
          <p:nvSpPr>
            <p:cNvPr id="41" name="Can 40"/>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p:cNvSpPr txBox="1"/>
            <p:nvPr/>
          </p:nvSpPr>
          <p:spPr>
            <a:xfrm>
              <a:off x="1239997" y="5200853"/>
              <a:ext cx="822670" cy="338554"/>
            </a:xfrm>
            <a:prstGeom prst="rect">
              <a:avLst/>
            </a:prstGeom>
            <a:noFill/>
          </p:spPr>
          <p:txBody>
            <a:bodyPr wrap="square" rtlCol="0">
              <a:spAutoFit/>
            </a:bodyPr>
            <a:lstStyle/>
            <a:p>
              <a:r>
                <a:rPr lang="en-US" sz="1600" dirty="0" smtClean="0"/>
                <a:t>O</a:t>
              </a:r>
              <a:r>
                <a:rPr lang="en-SG" sz="1600" dirty="0" smtClean="0"/>
                <a:t>3O4</a:t>
              </a:r>
              <a:endParaRPr lang="en-SG" sz="1600" dirty="0"/>
            </a:p>
          </p:txBody>
        </p:sp>
      </p:grpSp>
    </p:spTree>
    <p:custDataLst>
      <p:tags r:id="rId1"/>
    </p:custDataLst>
    <p:extLst>
      <p:ext uri="{BB962C8B-B14F-4D97-AF65-F5344CB8AC3E}">
        <p14:creationId xmlns:p14="http://schemas.microsoft.com/office/powerpoint/2010/main" val="2423228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3.33333E-6 8.23502E-7 L 0.10834 -0.29586 " pathEditMode="relative" rAng="0" ptsTypes="AA">
                                      <p:cBhvr>
                                        <p:cTn id="38" dur="2000" fill="hold"/>
                                        <p:tgtEl>
                                          <p:spTgt spid="34"/>
                                        </p:tgtEl>
                                        <p:attrNameLst>
                                          <p:attrName>ppt_x</p:attrName>
                                          <p:attrName>ppt_y</p:attrName>
                                        </p:attrNameLst>
                                      </p:cBhvr>
                                      <p:rCtr x="5417" y="-14805"/>
                                    </p:animMotion>
                                  </p:childTnLst>
                                </p:cTn>
                              </p:par>
                              <p:par>
                                <p:cTn id="39" presetID="42" presetClass="path" presetSubtype="0" accel="50000" decel="50000" fill="hold" nodeType="withEffect">
                                  <p:stCondLst>
                                    <p:cond delay="0"/>
                                  </p:stCondLst>
                                  <p:childTnLst>
                                    <p:animMotion origin="layout" path="M 1.11022E-16 8.23502E-7 L -0.13333 -0.29586 " pathEditMode="relative" rAng="0" ptsTypes="AA">
                                      <p:cBhvr>
                                        <p:cTn id="40" dur="2000" fill="hold"/>
                                        <p:tgtEl>
                                          <p:spTgt spid="37"/>
                                        </p:tgtEl>
                                        <p:attrNameLst>
                                          <p:attrName>ppt_x</p:attrName>
                                          <p:attrName>ppt_y</p:attrName>
                                        </p:attrNameLst>
                                      </p:cBhvr>
                                      <p:rCtr x="-6667" y="-14805"/>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 Settings</a:t>
            </a:r>
            <a:endParaRPr lang="en-SG" dirty="0"/>
          </a:p>
        </p:txBody>
      </p:sp>
      <p:sp>
        <p:nvSpPr>
          <p:cNvPr id="3" name="Content Placeholder 2"/>
          <p:cNvSpPr>
            <a:spLocks noGrp="1"/>
          </p:cNvSpPr>
          <p:nvPr>
            <p:ph sz="quarter" idx="1"/>
          </p:nvPr>
        </p:nvSpPr>
        <p:spPr/>
        <p:txBody>
          <a:bodyPr/>
          <a:lstStyle/>
          <a:p>
            <a:r>
              <a:rPr lang="en-SG" dirty="0" smtClean="0"/>
              <a:t>System: 1 </a:t>
            </a:r>
            <a:r>
              <a:rPr lang="en-SG" dirty="0"/>
              <a:t>master, </a:t>
            </a:r>
            <a:r>
              <a:rPr lang="en-SG" dirty="0" smtClean="0"/>
              <a:t>1 </a:t>
            </a:r>
            <a:r>
              <a:rPr lang="en-SG" dirty="0"/>
              <a:t>client, </a:t>
            </a:r>
            <a:r>
              <a:rPr lang="en-SG" dirty="0" smtClean="0"/>
              <a:t>10 slaves </a:t>
            </a:r>
            <a:r>
              <a:rPr lang="en-SG" dirty="0"/>
              <a:t>and </a:t>
            </a:r>
            <a:r>
              <a:rPr lang="en-SG" dirty="0" smtClean="0"/>
              <a:t>40 </a:t>
            </a:r>
            <a:r>
              <a:rPr lang="en-SG" dirty="0"/>
              <a:t>files </a:t>
            </a:r>
            <a:r>
              <a:rPr lang="en-SG" dirty="0" smtClean="0"/>
              <a:t>stored</a:t>
            </a:r>
          </a:p>
          <a:p>
            <a:endParaRPr lang="en-SG" dirty="0"/>
          </a:p>
          <a:p>
            <a:endParaRPr lang="en-SG" dirty="0" smtClean="0"/>
          </a:p>
          <a:p>
            <a:r>
              <a:rPr lang="en-SG" dirty="0" smtClean="0"/>
              <a:t>We </a:t>
            </a:r>
            <a:r>
              <a:rPr lang="en-SG" dirty="0"/>
              <a:t>run each experiment 20 times, so every point reported in the </a:t>
            </a:r>
            <a:r>
              <a:rPr lang="en-SG" dirty="0" smtClean="0"/>
              <a:t>following diagrams </a:t>
            </a:r>
            <a:r>
              <a:rPr lang="en-SG" dirty="0"/>
              <a:t>are the average of 20 </a:t>
            </a:r>
            <a:r>
              <a:rPr lang="en-SG" dirty="0" smtClean="0"/>
              <a:t>results</a:t>
            </a:r>
            <a:endParaRPr lang="en-SG" dirty="0"/>
          </a:p>
          <a:p>
            <a:endParaRPr lang="en-SG" dirty="0"/>
          </a:p>
        </p:txBody>
      </p:sp>
    </p:spTree>
    <p:extLst>
      <p:ext uri="{BB962C8B-B14F-4D97-AF65-F5344CB8AC3E}">
        <p14:creationId xmlns:p14="http://schemas.microsoft.com/office/powerpoint/2010/main" val="3870773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Experiments</a:t>
            </a:r>
            <a:endParaRPr lang="en-SG" dirty="0"/>
          </a:p>
        </p:txBody>
      </p:sp>
      <p:sp>
        <p:nvSpPr>
          <p:cNvPr id="3" name="Content Placeholder 2"/>
          <p:cNvSpPr>
            <a:spLocks noGrp="1"/>
          </p:cNvSpPr>
          <p:nvPr>
            <p:ph sz="quarter" idx="1"/>
          </p:nvPr>
        </p:nvSpPr>
        <p:spPr/>
        <p:txBody>
          <a:bodyPr/>
          <a:lstStyle/>
          <a:p>
            <a:endParaRPr lang="en-SG"/>
          </a:p>
        </p:txBody>
      </p:sp>
      <p:pic>
        <p:nvPicPr>
          <p:cNvPr id="1026" name="Picture 2" descr="C:\Users\jzhang\Desktop\Distributed System\trunk\Document\ex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93" y="1333500"/>
            <a:ext cx="7473307"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75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(cont.)</a:t>
            </a:r>
            <a:endParaRPr lang="en-SG" dirty="0"/>
          </a:p>
        </p:txBody>
      </p:sp>
      <p:sp>
        <p:nvSpPr>
          <p:cNvPr id="3" name="Content Placeholder 2"/>
          <p:cNvSpPr>
            <a:spLocks noGrp="1"/>
          </p:cNvSpPr>
          <p:nvPr>
            <p:ph sz="quarter" idx="1"/>
          </p:nvPr>
        </p:nvSpPr>
        <p:spPr/>
        <p:txBody>
          <a:bodyPr/>
          <a:lstStyle/>
          <a:p>
            <a:endParaRPr lang="en-SG"/>
          </a:p>
        </p:txBody>
      </p:sp>
      <p:pic>
        <p:nvPicPr>
          <p:cNvPr id="2050" name="Picture 2" descr="C:\Users\jzhang\Desktop\Distributed System\trunk\Document\ex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61677"/>
            <a:ext cx="7878154" cy="488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5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Thanks</a:t>
            </a:r>
            <a:endParaRPr lang="en-SG" dirty="0"/>
          </a:p>
        </p:txBody>
      </p:sp>
      <p:pic>
        <p:nvPicPr>
          <p:cNvPr id="1026" name="Picture 2" descr="http://blog.copdfoundation.org/wp-content/uploads/2012/09/C-Users-sschlegel-Pictures-Question-Mark-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098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50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SG" dirty="0"/>
          </a:p>
        </p:txBody>
      </p:sp>
      <p:sp>
        <p:nvSpPr>
          <p:cNvPr id="3" name="Content Placeholder 2"/>
          <p:cNvSpPr>
            <a:spLocks noGrp="1"/>
          </p:cNvSpPr>
          <p:nvPr>
            <p:ph sz="quarter" idx="1"/>
          </p:nvPr>
        </p:nvSpPr>
        <p:spPr/>
        <p:txBody>
          <a:bodyPr/>
          <a:lstStyle/>
          <a:p>
            <a:endParaRPr lang="en-SG" dirty="0"/>
          </a:p>
        </p:txBody>
      </p:sp>
      <p:pic>
        <p:nvPicPr>
          <p:cNvPr id="1026" name="Picture 2" descr="C:\Users\jzhang\Desktop\Distributed System\trunk\Documen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212" y="1295400"/>
            <a:ext cx="6777788"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231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spTree>
    <p:extLst>
      <p:ext uri="{BB962C8B-B14F-4D97-AF65-F5344CB8AC3E}">
        <p14:creationId xmlns:p14="http://schemas.microsoft.com/office/powerpoint/2010/main" val="1248654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cxnSp>
        <p:nvCxnSpPr>
          <p:cNvPr id="4" name="Straight Arrow Connector 3"/>
          <p:cNvCxnSpPr>
            <a:stCxn id="6" idx="3"/>
            <a:endCxn id="8" idx="1"/>
          </p:cNvCxnSpPr>
          <p:nvPr/>
        </p:nvCxnSpPr>
        <p:spPr>
          <a:xfrm>
            <a:off x="2422872" y="3638010"/>
            <a:ext cx="2514600"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644428" y="3297088"/>
            <a:ext cx="2035583" cy="646331"/>
          </a:xfrm>
          <a:prstGeom prst="rect">
            <a:avLst/>
          </a:prstGeom>
          <a:noFill/>
        </p:spPr>
        <p:txBody>
          <a:bodyPr wrap="square" rtlCol="0">
            <a:spAutoFit/>
          </a:bodyPr>
          <a:lstStyle/>
          <a:p>
            <a:pPr algn="ctr"/>
            <a:r>
              <a:rPr lang="en-US" dirty="0" smtClean="0"/>
              <a:t>Write file “a.jpg”</a:t>
            </a:r>
          </a:p>
          <a:p>
            <a:pPr algn="ctr"/>
            <a:r>
              <a:rPr lang="en-US" dirty="0" smtClean="0"/>
              <a:t>size 100k</a:t>
            </a:r>
            <a:endParaRPr lang="en-SG" dirty="0"/>
          </a:p>
        </p:txBody>
      </p:sp>
      <p:graphicFrame>
        <p:nvGraphicFramePr>
          <p:cNvPr id="21" name="Table 20"/>
          <p:cNvGraphicFramePr>
            <a:graphicFrameLocks noGrp="1"/>
          </p:cNvGraphicFramePr>
          <p:nvPr>
            <p:extLst>
              <p:ext uri="{D42A27DB-BD31-4B8C-83A1-F6EECF244321}">
                <p14:modId xmlns:p14="http://schemas.microsoft.com/office/powerpoint/2010/main" val="1153581652"/>
              </p:ext>
            </p:extLst>
          </p:nvPr>
        </p:nvGraphicFramePr>
        <p:xfrm>
          <a:off x="1017978" y="2140490"/>
          <a:ext cx="7287822" cy="3117310"/>
        </p:xfrm>
        <a:graphic>
          <a:graphicData uri="http://schemas.openxmlformats.org/drawingml/2006/table">
            <a:tbl>
              <a:tblPr firstRow="1" bandRow="1">
                <a:tableStyleId>{5C22544A-7EE6-4342-B048-85BDC9FD1C3A}</a:tableStyleId>
              </a:tblPr>
              <a:tblGrid>
                <a:gridCol w="1214637"/>
                <a:gridCol w="1214637"/>
                <a:gridCol w="1214637"/>
                <a:gridCol w="1214637"/>
                <a:gridCol w="856452"/>
                <a:gridCol w="1572822"/>
              </a:tblGrid>
              <a:tr h="623462">
                <a:tc>
                  <a:txBody>
                    <a:bodyPr/>
                    <a:lstStyle/>
                    <a:p>
                      <a:pPr algn="ctr"/>
                      <a:r>
                        <a:rPr lang="en-US" dirty="0" smtClean="0"/>
                        <a:t>Filename</a:t>
                      </a:r>
                      <a:endParaRPr lang="en-SG" dirty="0"/>
                    </a:p>
                  </a:txBody>
                  <a:tcPr/>
                </a:tc>
                <a:tc>
                  <a:txBody>
                    <a:bodyPr/>
                    <a:lstStyle/>
                    <a:p>
                      <a:pPr algn="ctr"/>
                      <a:r>
                        <a:rPr lang="en-US" dirty="0" smtClean="0"/>
                        <a:t>Size</a:t>
                      </a:r>
                      <a:endParaRPr lang="en-SG" dirty="0"/>
                    </a:p>
                  </a:txBody>
                  <a:tcPr/>
                </a:tc>
                <a:tc>
                  <a:txBody>
                    <a:bodyPr/>
                    <a:lstStyle/>
                    <a:p>
                      <a:pPr algn="ctr"/>
                      <a:r>
                        <a:rPr lang="en-US" dirty="0" smtClean="0"/>
                        <a:t>O1</a:t>
                      </a:r>
                      <a:endParaRPr lang="en-SG" dirty="0"/>
                    </a:p>
                  </a:txBody>
                  <a:tcPr/>
                </a:tc>
                <a:tc>
                  <a:txBody>
                    <a:bodyPr/>
                    <a:lstStyle/>
                    <a:p>
                      <a:pPr algn="ctr"/>
                      <a:r>
                        <a:rPr lang="en-US" dirty="0" smtClean="0"/>
                        <a:t>O2</a:t>
                      </a:r>
                      <a:endParaRPr lang="en-SG" dirty="0"/>
                    </a:p>
                  </a:txBody>
                  <a:tcPr/>
                </a:tc>
                <a:tc>
                  <a:txBody>
                    <a:bodyPr/>
                    <a:lstStyle/>
                    <a:p>
                      <a:pPr algn="ctr"/>
                      <a:r>
                        <a:rPr lang="en-US" dirty="0" smtClean="0"/>
                        <a:t>…</a:t>
                      </a:r>
                      <a:endParaRPr lang="en-SG" dirty="0"/>
                    </a:p>
                  </a:txBody>
                  <a:tcPr/>
                </a:tc>
                <a:tc>
                  <a:txBody>
                    <a:bodyPr/>
                    <a:lstStyle/>
                    <a:p>
                      <a:pPr algn="ctr"/>
                      <a:r>
                        <a:rPr lang="en-US" dirty="0" smtClean="0"/>
                        <a:t>O1O2O3O4</a:t>
                      </a:r>
                      <a:endParaRPr lang="en-SG" dirty="0"/>
                    </a:p>
                  </a:txBody>
                  <a:tcPr/>
                </a:tc>
              </a:tr>
              <a:tr h="623462">
                <a:tc>
                  <a:txBody>
                    <a:bodyPr/>
                    <a:lstStyle/>
                    <a:p>
                      <a:pPr algn="ctr"/>
                      <a:r>
                        <a:rPr lang="en-US" dirty="0" smtClean="0"/>
                        <a:t>hw.pdf</a:t>
                      </a:r>
                      <a:endParaRPr lang="en-SG" dirty="0"/>
                    </a:p>
                  </a:txBody>
                  <a:tcPr/>
                </a:tc>
                <a:tc>
                  <a:txBody>
                    <a:bodyPr/>
                    <a:lstStyle/>
                    <a:p>
                      <a:pPr algn="ctr"/>
                      <a:r>
                        <a:rPr lang="en-US" dirty="0" smtClean="0"/>
                        <a:t>21k</a:t>
                      </a:r>
                      <a:endParaRPr lang="en-SG" dirty="0"/>
                    </a:p>
                  </a:txBody>
                  <a:tcPr/>
                </a:tc>
                <a:tc>
                  <a:txBody>
                    <a:bodyPr/>
                    <a:lstStyle/>
                    <a:p>
                      <a:pPr algn="ctr"/>
                      <a:r>
                        <a:rPr lang="en-US" dirty="0" smtClean="0"/>
                        <a:t>Slave 1</a:t>
                      </a:r>
                      <a:endParaRPr lang="en-SG" dirty="0"/>
                    </a:p>
                  </a:txBody>
                  <a:tcPr/>
                </a:tc>
                <a:tc>
                  <a:txBody>
                    <a:bodyPr/>
                    <a:lstStyle/>
                    <a:p>
                      <a:pPr algn="ctr"/>
                      <a:r>
                        <a:rPr lang="en-US" dirty="0" smtClean="0"/>
                        <a:t>Slave 7</a:t>
                      </a:r>
                      <a:endParaRPr lang="en-SG" dirty="0"/>
                    </a:p>
                  </a:txBody>
                  <a:tcPr/>
                </a:tc>
                <a:tc>
                  <a:txBody>
                    <a:bodyPr/>
                    <a:lstStyle/>
                    <a:p>
                      <a:pPr algn="ctr"/>
                      <a:r>
                        <a:rPr lang="en-US" dirty="0" smtClean="0"/>
                        <a:t>…</a:t>
                      </a:r>
                      <a:endParaRPr lang="en-SG" dirty="0"/>
                    </a:p>
                  </a:txBody>
                  <a:tcPr/>
                </a:tc>
                <a:tc>
                  <a:txBody>
                    <a:bodyPr/>
                    <a:lstStyle/>
                    <a:p>
                      <a:pPr algn="ctr"/>
                      <a:r>
                        <a:rPr lang="en-US" dirty="0" smtClean="0"/>
                        <a:t>Slave 5</a:t>
                      </a:r>
                      <a:endParaRPr lang="en-SG" dirty="0"/>
                    </a:p>
                  </a:txBody>
                  <a:tcPr/>
                </a:tc>
              </a:tr>
              <a:tr h="623462">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c>
                  <a:txBody>
                    <a:bodyPr/>
                    <a:lstStyle/>
                    <a:p>
                      <a:pPr algn="ctr"/>
                      <a:r>
                        <a:rPr lang="en-US" dirty="0" smtClean="0"/>
                        <a:t>…</a:t>
                      </a:r>
                      <a:endParaRPr lang="en-SG" dirty="0"/>
                    </a:p>
                  </a:txBody>
                  <a:tcPr/>
                </a:tc>
              </a:tr>
              <a:tr h="623462">
                <a:tc>
                  <a:txBody>
                    <a:bodyPr/>
                    <a:lstStyle/>
                    <a:p>
                      <a:pPr algn="ctr"/>
                      <a:r>
                        <a:rPr lang="en-US" dirty="0" smtClean="0"/>
                        <a:t>prez.ppt</a:t>
                      </a:r>
                      <a:endParaRPr lang="en-SG" dirty="0"/>
                    </a:p>
                  </a:txBody>
                  <a:tcPr/>
                </a:tc>
                <a:tc>
                  <a:txBody>
                    <a:bodyPr/>
                    <a:lstStyle/>
                    <a:p>
                      <a:pPr algn="ctr"/>
                      <a:r>
                        <a:rPr lang="en-US" dirty="0" smtClean="0"/>
                        <a:t>120k</a:t>
                      </a:r>
                      <a:endParaRPr lang="en-SG" dirty="0"/>
                    </a:p>
                  </a:txBody>
                  <a:tcPr/>
                </a:tc>
                <a:tc>
                  <a:txBody>
                    <a:bodyPr/>
                    <a:lstStyle/>
                    <a:p>
                      <a:pPr algn="ctr"/>
                      <a:r>
                        <a:rPr lang="en-US" dirty="0" smtClean="0"/>
                        <a:t>Slave 6</a:t>
                      </a:r>
                      <a:endParaRPr lang="en-SG" dirty="0"/>
                    </a:p>
                  </a:txBody>
                  <a:tcPr/>
                </a:tc>
                <a:tc>
                  <a:txBody>
                    <a:bodyPr/>
                    <a:lstStyle/>
                    <a:p>
                      <a:pPr algn="ctr"/>
                      <a:r>
                        <a:rPr lang="en-US" dirty="0" smtClean="0"/>
                        <a:t>Slave 5</a:t>
                      </a:r>
                      <a:endParaRPr lang="en-SG" dirty="0"/>
                    </a:p>
                  </a:txBody>
                  <a:tcPr/>
                </a:tc>
                <a:tc>
                  <a:txBody>
                    <a:bodyPr/>
                    <a:lstStyle/>
                    <a:p>
                      <a:pPr algn="ctr"/>
                      <a:r>
                        <a:rPr lang="en-US" dirty="0" smtClean="0"/>
                        <a:t>…</a:t>
                      </a:r>
                      <a:endParaRPr lang="en-SG" dirty="0"/>
                    </a:p>
                  </a:txBody>
                  <a:tcPr/>
                </a:tc>
                <a:tc>
                  <a:txBody>
                    <a:bodyPr/>
                    <a:lstStyle/>
                    <a:p>
                      <a:pPr algn="ctr"/>
                      <a:r>
                        <a:rPr lang="en-US" dirty="0" smtClean="0"/>
                        <a:t>Slave</a:t>
                      </a:r>
                      <a:r>
                        <a:rPr lang="en-US" baseline="0" dirty="0" smtClean="0"/>
                        <a:t> 2</a:t>
                      </a:r>
                      <a:endParaRPr lang="en-SG" dirty="0"/>
                    </a:p>
                  </a:txBody>
                  <a:tcPr/>
                </a:tc>
              </a:tr>
              <a:tr h="623462">
                <a:tc>
                  <a:txBody>
                    <a:bodyPr/>
                    <a:lstStyle/>
                    <a:p>
                      <a:pPr algn="ctr"/>
                      <a:r>
                        <a:rPr lang="en-US" dirty="0" smtClean="0"/>
                        <a:t>a.jpg</a:t>
                      </a:r>
                      <a:endParaRPr lang="en-SG" dirty="0"/>
                    </a:p>
                  </a:txBody>
                  <a:tcPr/>
                </a:tc>
                <a:tc>
                  <a:txBody>
                    <a:bodyPr/>
                    <a:lstStyle/>
                    <a:p>
                      <a:pPr algn="ctr"/>
                      <a:r>
                        <a:rPr lang="en-US" dirty="0" smtClean="0"/>
                        <a:t>100k</a:t>
                      </a:r>
                      <a:endParaRPr lang="en-SG" dirty="0"/>
                    </a:p>
                  </a:txBody>
                  <a:tcPr/>
                </a:tc>
                <a:tc>
                  <a:txBody>
                    <a:bodyPr/>
                    <a:lstStyle/>
                    <a:p>
                      <a:pPr algn="ctr"/>
                      <a:r>
                        <a:rPr lang="en-US" dirty="0" smtClean="0"/>
                        <a:t>Slave 1</a:t>
                      </a:r>
                      <a:endParaRPr lang="en-SG" dirty="0"/>
                    </a:p>
                  </a:txBody>
                  <a:tcPr/>
                </a:tc>
                <a:tc>
                  <a:txBody>
                    <a:bodyPr/>
                    <a:lstStyle/>
                    <a:p>
                      <a:pPr algn="ctr"/>
                      <a:r>
                        <a:rPr lang="en-US" dirty="0" smtClean="0"/>
                        <a:t>Slave 10</a:t>
                      </a:r>
                      <a:endParaRPr lang="en-SG" dirty="0"/>
                    </a:p>
                  </a:txBody>
                  <a:tcPr/>
                </a:tc>
                <a:tc>
                  <a:txBody>
                    <a:bodyPr/>
                    <a:lstStyle/>
                    <a:p>
                      <a:pPr algn="ctr"/>
                      <a:r>
                        <a:rPr lang="en-US" dirty="0" smtClean="0"/>
                        <a:t>…</a:t>
                      </a:r>
                      <a:endParaRPr lang="en-SG" dirty="0"/>
                    </a:p>
                  </a:txBody>
                  <a:tcPr/>
                </a:tc>
                <a:tc>
                  <a:txBody>
                    <a:bodyPr/>
                    <a:lstStyle/>
                    <a:p>
                      <a:pPr algn="ctr"/>
                      <a:r>
                        <a:rPr lang="en-US" dirty="0" smtClean="0"/>
                        <a:t>Slave 2</a:t>
                      </a:r>
                      <a:endParaRPr lang="en-SG" dirty="0"/>
                    </a:p>
                  </a:txBody>
                  <a:tcPr/>
                </a:tc>
              </a:tr>
            </a:tbl>
          </a:graphicData>
        </a:graphic>
      </p:graphicFrame>
      <p:sp>
        <p:nvSpPr>
          <p:cNvPr id="25" name="Right Arrow 24"/>
          <p:cNvSpPr/>
          <p:nvPr/>
        </p:nvSpPr>
        <p:spPr>
          <a:xfrm>
            <a:off x="408378" y="4788877"/>
            <a:ext cx="457200" cy="28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1130630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randombar(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nodeType="clickEffect">
                                  <p:stCondLst>
                                    <p:cond delay="0"/>
                                  </p:stCondLst>
                                  <p:childTnLst>
                                    <p:animEffect transition="out" filter="randombar(horizontal)">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cxnSp>
        <p:nvCxnSpPr>
          <p:cNvPr id="4" name="Straight Arrow Connector 3"/>
          <p:cNvCxnSpPr>
            <a:stCxn id="8" idx="1"/>
            <a:endCxn id="6" idx="3"/>
          </p:cNvCxnSpPr>
          <p:nvPr/>
        </p:nvCxnSpPr>
        <p:spPr>
          <a:xfrm flipH="1">
            <a:off x="2422872" y="3638010"/>
            <a:ext cx="2514600"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76500" y="2981793"/>
            <a:ext cx="2613372" cy="1200329"/>
          </a:xfrm>
          <a:prstGeom prst="rect">
            <a:avLst/>
          </a:prstGeom>
          <a:noFill/>
        </p:spPr>
        <p:txBody>
          <a:bodyPr wrap="square" rtlCol="0">
            <a:spAutoFit/>
          </a:bodyPr>
          <a:lstStyle/>
          <a:p>
            <a:pPr algn="ctr"/>
            <a:r>
              <a:rPr lang="en-US" dirty="0" smtClean="0"/>
              <a:t>&lt;O1, Slave 1&gt;</a:t>
            </a:r>
          </a:p>
          <a:p>
            <a:pPr algn="ctr"/>
            <a:r>
              <a:rPr lang="en-US" dirty="0" smtClean="0"/>
              <a:t>&lt;O2, Slave 10&gt;</a:t>
            </a:r>
          </a:p>
          <a:p>
            <a:pPr algn="ctr"/>
            <a:r>
              <a:rPr lang="en-US" dirty="0" smtClean="0"/>
              <a:t>…</a:t>
            </a:r>
          </a:p>
          <a:p>
            <a:pPr algn="ctr"/>
            <a:r>
              <a:rPr lang="en-US" dirty="0" smtClean="0"/>
              <a:t>&lt;O1O2O3O4, Slave2&gt;</a:t>
            </a:r>
            <a:endParaRPr lang="en-SG" dirty="0"/>
          </a:p>
        </p:txBody>
      </p:sp>
    </p:spTree>
    <p:extLst>
      <p:ext uri="{BB962C8B-B14F-4D97-AF65-F5344CB8AC3E}">
        <p14:creationId xmlns:p14="http://schemas.microsoft.com/office/powerpoint/2010/main" val="1758931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sp>
        <p:nvSpPr>
          <p:cNvPr id="26" name="TextBox 25"/>
          <p:cNvSpPr txBox="1"/>
          <p:nvPr/>
        </p:nvSpPr>
        <p:spPr>
          <a:xfrm>
            <a:off x="1576908" y="4349330"/>
            <a:ext cx="838200" cy="369332"/>
          </a:xfrm>
          <a:prstGeom prst="rect">
            <a:avLst/>
          </a:prstGeom>
          <a:noFill/>
        </p:spPr>
        <p:txBody>
          <a:bodyPr wrap="square" rtlCol="0">
            <a:spAutoFit/>
          </a:bodyPr>
          <a:lstStyle/>
          <a:p>
            <a:r>
              <a:rPr lang="en-US" dirty="0" smtClean="0"/>
              <a:t>a.jpg</a:t>
            </a:r>
            <a:endParaRPr lang="en-SG" dirty="0"/>
          </a:p>
        </p:txBody>
      </p:sp>
      <p:sp>
        <p:nvSpPr>
          <p:cNvPr id="3" name="Can 2"/>
          <p:cNvSpPr/>
          <p:nvPr/>
        </p:nvSpPr>
        <p:spPr>
          <a:xfrm>
            <a:off x="1584672" y="4163006"/>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38676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grpSp>
        <p:nvGrpSpPr>
          <p:cNvPr id="4" name="Group 3"/>
          <p:cNvGrpSpPr/>
          <p:nvPr/>
        </p:nvGrpSpPr>
        <p:grpSpPr>
          <a:xfrm>
            <a:off x="609600" y="5005601"/>
            <a:ext cx="661388" cy="693818"/>
            <a:chOff x="609600" y="5005601"/>
            <a:chExt cx="661388" cy="693818"/>
          </a:xfrm>
        </p:grpSpPr>
        <p:sp>
          <p:nvSpPr>
            <p:cNvPr id="29" name="Can 28"/>
            <p:cNvSpPr/>
            <p:nvPr/>
          </p:nvSpPr>
          <p:spPr>
            <a:xfrm>
              <a:off x="60960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p:cNvSpPr txBox="1"/>
            <p:nvPr/>
          </p:nvSpPr>
          <p:spPr>
            <a:xfrm>
              <a:off x="690247" y="5209722"/>
              <a:ext cx="580741" cy="369332"/>
            </a:xfrm>
            <a:prstGeom prst="rect">
              <a:avLst/>
            </a:prstGeom>
            <a:noFill/>
          </p:spPr>
          <p:txBody>
            <a:bodyPr wrap="square" rtlCol="0">
              <a:spAutoFit/>
            </a:bodyPr>
            <a:lstStyle/>
            <a:p>
              <a:r>
                <a:rPr lang="en-US" dirty="0" smtClean="0"/>
                <a:t>O1</a:t>
              </a:r>
              <a:endParaRPr lang="en-SG" dirty="0"/>
            </a:p>
          </p:txBody>
        </p:sp>
      </p:grpSp>
      <p:grpSp>
        <p:nvGrpSpPr>
          <p:cNvPr id="42" name="Group 41"/>
          <p:cNvGrpSpPr/>
          <p:nvPr/>
        </p:nvGrpSpPr>
        <p:grpSpPr>
          <a:xfrm>
            <a:off x="2304873" y="4193141"/>
            <a:ext cx="646448" cy="693818"/>
            <a:chOff x="2304873" y="4193141"/>
            <a:chExt cx="646448" cy="693818"/>
          </a:xfrm>
        </p:grpSpPr>
        <p:sp>
          <p:nvSpPr>
            <p:cNvPr id="31" name="Can 30"/>
            <p:cNvSpPr/>
            <p:nvPr/>
          </p:nvSpPr>
          <p:spPr>
            <a:xfrm>
              <a:off x="2304873" y="419314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p:cNvSpPr txBox="1"/>
            <p:nvPr/>
          </p:nvSpPr>
          <p:spPr>
            <a:xfrm>
              <a:off x="2307323" y="4386465"/>
              <a:ext cx="643998" cy="461665"/>
            </a:xfrm>
            <a:prstGeom prst="rect">
              <a:avLst/>
            </a:prstGeom>
            <a:noFill/>
          </p:spPr>
          <p:txBody>
            <a:bodyPr wrap="square" rtlCol="0">
              <a:spAutoFit/>
            </a:bodyPr>
            <a:lstStyle/>
            <a:p>
              <a:r>
                <a:rPr lang="en-US" sz="1200" dirty="0" smtClean="0"/>
                <a:t>O1O2O3O4</a:t>
              </a:r>
              <a:endParaRPr lang="en-SG" sz="1200" dirty="0"/>
            </a:p>
          </p:txBody>
        </p:sp>
      </p:grpSp>
      <p:grpSp>
        <p:nvGrpSpPr>
          <p:cNvPr id="5" name="Group 4"/>
          <p:cNvGrpSpPr/>
          <p:nvPr/>
        </p:nvGrpSpPr>
        <p:grpSpPr>
          <a:xfrm>
            <a:off x="1288750" y="5005601"/>
            <a:ext cx="655469" cy="693818"/>
            <a:chOff x="1288750" y="5005601"/>
            <a:chExt cx="655469" cy="693818"/>
          </a:xfrm>
        </p:grpSpPr>
        <p:sp>
          <p:nvSpPr>
            <p:cNvPr id="25" name="Can 24"/>
            <p:cNvSpPr/>
            <p:nvPr/>
          </p:nvSpPr>
          <p:spPr>
            <a:xfrm>
              <a:off x="1288750"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p:cNvSpPr txBox="1"/>
            <p:nvPr/>
          </p:nvSpPr>
          <p:spPr>
            <a:xfrm>
              <a:off x="1363478" y="5200853"/>
              <a:ext cx="580741" cy="369332"/>
            </a:xfrm>
            <a:prstGeom prst="rect">
              <a:avLst/>
            </a:prstGeom>
            <a:noFill/>
          </p:spPr>
          <p:txBody>
            <a:bodyPr wrap="square" rtlCol="0">
              <a:spAutoFit/>
            </a:bodyPr>
            <a:lstStyle/>
            <a:p>
              <a:r>
                <a:rPr lang="en-US" dirty="0" smtClean="0"/>
                <a:t>O2</a:t>
              </a:r>
              <a:endParaRPr lang="en-SG" dirty="0"/>
            </a:p>
          </p:txBody>
        </p:sp>
      </p:grpSp>
      <p:grpSp>
        <p:nvGrpSpPr>
          <p:cNvPr id="43" name="Group 42"/>
          <p:cNvGrpSpPr/>
          <p:nvPr/>
        </p:nvGrpSpPr>
        <p:grpSpPr>
          <a:xfrm>
            <a:off x="896284" y="4189824"/>
            <a:ext cx="2354285" cy="1514262"/>
            <a:chOff x="896284" y="4189824"/>
            <a:chExt cx="2354285" cy="1514262"/>
          </a:xfrm>
        </p:grpSpPr>
        <p:grpSp>
          <p:nvGrpSpPr>
            <p:cNvPr id="40" name="Group 39"/>
            <p:cNvGrpSpPr/>
            <p:nvPr/>
          </p:nvGrpSpPr>
          <p:grpSpPr>
            <a:xfrm>
              <a:off x="896284" y="4189824"/>
              <a:ext cx="838200" cy="693818"/>
              <a:chOff x="896284" y="4189824"/>
              <a:chExt cx="838200" cy="693818"/>
            </a:xfrm>
          </p:grpSpPr>
          <p:sp>
            <p:nvSpPr>
              <p:cNvPr id="3" name="Can 2"/>
              <p:cNvSpPr/>
              <p:nvPr/>
            </p:nvSpPr>
            <p:spPr>
              <a:xfrm>
                <a:off x="912920" y="4189824"/>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32"/>
              <p:cNvSpPr txBox="1"/>
              <p:nvPr/>
            </p:nvSpPr>
            <p:spPr>
              <a:xfrm>
                <a:off x="896284" y="4438110"/>
                <a:ext cx="838200" cy="307777"/>
              </a:xfrm>
              <a:prstGeom prst="rect">
                <a:avLst/>
              </a:prstGeom>
              <a:noFill/>
            </p:spPr>
            <p:txBody>
              <a:bodyPr wrap="square" rtlCol="0">
                <a:spAutoFit/>
              </a:bodyPr>
              <a:lstStyle/>
              <a:p>
                <a:r>
                  <a:rPr lang="en-US" sz="1400" dirty="0" smtClean="0"/>
                  <a:t>O1O2</a:t>
                </a:r>
                <a:endParaRPr lang="en-SG" sz="1400" dirty="0"/>
              </a:p>
            </p:txBody>
          </p:sp>
        </p:grpSp>
        <p:grpSp>
          <p:nvGrpSpPr>
            <p:cNvPr id="21" name="Group 20"/>
            <p:cNvGrpSpPr/>
            <p:nvPr/>
          </p:nvGrpSpPr>
          <p:grpSpPr>
            <a:xfrm>
              <a:off x="2609673" y="5010268"/>
              <a:ext cx="640896" cy="693818"/>
              <a:chOff x="2609673" y="5010268"/>
              <a:chExt cx="640896" cy="693818"/>
            </a:xfrm>
          </p:grpSpPr>
          <p:sp>
            <p:nvSpPr>
              <p:cNvPr id="28" name="Can 27"/>
              <p:cNvSpPr/>
              <p:nvPr/>
            </p:nvSpPr>
            <p:spPr>
              <a:xfrm>
                <a:off x="2609673" y="5010268"/>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TextBox 36"/>
              <p:cNvSpPr txBox="1"/>
              <p:nvPr/>
            </p:nvSpPr>
            <p:spPr>
              <a:xfrm>
                <a:off x="2669828" y="5200853"/>
                <a:ext cx="580741" cy="369332"/>
              </a:xfrm>
              <a:prstGeom prst="rect">
                <a:avLst/>
              </a:prstGeom>
              <a:noFill/>
            </p:spPr>
            <p:txBody>
              <a:bodyPr wrap="square" rtlCol="0">
                <a:spAutoFit/>
              </a:bodyPr>
              <a:lstStyle/>
              <a:p>
                <a:r>
                  <a:rPr lang="en-US" dirty="0" smtClean="0"/>
                  <a:t>O4</a:t>
                </a:r>
                <a:endParaRPr lang="en-SG" dirty="0"/>
              </a:p>
            </p:txBody>
          </p:sp>
        </p:grpSp>
        <p:grpSp>
          <p:nvGrpSpPr>
            <p:cNvPr id="20" name="Group 19"/>
            <p:cNvGrpSpPr/>
            <p:nvPr/>
          </p:nvGrpSpPr>
          <p:grpSpPr>
            <a:xfrm>
              <a:off x="1950504" y="5005601"/>
              <a:ext cx="662551" cy="693818"/>
              <a:chOff x="1950504" y="5005601"/>
              <a:chExt cx="662551" cy="693818"/>
            </a:xfrm>
          </p:grpSpPr>
          <p:sp>
            <p:nvSpPr>
              <p:cNvPr id="30" name="Can 29"/>
              <p:cNvSpPr/>
              <p:nvPr/>
            </p:nvSpPr>
            <p:spPr>
              <a:xfrm>
                <a:off x="1950504" y="500560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TextBox 37"/>
              <p:cNvSpPr txBox="1"/>
              <p:nvPr/>
            </p:nvSpPr>
            <p:spPr>
              <a:xfrm>
                <a:off x="2032314" y="5200853"/>
                <a:ext cx="580741" cy="369332"/>
              </a:xfrm>
              <a:prstGeom prst="rect">
                <a:avLst/>
              </a:prstGeom>
              <a:noFill/>
            </p:spPr>
            <p:txBody>
              <a:bodyPr wrap="square" rtlCol="0">
                <a:spAutoFit/>
              </a:bodyPr>
              <a:lstStyle/>
              <a:p>
                <a:r>
                  <a:rPr lang="en-US" dirty="0" smtClean="0"/>
                  <a:t>O3</a:t>
                </a:r>
                <a:endParaRPr lang="en-SG" dirty="0"/>
              </a:p>
            </p:txBody>
          </p:sp>
        </p:grpSp>
        <p:grpSp>
          <p:nvGrpSpPr>
            <p:cNvPr id="41" name="Group 40"/>
            <p:cNvGrpSpPr/>
            <p:nvPr/>
          </p:nvGrpSpPr>
          <p:grpSpPr>
            <a:xfrm>
              <a:off x="1587274" y="4193141"/>
              <a:ext cx="838200" cy="693818"/>
              <a:chOff x="1587274" y="4193141"/>
              <a:chExt cx="838200" cy="693818"/>
            </a:xfrm>
          </p:grpSpPr>
          <p:sp>
            <p:nvSpPr>
              <p:cNvPr id="27" name="Can 26"/>
              <p:cNvSpPr/>
              <p:nvPr/>
            </p:nvSpPr>
            <p:spPr>
              <a:xfrm>
                <a:off x="1602428" y="4193141"/>
                <a:ext cx="609600" cy="6938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TextBox 38"/>
              <p:cNvSpPr txBox="1"/>
              <p:nvPr/>
            </p:nvSpPr>
            <p:spPr>
              <a:xfrm>
                <a:off x="1587274" y="4438864"/>
                <a:ext cx="838200" cy="307777"/>
              </a:xfrm>
              <a:prstGeom prst="rect">
                <a:avLst/>
              </a:prstGeom>
              <a:noFill/>
            </p:spPr>
            <p:txBody>
              <a:bodyPr wrap="square" rtlCol="0">
                <a:spAutoFit/>
              </a:bodyPr>
              <a:lstStyle/>
              <a:p>
                <a:r>
                  <a:rPr lang="en-US" sz="1400" dirty="0" smtClean="0"/>
                  <a:t>O3O4</a:t>
                </a:r>
                <a:endParaRPr lang="en-SG" sz="1400" dirty="0"/>
              </a:p>
            </p:txBody>
          </p:sp>
        </p:grpSp>
      </p:grpSp>
    </p:spTree>
    <p:custDataLst>
      <p:tags r:id="rId1"/>
    </p:custDataLst>
    <p:extLst>
      <p:ext uri="{BB962C8B-B14F-4D97-AF65-F5344CB8AC3E}">
        <p14:creationId xmlns:p14="http://schemas.microsoft.com/office/powerpoint/2010/main" val="2068928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2.55841E-6 L 0.40555 -0.43557 " pathEditMode="relative" rAng="0" ptsTypes="AA">
                                      <p:cBhvr>
                                        <p:cTn id="6" dur="1000" fill="hold"/>
                                        <p:tgtEl>
                                          <p:spTgt spid="4"/>
                                        </p:tgtEl>
                                        <p:attrNameLst>
                                          <p:attrName>ppt_x</p:attrName>
                                          <p:attrName>ppt_y</p:attrName>
                                        </p:attrNameLst>
                                      </p:cBhvr>
                                      <p:rCtr x="20278" y="-2179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88889E-6 -2.55841E-6 L 0.33159 0.1307 " pathEditMode="relative" rAng="0" ptsTypes="AA">
                                      <p:cBhvr>
                                        <p:cTn id="10" dur="1000" fill="hold"/>
                                        <p:tgtEl>
                                          <p:spTgt spid="5"/>
                                        </p:tgtEl>
                                        <p:attrNameLst>
                                          <p:attrName>ppt_x</p:attrName>
                                          <p:attrName>ppt_y</p:attrName>
                                        </p:attrNameLst>
                                      </p:cBhvr>
                                      <p:rCtr x="16580" y="652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88889E-6 4.2563E-6 L 0.61493 -0.19894 " pathEditMode="relative" rAng="0" ptsTypes="AA">
                                      <p:cBhvr>
                                        <p:cTn id="14" dur="1000" fill="hold"/>
                                        <p:tgtEl>
                                          <p:spTgt spid="43"/>
                                        </p:tgtEl>
                                        <p:attrNameLst>
                                          <p:attrName>ppt_x</p:attrName>
                                          <p:attrName>ppt_y</p:attrName>
                                        </p:attrNameLst>
                                      </p:cBhvr>
                                      <p:rCtr x="30747" y="-9947"/>
                                    </p:animMotion>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4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3.61111E-6 3.7127E-6 L 0.371 -0.26163 " pathEditMode="relative" rAng="0" ptsTypes="AA">
                                      <p:cBhvr>
                                        <p:cTn id="21" dur="1000" fill="hold"/>
                                        <p:tgtEl>
                                          <p:spTgt spid="42"/>
                                        </p:tgtEl>
                                        <p:attrNameLst>
                                          <p:attrName>ppt_x</p:attrName>
                                          <p:attrName>ppt_y</p:attrName>
                                        </p:attrNameLst>
                                      </p:cBhvr>
                                      <p:rCtr x="18542" y="-13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SG" dirty="0"/>
          </a:p>
        </p:txBody>
      </p:sp>
      <p:sp>
        <p:nvSpPr>
          <p:cNvPr id="6" name="Rounded Rectangle 5"/>
          <p:cNvSpPr/>
          <p:nvPr/>
        </p:nvSpPr>
        <p:spPr>
          <a:xfrm>
            <a:off x="13560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531404" y="3447510"/>
            <a:ext cx="838200" cy="369332"/>
          </a:xfrm>
          <a:prstGeom prst="rect">
            <a:avLst/>
          </a:prstGeom>
          <a:noFill/>
        </p:spPr>
        <p:txBody>
          <a:bodyPr wrap="square" rtlCol="0">
            <a:spAutoFit/>
          </a:bodyPr>
          <a:lstStyle/>
          <a:p>
            <a:r>
              <a:rPr lang="en-US" dirty="0" smtClean="0"/>
              <a:t>Client</a:t>
            </a:r>
            <a:endParaRPr lang="en-SG" dirty="0"/>
          </a:p>
        </p:txBody>
      </p:sp>
      <p:sp>
        <p:nvSpPr>
          <p:cNvPr id="8" name="Rounded Rectangle 7"/>
          <p:cNvSpPr/>
          <p:nvPr/>
        </p:nvSpPr>
        <p:spPr>
          <a:xfrm>
            <a:off x="4937472" y="337131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089872" y="3447510"/>
            <a:ext cx="838200" cy="369332"/>
          </a:xfrm>
          <a:prstGeom prst="rect">
            <a:avLst/>
          </a:prstGeom>
          <a:noFill/>
        </p:spPr>
        <p:txBody>
          <a:bodyPr wrap="square" rtlCol="0">
            <a:spAutoFit/>
          </a:bodyPr>
          <a:lstStyle/>
          <a:p>
            <a:r>
              <a:rPr lang="en-US" dirty="0" smtClean="0"/>
              <a:t>Master</a:t>
            </a:r>
            <a:endParaRPr lang="en-SG" dirty="0"/>
          </a:p>
        </p:txBody>
      </p:sp>
      <p:sp>
        <p:nvSpPr>
          <p:cNvPr id="10" name="Oval 9"/>
          <p:cNvSpPr/>
          <p:nvPr/>
        </p:nvSpPr>
        <p:spPr>
          <a:xfrm>
            <a:off x="5547072" y="1774979"/>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5638800" y="1851179"/>
            <a:ext cx="838200" cy="369332"/>
          </a:xfrm>
          <a:prstGeom prst="rect">
            <a:avLst/>
          </a:prstGeom>
          <a:noFill/>
        </p:spPr>
        <p:txBody>
          <a:bodyPr wrap="square" rtlCol="0">
            <a:spAutoFit/>
          </a:bodyPr>
          <a:lstStyle/>
          <a:p>
            <a:r>
              <a:rPr lang="en-US" dirty="0" smtClean="0"/>
              <a:t>Slave 2</a:t>
            </a:r>
            <a:endParaRPr lang="en-SG" dirty="0"/>
          </a:p>
        </p:txBody>
      </p:sp>
      <p:sp>
        <p:nvSpPr>
          <p:cNvPr id="12" name="Oval 11"/>
          <p:cNvSpPr/>
          <p:nvPr/>
        </p:nvSpPr>
        <p:spPr>
          <a:xfrm>
            <a:off x="6766272" y="2369042"/>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858000" y="2445242"/>
            <a:ext cx="838200" cy="369332"/>
          </a:xfrm>
          <a:prstGeom prst="rect">
            <a:avLst/>
          </a:prstGeom>
          <a:noFill/>
        </p:spPr>
        <p:txBody>
          <a:bodyPr wrap="square" rtlCol="0">
            <a:spAutoFit/>
          </a:bodyPr>
          <a:lstStyle/>
          <a:p>
            <a:r>
              <a:rPr lang="en-US" dirty="0" smtClean="0"/>
              <a:t>Slave 3</a:t>
            </a:r>
            <a:endParaRPr lang="en-SG" dirty="0"/>
          </a:p>
        </p:txBody>
      </p:sp>
      <p:sp>
        <p:nvSpPr>
          <p:cNvPr id="14" name="Oval 13"/>
          <p:cNvSpPr/>
          <p:nvPr/>
        </p:nvSpPr>
        <p:spPr>
          <a:xfrm>
            <a:off x="6766272" y="44381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0" y="4514310"/>
            <a:ext cx="838200" cy="369332"/>
          </a:xfrm>
          <a:prstGeom prst="rect">
            <a:avLst/>
          </a:prstGeom>
          <a:noFill/>
        </p:spPr>
        <p:txBody>
          <a:bodyPr wrap="square" rtlCol="0">
            <a:spAutoFit/>
          </a:bodyPr>
          <a:lstStyle/>
          <a:p>
            <a:r>
              <a:rPr lang="en-US" dirty="0" smtClean="0"/>
              <a:t>Slave 8</a:t>
            </a:r>
            <a:endParaRPr lang="en-SG" dirty="0"/>
          </a:p>
        </p:txBody>
      </p:sp>
      <p:sp>
        <p:nvSpPr>
          <p:cNvPr id="16" name="Oval 15"/>
          <p:cNvSpPr/>
          <p:nvPr/>
        </p:nvSpPr>
        <p:spPr>
          <a:xfrm>
            <a:off x="5547072" y="50858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5638800" y="5162010"/>
            <a:ext cx="838200" cy="369332"/>
          </a:xfrm>
          <a:prstGeom prst="rect">
            <a:avLst/>
          </a:prstGeom>
          <a:noFill/>
        </p:spPr>
        <p:txBody>
          <a:bodyPr wrap="square" rtlCol="0">
            <a:spAutoFit/>
          </a:bodyPr>
          <a:lstStyle/>
          <a:p>
            <a:r>
              <a:rPr lang="en-US" dirty="0" smtClean="0"/>
              <a:t>Slave 9</a:t>
            </a:r>
            <a:endParaRPr lang="en-SG" dirty="0"/>
          </a:p>
        </p:txBody>
      </p:sp>
      <p:sp>
        <p:nvSpPr>
          <p:cNvPr id="18" name="Oval 17"/>
          <p:cNvSpPr/>
          <p:nvPr/>
        </p:nvSpPr>
        <p:spPr>
          <a:xfrm>
            <a:off x="4175472" y="527631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4184350" y="5352510"/>
            <a:ext cx="929928" cy="369332"/>
          </a:xfrm>
          <a:prstGeom prst="rect">
            <a:avLst/>
          </a:prstGeom>
          <a:noFill/>
        </p:spPr>
        <p:txBody>
          <a:bodyPr wrap="square" rtlCol="0">
            <a:spAutoFit/>
          </a:bodyPr>
          <a:lstStyle/>
          <a:p>
            <a:r>
              <a:rPr lang="en-US" dirty="0" smtClean="0"/>
              <a:t>Slave 10</a:t>
            </a:r>
            <a:endParaRPr lang="en-SG" dirty="0"/>
          </a:p>
        </p:txBody>
      </p:sp>
      <p:sp>
        <p:nvSpPr>
          <p:cNvPr id="22" name="Oval 21"/>
          <p:cNvSpPr/>
          <p:nvPr/>
        </p:nvSpPr>
        <p:spPr>
          <a:xfrm>
            <a:off x="4169183" y="1402690"/>
            <a:ext cx="914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260911" y="1478890"/>
            <a:ext cx="838200" cy="369332"/>
          </a:xfrm>
          <a:prstGeom prst="rect">
            <a:avLst/>
          </a:prstGeom>
          <a:noFill/>
        </p:spPr>
        <p:txBody>
          <a:bodyPr wrap="square" rtlCol="0">
            <a:spAutoFit/>
          </a:bodyPr>
          <a:lstStyle/>
          <a:p>
            <a:r>
              <a:rPr lang="en-US" dirty="0" smtClean="0"/>
              <a:t>Slave 1</a:t>
            </a:r>
            <a:endParaRPr lang="en-SG" dirty="0"/>
          </a:p>
        </p:txBody>
      </p:sp>
      <p:sp>
        <p:nvSpPr>
          <p:cNvPr id="24" name="TextBox 23"/>
          <p:cNvSpPr txBox="1"/>
          <p:nvPr/>
        </p:nvSpPr>
        <p:spPr>
          <a:xfrm>
            <a:off x="7126673" y="3424578"/>
            <a:ext cx="553998" cy="704310"/>
          </a:xfrm>
          <a:prstGeom prst="rect">
            <a:avLst/>
          </a:prstGeom>
          <a:noFill/>
        </p:spPr>
        <p:txBody>
          <a:bodyPr vert="eaVert" wrap="square" rtlCol="0">
            <a:spAutoFit/>
          </a:bodyPr>
          <a:lstStyle/>
          <a:p>
            <a:r>
              <a:rPr lang="en-US" sz="2400" b="1" dirty="0" smtClean="0"/>
              <a:t>…</a:t>
            </a:r>
            <a:endParaRPr lang="en-SG" sz="2400" b="1" dirty="0"/>
          </a:p>
        </p:txBody>
      </p:sp>
    </p:spTree>
    <p:extLst>
      <p:ext uri="{BB962C8B-B14F-4D97-AF65-F5344CB8AC3E}">
        <p14:creationId xmlns:p14="http://schemas.microsoft.com/office/powerpoint/2010/main" val="1130630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1"/>
</p:tagLst>
</file>

<file path=ppt/tags/tag2.xml><?xml version="1.0" encoding="utf-8"?>
<p:tagLst xmlns:a="http://schemas.openxmlformats.org/drawingml/2006/main" xmlns:r="http://schemas.openxmlformats.org/officeDocument/2006/relationships" xmlns:p="http://schemas.openxmlformats.org/presentationml/2006/main">
  <p:tag name="TIMING" val="|0|0.1|0.1|0.3"/>
</p:tagLst>
</file>

<file path=ppt/tags/tag3.xml><?xml version="1.0" encoding="utf-8"?>
<p:tagLst xmlns:a="http://schemas.openxmlformats.org/drawingml/2006/main" xmlns:r="http://schemas.openxmlformats.org/officeDocument/2006/relationships" xmlns:p="http://schemas.openxmlformats.org/presentationml/2006/main">
  <p:tag name="TIMING" val="|0.3|0.5|0.2|0.3"/>
</p:tagLst>
</file>

<file path=ppt/tags/tag4.xml><?xml version="1.0" encoding="utf-8"?>
<p:tagLst xmlns:a="http://schemas.openxmlformats.org/drawingml/2006/main" xmlns:r="http://schemas.openxmlformats.org/officeDocument/2006/relationships" xmlns:p="http://schemas.openxmlformats.org/presentationml/2006/main">
  <p:tag name="TIMING" val="|0.1|0.2|0.2|0.1|0.1|0.1"/>
</p:tagLst>
</file>

<file path=ppt/tags/tag5.xml><?xml version="1.0" encoding="utf-8"?>
<p:tagLst xmlns:a="http://schemas.openxmlformats.org/drawingml/2006/main" xmlns:r="http://schemas.openxmlformats.org/officeDocument/2006/relationships" xmlns:p="http://schemas.openxmlformats.org/presentationml/2006/main">
  <p:tag name="TIMING" val="|0.1|0.4|0.4|0.1"/>
</p:tagLst>
</file>

<file path=ppt/tags/tag6.xml><?xml version="1.0" encoding="utf-8"?>
<p:tagLst xmlns:a="http://schemas.openxmlformats.org/drawingml/2006/main" xmlns:r="http://schemas.openxmlformats.org/officeDocument/2006/relationships" xmlns:p="http://schemas.openxmlformats.org/presentationml/2006/main">
  <p:tag name="TIMING" val="|0.1|0.1"/>
</p:tagLst>
</file>

<file path=ppt/tags/tag7.xml><?xml version="1.0" encoding="utf-8"?>
<p:tagLst xmlns:a="http://schemas.openxmlformats.org/drawingml/2006/main" xmlns:r="http://schemas.openxmlformats.org/officeDocument/2006/relationships" xmlns:p="http://schemas.openxmlformats.org/presentationml/2006/main">
  <p:tag name="TIMING" val="|4.4|16.7|2.2|2.6|0.7|3.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1163</TotalTime>
  <Words>639</Words>
  <Application>Microsoft Office PowerPoint</Application>
  <PresentationFormat>全屏显示(4:3)</PresentationFormat>
  <Paragraphs>287</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Origin</vt:lpstr>
      <vt:lpstr>Distributed File System</vt:lpstr>
      <vt:lpstr>Basic Facts</vt:lpstr>
      <vt:lpstr>Architecture</vt:lpstr>
      <vt:lpstr>Write Operation</vt:lpstr>
      <vt:lpstr>Write Operation</vt:lpstr>
      <vt:lpstr>Write Operation</vt:lpstr>
      <vt:lpstr>Write Operation</vt:lpstr>
      <vt:lpstr>Write Operation</vt:lpstr>
      <vt:lpstr>Read Operation</vt:lpstr>
      <vt:lpstr>Read Operation</vt:lpstr>
      <vt:lpstr>Read Operation</vt:lpstr>
      <vt:lpstr>Write Operation</vt:lpstr>
      <vt:lpstr>Read Operation</vt:lpstr>
      <vt:lpstr>Read Operation</vt:lpstr>
      <vt:lpstr>Read Operation</vt:lpstr>
      <vt:lpstr>Read Operation</vt:lpstr>
      <vt:lpstr>Read Operation</vt:lpstr>
      <vt:lpstr>Failure Detection</vt:lpstr>
      <vt:lpstr>Failure Recovery</vt:lpstr>
      <vt:lpstr>Failure Recovery (cont.)</vt:lpstr>
      <vt:lpstr>Failure Recovery – Slave Side</vt:lpstr>
      <vt:lpstr>Experiments - Settings</vt:lpstr>
      <vt:lpstr>Experiments</vt:lpstr>
      <vt:lpstr>Experiments (cont.)</vt:lpstr>
      <vt:lpstr>Q&amp;A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dc:title>
  <dc:creator>Zhang Jun</dc:creator>
  <cp:lastModifiedBy>Jun</cp:lastModifiedBy>
  <cp:revision>40</cp:revision>
  <dcterms:created xsi:type="dcterms:W3CDTF">2006-08-16T00:00:00Z</dcterms:created>
  <dcterms:modified xsi:type="dcterms:W3CDTF">2012-10-16T13:25:06Z</dcterms:modified>
</cp:coreProperties>
</file>