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2" r:id="rId3"/>
    <p:sldId id="258" r:id="rId4"/>
    <p:sldId id="260" r:id="rId5"/>
    <p:sldId id="261"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84"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ABA3E0-6E38-41C3-B23C-6248722497BB}" type="datetimeFigureOut">
              <a:rPr lang="en-SG" smtClean="0"/>
              <a:t>22/10/2012</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FEC804-3273-418F-950F-96BC7147C182}" type="slidenum">
              <a:rPr lang="en-SG" smtClean="0"/>
              <a:t>‹#›</a:t>
            </a:fld>
            <a:endParaRPr lang="en-SG"/>
          </a:p>
        </p:txBody>
      </p:sp>
    </p:spTree>
    <p:extLst>
      <p:ext uri="{BB962C8B-B14F-4D97-AF65-F5344CB8AC3E}">
        <p14:creationId xmlns:p14="http://schemas.microsoft.com/office/powerpoint/2010/main" val="4242919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10/22/2012 9:24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82CCF5-22E8-4193-B0D2-1DB9465CE9C7}" type="datetimeFigureOut">
              <a:rPr lang="en-US" smtClean="0"/>
              <a:t>10/22/2012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2882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82CCF5-22E8-4193-B0D2-1DB9465CE9C7}" type="datetimeFigureOut">
              <a:rPr lang="en-US" smtClean="0"/>
              <a:t>10/22/2012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1977796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82CCF5-22E8-4193-B0D2-1DB9465CE9C7}" type="datetimeFigureOut">
              <a:rPr lang="en-US" smtClean="0"/>
              <a:t>10/22/2012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4235777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447800"/>
            <a:ext cx="8363937" cy="2283702"/>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374126137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82CCF5-22E8-4193-B0D2-1DB9465CE9C7}" type="datetimeFigureOut">
              <a:rPr lang="en-US" smtClean="0"/>
              <a:t>10/22/2012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93839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82CCF5-22E8-4193-B0D2-1DB9465CE9C7}" type="datetimeFigureOut">
              <a:rPr lang="en-US" smtClean="0"/>
              <a:t>10/22/2012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3012758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82CCF5-22E8-4193-B0D2-1DB9465CE9C7}" type="datetimeFigureOut">
              <a:rPr lang="en-US" smtClean="0"/>
              <a:t>10/22/2012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3451044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82CCF5-22E8-4193-B0D2-1DB9465CE9C7}" type="datetimeFigureOut">
              <a:rPr lang="en-US" smtClean="0"/>
              <a:t>10/22/2012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141872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82CCF5-22E8-4193-B0D2-1DB9465CE9C7}" type="datetimeFigureOut">
              <a:rPr lang="en-US" smtClean="0"/>
              <a:t>10/22/2012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262871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82CCF5-22E8-4193-B0D2-1DB9465CE9C7}" type="datetimeFigureOut">
              <a:rPr lang="en-US" smtClean="0"/>
              <a:t>10/22/2012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1059323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82CCF5-22E8-4193-B0D2-1DB9465CE9C7}" type="datetimeFigureOut">
              <a:rPr lang="en-US" smtClean="0"/>
              <a:t>10/22/2012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12611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82CCF5-22E8-4193-B0D2-1DB9465CE9C7}" type="datetimeFigureOut">
              <a:rPr lang="en-US" smtClean="0"/>
              <a:t>10/22/2012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1721484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2CCF5-22E8-4193-B0D2-1DB9465CE9C7}" type="datetimeFigureOut">
              <a:rPr lang="en-US" smtClean="0"/>
              <a:t>10/22/2012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F75E6-A127-4EC7-AE30-322A53FFDC5F}" type="slidenum">
              <a:rPr lang="en-US" smtClean="0"/>
              <a:t>‹#›</a:t>
            </a:fld>
            <a:endParaRPr lang="en-US"/>
          </a:p>
        </p:txBody>
      </p:sp>
    </p:spTree>
    <p:extLst>
      <p:ext uri="{BB962C8B-B14F-4D97-AF65-F5344CB8AC3E}">
        <p14:creationId xmlns:p14="http://schemas.microsoft.com/office/powerpoint/2010/main" val="1262873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 Storage</a:t>
            </a:r>
            <a:endParaRPr lang="en-US" dirty="0"/>
          </a:p>
        </p:txBody>
      </p:sp>
      <p:sp>
        <p:nvSpPr>
          <p:cNvPr id="3" name="Subtitle 2"/>
          <p:cNvSpPr>
            <a:spLocks noGrp="1"/>
          </p:cNvSpPr>
          <p:nvPr>
            <p:ph type="subTitle" idx="1"/>
          </p:nvPr>
        </p:nvSpPr>
        <p:spPr/>
        <p:txBody>
          <a:bodyPr/>
          <a:lstStyle/>
          <a:p>
            <a:r>
              <a:rPr lang="en-US" dirty="0" smtClean="0"/>
              <a:t>Group 7</a:t>
            </a:r>
            <a:endParaRPr lang="en-US" dirty="0"/>
          </a:p>
        </p:txBody>
      </p:sp>
    </p:spTree>
    <p:extLst>
      <p:ext uri="{BB962C8B-B14F-4D97-AF65-F5344CB8AC3E}">
        <p14:creationId xmlns:p14="http://schemas.microsoft.com/office/powerpoint/2010/main" val="3770807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Windows Azure Storage Stamps</a:t>
            </a:r>
            <a:endParaRPr lang="en-US" dirty="0">
              <a:gradFill flip="none" rotWithShape="1">
                <a:gsLst>
                  <a:gs pos="5417">
                    <a:schemeClr val="tx2"/>
                  </a:gs>
                  <a:gs pos="98000">
                    <a:schemeClr val="tx2"/>
                  </a:gs>
                </a:gsLst>
                <a:lin ang="5400000" scaled="0"/>
                <a:tileRect/>
              </a:gradFill>
              <a:latin typeface="+mn-lt"/>
            </a:endParaRPr>
          </a:p>
        </p:txBody>
      </p:sp>
      <p:sp>
        <p:nvSpPr>
          <p:cNvPr id="4" name="Rectangle 3"/>
          <p:cNvSpPr/>
          <p:nvPr/>
        </p:nvSpPr>
        <p:spPr bwMode="auto">
          <a:xfrm>
            <a:off x="514485" y="3276600"/>
            <a:ext cx="2458089" cy="3262312"/>
          </a:xfrm>
          <a:prstGeom prst="rect">
            <a:avLst/>
          </a:prstGeom>
          <a:solidFill>
            <a:schemeClr val="tx1">
              <a:lumMod val="90000"/>
              <a:lumOff val="1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7" name="Rectangle 6"/>
          <p:cNvSpPr/>
          <p:nvPr/>
        </p:nvSpPr>
        <p:spPr>
          <a:xfrm>
            <a:off x="1314792" y="3124200"/>
            <a:ext cx="857473"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9" name="Straight Arrow Connector 8"/>
          <p:cNvCxnSpPr/>
          <p:nvPr/>
        </p:nvCxnSpPr>
        <p:spPr>
          <a:xfrm rot="5400000">
            <a:off x="1553425" y="3695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1553425" y="4457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2674320" y="2372070"/>
            <a:ext cx="1438296" cy="879255"/>
            <a:chOff x="4213893" y="2382514"/>
            <a:chExt cx="1192970" cy="879255"/>
          </a:xfrm>
        </p:grpSpPr>
        <p:cxnSp>
          <p:nvCxnSpPr>
            <p:cNvPr id="11" name="Straight Connector 10"/>
            <p:cNvCxnSpPr/>
            <p:nvPr/>
          </p:nvCxnSpPr>
          <p:spPr>
            <a:xfrm flipH="1">
              <a:off x="4213893"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20920"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4" name="Rounded Rectangle 13"/>
          <p:cNvSpPr/>
          <p:nvPr/>
        </p:nvSpPr>
        <p:spPr bwMode="auto">
          <a:xfrm>
            <a:off x="4112619" y="2012764"/>
            <a:ext cx="914638" cy="786741"/>
          </a:xfrm>
          <a:prstGeom prst="roundRect">
            <a:avLst/>
          </a:prstGeom>
          <a:solidFill>
            <a:srgbClr val="0070C0"/>
          </a:solidFill>
          <a:ln w="254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a:lstStyle/>
          <a:p>
            <a:pPr algn="ctr">
              <a:defRPr/>
            </a:pPr>
            <a:r>
              <a:rPr lang="en-US" sz="1400" b="1" dirty="0" smtClean="0">
                <a:solidFill>
                  <a:prstClr val="white"/>
                </a:solidFill>
              </a:rPr>
              <a:t>Storage</a:t>
            </a:r>
          </a:p>
          <a:p>
            <a:pPr algn="ctr">
              <a:defRPr/>
            </a:pPr>
            <a:r>
              <a:rPr lang="en-US" sz="1400" b="1" dirty="0" smtClean="0">
                <a:solidFill>
                  <a:prstClr val="white"/>
                </a:solidFill>
              </a:rPr>
              <a:t>Location </a:t>
            </a:r>
          </a:p>
          <a:p>
            <a:pPr algn="ctr">
              <a:defRPr/>
            </a:pPr>
            <a:r>
              <a:rPr lang="en-US" sz="1400" b="1" dirty="0" smtClean="0">
                <a:solidFill>
                  <a:prstClr val="white"/>
                </a:solidFill>
              </a:rPr>
              <a:t>Service</a:t>
            </a:r>
            <a:endParaRPr lang="en-US" b="1" dirty="0">
              <a:solidFill>
                <a:prstClr val="white"/>
              </a:solidFill>
            </a:endParaRPr>
          </a:p>
        </p:txBody>
      </p:sp>
      <p:sp>
        <p:nvSpPr>
          <p:cNvPr id="24" name="TextBox 23"/>
          <p:cNvSpPr txBox="1"/>
          <p:nvPr/>
        </p:nvSpPr>
        <p:spPr>
          <a:xfrm>
            <a:off x="1314792" y="1087042"/>
            <a:ext cx="8175123" cy="400110"/>
          </a:xfrm>
          <a:prstGeom prst="rect">
            <a:avLst/>
          </a:prstGeom>
          <a:noFill/>
        </p:spPr>
        <p:txBody>
          <a:bodyPr wrap="none" rtlCol="0">
            <a:spAutoFit/>
          </a:bodyPr>
          <a:lstStyle/>
          <a:p>
            <a:r>
              <a:rPr lang="en-US" sz="2000" b="1" dirty="0" smtClean="0">
                <a:solidFill>
                  <a:schemeClr val="accent2">
                    <a:lumMod val="75000"/>
                  </a:schemeClr>
                </a:solidFill>
              </a:rPr>
              <a:t>Access blob storage via the URL: http://&lt;account&gt;.blob.core.windows.net/ </a:t>
            </a:r>
            <a:endParaRPr lang="en-US" sz="2000" b="1" dirty="0">
              <a:solidFill>
                <a:schemeClr val="accent2">
                  <a:lumMod val="75000"/>
                </a:schemeClr>
              </a:solidFill>
            </a:endParaRPr>
          </a:p>
        </p:txBody>
      </p:sp>
      <p:pic>
        <p:nvPicPr>
          <p:cNvPr id="25" name="Picture 2" descr="C:\Program Files (x86)\Microsoft Office\MEDIA\CAGCAT10\j0292020.wmf"/>
          <p:cNvPicPr>
            <a:picLocks noChangeAspect="1" noChangeArrowheads="1"/>
          </p:cNvPicPr>
          <p:nvPr/>
        </p:nvPicPr>
        <p:blipFill>
          <a:blip r:embed="rId3" cstate="print"/>
          <a:srcRect/>
          <a:stretch>
            <a:fillRect/>
          </a:stretch>
        </p:blipFill>
        <p:spPr bwMode="auto">
          <a:xfrm>
            <a:off x="228659" y="1371600"/>
            <a:ext cx="640841" cy="810768"/>
          </a:xfrm>
          <a:prstGeom prst="rect">
            <a:avLst/>
          </a:prstGeom>
          <a:noFill/>
        </p:spPr>
      </p:pic>
      <p:grpSp>
        <p:nvGrpSpPr>
          <p:cNvPr id="28" name="Group 63"/>
          <p:cNvGrpSpPr/>
          <p:nvPr/>
        </p:nvGrpSpPr>
        <p:grpSpPr>
          <a:xfrm>
            <a:off x="457319" y="2209800"/>
            <a:ext cx="1291187" cy="914400"/>
            <a:chOff x="609600" y="2209800"/>
            <a:chExt cx="1379023" cy="914400"/>
          </a:xfrm>
        </p:grpSpPr>
        <p:cxnSp>
          <p:nvCxnSpPr>
            <p:cNvPr id="29" name="Straight Arrow Connector 28"/>
            <p:cNvCxnSpPr/>
            <p:nvPr/>
          </p:nvCxnSpPr>
          <p:spPr>
            <a:xfrm rot="16200000" flipH="1">
              <a:off x="1104900" y="2324100"/>
              <a:ext cx="914400" cy="6858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 y="2221468"/>
              <a:ext cx="1379023" cy="369332"/>
            </a:xfrm>
            <a:prstGeom prst="rect">
              <a:avLst/>
            </a:prstGeom>
            <a:noFill/>
          </p:spPr>
          <p:txBody>
            <a:bodyPr wrap="none" rtlCol="0">
              <a:spAutoFit/>
            </a:bodyPr>
            <a:lstStyle/>
            <a:p>
              <a:r>
                <a:rPr lang="en-US" b="1" dirty="0" smtClean="0">
                  <a:solidFill>
                    <a:schemeClr val="accent2">
                      <a:lumMod val="75000"/>
                    </a:schemeClr>
                  </a:solidFill>
                </a:rPr>
                <a:t>Data access</a:t>
              </a:r>
              <a:endParaRPr lang="en-US" b="1" dirty="0">
                <a:solidFill>
                  <a:schemeClr val="accent2">
                    <a:lumMod val="75000"/>
                  </a:schemeClr>
                </a:solidFill>
              </a:endParaRPr>
            </a:p>
          </p:txBody>
        </p:sp>
      </p:grpSp>
      <p:sp>
        <p:nvSpPr>
          <p:cNvPr id="35" name="Rectangle 34"/>
          <p:cNvSpPr/>
          <p:nvPr/>
        </p:nvSpPr>
        <p:spPr bwMode="auto">
          <a:xfrm>
            <a:off x="724503" y="4613951"/>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42" name="Rectangle 41"/>
          <p:cNvSpPr/>
          <p:nvPr/>
        </p:nvSpPr>
        <p:spPr bwMode="auto">
          <a:xfrm>
            <a:off x="724503" y="3892836"/>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43" name="Rectangle 42"/>
          <p:cNvSpPr/>
          <p:nvPr/>
        </p:nvSpPr>
        <p:spPr bwMode="auto">
          <a:xfrm>
            <a:off x="724502" y="5393883"/>
            <a:ext cx="2038053"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p>
          <a:p>
            <a:pPr algn="ct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44" name="Straight Arrow Connector 43"/>
          <p:cNvCxnSpPr/>
          <p:nvPr/>
        </p:nvCxnSpPr>
        <p:spPr>
          <a:xfrm rot="5400000">
            <a:off x="1553425" y="5203481"/>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flipH="1">
            <a:off x="5027257" y="2365374"/>
            <a:ext cx="1440713" cy="879255"/>
            <a:chOff x="4211889" y="2382514"/>
            <a:chExt cx="1194975" cy="879255"/>
          </a:xfrm>
        </p:grpSpPr>
        <p:cxnSp>
          <p:nvCxnSpPr>
            <p:cNvPr id="55" name="Straight Connector 54"/>
            <p:cNvCxnSpPr/>
            <p:nvPr/>
          </p:nvCxnSpPr>
          <p:spPr>
            <a:xfrm flipH="1">
              <a:off x="4213894"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211889"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900043" y="5730358"/>
            <a:ext cx="2133789" cy="474835"/>
            <a:chOff x="4498572" y="5820508"/>
            <a:chExt cx="2844311" cy="474835"/>
          </a:xfrm>
        </p:grpSpPr>
        <p:sp>
          <p:nvSpPr>
            <p:cNvPr id="3" name="Curved Right Arrow 2"/>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 name="Curved Left Arrow 5"/>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TextBox 56"/>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nvGrpSpPr>
          <p:cNvPr id="5" name="Group 4"/>
          <p:cNvGrpSpPr/>
          <p:nvPr/>
        </p:nvGrpSpPr>
        <p:grpSpPr>
          <a:xfrm>
            <a:off x="6086450" y="3106616"/>
            <a:ext cx="2519347" cy="3414712"/>
            <a:chOff x="8113153" y="3106616"/>
            <a:chExt cx="3358255" cy="3414712"/>
          </a:xfrm>
        </p:grpSpPr>
        <p:sp>
          <p:nvSpPr>
            <p:cNvPr id="58" name="Rectangle 57"/>
            <p:cNvSpPr/>
            <p:nvPr/>
          </p:nvSpPr>
          <p:spPr bwMode="auto">
            <a:xfrm>
              <a:off x="8113153" y="3259016"/>
              <a:ext cx="3276599" cy="3262312"/>
            </a:xfrm>
            <a:prstGeom prst="rect">
              <a:avLst/>
            </a:prstGeom>
            <a:solidFill>
              <a:schemeClr val="bg1">
                <a:lumMod val="5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59" name="Rectangle 58"/>
            <p:cNvSpPr/>
            <p:nvPr/>
          </p:nvSpPr>
          <p:spPr>
            <a:xfrm>
              <a:off x="9179952" y="3106616"/>
              <a:ext cx="11430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60" name="Straight Arrow Connector 59"/>
            <p:cNvCxnSpPr/>
            <p:nvPr/>
          </p:nvCxnSpPr>
          <p:spPr>
            <a:xfrm rot="5400000">
              <a:off x="9561349" y="3678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9561349" y="4440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8393105" y="4596367"/>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63" name="Rectangle 62"/>
            <p:cNvSpPr/>
            <p:nvPr/>
          </p:nvSpPr>
          <p:spPr bwMode="auto">
            <a:xfrm>
              <a:off x="8393105" y="3875252"/>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64" name="Rectangle 63"/>
            <p:cNvSpPr/>
            <p:nvPr/>
          </p:nvSpPr>
          <p:spPr bwMode="auto">
            <a:xfrm>
              <a:off x="8393104" y="5376298"/>
              <a:ext cx="2651760"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br>
                <a:rPr lang="en-US" b="1" dirty="0" smtClean="0">
                  <a:solidFill>
                    <a:prstClr val="white"/>
                  </a:solidFill>
                  <a:effectLst>
                    <a:outerShdw blurRad="38100" dist="38100" dir="2700000" algn="tl">
                      <a:srgbClr val="000000">
                        <a:alpha val="43137"/>
                      </a:srgbClr>
                    </a:outerShdw>
                  </a:effectLst>
                </a:rPr>
              </a:b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65" name="Straight Arrow Connector 64"/>
            <p:cNvCxnSpPr/>
            <p:nvPr/>
          </p:nvCxnSpPr>
          <p:spPr>
            <a:xfrm rot="5400000">
              <a:off x="9561349" y="5185798"/>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8627097" y="5730357"/>
              <a:ext cx="2844311" cy="474835"/>
              <a:chOff x="4498572" y="5820508"/>
              <a:chExt cx="2844311" cy="474835"/>
            </a:xfrm>
          </p:grpSpPr>
          <p:sp>
            <p:nvSpPr>
              <p:cNvPr id="67" name="Curved Right Arrow 66"/>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Curved Left Arrow 67"/>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9" name="TextBox 68"/>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grpSp>
        <p:nvGrpSpPr>
          <p:cNvPr id="31" name="Group 68"/>
          <p:cNvGrpSpPr/>
          <p:nvPr/>
        </p:nvGrpSpPr>
        <p:grpSpPr>
          <a:xfrm>
            <a:off x="2762555" y="4778927"/>
            <a:ext cx="3533914" cy="438105"/>
            <a:chOff x="4797635" y="5018116"/>
            <a:chExt cx="2576942" cy="438105"/>
          </a:xfrm>
        </p:grpSpPr>
        <p:cxnSp>
          <p:nvCxnSpPr>
            <p:cNvPr id="32" name="Straight Arrow Connector 31"/>
            <p:cNvCxnSpPr/>
            <p:nvPr/>
          </p:nvCxnSpPr>
          <p:spPr>
            <a:xfrm rot="10800000">
              <a:off x="4797635" y="5018116"/>
              <a:ext cx="2576942" cy="11875"/>
            </a:xfrm>
            <a:prstGeom prst="straightConnector1">
              <a:avLst/>
            </a:prstGeom>
            <a:ln w="50800">
              <a:headEnd type="arrow"/>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911561" y="5056111"/>
              <a:ext cx="2389497" cy="400110"/>
            </a:xfrm>
            <a:prstGeom prst="rect">
              <a:avLst/>
            </a:prstGeom>
          </p:spPr>
          <p:txBody>
            <a:bodyPr wrap="none">
              <a:spAutoFit/>
            </a:bodyPr>
            <a:lstStyle/>
            <a:p>
              <a:pPr algn="ctr">
                <a:defRPr/>
              </a:pPr>
              <a:r>
                <a:rPr lang="en-US" sz="2000" b="1" dirty="0" smtClean="0">
                  <a:solidFill>
                    <a:schemeClr val="accent2">
                      <a:lumMod val="50000"/>
                    </a:schemeClr>
                  </a:solidFill>
                </a:rPr>
                <a:t>Inter-stamp (Geo) replication</a:t>
              </a:r>
              <a:endParaRPr lang="en-US" sz="2000" b="1" dirty="0">
                <a:solidFill>
                  <a:schemeClr val="accent2">
                    <a:lumMod val="50000"/>
                  </a:schemeClr>
                </a:solidFill>
              </a:endParaRPr>
            </a:p>
          </p:txBody>
        </p:sp>
      </p:grpSp>
    </p:spTree>
    <p:extLst>
      <p:ext uri="{BB962C8B-B14F-4D97-AF65-F5344CB8AC3E}">
        <p14:creationId xmlns:p14="http://schemas.microsoft.com/office/powerpoint/2010/main" val="1781775441"/>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up)">
                                      <p:cBhvr>
                                        <p:cTn id="29" dur="500"/>
                                        <p:tgtEl>
                                          <p:spTgt spid="54"/>
                                        </p:tgtEl>
                                      </p:cBhvr>
                                    </p:animEffect>
                                  </p:childTnLst>
                                </p:cTn>
                              </p:par>
                              <p:par>
                                <p:cTn id="30" presetID="22" presetClass="entr" presetSubtype="1" fill="hold"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up)">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linds(horizontal)">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lstStyle/>
          <a:p>
            <a:r>
              <a:rPr lang="en-US" dirty="0" smtClean="0"/>
              <a:t>The Partition layer provides:</a:t>
            </a:r>
          </a:p>
          <a:p>
            <a:pPr lvl="1"/>
            <a:r>
              <a:rPr lang="en-US" dirty="0" smtClean="0"/>
              <a:t>Data models for types of objects (Blob, Table, Queue)</a:t>
            </a:r>
          </a:p>
          <a:p>
            <a:pPr lvl="1"/>
            <a:r>
              <a:rPr lang="en-US" dirty="0" smtClean="0"/>
              <a:t>Logic to process these types of objects</a:t>
            </a:r>
          </a:p>
          <a:p>
            <a:pPr lvl="1"/>
            <a:r>
              <a:rPr lang="en-US" dirty="0" smtClean="0"/>
              <a:t>Namespace for the objects</a:t>
            </a:r>
          </a:p>
          <a:p>
            <a:pPr lvl="1"/>
            <a:r>
              <a:rPr lang="en-US" dirty="0" smtClean="0"/>
              <a:t>Load </a:t>
            </a:r>
            <a:r>
              <a:rPr lang="en-US" dirty="0" smtClean="0"/>
              <a:t>balancing: Reassign, Split</a:t>
            </a:r>
            <a:r>
              <a:rPr lang="en-US" smtClean="0"/>
              <a:t>, Merge</a:t>
            </a:r>
            <a:endParaRPr lang="en-US" dirty="0" smtClean="0"/>
          </a:p>
          <a:p>
            <a:pPr lvl="1"/>
            <a:r>
              <a:rPr lang="en-US" dirty="0" smtClean="0"/>
              <a:t>Transaction ordering and strong consistency</a:t>
            </a:r>
            <a:endParaRPr lang="en-US" dirty="0"/>
          </a:p>
        </p:txBody>
      </p:sp>
    </p:spTree>
    <p:extLst>
      <p:ext uri="{BB962C8B-B14F-4D97-AF65-F5344CB8AC3E}">
        <p14:creationId xmlns:p14="http://schemas.microsoft.com/office/powerpoint/2010/main" val="477335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normAutofit/>
          </a:bodyPr>
          <a:lstStyle/>
          <a:p>
            <a:r>
              <a:rPr lang="en-US" dirty="0" smtClean="0"/>
              <a:t>Data model: Object Table (OT) – Account Table, Blob Table, Entity Table, Message Table</a:t>
            </a:r>
          </a:p>
          <a:p>
            <a:r>
              <a:rPr lang="en-US" dirty="0" smtClean="0"/>
              <a:t>3 main components:</a:t>
            </a:r>
          </a:p>
          <a:p>
            <a:pPr lvl="1"/>
            <a:r>
              <a:rPr lang="en-US" dirty="0" smtClean="0"/>
              <a:t>Partition Manager (PM)</a:t>
            </a:r>
          </a:p>
          <a:p>
            <a:pPr lvl="1"/>
            <a:r>
              <a:rPr lang="en-US" dirty="0" smtClean="0"/>
              <a:t>Partition Servers (PS)</a:t>
            </a:r>
          </a:p>
          <a:p>
            <a:pPr lvl="1"/>
            <a:r>
              <a:rPr lang="en-US" dirty="0" smtClean="0"/>
              <a:t>Lock Service</a:t>
            </a:r>
          </a:p>
        </p:txBody>
      </p:sp>
    </p:spTree>
    <p:extLst>
      <p:ext uri="{BB962C8B-B14F-4D97-AF65-F5344CB8AC3E}">
        <p14:creationId xmlns:p14="http://schemas.microsoft.com/office/powerpoint/2010/main" val="1077134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Table 51"/>
          <p:cNvGraphicFramePr>
            <a:graphicFrameLocks noGrp="1"/>
          </p:cNvGraphicFramePr>
          <p:nvPr>
            <p:extLst>
              <p:ext uri="{D42A27DB-BD31-4B8C-83A1-F6EECF244321}">
                <p14:modId xmlns:p14="http://schemas.microsoft.com/office/powerpoint/2010/main" val="2424346731"/>
              </p:ext>
            </p:extLst>
          </p:nvPr>
        </p:nvGraphicFramePr>
        <p:xfrm>
          <a:off x="3568496" y="1481063"/>
          <a:ext cx="1799381" cy="4783952"/>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5282"/>
                <a:gridCol w="633653"/>
                <a:gridCol w="580446"/>
              </a:tblGrid>
              <a:tr h="377082">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32388">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10437">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sp>
        <p:nvSpPr>
          <p:cNvPr id="53" name="Text Placeholder 5"/>
          <p:cNvSpPr txBox="1">
            <a:spLocks/>
          </p:cNvSpPr>
          <p:nvPr/>
        </p:nvSpPr>
        <p:spPr>
          <a:xfrm>
            <a:off x="415" y="1020812"/>
            <a:ext cx="3643379" cy="2777464"/>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Segoe UI" pitchFamily="34" charset="0"/>
                <a:ea typeface="Segoe UI" pitchFamily="34" charset="0"/>
                <a:cs typeface="Segoe UI" pitchFamily="34" charset="0"/>
              </a:rPr>
              <a:t>Split index into RangePartitions based on load </a:t>
            </a:r>
            <a:endParaRPr lang="en-US" sz="2000" dirty="0" smtClean="0">
              <a:latin typeface="Segoe UI" pitchFamily="34" charset="0"/>
              <a:ea typeface="Segoe UI" pitchFamily="34" charset="0"/>
              <a:cs typeface="Segoe UI" pitchFamily="34" charset="0"/>
            </a:endParaRP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Split at </a:t>
            </a:r>
            <a:r>
              <a:rPr lang="en-US" sz="2000" dirty="0" err="1" smtClean="0">
                <a:latin typeface="Segoe UI" pitchFamily="34" charset="0"/>
                <a:ea typeface="Segoe UI" pitchFamily="34" charset="0"/>
                <a:cs typeface="Segoe UI" pitchFamily="34" charset="0"/>
              </a:rPr>
              <a:t>PartitionKey</a:t>
            </a:r>
            <a:r>
              <a:rPr lang="en-US" sz="2000" dirty="0" smtClean="0">
                <a:latin typeface="Segoe UI" pitchFamily="34" charset="0"/>
                <a:ea typeface="Segoe UI" pitchFamily="34" charset="0"/>
                <a:cs typeface="Segoe UI" pitchFamily="34" charset="0"/>
              </a:rPr>
              <a:t> </a:t>
            </a:r>
            <a:r>
              <a:rPr lang="en-US" sz="2000" dirty="0" smtClean="0">
                <a:latin typeface="Segoe UI" pitchFamily="34" charset="0"/>
                <a:ea typeface="Segoe UI" pitchFamily="34" charset="0"/>
                <a:cs typeface="Segoe UI" pitchFamily="34" charset="0"/>
              </a:rPr>
              <a:t>boundaries</a:t>
            </a:r>
          </a:p>
          <a:p>
            <a:endParaRPr lang="en-US" sz="2000" dirty="0" smtClean="0">
              <a:latin typeface="Segoe UI" pitchFamily="34" charset="0"/>
              <a:ea typeface="Segoe UI" pitchFamily="34" charset="0"/>
              <a:cs typeface="Segoe UI" pitchFamily="34" charset="0"/>
            </a:endParaRPr>
          </a:p>
          <a:p>
            <a:r>
              <a:rPr lang="en-US" sz="2000" dirty="0" err="1" smtClean="0">
                <a:latin typeface="Segoe UI" pitchFamily="34" charset="0"/>
                <a:ea typeface="Segoe UI" pitchFamily="34" charset="0"/>
                <a:cs typeface="Segoe UI" pitchFamily="34" charset="0"/>
              </a:rPr>
              <a:t>PartitionMap</a:t>
            </a:r>
            <a:r>
              <a:rPr lang="en-US" sz="2000" dirty="0" smtClean="0">
                <a:latin typeface="Segoe UI" pitchFamily="34" charset="0"/>
                <a:ea typeface="Segoe UI" pitchFamily="34" charset="0"/>
                <a:cs typeface="Segoe UI" pitchFamily="34" charset="0"/>
              </a:rPr>
              <a:t> tracks Index </a:t>
            </a:r>
            <a:r>
              <a:rPr lang="en-US" sz="2000" dirty="0" err="1" smtClean="0">
                <a:latin typeface="Segoe UI" pitchFamily="34" charset="0"/>
                <a:ea typeface="Segoe UI" pitchFamily="34" charset="0"/>
                <a:cs typeface="Segoe UI" pitchFamily="34" charset="0"/>
              </a:rPr>
              <a:t>RangePartition</a:t>
            </a:r>
            <a:r>
              <a:rPr lang="en-US" sz="2000" dirty="0" smtClean="0">
                <a:latin typeface="Segoe UI" pitchFamily="34" charset="0"/>
                <a:ea typeface="Segoe UI" pitchFamily="34" charset="0"/>
                <a:cs typeface="Segoe UI" pitchFamily="34" charset="0"/>
              </a:rPr>
              <a:t> assignment </a:t>
            </a:r>
            <a:r>
              <a:rPr lang="en-US" sz="2000" dirty="0" smtClean="0">
                <a:latin typeface="Segoe UI" pitchFamily="34" charset="0"/>
                <a:ea typeface="Segoe UI" pitchFamily="34" charset="0"/>
                <a:cs typeface="Segoe UI" pitchFamily="34" charset="0"/>
              </a:rPr>
              <a:t>to partition </a:t>
            </a:r>
            <a:r>
              <a:rPr lang="en-US" sz="2000" dirty="0" smtClean="0">
                <a:latin typeface="Segoe UI" pitchFamily="34" charset="0"/>
                <a:ea typeface="Segoe UI" pitchFamily="34" charset="0"/>
                <a:cs typeface="Segoe UI" pitchFamily="34" charset="0"/>
              </a:rPr>
              <a:t>servers</a:t>
            </a:r>
          </a:p>
          <a:p>
            <a:endParaRPr lang="en-US" sz="18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Front-End caches the </a:t>
            </a:r>
            <a:r>
              <a:rPr lang="en-US" sz="2000" dirty="0" err="1" smtClean="0">
                <a:latin typeface="Segoe UI" pitchFamily="34" charset="0"/>
                <a:ea typeface="Segoe UI" pitchFamily="34" charset="0"/>
                <a:cs typeface="Segoe UI" pitchFamily="34" charset="0"/>
              </a:rPr>
              <a:t>PartitionMap</a:t>
            </a:r>
            <a:r>
              <a:rPr lang="en-US" sz="2000" dirty="0" smtClean="0">
                <a:latin typeface="Segoe UI" pitchFamily="34" charset="0"/>
                <a:ea typeface="Segoe UI" pitchFamily="34" charset="0"/>
                <a:cs typeface="Segoe UI" pitchFamily="34" charset="0"/>
              </a:rPr>
              <a:t> to route user </a:t>
            </a:r>
            <a:r>
              <a:rPr lang="en-US" sz="2000" dirty="0" smtClean="0">
                <a:latin typeface="Segoe UI" pitchFamily="34" charset="0"/>
                <a:ea typeface="Segoe UI" pitchFamily="34" charset="0"/>
                <a:cs typeface="Segoe UI" pitchFamily="34" charset="0"/>
              </a:rPr>
              <a:t>requests</a:t>
            </a: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Each part of the index is assigned to only one Partition Server at a time</a:t>
            </a:r>
          </a:p>
        </p:txBody>
      </p:sp>
      <p:sp>
        <p:nvSpPr>
          <p:cNvPr id="10" name="Rectangle 9"/>
          <p:cNvSpPr/>
          <p:nvPr/>
        </p:nvSpPr>
        <p:spPr bwMode="auto">
          <a:xfrm>
            <a:off x="5419830" y="1648101"/>
            <a:ext cx="3628727" cy="4010439"/>
          </a:xfrm>
          <a:prstGeom prst="rect">
            <a:avLst/>
          </a:prstGeom>
          <a:solidFill>
            <a:schemeClr val="accent2">
              <a:lumMod val="20000"/>
              <a:lumOff val="80000"/>
              <a:alpha val="24000"/>
            </a:schemeClr>
          </a:solidFill>
          <a:ln w="25400" cap="flat" cmpd="sng" algn="ctr">
            <a:solidFill>
              <a:schemeClr val="tx1"/>
            </a:solidFill>
            <a:prstDash val="sysDot"/>
            <a:round/>
            <a:headEnd type="none" w="med" len="med"/>
            <a:tailEnd type="none" w="med" len="med"/>
          </a:ln>
          <a:effectLst/>
        </p:spPr>
        <p:txBody>
          <a:bodyPr/>
          <a:lstStyle/>
          <a:p>
            <a:pPr>
              <a:defRPr/>
            </a:pPr>
            <a:r>
              <a:rPr lang="en-US" b="1" dirty="0" smtClean="0">
                <a:latin typeface="Segoe UI" pitchFamily="34" charset="0"/>
                <a:ea typeface="Segoe UI" pitchFamily="34" charset="0"/>
                <a:cs typeface="Segoe UI" pitchFamily="34" charset="0"/>
              </a:rPr>
              <a:t>Storage Stamp</a:t>
            </a:r>
            <a:endParaRPr lang="en-US" b="1" dirty="0">
              <a:latin typeface="Segoe UI" pitchFamily="34" charset="0"/>
              <a:ea typeface="Segoe UI" pitchFamily="34" charset="0"/>
              <a:cs typeface="Segoe UI" pitchFamily="34" charset="0"/>
            </a:endParaRPr>
          </a:p>
        </p:txBody>
      </p:sp>
      <p:sp>
        <p:nvSpPr>
          <p:cNvPr id="51" name="Rounded Rectangle 50"/>
          <p:cNvSpPr/>
          <p:nvPr/>
        </p:nvSpPr>
        <p:spPr bwMode="auto">
          <a:xfrm>
            <a:off x="7703049" y="4007518"/>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8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2" name="Rounded Rectangle 41"/>
          <p:cNvSpPr/>
          <p:nvPr/>
        </p:nvSpPr>
        <p:spPr bwMode="auto">
          <a:xfrm>
            <a:off x="6294095" y="4033437"/>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8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graphicFrame>
        <p:nvGraphicFramePr>
          <p:cNvPr id="56" name="Table 55"/>
          <p:cNvGraphicFramePr>
            <a:graphicFrameLocks noGrp="1"/>
          </p:cNvGraphicFramePr>
          <p:nvPr>
            <p:extLst>
              <p:ext uri="{D42A27DB-BD31-4B8C-83A1-F6EECF244321}">
                <p14:modId xmlns:p14="http://schemas.microsoft.com/office/powerpoint/2010/main" val="986147339"/>
              </p:ext>
            </p:extLst>
          </p:nvPr>
        </p:nvGraphicFramePr>
        <p:xfrm>
          <a:off x="3573781" y="4221820"/>
          <a:ext cx="1794097" cy="2101213"/>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3564"/>
                <a:gridCol w="631792"/>
                <a:gridCol w="578741"/>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tennis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3241864913"/>
              </p:ext>
            </p:extLst>
          </p:nvPr>
        </p:nvGraphicFramePr>
        <p:xfrm>
          <a:off x="3573781" y="2911750"/>
          <a:ext cx="1794097" cy="2220998"/>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3564"/>
                <a:gridCol w="631792"/>
                <a:gridCol w="578741"/>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sunset</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soccer</a:t>
                      </a:r>
                      <a:endParaRPr lang="en-US" sz="1200" b="1" dirty="0">
                        <a:latin typeface="Calibri" pitchFamily="34" charset="0"/>
                        <a:cs typeface="Calibri" pitchFamily="34" charset="0"/>
                      </a:endParaRPr>
                    </a:p>
                  </a:txBody>
                  <a:tcPr marL="68598" marR="68598"/>
                </a:tc>
              </a:tr>
            </a:tbl>
          </a:graphicData>
        </a:graphic>
      </p:graphicFrame>
      <p:sp>
        <p:nvSpPr>
          <p:cNvPr id="43" name="Rounded Rectangle 42"/>
          <p:cNvSpPr/>
          <p:nvPr/>
        </p:nvSpPr>
        <p:spPr bwMode="auto">
          <a:xfrm>
            <a:off x="6550459" y="2748112"/>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8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9" name="Rounded Rectangle 48"/>
          <p:cNvSpPr/>
          <p:nvPr/>
        </p:nvSpPr>
        <p:spPr bwMode="auto">
          <a:xfrm>
            <a:off x="7794560" y="2070194"/>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Master</a:t>
            </a:r>
            <a:endPar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000" dirty="0" smtClean="0"/>
              <a:t>Partition </a:t>
            </a:r>
            <a:r>
              <a:rPr lang="en-US" sz="3000" dirty="0" smtClean="0"/>
              <a:t>Layer – Index Range Partitioning</a:t>
            </a:r>
            <a:endParaRPr lang="en-US" sz="3000" dirty="0">
              <a:solidFill>
                <a:srgbClr val="FFFF00"/>
              </a:solidFill>
            </a:endParaRPr>
          </a:p>
        </p:txBody>
      </p:sp>
      <p:sp>
        <p:nvSpPr>
          <p:cNvPr id="11" name="Rounded Rectangle 10"/>
          <p:cNvSpPr/>
          <p:nvPr/>
        </p:nvSpPr>
        <p:spPr bwMode="auto">
          <a:xfrm>
            <a:off x="3771097" y="3123981"/>
            <a:ext cx="968895" cy="1801214"/>
          </a:xfrm>
          <a:prstGeom prst="roundRect">
            <a:avLst/>
          </a:prstGeom>
          <a:solidFill>
            <a:srgbClr val="7030A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lstStyle/>
          <a:p>
            <a:pPr algn="ctr">
              <a:defRPr/>
            </a:pPr>
            <a:r>
              <a:rPr lang="en-US" b="1" dirty="0" smtClean="0">
                <a:solidFill>
                  <a:schemeClr val="bg2"/>
                </a:solidFill>
              </a:rPr>
              <a:t>Front-End</a:t>
            </a:r>
          </a:p>
          <a:p>
            <a:pPr algn="ctr">
              <a:defRPr/>
            </a:pPr>
            <a:r>
              <a:rPr lang="en-US" b="1" dirty="0" smtClean="0">
                <a:solidFill>
                  <a:schemeClr val="bg2"/>
                </a:solidFill>
              </a:rPr>
              <a:t>Server</a:t>
            </a:r>
            <a:endParaRPr lang="en-US" b="1" dirty="0">
              <a:solidFill>
                <a:schemeClr val="bg2"/>
              </a:solidFill>
            </a:endParaRPr>
          </a:p>
        </p:txBody>
      </p:sp>
      <p:sp>
        <p:nvSpPr>
          <p:cNvPr id="15" name="TextBox 14"/>
          <p:cNvSpPr txBox="1"/>
          <p:nvPr/>
        </p:nvSpPr>
        <p:spPr>
          <a:xfrm>
            <a:off x="6346231" y="5055850"/>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2</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6" name="TextBox 15"/>
          <p:cNvSpPr txBox="1"/>
          <p:nvPr/>
        </p:nvSpPr>
        <p:spPr>
          <a:xfrm>
            <a:off x="8126325" y="4959056"/>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3</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7" name="TextBox 16"/>
          <p:cNvSpPr txBox="1"/>
          <p:nvPr/>
        </p:nvSpPr>
        <p:spPr>
          <a:xfrm>
            <a:off x="6731934" y="3730152"/>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1</a:t>
            </a:r>
            <a:endParaRPr lang="en-US" sz="1400" b="1" dirty="0">
              <a:solidFill>
                <a:schemeClr val="accent2">
                  <a:lumMod val="75000"/>
                </a:schemeClr>
              </a:solidFill>
              <a:latin typeface="Segoe UI" pitchFamily="34" charset="0"/>
              <a:ea typeface="Segoe UI" pitchFamily="34" charset="0"/>
              <a:cs typeface="Segoe UI" pitchFamily="34" charset="0"/>
            </a:endParaRPr>
          </a:p>
        </p:txBody>
      </p:sp>
      <p:grpSp>
        <p:nvGrpSpPr>
          <p:cNvPr id="4" name="Group 51"/>
          <p:cNvGrpSpPr>
            <a:grpSpLocks/>
          </p:cNvGrpSpPr>
          <p:nvPr/>
        </p:nvGrpSpPr>
        <p:grpSpPr bwMode="auto">
          <a:xfrm>
            <a:off x="3946296" y="3921363"/>
            <a:ext cx="958917" cy="839788"/>
            <a:chOff x="6598834" y="2590800"/>
            <a:chExt cx="904027" cy="515901"/>
          </a:xfrm>
        </p:grpSpPr>
        <p:pic>
          <p:nvPicPr>
            <p:cNvPr id="33" name="Picture 3" descr="C:\Users\jwan\AppData\Local\Microsoft\Windows\Temporary Internet Files\Content.IE5\11J3FAO3\MCSG00099_0000[1].wmf"/>
            <p:cNvPicPr>
              <a:picLocks noChangeAspect="1" noChangeArrowheads="1"/>
            </p:cNvPicPr>
            <p:nvPr/>
          </p:nvPicPr>
          <p:blipFill>
            <a:blip r:embed="rId3"/>
            <a:srcRect/>
            <a:stretch>
              <a:fillRect/>
            </a:stretch>
          </p:blipFill>
          <p:spPr bwMode="auto">
            <a:xfrm>
              <a:off x="6629400" y="2590800"/>
              <a:ext cx="838200" cy="502752"/>
            </a:xfrm>
            <a:prstGeom prst="rect">
              <a:avLst/>
            </a:prstGeom>
            <a:noFill/>
            <a:ln w="9525">
              <a:noFill/>
              <a:miter lim="800000"/>
              <a:headEnd/>
              <a:tailEnd/>
            </a:ln>
          </p:spPr>
        </p:pic>
        <p:sp>
          <p:nvSpPr>
            <p:cNvPr id="34" name="TextBox 50"/>
            <p:cNvSpPr txBox="1">
              <a:spLocks noChangeArrowheads="1"/>
            </p:cNvSpPr>
            <p:nvPr/>
          </p:nvSpPr>
          <p:spPr bwMode="auto">
            <a:xfrm>
              <a:off x="6598834" y="2596201"/>
              <a:ext cx="904027" cy="510500"/>
            </a:xfrm>
            <a:prstGeom prst="rect">
              <a:avLst/>
            </a:prstGeom>
            <a:noFill/>
            <a:ln w="9525">
              <a:noFill/>
              <a:miter lim="800000"/>
              <a:headEnd/>
              <a:tailEnd/>
            </a:ln>
          </p:spPr>
          <p:txBody>
            <a:bodyPr wrap="none">
              <a:spAutoFit/>
            </a:bodyPr>
            <a:lstStyle/>
            <a:p>
              <a:pPr algn="ctr"/>
              <a:r>
                <a:rPr lang="en-US" sz="1600" b="1" dirty="0">
                  <a:solidFill>
                    <a:srgbClr val="FF0000"/>
                  </a:solidFill>
                  <a:latin typeface="Calibri" pitchFamily="34" charset="0"/>
                  <a:cs typeface="Calibri" pitchFamily="34" charset="0"/>
                </a:rPr>
                <a:t>A-H: </a:t>
              </a:r>
              <a:r>
                <a:rPr lang="en-US" sz="1600" b="1" dirty="0" smtClean="0">
                  <a:solidFill>
                    <a:srgbClr val="FF0000"/>
                  </a:solidFill>
                  <a:latin typeface="Calibri" pitchFamily="34" charset="0"/>
                  <a:cs typeface="Calibri" pitchFamily="34" charset="0"/>
                </a:rPr>
                <a:t>PS1</a:t>
              </a:r>
              <a:endParaRPr lang="en-US" sz="1600" b="1" dirty="0">
                <a:solidFill>
                  <a:srgbClr val="FF0000"/>
                </a:solidFill>
                <a:latin typeface="Calibri" pitchFamily="34" charset="0"/>
                <a:cs typeface="Calibri" pitchFamily="34" charset="0"/>
              </a:endParaRPr>
            </a:p>
            <a:p>
              <a:pPr algn="ctr"/>
              <a:r>
                <a:rPr lang="en-US" sz="1600" b="1" dirty="0" smtClean="0">
                  <a:solidFill>
                    <a:srgbClr val="FF0000"/>
                  </a:solidFill>
                  <a:latin typeface="Calibri" pitchFamily="34" charset="0"/>
                  <a:cs typeface="Calibri" pitchFamily="34" charset="0"/>
                </a:rPr>
                <a:t>H’-R: PS2</a:t>
              </a:r>
              <a:endParaRPr lang="en-US" sz="1600" b="1" dirty="0">
                <a:solidFill>
                  <a:srgbClr val="FF0000"/>
                </a:solidFill>
                <a:latin typeface="Calibri" pitchFamily="34" charset="0"/>
                <a:cs typeface="Calibri" pitchFamily="34" charset="0"/>
              </a:endParaRPr>
            </a:p>
            <a:p>
              <a:pPr algn="ctr"/>
              <a:r>
                <a:rPr lang="en-US" sz="1600" b="1" dirty="0" smtClean="0">
                  <a:solidFill>
                    <a:srgbClr val="FF0000"/>
                  </a:solidFill>
                  <a:latin typeface="Calibri" pitchFamily="34" charset="0"/>
                  <a:cs typeface="Calibri" pitchFamily="34" charset="0"/>
                </a:rPr>
                <a:t>R’-</a:t>
              </a:r>
              <a:r>
                <a:rPr lang="en-US" sz="1600" b="1" dirty="0">
                  <a:solidFill>
                    <a:srgbClr val="FF0000"/>
                  </a:solidFill>
                  <a:latin typeface="Calibri" pitchFamily="34" charset="0"/>
                  <a:cs typeface="Calibri" pitchFamily="34" charset="0"/>
                </a:rPr>
                <a:t>Z: </a:t>
              </a:r>
              <a:r>
                <a:rPr lang="en-US" sz="1600" b="1" dirty="0" smtClean="0">
                  <a:solidFill>
                    <a:srgbClr val="FF0000"/>
                  </a:solidFill>
                  <a:latin typeface="Calibri" pitchFamily="34" charset="0"/>
                  <a:cs typeface="Calibri" pitchFamily="34" charset="0"/>
                </a:rPr>
                <a:t>PS3</a:t>
              </a:r>
              <a:endParaRPr lang="en-US" b="1" dirty="0">
                <a:solidFill>
                  <a:srgbClr val="FF0000"/>
                </a:solidFill>
                <a:latin typeface="Calibri" pitchFamily="34" charset="0"/>
                <a:cs typeface="Calibri" pitchFamily="34" charset="0"/>
              </a:endParaRPr>
            </a:p>
          </p:txBody>
        </p:sp>
      </p:grpSp>
      <p:grpSp>
        <p:nvGrpSpPr>
          <p:cNvPr id="5" name="Group 51"/>
          <p:cNvGrpSpPr>
            <a:grpSpLocks/>
          </p:cNvGrpSpPr>
          <p:nvPr/>
        </p:nvGrpSpPr>
        <p:grpSpPr bwMode="auto">
          <a:xfrm>
            <a:off x="7860539" y="1802411"/>
            <a:ext cx="1056701" cy="960148"/>
            <a:chOff x="6623840" y="2590800"/>
            <a:chExt cx="854030" cy="502752"/>
          </a:xfrm>
        </p:grpSpPr>
        <p:pic>
          <p:nvPicPr>
            <p:cNvPr id="38" name="Picture 3" descr="C:\Users\jwan\AppData\Local\Microsoft\Windows\Temporary Internet Files\Content.IE5\11J3FAO3\MCSG00099_0000[1].wmf"/>
            <p:cNvPicPr>
              <a:picLocks noChangeAspect="1" noChangeArrowheads="1"/>
            </p:cNvPicPr>
            <p:nvPr/>
          </p:nvPicPr>
          <p:blipFill>
            <a:blip r:embed="rId3"/>
            <a:srcRect/>
            <a:stretch>
              <a:fillRect/>
            </a:stretch>
          </p:blipFill>
          <p:spPr bwMode="auto">
            <a:xfrm>
              <a:off x="6629400" y="2590800"/>
              <a:ext cx="838200" cy="502752"/>
            </a:xfrm>
            <a:prstGeom prst="rect">
              <a:avLst/>
            </a:prstGeom>
            <a:noFill/>
            <a:ln w="9525">
              <a:noFill/>
              <a:miter lim="800000"/>
              <a:headEnd/>
              <a:tailEnd/>
            </a:ln>
          </p:spPr>
        </p:pic>
        <p:sp>
          <p:nvSpPr>
            <p:cNvPr id="39" name="TextBox 50"/>
            <p:cNvSpPr txBox="1">
              <a:spLocks noChangeArrowheads="1"/>
            </p:cNvSpPr>
            <p:nvPr/>
          </p:nvSpPr>
          <p:spPr bwMode="auto">
            <a:xfrm>
              <a:off x="6623840" y="2610079"/>
              <a:ext cx="854030" cy="483473"/>
            </a:xfrm>
            <a:prstGeom prst="rect">
              <a:avLst/>
            </a:prstGeom>
            <a:noFill/>
            <a:ln w="9525">
              <a:noFill/>
              <a:miter lim="800000"/>
              <a:headEnd/>
              <a:tailEnd/>
            </a:ln>
          </p:spPr>
          <p:txBody>
            <a:bodyPr wrap="none" anchor="ctr">
              <a:spAutoFit/>
            </a:bodyPr>
            <a:lstStyle/>
            <a:p>
              <a:pPr algn="ctr"/>
              <a:r>
                <a:rPr lang="en-US" b="1" dirty="0">
                  <a:solidFill>
                    <a:srgbClr val="FF0000"/>
                  </a:solidFill>
                  <a:latin typeface="Calibri" pitchFamily="34" charset="0"/>
                  <a:cs typeface="Calibri" pitchFamily="34" charset="0"/>
                </a:rPr>
                <a:t>A-H: </a:t>
              </a:r>
              <a:r>
                <a:rPr lang="en-US" b="1" dirty="0" smtClean="0">
                  <a:solidFill>
                    <a:srgbClr val="FF0000"/>
                  </a:solidFill>
                  <a:latin typeface="Calibri" pitchFamily="34" charset="0"/>
                  <a:cs typeface="Calibri" pitchFamily="34" charset="0"/>
                </a:rPr>
                <a:t>PS1</a:t>
              </a:r>
              <a:endParaRPr lang="en-US" b="1" dirty="0">
                <a:solidFill>
                  <a:srgbClr val="FF0000"/>
                </a:solidFill>
                <a:latin typeface="Calibri" pitchFamily="34" charset="0"/>
                <a:cs typeface="Calibri" pitchFamily="34" charset="0"/>
              </a:endParaRPr>
            </a:p>
            <a:p>
              <a:pPr algn="ctr"/>
              <a:r>
                <a:rPr lang="en-US" b="1" dirty="0" smtClean="0">
                  <a:solidFill>
                    <a:srgbClr val="FF0000"/>
                  </a:solidFill>
                  <a:latin typeface="Calibri" pitchFamily="34" charset="0"/>
                  <a:cs typeface="Calibri" pitchFamily="34" charset="0"/>
                </a:rPr>
                <a:t>H’-R: PS2</a:t>
              </a:r>
              <a:endParaRPr lang="en-US" b="1" dirty="0">
                <a:solidFill>
                  <a:srgbClr val="FF0000"/>
                </a:solidFill>
                <a:latin typeface="Calibri" pitchFamily="34" charset="0"/>
                <a:cs typeface="Calibri" pitchFamily="34" charset="0"/>
              </a:endParaRPr>
            </a:p>
            <a:p>
              <a:pPr algn="ctr"/>
              <a:r>
                <a:rPr lang="en-US" b="1" dirty="0" smtClean="0">
                  <a:solidFill>
                    <a:srgbClr val="FF0000"/>
                  </a:solidFill>
                  <a:latin typeface="Calibri" pitchFamily="34" charset="0"/>
                  <a:cs typeface="Calibri" pitchFamily="34" charset="0"/>
                </a:rPr>
                <a:t>R’-</a:t>
              </a:r>
              <a:r>
                <a:rPr lang="en-US" b="1" dirty="0">
                  <a:solidFill>
                    <a:srgbClr val="FF0000"/>
                  </a:solidFill>
                  <a:latin typeface="Calibri" pitchFamily="34" charset="0"/>
                  <a:cs typeface="Calibri" pitchFamily="34" charset="0"/>
                </a:rPr>
                <a:t>Z: </a:t>
              </a:r>
              <a:r>
                <a:rPr lang="en-US" b="1" dirty="0" smtClean="0">
                  <a:solidFill>
                    <a:srgbClr val="FF0000"/>
                  </a:solidFill>
                  <a:latin typeface="Calibri" pitchFamily="34" charset="0"/>
                  <a:cs typeface="Calibri" pitchFamily="34" charset="0"/>
                </a:rPr>
                <a:t>PS3</a:t>
              </a:r>
              <a:endParaRPr lang="en-US" sz="2000" b="1" dirty="0">
                <a:solidFill>
                  <a:srgbClr val="FF0000"/>
                </a:solidFill>
                <a:latin typeface="Calibri" pitchFamily="34" charset="0"/>
                <a:cs typeface="Calibri" pitchFamily="34" charset="0"/>
              </a:endParaRPr>
            </a:p>
          </p:txBody>
        </p:sp>
      </p:grpSp>
      <p:cxnSp>
        <p:nvCxnSpPr>
          <p:cNvPr id="41" name="Straight Arrow Connector 40"/>
          <p:cNvCxnSpPr/>
          <p:nvPr/>
        </p:nvCxnSpPr>
        <p:spPr bwMode="auto">
          <a:xfrm flipV="1">
            <a:off x="4916180" y="3258890"/>
            <a:ext cx="1634279" cy="808032"/>
          </a:xfrm>
          <a:prstGeom prst="straightConnector1">
            <a:avLst/>
          </a:prstGeom>
          <a:solidFill>
            <a:srgbClr val="FFCC99"/>
          </a:solidFill>
          <a:ln w="50800" cap="flat" cmpd="sng" algn="ctr">
            <a:solidFill>
              <a:schemeClr val="accent2">
                <a:lumMod val="75000"/>
              </a:schemeClr>
            </a:solidFill>
            <a:prstDash val="solid"/>
            <a:round/>
            <a:headEnd type="none" w="med" len="med"/>
            <a:tailEnd type="arrow"/>
          </a:ln>
          <a:effectLst/>
        </p:spPr>
      </p:cxnSp>
      <p:sp>
        <p:nvSpPr>
          <p:cNvPr id="44" name="TextBox 43"/>
          <p:cNvSpPr txBox="1"/>
          <p:nvPr/>
        </p:nvSpPr>
        <p:spPr>
          <a:xfrm>
            <a:off x="3748083" y="4902770"/>
            <a:ext cx="1005356" cy="584775"/>
          </a:xfrm>
          <a:prstGeom prst="rect">
            <a:avLst/>
          </a:prstGeom>
          <a:noFill/>
        </p:spPr>
        <p:txBody>
          <a:bodyPr wrap="square" rtlCol="0">
            <a:spAutoFit/>
          </a:bodyPr>
          <a:lstStyle/>
          <a:p>
            <a:pPr algn="ctr"/>
            <a:r>
              <a:rPr lang="en-US" sz="1600" b="1" dirty="0" smtClean="0">
                <a:solidFill>
                  <a:schemeClr val="accent2">
                    <a:lumMod val="50000"/>
                  </a:schemeClr>
                </a:solidFill>
              </a:rPr>
              <a:t>Partition</a:t>
            </a:r>
          </a:p>
          <a:p>
            <a:pPr algn="ctr"/>
            <a:r>
              <a:rPr lang="en-US" sz="1600" b="1" dirty="0" smtClean="0">
                <a:solidFill>
                  <a:schemeClr val="accent2">
                    <a:lumMod val="50000"/>
                  </a:schemeClr>
                </a:solidFill>
              </a:rPr>
              <a:t>Map</a:t>
            </a:r>
            <a:endParaRPr lang="en-US" sz="1600" b="1" dirty="0">
              <a:solidFill>
                <a:schemeClr val="accent2">
                  <a:lumMod val="50000"/>
                </a:schemeClr>
              </a:solidFill>
            </a:endParaRPr>
          </a:p>
        </p:txBody>
      </p:sp>
      <p:sp>
        <p:nvSpPr>
          <p:cNvPr id="47" name="TextBox 33"/>
          <p:cNvSpPr txBox="1">
            <a:spLocks noChangeArrowheads="1"/>
          </p:cNvSpPr>
          <p:nvPr/>
        </p:nvSpPr>
        <p:spPr bwMode="auto">
          <a:xfrm>
            <a:off x="3508754" y="1077981"/>
            <a:ext cx="1979081" cy="338555"/>
          </a:xfrm>
          <a:prstGeom prst="rect">
            <a:avLst/>
          </a:prstGeom>
          <a:noFill/>
          <a:ln w="9525">
            <a:noFill/>
            <a:miter lim="800000"/>
            <a:headEnd/>
            <a:tailEnd/>
          </a:ln>
        </p:spPr>
        <p:txBody>
          <a:bodyPr wrap="square">
            <a:spAutoFit/>
          </a:bodyPr>
          <a:lstStyle/>
          <a:p>
            <a:r>
              <a:rPr lang="en-US" sz="1600" b="1" dirty="0" smtClean="0">
                <a:latin typeface="Segoe UI" pitchFamily="34" charset="0"/>
                <a:ea typeface="Segoe UI" pitchFamily="34" charset="0"/>
                <a:cs typeface="Segoe UI" pitchFamily="34" charset="0"/>
              </a:rPr>
              <a:t>Blob Index </a:t>
            </a:r>
            <a:endParaRPr lang="en-US" sz="1600" b="1" dirty="0">
              <a:latin typeface="Segoe UI" pitchFamily="34" charset="0"/>
              <a:ea typeface="Segoe UI" pitchFamily="34" charset="0"/>
              <a:cs typeface="Segoe UI" pitchFamily="34" charset="0"/>
            </a:endParaRPr>
          </a:p>
        </p:txBody>
      </p:sp>
      <p:sp>
        <p:nvSpPr>
          <p:cNvPr id="48" name="Rounded Rectangle 47"/>
          <p:cNvSpPr>
            <a:spLocks noChangeArrowheads="1"/>
          </p:cNvSpPr>
          <p:nvPr/>
        </p:nvSpPr>
        <p:spPr bwMode="auto">
          <a:xfrm>
            <a:off x="4094095" y="3976199"/>
            <a:ext cx="692067" cy="245620"/>
          </a:xfrm>
          <a:prstGeom prst="roundRect">
            <a:avLst>
              <a:gd name="adj" fmla="val 16667"/>
            </a:avLst>
          </a:prstGeom>
          <a:noFill/>
          <a:ln w="25400" algn="ctr">
            <a:solidFill>
              <a:srgbClr val="FF0000"/>
            </a:solidFill>
            <a:round/>
            <a:headEnd/>
            <a:tailEnd/>
          </a:ln>
        </p:spPr>
        <p:txBody>
          <a:bodyPr wrap="none"/>
          <a:lstStyle/>
          <a:p>
            <a:endParaRPr lang="en-US" dirty="0"/>
          </a:p>
        </p:txBody>
      </p:sp>
      <p:sp>
        <p:nvSpPr>
          <p:cNvPr id="50" name="TextBox 49"/>
          <p:cNvSpPr txBox="1"/>
          <p:nvPr/>
        </p:nvSpPr>
        <p:spPr>
          <a:xfrm>
            <a:off x="7713246" y="3091750"/>
            <a:ext cx="1139768" cy="523220"/>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Partition Map</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3" name="Freeform 2"/>
          <p:cNvSpPr/>
          <p:nvPr/>
        </p:nvSpPr>
        <p:spPr>
          <a:xfrm>
            <a:off x="3560053" y="3158413"/>
            <a:ext cx="1807825"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reeform 56"/>
          <p:cNvSpPr/>
          <p:nvPr/>
        </p:nvSpPr>
        <p:spPr>
          <a:xfrm>
            <a:off x="3569848" y="4425565"/>
            <a:ext cx="1798030"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283430010"/>
              </p:ext>
            </p:extLst>
          </p:nvPr>
        </p:nvGraphicFramePr>
        <p:xfrm>
          <a:off x="3550248" y="1481064"/>
          <a:ext cx="1794097" cy="2116172"/>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3564"/>
                <a:gridCol w="631792"/>
                <a:gridCol w="578741"/>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sunrise</a:t>
                      </a:r>
                      <a:endParaRPr lang="en-US" sz="1200" b="1" dirty="0">
                        <a:latin typeface="Calibri" pitchFamily="34" charset="0"/>
                        <a:cs typeface="Calibri" pitchFamily="34" charset="0"/>
                      </a:endParaRPr>
                    </a:p>
                  </a:txBody>
                  <a:tcPr marL="68598" marR="68598"/>
                </a:tc>
              </a:tr>
            </a:tbl>
          </a:graphicData>
        </a:graphic>
      </p:graphicFrame>
      <p:sp>
        <p:nvSpPr>
          <p:cNvPr id="46" name="Text Placeholder 5"/>
          <p:cNvSpPr txBox="1">
            <a:spLocks/>
          </p:cNvSpPr>
          <p:nvPr/>
        </p:nvSpPr>
        <p:spPr>
          <a:xfrm>
            <a:off x="415" y="4767672"/>
            <a:ext cx="3472422" cy="2032328"/>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UI" pitchFamily="34" charset="0"/>
              <a:ea typeface="Segoe UI" pitchFamily="34" charset="0"/>
              <a:cs typeface="Segoe UI" pitchFamily="34" charset="0"/>
            </a:endParaRPr>
          </a:p>
        </p:txBody>
      </p:sp>
      <p:sp>
        <p:nvSpPr>
          <p:cNvPr id="9" name="Flowchart: Document 8"/>
          <p:cNvSpPr/>
          <p:nvPr/>
        </p:nvSpPr>
        <p:spPr bwMode="auto">
          <a:xfrm>
            <a:off x="6876600" y="3017417"/>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2"/>
                </a:solidFill>
                <a:latin typeface="Segoe UI" pitchFamily="34" charset="0"/>
                <a:ea typeface="Segoe UI" pitchFamily="34" charset="0"/>
                <a:cs typeface="Segoe UI" pitchFamily="34" charset="0"/>
              </a:rPr>
              <a:t>A-H</a:t>
            </a:r>
          </a:p>
        </p:txBody>
      </p:sp>
      <p:sp>
        <p:nvSpPr>
          <p:cNvPr id="45" name="Flowchart: Document 44"/>
          <p:cNvSpPr/>
          <p:nvPr/>
        </p:nvSpPr>
        <p:spPr bwMode="auto">
          <a:xfrm>
            <a:off x="8042449" y="4348464"/>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2"/>
                </a:solidFill>
                <a:latin typeface="Segoe UI" pitchFamily="34" charset="0"/>
                <a:ea typeface="Segoe UI" pitchFamily="34" charset="0"/>
                <a:cs typeface="Segoe UI" pitchFamily="34" charset="0"/>
              </a:rPr>
              <a:t>R’-Z</a:t>
            </a:r>
          </a:p>
        </p:txBody>
      </p:sp>
      <p:sp>
        <p:nvSpPr>
          <p:cNvPr id="58" name="Flowchart: Document 57"/>
          <p:cNvSpPr/>
          <p:nvPr/>
        </p:nvSpPr>
        <p:spPr bwMode="auto">
          <a:xfrm>
            <a:off x="6540455" y="4392372"/>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2"/>
                </a:solidFill>
                <a:latin typeface="Segoe UI" pitchFamily="34" charset="0"/>
                <a:ea typeface="Segoe UI" pitchFamily="34" charset="0"/>
                <a:cs typeface="Segoe UI" pitchFamily="34" charset="0"/>
              </a:rPr>
              <a:t>H’-R</a:t>
            </a:r>
          </a:p>
        </p:txBody>
      </p:sp>
    </p:spTree>
    <p:extLst>
      <p:ext uri="{BB962C8B-B14F-4D97-AF65-F5344CB8AC3E}">
        <p14:creationId xmlns:p14="http://schemas.microsoft.com/office/powerpoint/2010/main" val="661874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blinds(horizontal)">
                                      <p:cBhvr>
                                        <p:cTn id="7" dur="500"/>
                                        <p:tgtEl>
                                          <p:spTgt spid="5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
                                            <p:txEl>
                                              <p:pRg st="2" end="2"/>
                                            </p:txEl>
                                          </p:spTgt>
                                        </p:tgtEl>
                                        <p:attrNameLst>
                                          <p:attrName>style.visibility</p:attrName>
                                        </p:attrNameLst>
                                      </p:cBhvr>
                                      <p:to>
                                        <p:strVal val="visible"/>
                                      </p:to>
                                    </p:set>
                                    <p:animEffect transition="in" filter="blinds(horizontal)">
                                      <p:cBhvr>
                                        <p:cTn id="10" dur="500"/>
                                        <p:tgtEl>
                                          <p:spTgt spid="53">
                                            <p:txEl>
                                              <p:pRg st="2" end="2"/>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outVertical)">
                                      <p:cBhvr>
                                        <p:cTn id="13" dur="1000"/>
                                        <p:tgtEl>
                                          <p:spTgt spid="3"/>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barn(outVertical)">
                                      <p:cBhvr>
                                        <p:cTn id="16" dur="1000"/>
                                        <p:tgtEl>
                                          <p:spTgt spid="57"/>
                                        </p:tgtEl>
                                      </p:cBhvr>
                                    </p:animEffect>
                                  </p:childTnLst>
                                </p:cTn>
                              </p:par>
                            </p:childTnLst>
                          </p:cTn>
                        </p:par>
                        <p:par>
                          <p:cTn id="17" fill="hold">
                            <p:stCondLst>
                              <p:cond delay="1000"/>
                            </p:stCondLst>
                            <p:childTnLst>
                              <p:par>
                                <p:cTn id="18" presetID="10" presetClass="entr" presetSubtype="0" fill="hold" nodeType="afterEffect">
                                  <p:stCondLst>
                                    <p:cond delay="25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10" presetClass="entr" presetSubtype="0" fill="hold" nodeType="withEffect">
                                  <p:stCondLst>
                                    <p:cond delay="25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25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par>
                          <p:cTn id="27" fill="hold">
                            <p:stCondLst>
                              <p:cond delay="1750"/>
                            </p:stCondLst>
                            <p:childTnLst>
                              <p:par>
                                <p:cTn id="28" presetID="42" presetClass="path" presetSubtype="0" accel="50000" decel="50000" fill="hold" nodeType="afterEffect">
                                  <p:stCondLst>
                                    <p:cond delay="500"/>
                                  </p:stCondLst>
                                  <p:childTnLst>
                                    <p:animMotion origin="layout" path="M -1.00052E-6 -0.00231 L -1.00052E-6 0.09815 " pathEditMode="relative" rAng="0" ptsTypes="AA">
                                      <p:cBhvr>
                                        <p:cTn id="29" dur="2000" fill="hold"/>
                                        <p:tgtEl>
                                          <p:spTgt spid="56"/>
                                        </p:tgtEl>
                                        <p:attrNameLst>
                                          <p:attrName>ppt_x</p:attrName>
                                          <p:attrName>ppt_y</p:attrName>
                                        </p:attrNameLst>
                                      </p:cBhvr>
                                      <p:rCtr x="0" y="5023"/>
                                    </p:animMotion>
                                  </p:childTnLst>
                                </p:cTn>
                              </p:par>
                              <p:par>
                                <p:cTn id="30" presetID="42" presetClass="path" presetSubtype="0" accel="50000" decel="50000" fill="hold" nodeType="withEffect">
                                  <p:stCondLst>
                                    <p:cond delay="500"/>
                                  </p:stCondLst>
                                  <p:childTnLst>
                                    <p:animMotion origin="layout" path="M -1.27671E-6 0.0125 L 0.00065 -0.10162 " pathEditMode="relative" rAng="0" ptsTypes="AA">
                                      <p:cBhvr>
                                        <p:cTn id="31" dur="2000" fill="hold"/>
                                        <p:tgtEl>
                                          <p:spTgt spid="54"/>
                                        </p:tgtEl>
                                        <p:attrNameLst>
                                          <p:attrName>ppt_x</p:attrName>
                                          <p:attrName>ppt_y</p:attrName>
                                        </p:attrNameLst>
                                      </p:cBhvr>
                                      <p:rCtr x="26" y="-5718"/>
                                    </p:animMotion>
                                  </p:childTnLst>
                                </p:cTn>
                              </p:par>
                              <p:par>
                                <p:cTn id="32" presetID="1" presetClass="exit" presetSubtype="0" fill="hold" grpId="1" nodeType="withEffect">
                                  <p:stCondLst>
                                    <p:cond delay="0"/>
                                  </p:stCondLst>
                                  <p:childTnLst>
                                    <p:set>
                                      <p:cBhvr>
                                        <p:cTn id="33" dur="1" fill="hold">
                                          <p:stCondLst>
                                            <p:cond delay="0"/>
                                          </p:stCondLst>
                                        </p:cTn>
                                        <p:tgtEl>
                                          <p:spTgt spid="3"/>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5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52"/>
                                        </p:tgtEl>
                                      </p:cBhvr>
                                    </p:animEffect>
                                    <p:set>
                                      <p:cBhvr>
                                        <p:cTn id="38" dur="1" fill="hold">
                                          <p:stCondLst>
                                            <p:cond delay="499"/>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7" presetClass="path" presetSubtype="0" accel="50000" decel="50000" fill="hold" nodeType="clickEffect">
                                  <p:stCondLst>
                                    <p:cond delay="0"/>
                                  </p:stCondLst>
                                  <p:childTnLst>
                                    <p:animMotion origin="layout" path="M 0.00143 -0.09491 L 0.08351 -0.11366 C 0.10005 -0.11482 0.12337 -0.10972 0.14565 -0.09306 C 0.17158 -0.07523 0.1919 -0.06065 0.20349 -0.03611 L 0.26316 0.05995 " pathEditMode="relative" rAng="1148995" ptsTypes="FffFF">
                                      <p:cBhvr>
                                        <p:cTn id="42" dur="2000" fill="hold"/>
                                        <p:tgtEl>
                                          <p:spTgt spid="54"/>
                                        </p:tgtEl>
                                        <p:attrNameLst>
                                          <p:attrName>ppt_x</p:attrName>
                                          <p:attrName>ppt_y</p:attrName>
                                        </p:attrNameLst>
                                      </p:cBhvr>
                                      <p:rCtr x="13809" y="4005"/>
                                    </p:animMotion>
                                  </p:childTnLst>
                                </p:cTn>
                              </p:par>
                              <p:par>
                                <p:cTn id="43" presetID="6" presetClass="emph" presetSubtype="0" fill="hold" nodeType="withEffect">
                                  <p:stCondLst>
                                    <p:cond delay="0"/>
                                  </p:stCondLst>
                                  <p:childTnLst>
                                    <p:animScale>
                                      <p:cBhvr>
                                        <p:cTn id="44" dur="2000" fill="hold"/>
                                        <p:tgtEl>
                                          <p:spTgt spid="54"/>
                                        </p:tgtEl>
                                      </p:cBhvr>
                                      <p:by x="25000" y="25000"/>
                                    </p:animScale>
                                  </p:childTnLst>
                                </p:cTn>
                              </p:par>
                              <p:par>
                                <p:cTn id="45" presetID="42" presetClass="path" presetSubtype="0" accel="50000" decel="50000" fill="hold" nodeType="withEffect">
                                  <p:stCondLst>
                                    <p:cond delay="0"/>
                                  </p:stCondLst>
                                  <p:childTnLst>
                                    <p:animMotion origin="layout" path="M 9.32777E-7 3.33333E-6 L 0.3068 0.11643 " pathEditMode="relative" rAng="0" ptsTypes="AA">
                                      <p:cBhvr>
                                        <p:cTn id="46" dur="2000" fill="hold"/>
                                        <p:tgtEl>
                                          <p:spTgt spid="55"/>
                                        </p:tgtEl>
                                        <p:attrNameLst>
                                          <p:attrName>ppt_x</p:attrName>
                                          <p:attrName>ppt_y</p:attrName>
                                        </p:attrNameLst>
                                      </p:cBhvr>
                                      <p:rCtr x="15334" y="5810"/>
                                    </p:animMotion>
                                  </p:childTnLst>
                                </p:cTn>
                              </p:par>
                              <p:par>
                                <p:cTn id="47" presetID="6" presetClass="emph" presetSubtype="0" fill="hold" nodeType="withEffect">
                                  <p:stCondLst>
                                    <p:cond delay="0"/>
                                  </p:stCondLst>
                                  <p:childTnLst>
                                    <p:animScale>
                                      <p:cBhvr>
                                        <p:cTn id="48" dur="2000" fill="hold"/>
                                        <p:tgtEl>
                                          <p:spTgt spid="55"/>
                                        </p:tgtEl>
                                      </p:cBhvr>
                                      <p:by x="25000" y="25000"/>
                                    </p:animScale>
                                  </p:childTnLst>
                                </p:cTn>
                              </p:par>
                              <p:par>
                                <p:cTn id="49" presetID="37" presetClass="path" presetSubtype="0" accel="50000" decel="50000" fill="hold" nodeType="withEffect">
                                  <p:stCondLst>
                                    <p:cond delay="0"/>
                                  </p:stCondLst>
                                  <p:childTnLst>
                                    <p:animMotion origin="layout" path="M -2.65763E-6 0.09815 L 0.11399 0.13403 C 0.1381 0.14653 0.17158 0.14074 0.20441 0.12199 C 0.24166 0.10487 0.27137 0.0794 0.28935 0.05162 L 0.37859 -0.08078 " pathEditMode="relative" rAng="-895908" ptsTypes="FffFF">
                                      <p:cBhvr>
                                        <p:cTn id="50" dur="2000" fill="hold"/>
                                        <p:tgtEl>
                                          <p:spTgt spid="56"/>
                                        </p:tgtEl>
                                        <p:attrNameLst>
                                          <p:attrName>ppt_x</p:attrName>
                                          <p:attrName>ppt_y</p:attrName>
                                        </p:attrNameLst>
                                      </p:cBhvr>
                                      <p:rCtr x="19789" y="-3194"/>
                                    </p:animMotion>
                                  </p:childTnLst>
                                </p:cTn>
                              </p:par>
                              <p:par>
                                <p:cTn id="51" presetID="6" presetClass="emph" presetSubtype="0" fill="hold" nodeType="withEffect">
                                  <p:stCondLst>
                                    <p:cond delay="0"/>
                                  </p:stCondLst>
                                  <p:childTnLst>
                                    <p:animScale>
                                      <p:cBhvr>
                                        <p:cTn id="52" dur="2000" fill="hold"/>
                                        <p:tgtEl>
                                          <p:spTgt spid="56"/>
                                        </p:tgtEl>
                                      </p:cBhvr>
                                      <p:by x="25000" y="25000"/>
                                    </p:animScale>
                                  </p:childTnLst>
                                </p:cTn>
                              </p:par>
                              <p:par>
                                <p:cTn id="53" presetID="3" presetClass="exit" presetSubtype="10" fill="hold" grpId="0" nodeType="withEffect">
                                  <p:stCondLst>
                                    <p:cond delay="0"/>
                                  </p:stCondLst>
                                  <p:childTnLst>
                                    <p:animEffect transition="out" filter="blinds(horizontal)">
                                      <p:cBhvr>
                                        <p:cTn id="54" dur="500"/>
                                        <p:tgtEl>
                                          <p:spTgt spid="47"/>
                                        </p:tgtEl>
                                      </p:cBhvr>
                                    </p:animEffect>
                                    <p:set>
                                      <p:cBhvr>
                                        <p:cTn id="55" dur="1" fill="hold">
                                          <p:stCondLst>
                                            <p:cond delay="499"/>
                                          </p:stCondLst>
                                        </p:cTn>
                                        <p:tgtEl>
                                          <p:spTgt spid="47"/>
                                        </p:tgtEl>
                                        <p:attrNameLst>
                                          <p:attrName>style.visibility</p:attrName>
                                        </p:attrNameLst>
                                      </p:cBhvr>
                                      <p:to>
                                        <p:strVal val="hidden"/>
                                      </p:to>
                                    </p:set>
                                  </p:childTnLst>
                                </p:cTn>
                              </p:par>
                            </p:childTnLst>
                          </p:cTn>
                        </p:par>
                        <p:par>
                          <p:cTn id="56" fill="hold">
                            <p:stCondLst>
                              <p:cond delay="2000"/>
                            </p:stCondLst>
                            <p:childTnLst>
                              <p:par>
                                <p:cTn id="57" presetID="22" presetClass="entr" presetSubtype="4"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down)">
                                      <p:cBhvr>
                                        <p:cTn id="62" dur="500"/>
                                        <p:tgtEl>
                                          <p:spTgt spid="4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wipe(down)">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blinds(horizontal)">
                                      <p:cBhvr>
                                        <p:cTn id="70" dur="500"/>
                                        <p:tgtEl>
                                          <p:spTgt spid="5"/>
                                        </p:tgtEl>
                                      </p:cBhvr>
                                    </p:animEffect>
                                  </p:childTnLst>
                                </p:cTn>
                              </p:par>
                              <p:par>
                                <p:cTn id="71" presetID="3" presetClass="entr" presetSubtype="10" fill="hold" nodeType="withEffect">
                                  <p:stCondLst>
                                    <p:cond delay="0"/>
                                  </p:stCondLst>
                                  <p:childTnLst>
                                    <p:set>
                                      <p:cBhvr>
                                        <p:cTn id="72" dur="1" fill="hold">
                                          <p:stCondLst>
                                            <p:cond delay="0"/>
                                          </p:stCondLst>
                                        </p:cTn>
                                        <p:tgtEl>
                                          <p:spTgt spid="53">
                                            <p:txEl>
                                              <p:pRg st="4" end="4"/>
                                            </p:txEl>
                                          </p:spTgt>
                                        </p:tgtEl>
                                        <p:attrNameLst>
                                          <p:attrName>style.visibility</p:attrName>
                                        </p:attrNameLst>
                                      </p:cBhvr>
                                      <p:to>
                                        <p:strVal val="visible"/>
                                      </p:to>
                                    </p:set>
                                    <p:animEffect transition="in" filter="blinds(horizontal)">
                                      <p:cBhvr>
                                        <p:cTn id="73" dur="500"/>
                                        <p:tgtEl>
                                          <p:spTgt spid="53">
                                            <p:txEl>
                                              <p:pRg st="4" end="4"/>
                                            </p:txEl>
                                          </p:spTgt>
                                        </p:tgtEl>
                                      </p:cBhvr>
                                    </p:animEffect>
                                  </p:childTnLst>
                                </p:cTn>
                              </p:par>
                              <p:par>
                                <p:cTn id="74" presetID="1" presetClass="entr" presetSubtype="0"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childTnLst>
                                </p:cTn>
                              </p:par>
                              <p:par>
                                <p:cTn id="84" presetID="3" presetClass="entr" presetSubtype="10" fill="hold" nodeType="withEffect">
                                  <p:stCondLst>
                                    <p:cond delay="0"/>
                                  </p:stCondLst>
                                  <p:childTnLst>
                                    <p:set>
                                      <p:cBhvr>
                                        <p:cTn id="85" dur="1" fill="hold">
                                          <p:stCondLst>
                                            <p:cond delay="0"/>
                                          </p:stCondLst>
                                        </p:cTn>
                                        <p:tgtEl>
                                          <p:spTgt spid="53">
                                            <p:txEl>
                                              <p:pRg st="6" end="6"/>
                                            </p:txEl>
                                          </p:spTgt>
                                        </p:tgtEl>
                                        <p:attrNameLst>
                                          <p:attrName>style.visibility</p:attrName>
                                        </p:attrNameLst>
                                      </p:cBhvr>
                                      <p:to>
                                        <p:strVal val="visible"/>
                                      </p:to>
                                    </p:set>
                                    <p:animEffect transition="in" filter="blinds(horizontal)">
                                      <p:cBhvr>
                                        <p:cTn id="86" dur="500"/>
                                        <p:tgtEl>
                                          <p:spTgt spid="53">
                                            <p:txEl>
                                              <p:pRg st="6" end="6"/>
                                            </p:txEl>
                                          </p:spTgt>
                                        </p:tgtEl>
                                      </p:cBhvr>
                                    </p:animEffect>
                                  </p:childTnLst>
                                </p:cTn>
                              </p:par>
                              <p:par>
                                <p:cTn id="87" presetID="0" presetClass="path" presetSubtype="0" accel="50000" decel="50000" fill="hold" nodeType="withEffect">
                                  <p:stCondLst>
                                    <p:cond delay="0"/>
                                  </p:stCondLst>
                                  <p:childTnLst>
                                    <p:animMotion origin="layout" path="M 0.42813 -0.27961 L -4.16667E-6 3.79278E-6 " pathEditMode="relative" rAng="0" ptsTypes="AA">
                                      <p:cBhvr>
                                        <p:cTn id="88" dur="2000" fill="hold"/>
                                        <p:tgtEl>
                                          <p:spTgt spid="4"/>
                                        </p:tgtEl>
                                        <p:attrNameLst>
                                          <p:attrName>ppt_x</p:attrName>
                                          <p:attrName>ppt_y</p:attrName>
                                        </p:attrNameLst>
                                      </p:cBhvr>
                                      <p:rCtr x="-21406" y="13969"/>
                                    </p:animMotion>
                                  </p:childTnLst>
                                </p:cTn>
                              </p:par>
                              <p:par>
                                <p:cTn id="89" presetID="3" presetClass="entr" presetSubtype="1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blinds(horizontal)">
                                      <p:cBhvr>
                                        <p:cTn id="91" dur="500"/>
                                        <p:tgtEl>
                                          <p:spTgt spid="44"/>
                                        </p:tgtEl>
                                      </p:cBhvr>
                                    </p:animEffect>
                                  </p:childTnLst>
                                </p:cTn>
                              </p:par>
                            </p:childTnLst>
                          </p:cTn>
                        </p:par>
                      </p:childTnLst>
                    </p:cTn>
                  </p:par>
                  <p:par>
                    <p:cTn id="92" fill="hold">
                      <p:stCondLst>
                        <p:cond delay="indefinite"/>
                      </p:stCondLst>
                      <p:childTnLst>
                        <p:par>
                          <p:cTn id="93" fill="hold">
                            <p:stCondLst>
                              <p:cond delay="0"/>
                            </p:stCondLst>
                            <p:childTnLst>
                              <p:par>
                                <p:cTn id="94" presetID="17" presetClass="entr" presetSubtype="8" fill="hold" nodeType="clickEffect">
                                  <p:stCondLst>
                                    <p:cond delay="0"/>
                                  </p:stCondLst>
                                  <p:childTnLst>
                                    <p:set>
                                      <p:cBhvr>
                                        <p:cTn id="95" dur="1" fill="hold">
                                          <p:stCondLst>
                                            <p:cond delay="0"/>
                                          </p:stCondLst>
                                        </p:cTn>
                                        <p:tgtEl>
                                          <p:spTgt spid="41"/>
                                        </p:tgtEl>
                                        <p:attrNameLst>
                                          <p:attrName>style.visibility</p:attrName>
                                        </p:attrNameLst>
                                      </p:cBhvr>
                                      <p:to>
                                        <p:strVal val="visible"/>
                                      </p:to>
                                    </p:set>
                                    <p:anim calcmode="lin" valueType="num">
                                      <p:cBhvr>
                                        <p:cTn id="96" dur="500" fill="hold"/>
                                        <p:tgtEl>
                                          <p:spTgt spid="41"/>
                                        </p:tgtEl>
                                        <p:attrNameLst>
                                          <p:attrName>ppt_x</p:attrName>
                                        </p:attrNameLst>
                                      </p:cBhvr>
                                      <p:tavLst>
                                        <p:tav tm="0">
                                          <p:val>
                                            <p:strVal val="#ppt_x-#ppt_w/2"/>
                                          </p:val>
                                        </p:tav>
                                        <p:tav tm="100000">
                                          <p:val>
                                            <p:strVal val="#ppt_x"/>
                                          </p:val>
                                        </p:tav>
                                      </p:tavLst>
                                    </p:anim>
                                    <p:anim calcmode="lin" valueType="num">
                                      <p:cBhvr>
                                        <p:cTn id="97" dur="500" fill="hold"/>
                                        <p:tgtEl>
                                          <p:spTgt spid="41"/>
                                        </p:tgtEl>
                                        <p:attrNameLst>
                                          <p:attrName>ppt_y</p:attrName>
                                        </p:attrNameLst>
                                      </p:cBhvr>
                                      <p:tavLst>
                                        <p:tav tm="0">
                                          <p:val>
                                            <p:strVal val="#ppt_y"/>
                                          </p:val>
                                        </p:tav>
                                        <p:tav tm="100000">
                                          <p:val>
                                            <p:strVal val="#ppt_y"/>
                                          </p:val>
                                        </p:tav>
                                      </p:tavLst>
                                    </p:anim>
                                    <p:anim calcmode="lin" valueType="num">
                                      <p:cBhvr>
                                        <p:cTn id="98" dur="500" fill="hold"/>
                                        <p:tgtEl>
                                          <p:spTgt spid="41"/>
                                        </p:tgtEl>
                                        <p:attrNameLst>
                                          <p:attrName>ppt_w</p:attrName>
                                        </p:attrNameLst>
                                      </p:cBhvr>
                                      <p:tavLst>
                                        <p:tav tm="0">
                                          <p:val>
                                            <p:fltVal val="0"/>
                                          </p:val>
                                        </p:tav>
                                        <p:tav tm="100000">
                                          <p:val>
                                            <p:strVal val="#ppt_w"/>
                                          </p:val>
                                        </p:tav>
                                      </p:tavLst>
                                    </p:anim>
                                    <p:anim calcmode="lin" valueType="num">
                                      <p:cBhvr>
                                        <p:cTn id="99" dur="500" fill="hold"/>
                                        <p:tgtEl>
                                          <p:spTgt spid="41"/>
                                        </p:tgtEl>
                                        <p:attrNameLst>
                                          <p:attrName>ppt_h</p:attrName>
                                        </p:attrNameLst>
                                      </p:cBhvr>
                                      <p:tavLst>
                                        <p:tav tm="0">
                                          <p:val>
                                            <p:strVal val="#ppt_h"/>
                                          </p:val>
                                        </p:tav>
                                        <p:tav tm="100000">
                                          <p:val>
                                            <p:strVal val="#ppt_h"/>
                                          </p:val>
                                        </p:tav>
                                      </p:tavLst>
                                    </p:anim>
                                  </p:childTnLst>
                                </p:cTn>
                              </p:par>
                              <p:par>
                                <p:cTn id="100" presetID="3" presetClass="entr" presetSubtype="10" fill="hold" grpId="0" nodeType="with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blinds(horizontal)">
                                      <p:cBhvr>
                                        <p:cTn id="102" dur="500"/>
                                        <p:tgtEl>
                                          <p:spTgt spid="4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53">
                                            <p:txEl>
                                              <p:pRg st="8" end="8"/>
                                            </p:txEl>
                                          </p:spTgt>
                                        </p:tgtEl>
                                        <p:attrNameLst>
                                          <p:attrName>style.visibility</p:attrName>
                                        </p:attrNameLst>
                                      </p:cBhvr>
                                      <p:to>
                                        <p:strVal val="visible"/>
                                      </p:to>
                                    </p:set>
                                    <p:animEffect transition="in" filter="blinds(horizontal)">
                                      <p:cBhvr>
                                        <p:cTn id="107" dur="500"/>
                                        <p:tgtEl>
                                          <p:spTgt spid="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4" grpId="0"/>
      <p:bldP spid="47" grpId="0"/>
      <p:bldP spid="48" grpId="0" animBg="1"/>
      <p:bldP spid="50" grpId="0"/>
      <p:bldP spid="3" grpId="0" animBg="1"/>
      <p:bldP spid="3" grpId="1" animBg="1"/>
      <p:bldP spid="57" grpId="0" animBg="1"/>
      <p:bldP spid="57" grpId="1" animBg="1"/>
      <p:bldP spid="9" grpId="0" animBg="1"/>
      <p:bldP spid="45" grpId="0" animBg="1"/>
      <p:bldP spid="5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Each RangePartition – </a:t>
            </a:r>
            <a:r>
              <a:rPr lang="en-US" sz="3000" dirty="0"/>
              <a:t>Log Structured Merge-Tree</a:t>
            </a:r>
            <a:r>
              <a:rPr lang="en-US" sz="3000" dirty="0" smtClean="0"/>
              <a:t> </a:t>
            </a:r>
            <a:endParaRPr lang="en-US" sz="3000" dirty="0"/>
          </a:p>
        </p:txBody>
      </p:sp>
      <p:sp>
        <p:nvSpPr>
          <p:cNvPr id="19" name="Rectangle 18"/>
          <p:cNvSpPr/>
          <p:nvPr/>
        </p:nvSpPr>
        <p:spPr bwMode="auto">
          <a:xfrm>
            <a:off x="573847" y="3587262"/>
            <a:ext cx="8106421" cy="2743201"/>
          </a:xfrm>
          <a:prstGeom prst="rect">
            <a:avLst/>
          </a:prstGeom>
          <a:solidFill>
            <a:schemeClr val="bg1">
              <a:lumMod val="85000"/>
            </a:schemeClr>
          </a:solid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58" name="Group 57"/>
          <p:cNvGrpSpPr/>
          <p:nvPr/>
        </p:nvGrpSpPr>
        <p:grpSpPr>
          <a:xfrm>
            <a:off x="4234920" y="3681839"/>
            <a:ext cx="4236197" cy="2476608"/>
            <a:chOff x="5645089" y="3681839"/>
            <a:chExt cx="5646792" cy="2476608"/>
          </a:xfrm>
        </p:grpSpPr>
        <p:sp>
          <p:nvSpPr>
            <p:cNvPr id="7" name="Rectangle 6"/>
            <p:cNvSpPr/>
            <p:nvPr/>
          </p:nvSpPr>
          <p:spPr>
            <a:xfrm>
              <a:off x="5645089" y="4051171"/>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bwMode="auto">
            <a:xfrm>
              <a:off x="5796735"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9" name="Rectangle 8"/>
            <p:cNvSpPr/>
            <p:nvPr/>
          </p:nvSpPr>
          <p:spPr bwMode="auto">
            <a:xfrm>
              <a:off x="7655299"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0" name="Rectangle 9"/>
            <p:cNvSpPr/>
            <p:nvPr/>
          </p:nvSpPr>
          <p:spPr bwMode="auto">
            <a:xfrm>
              <a:off x="9513863" y="4127371"/>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1" name="TextBox 10"/>
            <p:cNvSpPr txBox="1"/>
            <p:nvPr/>
          </p:nvSpPr>
          <p:spPr>
            <a:xfrm>
              <a:off x="7502898" y="3681839"/>
              <a:ext cx="2868927"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Row Data Stream</a:t>
              </a:r>
            </a:p>
          </p:txBody>
        </p:sp>
        <p:sp>
          <p:nvSpPr>
            <p:cNvPr id="12" name="Rectangle 11"/>
            <p:cNvSpPr/>
            <p:nvPr/>
          </p:nvSpPr>
          <p:spPr>
            <a:xfrm>
              <a:off x="5645089" y="5320247"/>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bwMode="auto">
            <a:xfrm>
              <a:off x="5796735"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4" name="Rectangle 13"/>
            <p:cNvSpPr/>
            <p:nvPr/>
          </p:nvSpPr>
          <p:spPr bwMode="auto">
            <a:xfrm>
              <a:off x="7502899" y="5396447"/>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5" name="Rectangle 14"/>
            <p:cNvSpPr/>
            <p:nvPr/>
          </p:nvSpPr>
          <p:spPr bwMode="auto">
            <a:xfrm>
              <a:off x="9209063"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6" name="TextBox 15"/>
            <p:cNvSpPr txBox="1"/>
            <p:nvPr/>
          </p:nvSpPr>
          <p:spPr>
            <a:xfrm>
              <a:off x="7502898" y="4950915"/>
              <a:ext cx="2896022"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Blob Data Stream</a:t>
              </a:r>
            </a:p>
          </p:txBody>
        </p:sp>
      </p:grpSp>
      <p:sp>
        <p:nvSpPr>
          <p:cNvPr id="17" name="Rectangle 16"/>
          <p:cNvSpPr/>
          <p:nvPr/>
        </p:nvSpPr>
        <p:spPr bwMode="auto">
          <a:xfrm>
            <a:off x="915068" y="4147883"/>
            <a:ext cx="2633550"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Commit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8" name="Rectangle 17"/>
          <p:cNvSpPr/>
          <p:nvPr/>
        </p:nvSpPr>
        <p:spPr bwMode="auto">
          <a:xfrm>
            <a:off x="915068" y="5232293"/>
            <a:ext cx="1937159"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Metadata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20" name="TextBox 19"/>
          <p:cNvSpPr txBox="1"/>
          <p:nvPr/>
        </p:nvSpPr>
        <p:spPr>
          <a:xfrm>
            <a:off x="585675" y="3587261"/>
            <a:ext cx="4393895"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Persistent Data (Stream Layer)</a:t>
            </a:r>
          </a:p>
        </p:txBody>
      </p:sp>
      <p:grpSp>
        <p:nvGrpSpPr>
          <p:cNvPr id="65" name="Group 64"/>
          <p:cNvGrpSpPr/>
          <p:nvPr/>
        </p:nvGrpSpPr>
        <p:grpSpPr>
          <a:xfrm>
            <a:off x="1978891" y="1690875"/>
            <a:ext cx="800521" cy="1327811"/>
            <a:chOff x="2637834" y="1690874"/>
            <a:chExt cx="1067083" cy="1327811"/>
          </a:xfrm>
        </p:grpSpPr>
        <p:grpSp>
          <p:nvGrpSpPr>
            <p:cNvPr id="26" name="Group 25"/>
            <p:cNvGrpSpPr/>
            <p:nvPr/>
          </p:nvGrpSpPr>
          <p:grpSpPr>
            <a:xfrm>
              <a:off x="2740553" y="2031019"/>
              <a:ext cx="844062" cy="987666"/>
              <a:chOff x="1286891" y="1600200"/>
              <a:chExt cx="844062" cy="987666"/>
            </a:xfrm>
          </p:grpSpPr>
          <p:sp>
            <p:nvSpPr>
              <p:cNvPr id="27" name="Rectangle 26"/>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8" name="Rectangle 27"/>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3" name="TextBox 32"/>
            <p:cNvSpPr txBox="1"/>
            <p:nvPr/>
          </p:nvSpPr>
          <p:spPr>
            <a:xfrm>
              <a:off x="2637834" y="1690874"/>
              <a:ext cx="106708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Row Cache</a:t>
              </a:r>
            </a:p>
          </p:txBody>
        </p:sp>
      </p:grpSp>
      <p:grpSp>
        <p:nvGrpSpPr>
          <p:cNvPr id="66" name="Group 65"/>
          <p:cNvGrpSpPr/>
          <p:nvPr/>
        </p:nvGrpSpPr>
        <p:grpSpPr>
          <a:xfrm>
            <a:off x="2928967" y="2123297"/>
            <a:ext cx="3339651" cy="894863"/>
            <a:chOff x="3904272" y="2123296"/>
            <a:chExt cx="4451709" cy="894863"/>
          </a:xfrm>
        </p:grpSpPr>
        <p:grpSp>
          <p:nvGrpSpPr>
            <p:cNvPr id="39" name="Group 38"/>
            <p:cNvGrpSpPr/>
            <p:nvPr/>
          </p:nvGrpSpPr>
          <p:grpSpPr>
            <a:xfrm>
              <a:off x="4077327" y="2487081"/>
              <a:ext cx="844062" cy="492368"/>
              <a:chOff x="4308227" y="1852237"/>
              <a:chExt cx="844062" cy="492368"/>
            </a:xfrm>
          </p:grpSpPr>
          <p:sp>
            <p:nvSpPr>
              <p:cNvPr id="35" name="Rectangle 34"/>
              <p:cNvSpPr/>
              <p:nvPr/>
            </p:nvSpPr>
            <p:spPr bwMode="auto">
              <a:xfrm>
                <a:off x="4308227" y="1852237"/>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6" name="Rectangle 35"/>
              <p:cNvSpPr/>
              <p:nvPr/>
            </p:nvSpPr>
            <p:spPr bwMode="auto">
              <a:xfrm>
                <a:off x="4308227" y="2098421"/>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40" name="TextBox 39"/>
            <p:cNvSpPr txBox="1"/>
            <p:nvPr/>
          </p:nvSpPr>
          <p:spPr>
            <a:xfrm>
              <a:off x="3904272" y="2187218"/>
              <a:ext cx="121055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Index Cache</a:t>
              </a:r>
            </a:p>
          </p:txBody>
        </p:sp>
        <p:sp>
          <p:nvSpPr>
            <p:cNvPr id="41" name="Flowchart: Off-page Connector 40"/>
            <p:cNvSpPr/>
            <p:nvPr/>
          </p:nvSpPr>
          <p:spPr bwMode="auto">
            <a:xfrm>
              <a:off x="5836672" y="265551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Flowchart: Off-page Connector 41"/>
            <p:cNvSpPr/>
            <p:nvPr/>
          </p:nvSpPr>
          <p:spPr bwMode="auto">
            <a:xfrm>
              <a:off x="5745945" y="253716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3" name="Flowchart: Off-page Connector 42"/>
            <p:cNvSpPr/>
            <p:nvPr/>
          </p:nvSpPr>
          <p:spPr bwMode="auto">
            <a:xfrm>
              <a:off x="5645089" y="2444350"/>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4" name="TextBox 43"/>
            <p:cNvSpPr txBox="1"/>
            <p:nvPr/>
          </p:nvSpPr>
          <p:spPr>
            <a:xfrm>
              <a:off x="5367298" y="2138703"/>
              <a:ext cx="1314850"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Bloom Filters</a:t>
              </a:r>
            </a:p>
          </p:txBody>
        </p:sp>
        <p:sp>
          <p:nvSpPr>
            <p:cNvPr id="45" name="Flowchart: Multidocument 44"/>
            <p:cNvSpPr/>
            <p:nvPr/>
          </p:nvSpPr>
          <p:spPr bwMode="auto">
            <a:xfrm>
              <a:off x="7387134" y="2468974"/>
              <a:ext cx="677008" cy="549185"/>
            </a:xfrm>
            <a:prstGeom prst="flowChartMultidocument">
              <a:avLst/>
            </a:prstGeom>
            <a:solidFill>
              <a:schemeClr val="accent2">
                <a:lumMod val="20000"/>
                <a:lumOff val="80000"/>
              </a:schemeClr>
            </a:solidFill>
            <a:ln w="15875">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6" name="TextBox 45"/>
            <p:cNvSpPr txBox="1"/>
            <p:nvPr/>
          </p:nvSpPr>
          <p:spPr>
            <a:xfrm>
              <a:off x="7041131" y="2123296"/>
              <a:ext cx="1314850"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Load Metrics</a:t>
              </a:r>
            </a:p>
          </p:txBody>
        </p:sp>
      </p:grpSp>
      <p:grpSp>
        <p:nvGrpSpPr>
          <p:cNvPr id="59" name="Group 58"/>
          <p:cNvGrpSpPr/>
          <p:nvPr/>
        </p:nvGrpSpPr>
        <p:grpSpPr>
          <a:xfrm>
            <a:off x="784918" y="1389186"/>
            <a:ext cx="6357862" cy="1837589"/>
            <a:chOff x="1046285" y="1389185"/>
            <a:chExt cx="8474942" cy="1837589"/>
          </a:xfrm>
        </p:grpSpPr>
        <p:grpSp>
          <p:nvGrpSpPr>
            <p:cNvPr id="25" name="Group 24"/>
            <p:cNvGrpSpPr/>
            <p:nvPr/>
          </p:nvGrpSpPr>
          <p:grpSpPr>
            <a:xfrm>
              <a:off x="1286891" y="2031019"/>
              <a:ext cx="844062" cy="987666"/>
              <a:chOff x="1286891" y="1600200"/>
              <a:chExt cx="844062" cy="987666"/>
            </a:xfrm>
          </p:grpSpPr>
          <p:sp>
            <p:nvSpPr>
              <p:cNvPr id="21" name="Rectangle 20"/>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4" name="Rectangle 23"/>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1" name="Rectangle 30"/>
            <p:cNvSpPr/>
            <p:nvPr/>
          </p:nvSpPr>
          <p:spPr bwMode="auto">
            <a:xfrm>
              <a:off x="1046285" y="1389185"/>
              <a:ext cx="7833946" cy="1837589"/>
            </a:xfrm>
            <a:prstGeom prst="rect">
              <a:avLst/>
            </a:prstGeom>
            <a:no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2" name="TextBox 31"/>
            <p:cNvSpPr txBox="1"/>
            <p:nvPr/>
          </p:nvSpPr>
          <p:spPr>
            <a:xfrm>
              <a:off x="1175380" y="1477021"/>
              <a:ext cx="106708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Memory Table</a:t>
              </a:r>
            </a:p>
          </p:txBody>
        </p:sp>
        <p:sp>
          <p:nvSpPr>
            <p:cNvPr id="47" name="TextBox 46"/>
            <p:cNvSpPr txBox="1"/>
            <p:nvPr/>
          </p:nvSpPr>
          <p:spPr>
            <a:xfrm>
              <a:off x="6843242" y="1401416"/>
              <a:ext cx="2677985"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Memory Data</a:t>
              </a:r>
            </a:p>
          </p:txBody>
        </p:sp>
      </p:grpSp>
      <p:grpSp>
        <p:nvGrpSpPr>
          <p:cNvPr id="34" name="Group 33"/>
          <p:cNvGrpSpPr/>
          <p:nvPr/>
        </p:nvGrpSpPr>
        <p:grpSpPr>
          <a:xfrm>
            <a:off x="310009" y="837998"/>
            <a:ext cx="1717358" cy="3632274"/>
            <a:chOff x="413238" y="837998"/>
            <a:chExt cx="2289214" cy="3632274"/>
          </a:xfrm>
        </p:grpSpPr>
        <p:grpSp>
          <p:nvGrpSpPr>
            <p:cNvPr id="60" name="Group 59"/>
            <p:cNvGrpSpPr/>
            <p:nvPr/>
          </p:nvGrpSpPr>
          <p:grpSpPr>
            <a:xfrm>
              <a:off x="413238" y="837998"/>
              <a:ext cx="1222131" cy="3632274"/>
              <a:chOff x="413238" y="837998"/>
              <a:chExt cx="1222131" cy="3632274"/>
            </a:xfrm>
          </p:grpSpPr>
          <p:cxnSp>
            <p:nvCxnSpPr>
              <p:cNvPr id="49" name="Straight Arrow Connector 48"/>
              <p:cNvCxnSpPr/>
              <p:nvPr/>
            </p:nvCxnSpPr>
            <p:spPr>
              <a:xfrm>
                <a:off x="1635369" y="837998"/>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3238" y="1157509"/>
                <a:ext cx="122213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13238" y="1157509"/>
                <a:ext cx="0" cy="3312763"/>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13238" y="4470272"/>
                <a:ext cx="762144" cy="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1635369" y="955250"/>
              <a:ext cx="1067083"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Writes</a:t>
              </a:r>
            </a:p>
          </p:txBody>
        </p:sp>
      </p:grpSp>
      <p:grpSp>
        <p:nvGrpSpPr>
          <p:cNvPr id="37" name="Group 36"/>
          <p:cNvGrpSpPr/>
          <p:nvPr/>
        </p:nvGrpSpPr>
        <p:grpSpPr>
          <a:xfrm>
            <a:off x="3453836" y="794025"/>
            <a:ext cx="3516324" cy="2793237"/>
            <a:chOff x="4603915" y="794024"/>
            <a:chExt cx="4687211" cy="2793237"/>
          </a:xfrm>
        </p:grpSpPr>
        <p:sp>
          <p:nvSpPr>
            <p:cNvPr id="67" name="TextBox 66"/>
            <p:cNvSpPr txBox="1"/>
            <p:nvPr/>
          </p:nvSpPr>
          <p:spPr>
            <a:xfrm>
              <a:off x="4725454" y="1003620"/>
              <a:ext cx="1912242"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Read/Query</a:t>
              </a:r>
            </a:p>
          </p:txBody>
        </p:sp>
        <p:grpSp>
          <p:nvGrpSpPr>
            <p:cNvPr id="71" name="Group 70"/>
            <p:cNvGrpSpPr/>
            <p:nvPr/>
          </p:nvGrpSpPr>
          <p:grpSpPr>
            <a:xfrm>
              <a:off x="4603915" y="794024"/>
              <a:ext cx="4687211" cy="2793237"/>
              <a:chOff x="4603915" y="794024"/>
              <a:chExt cx="4687211" cy="2793237"/>
            </a:xfrm>
          </p:grpSpPr>
          <p:cxnSp>
            <p:nvCxnSpPr>
              <p:cNvPr id="63" name="Straight Arrow Connector 62"/>
              <p:cNvCxnSpPr/>
              <p:nvPr/>
            </p:nvCxnSpPr>
            <p:spPr>
              <a:xfrm>
                <a:off x="4603915" y="794024"/>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4603915" y="1003620"/>
                <a:ext cx="468721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9279486" y="1007971"/>
                <a:ext cx="0" cy="257929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38094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linds(horizontal)">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blinds(horizontal)">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blinds(horizontal)">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482</Words>
  <Application>Microsoft Office PowerPoint</Application>
  <PresentationFormat>On-screen Show (4:3)</PresentationFormat>
  <Paragraphs>206</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Microsoft Azure Storage</vt:lpstr>
      <vt:lpstr>Windows Azure Storage Stamps</vt:lpstr>
      <vt:lpstr>Partition Layer</vt:lpstr>
      <vt:lpstr>Partition Layer</vt:lpstr>
      <vt:lpstr>Partition Layer – Index Range Partitioning</vt:lpstr>
      <vt:lpstr>Each RangePartition – Log Structured Merge-Tree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anh</dc:creator>
  <cp:lastModifiedBy>Zhang Jun</cp:lastModifiedBy>
  <cp:revision>22</cp:revision>
  <dcterms:created xsi:type="dcterms:W3CDTF">2012-10-21T12:56:04Z</dcterms:created>
  <dcterms:modified xsi:type="dcterms:W3CDTF">2012-10-22T13:57:19Z</dcterms:modified>
</cp:coreProperties>
</file>