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57" r:id="rId4"/>
    <p:sldId id="28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9" r:id="rId19"/>
    <p:sldId id="280" r:id="rId20"/>
    <p:sldId id="281" r:id="rId21"/>
    <p:sldId id="282"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pPr/>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pPr/>
              <a:t>‹#›</a:t>
            </a:fld>
            <a:endParaRPr lang="en-SG"/>
          </a:p>
        </p:txBody>
      </p:sp>
    </p:spTree>
    <p:extLst>
      <p:ext uri="{BB962C8B-B14F-4D97-AF65-F5344CB8AC3E}">
        <p14:creationId xmlns:p14="http://schemas.microsoft.com/office/powerpoint/2010/main"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23/10/2012 11:04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lnSpcReduction="10000"/>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94BD29E2-337A-415B-9EBD-1CA73BC8A3F6}"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rgbClr val="C000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3025" y="4953000"/>
            <a:ext cx="228600"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8000" y="4912660"/>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71962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2" end="2"/>
                                            </p:txEl>
                                          </p:spTgt>
                                        </p:tgtEl>
                                        <p:attrNameLst>
                                          <p:attrName>style.visibility</p:attrName>
                                        </p:attrNameLst>
                                      </p:cBhvr>
                                      <p:to>
                                        <p:strVal val="visible"/>
                                      </p:to>
                                    </p:set>
                                    <p:animEffect transition="in" filter="fade">
                                      <p:cBhvr>
                                        <p:cTn id="46" dur="500"/>
                                        <p:tgtEl>
                                          <p:spTgt spid="52">
                                            <p:txEl>
                                              <p:pRg st="2" end="2"/>
                                            </p:txEl>
                                          </p:spTgt>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heel(1)">
                                      <p:cBhvr>
                                        <p:cTn id="50" dur="1000"/>
                                        <p:tgtEl>
                                          <p:spTgt spid="53"/>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heel(1)">
                                      <p:cBhvr>
                                        <p:cTn id="53" dur="1000"/>
                                        <p:tgtEl>
                                          <p:spTgt spid="5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heel(1)">
                                      <p:cBhvr>
                                        <p:cTn id="56" dur="1000"/>
                                        <p:tgtEl>
                                          <p:spTgt spid="55"/>
                                        </p:tgtEl>
                                      </p:cBhvr>
                                    </p:animEffect>
                                  </p:childTnLst>
                                </p:cTn>
                              </p:par>
                            </p:childTnLst>
                          </p:cTn>
                        </p:par>
                        <p:par>
                          <p:cTn id="57" fill="hold">
                            <p:stCondLst>
                              <p:cond delay="1500"/>
                            </p:stCondLst>
                            <p:childTnLst>
                              <p:par>
                                <p:cTn id="58" presetID="53" presetClass="entr" presetSubtype="16"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500" fill="hold"/>
                                        <p:tgtEl>
                                          <p:spTgt spid="58"/>
                                        </p:tgtEl>
                                        <p:attrNameLst>
                                          <p:attrName>ppt_w</p:attrName>
                                        </p:attrNameLst>
                                      </p:cBhvr>
                                      <p:tavLst>
                                        <p:tav tm="0">
                                          <p:val>
                                            <p:fltVal val="0"/>
                                          </p:val>
                                        </p:tav>
                                        <p:tav tm="100000">
                                          <p:val>
                                            <p:strVal val="#ppt_w"/>
                                          </p:val>
                                        </p:tav>
                                      </p:tavLst>
                                    </p:anim>
                                    <p:anim calcmode="lin" valueType="num">
                                      <p:cBhvr>
                                        <p:cTn id="61" dur="500" fill="hold"/>
                                        <p:tgtEl>
                                          <p:spTgt spid="58"/>
                                        </p:tgtEl>
                                        <p:attrNameLst>
                                          <p:attrName>ppt_h</p:attrName>
                                        </p:attrNameLst>
                                      </p:cBhvr>
                                      <p:tavLst>
                                        <p:tav tm="0">
                                          <p:val>
                                            <p:fltVal val="0"/>
                                          </p:val>
                                        </p:tav>
                                        <p:tav tm="100000">
                                          <p:val>
                                            <p:strVal val="#ppt_h"/>
                                          </p:val>
                                        </p:tav>
                                      </p:tavLst>
                                    </p:anim>
                                    <p:animEffect transition="in" filter="fad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Windows Azure Storage</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endParaRPr lang="en-US" dirty="0" smtClean="0"/>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val="28078082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val="413630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val="28078082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Windows Azure Storage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Windows Azure Storage</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08110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907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4"/>
          <p:cNvSpPr>
            <a:spLocks noChangeArrowheads="1"/>
          </p:cNvSpPr>
          <p:nvPr/>
        </p:nvSpPr>
        <p:spPr bwMode="auto">
          <a:xfrm>
            <a:off x="4191000" y="4481443"/>
            <a:ext cx="4724400" cy="1752600"/>
          </a:xfrm>
          <a:prstGeom prst="ellipse">
            <a:avLst/>
          </a:prstGeom>
          <a:solidFill>
            <a:srgbClr val="C9F5FB"/>
          </a:solidFill>
          <a:ln w="25400" algn="ctr">
            <a:noFill/>
            <a:round/>
            <a:headEnd/>
            <a:tailEnd/>
          </a:ln>
        </p:spPr>
        <p:txBody>
          <a:bodyPr/>
          <a:lstStyle/>
          <a:p>
            <a:endParaRPr lang="en-US">
              <a:solidFill>
                <a:prstClr val="white"/>
              </a:solidFill>
            </a:endParaRPr>
          </a:p>
        </p:txBody>
      </p:sp>
      <p:sp>
        <p:nvSpPr>
          <p:cNvPr id="45" name="Rectangle 44"/>
          <p:cNvSpPr/>
          <p:nvPr/>
        </p:nvSpPr>
        <p:spPr>
          <a:xfrm>
            <a:off x="1650231" y="1052438"/>
            <a:ext cx="6884170" cy="762000"/>
          </a:xfrm>
          <a:prstGeom prst="rect">
            <a:avLst/>
          </a:prstGeom>
          <a:solidFill>
            <a:schemeClr val="accent3">
              <a:lumMod val="40000"/>
              <a:lumOff val="60000"/>
              <a:alpha val="58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bwMode="auto">
          <a:xfrm>
            <a:off x="2423270" y="2043040"/>
            <a:ext cx="5198134" cy="2335213"/>
          </a:xfrm>
          <a:prstGeom prst="rect">
            <a:avLst/>
          </a:prstGeom>
          <a:solidFill>
            <a:schemeClr val="accent5">
              <a:lumMod val="40000"/>
              <a:lumOff val="60000"/>
              <a:alpha val="50000"/>
            </a:schemeClr>
          </a:solidFill>
          <a:ln w="25400" cap="flat" cmpd="sng" algn="ctr">
            <a:solidFill>
              <a:schemeClr val="tx1"/>
            </a:solidFill>
            <a:prstDash val="sysDot"/>
            <a:round/>
            <a:headEnd type="none" w="med" len="med"/>
            <a:tailEnd type="none" w="med" len="med"/>
          </a:ln>
          <a:effectLst/>
        </p:spPr>
        <p:txBody>
          <a:bodyPr/>
          <a:lstStyle/>
          <a:p>
            <a:pPr>
              <a:defRPr/>
            </a:pPr>
            <a:r>
              <a:rPr lang="en-US" dirty="0">
                <a:solidFill>
                  <a:prstClr val="white"/>
                </a:solidFill>
              </a:rPr>
              <a:t>	</a:t>
            </a:r>
          </a:p>
        </p:txBody>
      </p:sp>
      <p:cxnSp>
        <p:nvCxnSpPr>
          <p:cNvPr id="69" name="Straight Arrow Connector 68"/>
          <p:cNvCxnSpPr/>
          <p:nvPr/>
        </p:nvCxnSpPr>
        <p:spPr bwMode="auto">
          <a:xfrm flipV="1">
            <a:off x="3390901" y="2588191"/>
            <a:ext cx="2284790" cy="909436"/>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2" name="Title 1"/>
          <p:cNvSpPr>
            <a:spLocks noGrp="1"/>
          </p:cNvSpPr>
          <p:nvPr>
            <p:ph type="title"/>
          </p:nvPr>
        </p:nvSpPr>
        <p:spPr>
          <a:xfrm>
            <a:off x="301892" y="113572"/>
            <a:ext cx="8229600" cy="609398"/>
          </a:xfrm>
        </p:spPr>
        <p:txBody>
          <a:bodyPr/>
          <a:lstStyle/>
          <a:p>
            <a:r>
              <a:rPr lang="en-US" dirty="0" smtClean="0"/>
              <a:t>Storage Stamp Architecture</a:t>
            </a:r>
            <a:endParaRPr lang="en-US" dirty="0"/>
          </a:p>
        </p:txBody>
      </p:sp>
      <p:sp>
        <p:nvSpPr>
          <p:cNvPr id="11" name="Rounded Rectangle 10"/>
          <p:cNvSpPr/>
          <p:nvPr/>
        </p:nvSpPr>
        <p:spPr bwMode="auto">
          <a:xfrm>
            <a:off x="1371600" y="4557643"/>
            <a:ext cx="7620000" cy="1676400"/>
          </a:xfrm>
          <a:prstGeom prst="roundRect">
            <a:avLst/>
          </a:prstGeom>
          <a:solidFill>
            <a:schemeClr val="accent4">
              <a:lumMod val="20000"/>
              <a:lumOff val="80000"/>
              <a:alpha val="30000"/>
            </a:schemeClr>
          </a:solidFill>
          <a:ln w="25400" cap="flat" cmpd="sng" algn="ctr">
            <a:solidFill>
              <a:schemeClr val="tx1"/>
            </a:solidFill>
            <a:prstDash val="solid"/>
            <a:round/>
            <a:headEnd type="none" w="med" len="med"/>
            <a:tailEnd type="none" w="med" len="med"/>
          </a:ln>
          <a:effectLst/>
        </p:spPr>
        <p:txBody>
          <a:bodyPr wrap="none"/>
          <a:lstStyle/>
          <a:p>
            <a:pPr algn="ctr">
              <a:defRPr/>
            </a:pPr>
            <a:endParaRPr lang="en-US" dirty="0">
              <a:solidFill>
                <a:prstClr val="white"/>
              </a:solidFill>
            </a:endParaRPr>
          </a:p>
        </p:txBody>
      </p:sp>
      <p:cxnSp>
        <p:nvCxnSpPr>
          <p:cNvPr id="65" name="Straight Connector 64"/>
          <p:cNvCxnSpPr/>
          <p:nvPr/>
        </p:nvCxnSpPr>
        <p:spPr>
          <a:xfrm rot="10800000">
            <a:off x="0" y="4479854"/>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grpSp>
        <p:nvGrpSpPr>
          <p:cNvPr id="22" name="Group 34"/>
          <p:cNvGrpSpPr>
            <a:grpSpLocks/>
          </p:cNvGrpSpPr>
          <p:nvPr/>
        </p:nvGrpSpPr>
        <p:grpSpPr bwMode="auto">
          <a:xfrm>
            <a:off x="2135188" y="4938643"/>
            <a:ext cx="1598612" cy="762000"/>
            <a:chOff x="6934200" y="1447800"/>
            <a:chExt cx="1371600" cy="762000"/>
          </a:xfrm>
        </p:grpSpPr>
        <p:sp>
          <p:nvSpPr>
            <p:cNvPr id="26" name="Oval 31"/>
            <p:cNvSpPr>
              <a:spLocks noChangeArrowheads="1"/>
            </p:cNvSpPr>
            <p:nvPr/>
          </p:nvSpPr>
          <p:spPr bwMode="auto">
            <a:xfrm>
              <a:off x="6934200" y="1447800"/>
              <a:ext cx="1371600" cy="762000"/>
            </a:xfrm>
            <a:prstGeom prst="ellipse">
              <a:avLst/>
            </a:prstGeom>
            <a:noFill/>
            <a:ln w="38100" algn="ctr">
              <a:solidFill>
                <a:schemeClr val="accent1">
                  <a:lumMod val="75000"/>
                </a:schemeClr>
              </a:solidFill>
              <a:round/>
              <a:headEnd/>
              <a:tailEnd/>
            </a:ln>
          </p:spPr>
          <p:txBody>
            <a:bodyPr/>
            <a:lstStyle/>
            <a:p>
              <a:endParaRPr lang="en-US">
                <a:solidFill>
                  <a:prstClr val="white"/>
                </a:solidFill>
              </a:endParaRPr>
            </a:p>
          </p:txBody>
        </p:sp>
        <p:sp>
          <p:nvSpPr>
            <p:cNvPr id="27" name="Right Triangle 33"/>
            <p:cNvSpPr>
              <a:spLocks noChangeArrowheads="1"/>
            </p:cNvSpPr>
            <p:nvPr/>
          </p:nvSpPr>
          <p:spPr bwMode="auto">
            <a:xfrm rot="-5400000">
              <a:off x="7019598" y="1943100"/>
              <a:ext cx="228600" cy="228600"/>
            </a:xfrm>
            <a:prstGeom prst="rtTriangle">
              <a:avLst/>
            </a:prstGeom>
            <a:solidFill>
              <a:schemeClr val="accent1">
                <a:lumMod val="75000"/>
              </a:schemeClr>
            </a:solidFill>
            <a:ln w="25400" algn="ctr">
              <a:noFill/>
              <a:round/>
              <a:headEnd/>
              <a:tailEnd/>
            </a:ln>
          </p:spPr>
          <p:txBody>
            <a:bodyPr vert="eaVert" wrap="none"/>
            <a:lstStyle/>
            <a:p>
              <a:endParaRPr lang="en-US">
                <a:solidFill>
                  <a:prstClr val="white"/>
                </a:solidFill>
              </a:endParaRPr>
            </a:p>
          </p:txBody>
        </p:sp>
      </p:grpSp>
      <p:sp>
        <p:nvSpPr>
          <p:cNvPr id="29" name="Rounded Rectangle 28"/>
          <p:cNvSpPr/>
          <p:nvPr/>
        </p:nvSpPr>
        <p:spPr bwMode="auto">
          <a:xfrm>
            <a:off x="1800427" y="5065801"/>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pic>
        <p:nvPicPr>
          <p:cNvPr id="30"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867400" y="5548244"/>
            <a:ext cx="568057" cy="568057"/>
          </a:xfrm>
          <a:prstGeom prst="rect">
            <a:avLst/>
          </a:prstGeom>
          <a:noFill/>
          <a:ln w="9525">
            <a:noFill/>
            <a:miter lim="800000"/>
            <a:headEnd/>
            <a:tailEnd/>
          </a:ln>
        </p:spPr>
      </p:pic>
      <p:pic>
        <p:nvPicPr>
          <p:cNvPr id="31"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6705600" y="4862444"/>
            <a:ext cx="568057" cy="568057"/>
          </a:xfrm>
          <a:prstGeom prst="rect">
            <a:avLst/>
          </a:prstGeom>
          <a:noFill/>
          <a:ln w="9525">
            <a:noFill/>
            <a:miter lim="800000"/>
            <a:headEnd/>
            <a:tailEnd/>
          </a:ln>
        </p:spPr>
      </p:pic>
      <p:pic>
        <p:nvPicPr>
          <p:cNvPr id="32"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239000" y="5395844"/>
            <a:ext cx="568057" cy="568057"/>
          </a:xfrm>
          <a:prstGeom prst="rect">
            <a:avLst/>
          </a:prstGeom>
          <a:noFill/>
          <a:ln w="9525">
            <a:noFill/>
            <a:miter lim="800000"/>
            <a:headEnd/>
            <a:tailEnd/>
          </a:ln>
        </p:spPr>
      </p:pic>
      <p:pic>
        <p:nvPicPr>
          <p:cNvPr id="33"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7848600" y="4862444"/>
            <a:ext cx="568057" cy="568057"/>
          </a:xfrm>
          <a:prstGeom prst="rect">
            <a:avLst/>
          </a:prstGeom>
          <a:noFill/>
          <a:ln w="9525">
            <a:noFill/>
            <a:miter lim="800000"/>
            <a:headEnd/>
            <a:tailEnd/>
          </a:ln>
        </p:spPr>
      </p:pic>
      <p:pic>
        <p:nvPicPr>
          <p:cNvPr id="34"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4648200" y="5319644"/>
            <a:ext cx="568057" cy="568057"/>
          </a:xfrm>
          <a:prstGeom prst="rect">
            <a:avLst/>
          </a:prstGeom>
          <a:noFill/>
          <a:ln w="9525">
            <a:noFill/>
            <a:miter lim="800000"/>
            <a:headEnd/>
            <a:tailEnd/>
          </a:ln>
        </p:spPr>
      </p:pic>
      <p:pic>
        <p:nvPicPr>
          <p:cNvPr id="35" name="Picture 5" descr="C:\Users\jwan\AppData\Local\Microsoft\Windows\Temporary Internet Files\Content.IE5\6R8C73IK\MCj04316370000[1].png"/>
          <p:cNvPicPr>
            <a:picLocks noChangeAspect="1" noChangeArrowheads="1"/>
          </p:cNvPicPr>
          <p:nvPr/>
        </p:nvPicPr>
        <p:blipFill>
          <a:blip r:embed="rId3" cstate="print"/>
          <a:srcRect/>
          <a:stretch>
            <a:fillRect/>
          </a:stretch>
        </p:blipFill>
        <p:spPr bwMode="auto">
          <a:xfrm>
            <a:off x="5562600" y="4843394"/>
            <a:ext cx="568057" cy="568057"/>
          </a:xfrm>
          <a:prstGeom prst="rect">
            <a:avLst/>
          </a:prstGeom>
          <a:noFill/>
          <a:ln w="9525">
            <a:noFill/>
            <a:miter lim="800000"/>
            <a:headEnd/>
            <a:tailEnd/>
          </a:ln>
        </p:spPr>
      </p:pic>
      <p:sp>
        <p:nvSpPr>
          <p:cNvPr id="36" name="TextBox 25"/>
          <p:cNvSpPr txBox="1">
            <a:spLocks noChangeArrowheads="1"/>
          </p:cNvSpPr>
          <p:nvPr/>
        </p:nvSpPr>
        <p:spPr bwMode="auto">
          <a:xfrm>
            <a:off x="6553201" y="5853043"/>
            <a:ext cx="2514600" cy="369332"/>
          </a:xfrm>
          <a:prstGeom prst="rect">
            <a:avLst/>
          </a:prstGeom>
          <a:noFill/>
          <a:ln w="9525">
            <a:noFill/>
            <a:miter lim="800000"/>
            <a:headEnd/>
            <a:tailEnd/>
          </a:ln>
        </p:spPr>
        <p:txBody>
          <a:bodyPr wrap="square">
            <a:spAutoFit/>
          </a:bodyPr>
          <a:lstStyle/>
          <a:p>
            <a:r>
              <a:rPr lang="en-US"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Extent Nodes (EN)</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9" name="TextBox 30"/>
          <p:cNvSpPr txBox="1">
            <a:spLocks noChangeArrowheads="1"/>
          </p:cNvSpPr>
          <p:nvPr/>
        </p:nvSpPr>
        <p:spPr bwMode="auto">
          <a:xfrm>
            <a:off x="2574291" y="5091043"/>
            <a:ext cx="809709" cy="369332"/>
          </a:xfrm>
          <a:prstGeom prst="rect">
            <a:avLst/>
          </a:prstGeom>
          <a:noFill/>
          <a:ln w="9525">
            <a:noFill/>
            <a:miter lim="800000"/>
            <a:headEnd/>
            <a:tailEnd/>
          </a:ln>
        </p:spPr>
        <p:txBody>
          <a:bodyPr wrap="none">
            <a:spAutoFit/>
          </a:bodyPr>
          <a:lstStyle/>
          <a:p>
            <a:r>
              <a:rPr lang="en-US" b="1" dirty="0" err="1">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Paxos</a:t>
            </a:r>
            <a:endParaRPr lang="en-US"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0" name="Straight Arrow Connector 39"/>
          <p:cNvCxnSpPr/>
          <p:nvPr/>
        </p:nvCxnSpPr>
        <p:spPr bwMode="auto">
          <a:xfrm>
            <a:off x="3810000" y="5319643"/>
            <a:ext cx="609600" cy="1588"/>
          </a:xfrm>
          <a:prstGeom prst="straightConnector1">
            <a:avLst/>
          </a:prstGeom>
          <a:ln>
            <a:solidFill>
              <a:schemeClr val="accent1"/>
            </a:solidFill>
            <a:headEnd type="arrow"/>
            <a:tailEnd type="arrow"/>
          </a:ln>
          <a:effectLst>
            <a:glow rad="1397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8" name="Line 26"/>
          <p:cNvSpPr>
            <a:spLocks noChangeShapeType="1"/>
          </p:cNvSpPr>
          <p:nvPr/>
        </p:nvSpPr>
        <p:spPr bwMode="auto">
          <a:xfrm>
            <a:off x="5105400" y="5624443"/>
            <a:ext cx="838200" cy="228600"/>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cxnSp>
        <p:nvCxnSpPr>
          <p:cNvPr id="63" name="Straight Connector 62"/>
          <p:cNvCxnSpPr/>
          <p:nvPr/>
        </p:nvCxnSpPr>
        <p:spPr>
          <a:xfrm rot="10800000">
            <a:off x="0" y="1965249"/>
            <a:ext cx="9144000" cy="1588"/>
          </a:xfrm>
          <a:prstGeom prst="line">
            <a:avLst/>
          </a:prstGeom>
          <a:ln w="38100" cmpd="sng"/>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5943600" y="2588191"/>
            <a:ext cx="952508"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0" name="Straight Arrow Connector 19"/>
          <p:cNvCxnSpPr/>
          <p:nvPr/>
        </p:nvCxnSpPr>
        <p:spPr bwMode="auto">
          <a:xfrm flipH="1" flipV="1">
            <a:off x="5724820" y="2588191"/>
            <a:ext cx="142587" cy="902652"/>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cxnSp>
        <p:nvCxnSpPr>
          <p:cNvPr id="21" name="Straight Arrow Connector 20"/>
          <p:cNvCxnSpPr/>
          <p:nvPr/>
        </p:nvCxnSpPr>
        <p:spPr bwMode="auto">
          <a:xfrm flipV="1">
            <a:off x="4800598" y="2588191"/>
            <a:ext cx="924222" cy="902660"/>
          </a:xfrm>
          <a:prstGeom prst="straightConnector1">
            <a:avLst/>
          </a:prstGeom>
          <a:solidFill>
            <a:srgbClr val="FFCC99"/>
          </a:solidFill>
          <a:ln w="25400" cap="flat" cmpd="sng" algn="ctr">
            <a:solidFill>
              <a:schemeClr val="tx1">
                <a:lumMod val="65000"/>
                <a:lumOff val="35000"/>
              </a:schemeClr>
            </a:solidFill>
            <a:prstDash val="sysDash"/>
            <a:round/>
            <a:headEnd type="arrow" w="med" len="med"/>
            <a:tailEnd type="arrow"/>
          </a:ln>
          <a:effectLst/>
        </p:spPr>
      </p:cxnSp>
      <p:sp>
        <p:nvSpPr>
          <p:cNvPr id="44" name="TextBox 30"/>
          <p:cNvSpPr txBox="1">
            <a:spLocks noChangeArrowheads="1"/>
          </p:cNvSpPr>
          <p:nvPr/>
        </p:nvSpPr>
        <p:spPr bwMode="auto">
          <a:xfrm>
            <a:off x="1" y="1052439"/>
            <a:ext cx="1800425" cy="830997"/>
          </a:xfrm>
          <a:prstGeom prst="rect">
            <a:avLst/>
          </a:prstGeom>
          <a:noFill/>
          <a:ln w="9525">
            <a:noFill/>
            <a:miter lim="800000"/>
            <a:headEnd/>
            <a:tailEnd/>
          </a:ln>
        </p:spPr>
        <p:txBody>
          <a:bodyPr wrap="square">
            <a:spAutoFit/>
          </a:bodyPr>
          <a:lstStyle/>
          <a:p>
            <a:r>
              <a:rPr lang="en-US" sz="2400" b="1" dirty="0" smtClean="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Front End Layer</a:t>
            </a:r>
            <a:endParaRPr lang="en-US" sz="2400" b="1" dirty="0">
              <a:solidFill>
                <a:srgbClr val="7030A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7" name="Rectangle 46"/>
          <p:cNvSpPr/>
          <p:nvPr/>
        </p:nvSpPr>
        <p:spPr bwMode="auto">
          <a:xfrm>
            <a:off x="2030062"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5" name="Line 26"/>
          <p:cNvSpPr>
            <a:spLocks noChangeShapeType="1"/>
          </p:cNvSpPr>
          <p:nvPr/>
        </p:nvSpPr>
        <p:spPr bwMode="auto">
          <a:xfrm>
            <a:off x="5152153" y="747638"/>
            <a:ext cx="0" cy="457200"/>
          </a:xfrm>
          <a:prstGeom prst="line">
            <a:avLst/>
          </a:prstGeom>
          <a:noFill/>
          <a:ln w="31750">
            <a:solidFill>
              <a:srgbClr val="C00000"/>
            </a:solidFill>
            <a:round/>
            <a:headEnd type="none" w="med" len="med"/>
            <a:tailEnd type="triangle" w="med" len="med"/>
          </a:ln>
          <a:effectLst/>
        </p:spPr>
        <p:txBody>
          <a:bodyPr>
            <a:spAutoFit/>
          </a:bodyPr>
          <a:lstStyle/>
          <a:p>
            <a:endParaRPr lang="en-US">
              <a:solidFill>
                <a:prstClr val="white"/>
              </a:solidFill>
            </a:endParaRPr>
          </a:p>
        </p:txBody>
      </p:sp>
      <p:sp>
        <p:nvSpPr>
          <p:cNvPr id="56" name="TextBox 30"/>
          <p:cNvSpPr txBox="1">
            <a:spLocks noChangeArrowheads="1"/>
          </p:cNvSpPr>
          <p:nvPr/>
        </p:nvSpPr>
        <p:spPr bwMode="auto">
          <a:xfrm>
            <a:off x="5236838" y="684725"/>
            <a:ext cx="2809423" cy="369332"/>
          </a:xfrm>
          <a:prstGeom prst="rect">
            <a:avLst/>
          </a:prstGeom>
          <a:noFill/>
          <a:ln w="9525">
            <a:noFill/>
            <a:miter lim="800000"/>
            <a:headEnd/>
            <a:tailEnd/>
          </a:ln>
        </p:spPr>
        <p:txBody>
          <a:bodyPr wrap="none">
            <a:spAutoFit/>
          </a:bodyPr>
          <a:lstStyle/>
          <a:p>
            <a:r>
              <a:rPr lang="en-US" b="1" dirty="0" smtClean="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Incoming Write Request</a:t>
            </a:r>
            <a:endParaRPr lang="en-US" b="1" dirty="0">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0" name="Rounded Rectangle 59"/>
          <p:cNvSpPr/>
          <p:nvPr/>
        </p:nvSpPr>
        <p:spPr bwMode="auto">
          <a:xfrm>
            <a:off x="3043583" y="545917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1" name="Rounded Rectangle 60"/>
          <p:cNvSpPr/>
          <p:nvPr/>
        </p:nvSpPr>
        <p:spPr bwMode="auto">
          <a:xfrm>
            <a:off x="3050055" y="4737849"/>
            <a:ext cx="434293" cy="40862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2" name="Rounded Rectangle 61"/>
          <p:cNvSpPr/>
          <p:nvPr/>
        </p:nvSpPr>
        <p:spPr bwMode="auto">
          <a:xfrm>
            <a:off x="2557173" y="349762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4" name="Rounded Rectangle 63"/>
          <p:cNvSpPr/>
          <p:nvPr/>
        </p:nvSpPr>
        <p:spPr bwMode="auto">
          <a:xfrm>
            <a:off x="3856908" y="349762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6" name="Rounded Rectangle 65"/>
          <p:cNvSpPr/>
          <p:nvPr/>
        </p:nvSpPr>
        <p:spPr bwMode="auto">
          <a:xfrm>
            <a:off x="5156642" y="349762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7" name="Rounded Rectangle 66"/>
          <p:cNvSpPr/>
          <p:nvPr/>
        </p:nvSpPr>
        <p:spPr bwMode="auto">
          <a:xfrm>
            <a:off x="6456378" y="349762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8" name="Rounded Rectangle 67"/>
          <p:cNvSpPr/>
          <p:nvPr/>
        </p:nvSpPr>
        <p:spPr bwMode="auto">
          <a:xfrm>
            <a:off x="5456960" y="207096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a:t>
            </a:r>
          </a:p>
          <a:p>
            <a:pPr algn="ctr">
              <a:defRPr/>
            </a:pPr>
            <a:r>
              <a:rPr lang="en-US" b="1"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Master</a:t>
            </a:r>
            <a:endParaRPr lang="en-US" b="1" dirty="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3" name="Rectangle 72"/>
          <p:cNvSpPr/>
          <p:nvPr/>
        </p:nvSpPr>
        <p:spPr bwMode="auto">
          <a:xfrm>
            <a:off x="3402013"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4" name="Rectangle 73"/>
          <p:cNvSpPr/>
          <p:nvPr/>
        </p:nvSpPr>
        <p:spPr bwMode="auto">
          <a:xfrm>
            <a:off x="4773964"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ectangle 74"/>
          <p:cNvSpPr/>
          <p:nvPr/>
        </p:nvSpPr>
        <p:spPr bwMode="auto">
          <a:xfrm>
            <a:off x="6145916"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6" name="Rectangle 75"/>
          <p:cNvSpPr/>
          <p:nvPr/>
        </p:nvSpPr>
        <p:spPr bwMode="auto">
          <a:xfrm>
            <a:off x="7517865" y="1281039"/>
            <a:ext cx="685800" cy="276999"/>
          </a:xfrm>
          <a:prstGeom prst="rect">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lang="en-US" sz="1200"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FE</a:t>
            </a:r>
            <a:endParaRPr lang="en-US" sz="1200"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7" name="Rounded Rectangle 76"/>
          <p:cNvSpPr/>
          <p:nvPr/>
        </p:nvSpPr>
        <p:spPr bwMode="auto">
          <a:xfrm>
            <a:off x="7684615" y="2230647"/>
            <a:ext cx="1038100" cy="715089"/>
          </a:xfrm>
          <a:prstGeom prst="roundRect">
            <a:avLst/>
          </a:prstGeom>
          <a:solidFill>
            <a:srgbClr val="0070C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square">
            <a:spAutoFit/>
          </a:bodyPr>
          <a:lstStyle/>
          <a:p>
            <a:pPr algn="ctr">
              <a:defRPr/>
            </a:pPr>
            <a:r>
              <a:rPr lang="en-US" b="1" dirty="0" smtClean="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Lock Service</a:t>
            </a:r>
            <a:endParaRPr lang="en-US" b="1" dirty="0">
              <a:solidFill>
                <a:srgbClr val="FFFF00"/>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78" name="Straight Arrow Connector 77"/>
          <p:cNvCxnSpPr>
            <a:stCxn id="77" idx="1"/>
            <a:endCxn id="68" idx="3"/>
          </p:cNvCxnSpPr>
          <p:nvPr/>
        </p:nvCxnSpPr>
        <p:spPr bwMode="auto">
          <a:xfrm flipH="1" flipV="1">
            <a:off x="6495060" y="2581742"/>
            <a:ext cx="1189555" cy="6450"/>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cxnSp>
        <p:nvCxnSpPr>
          <p:cNvPr id="81" name="Straight Arrow Connector 80"/>
          <p:cNvCxnSpPr>
            <a:endCxn id="67" idx="0"/>
          </p:cNvCxnSpPr>
          <p:nvPr/>
        </p:nvCxnSpPr>
        <p:spPr bwMode="auto">
          <a:xfrm flipH="1">
            <a:off x="6975428" y="2872598"/>
            <a:ext cx="709188" cy="625029"/>
          </a:xfrm>
          <a:prstGeom prst="straightConnector1">
            <a:avLst/>
          </a:prstGeom>
          <a:solidFill>
            <a:srgbClr val="FFCC99"/>
          </a:solidFill>
          <a:ln w="25400" cap="flat" cmpd="sng" algn="ctr">
            <a:solidFill>
              <a:schemeClr val="accent2">
                <a:lumMod val="50000"/>
              </a:schemeClr>
            </a:solidFill>
            <a:prstDash val="dashDot"/>
            <a:round/>
            <a:headEnd type="none" w="med" len="med"/>
            <a:tailEnd type="none"/>
          </a:ln>
          <a:effectLst/>
        </p:spPr>
      </p:cxnSp>
      <p:sp>
        <p:nvSpPr>
          <p:cNvPr id="85" name="Oval 84"/>
          <p:cNvSpPr/>
          <p:nvPr/>
        </p:nvSpPr>
        <p:spPr bwMode="auto">
          <a:xfrm>
            <a:off x="4726361" y="860281"/>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6" name="Oval 85"/>
          <p:cNvSpPr/>
          <p:nvPr/>
        </p:nvSpPr>
        <p:spPr bwMode="auto">
          <a:xfrm>
            <a:off x="4849729" y="5530735"/>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7" name="Oval 86"/>
          <p:cNvSpPr/>
          <p:nvPr/>
        </p:nvSpPr>
        <p:spPr bwMode="auto">
          <a:xfrm>
            <a:off x="6077793" y="5749213"/>
            <a:ext cx="246808" cy="337066"/>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prstClr val="white"/>
                  </a:gs>
                  <a:gs pos="100000">
                    <a:prstClr val="white"/>
                  </a:gs>
                </a:gsLst>
                <a:lin ang="5400000" scaled="0"/>
              </a:gradFill>
            </a:endParaRPr>
          </a:p>
        </p:txBody>
      </p:sp>
      <p:sp>
        <p:nvSpPr>
          <p:cNvPr id="88" name="Line 26"/>
          <p:cNvSpPr>
            <a:spLocks noChangeShapeType="1"/>
          </p:cNvSpPr>
          <p:nvPr/>
        </p:nvSpPr>
        <p:spPr bwMode="auto">
          <a:xfrm flipV="1">
            <a:off x="6264409" y="5270111"/>
            <a:ext cx="567307" cy="479102"/>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0" name="Line 26"/>
          <p:cNvSpPr>
            <a:spLocks noChangeShapeType="1"/>
          </p:cNvSpPr>
          <p:nvPr/>
        </p:nvSpPr>
        <p:spPr bwMode="auto">
          <a:xfrm>
            <a:off x="4138985" y="3984115"/>
            <a:ext cx="756023" cy="1427335"/>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1" name="Line 26"/>
          <p:cNvSpPr>
            <a:spLocks noChangeShapeType="1"/>
          </p:cNvSpPr>
          <p:nvPr/>
        </p:nvSpPr>
        <p:spPr bwMode="auto">
          <a:xfrm flipH="1">
            <a:off x="4138985" y="1419538"/>
            <a:ext cx="793243" cy="207808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2" name="Line 26"/>
          <p:cNvSpPr>
            <a:spLocks noChangeShapeType="1"/>
          </p:cNvSpPr>
          <p:nvPr/>
        </p:nvSpPr>
        <p:spPr bwMode="auto">
          <a:xfrm flipH="1">
            <a:off x="4973132" y="699460"/>
            <a:ext cx="0" cy="658709"/>
          </a:xfrm>
          <a:prstGeom prst="line">
            <a:avLst/>
          </a:prstGeom>
          <a:noFill/>
          <a:ln w="31750">
            <a:solidFill>
              <a:schemeClr val="accent2">
                <a:lumMod val="75000"/>
              </a:schemeClr>
            </a:solidFill>
            <a:round/>
            <a:headEnd type="triangle" w="med" len="med"/>
            <a:tailEnd type="none" w="med" len="med"/>
          </a:ln>
          <a:effectLst/>
        </p:spPr>
        <p:txBody>
          <a:bodyPr wrap="square">
            <a:spAutoFit/>
          </a:bodyPr>
          <a:lstStyle/>
          <a:p>
            <a:endParaRPr lang="en-US">
              <a:solidFill>
                <a:prstClr val="white"/>
              </a:solidFill>
            </a:endParaRPr>
          </a:p>
        </p:txBody>
      </p:sp>
      <p:sp>
        <p:nvSpPr>
          <p:cNvPr id="93" name="TextBox 30"/>
          <p:cNvSpPr txBox="1">
            <a:spLocks noChangeArrowheads="1"/>
          </p:cNvSpPr>
          <p:nvPr/>
        </p:nvSpPr>
        <p:spPr bwMode="auto">
          <a:xfrm>
            <a:off x="4423184" y="817164"/>
            <a:ext cx="587020" cy="369332"/>
          </a:xfrm>
          <a:prstGeom prst="rect">
            <a:avLst/>
          </a:prstGeom>
          <a:noFill/>
          <a:ln w="9525">
            <a:noFill/>
            <a:miter lim="800000"/>
            <a:headEnd/>
            <a:tailEnd/>
          </a:ln>
        </p:spPr>
        <p:txBody>
          <a:bodyPr wrap="none">
            <a:spAutoFit/>
          </a:bodyPr>
          <a:lstStyle/>
          <a:p>
            <a:r>
              <a:rPr lang="en-US" b="1" dirty="0" err="1" smtClean="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Ack</a:t>
            </a:r>
            <a:endParaRPr lang="en-US" b="1" dirty="0">
              <a:solidFill>
                <a:schemeClr val="accent2"/>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95" name="Straight Arrow Connector 94"/>
          <p:cNvCxnSpPr/>
          <p:nvPr/>
        </p:nvCxnSpPr>
        <p:spPr>
          <a:xfrm flipH="1">
            <a:off x="4369487" y="1558038"/>
            <a:ext cx="740906" cy="1939589"/>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6" name="Straight Arrow Connector 95"/>
          <p:cNvCxnSpPr>
            <a:stCxn id="64" idx="2"/>
            <a:endCxn id="34" idx="0"/>
          </p:cNvCxnSpPr>
          <p:nvPr/>
        </p:nvCxnSpPr>
        <p:spPr>
          <a:xfrm>
            <a:off x="4375958" y="4519183"/>
            <a:ext cx="556271" cy="800461"/>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5143501" y="5530735"/>
            <a:ext cx="832508" cy="218478"/>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V="1">
            <a:off x="6201196" y="5091043"/>
            <a:ext cx="656804" cy="548932"/>
          </a:xfrm>
          <a:prstGeom prst="straightConnector1">
            <a:avLst/>
          </a:prstGeom>
          <a:ln w="31750">
            <a:solidFill>
              <a:srgbClr val="C00000"/>
            </a:solidFill>
            <a:tailEnd type="arrow"/>
          </a:ln>
          <a:effectLst/>
        </p:spPr>
        <p:style>
          <a:lnRef idx="2">
            <a:schemeClr val="accent3"/>
          </a:lnRef>
          <a:fillRef idx="0">
            <a:schemeClr val="accent3"/>
          </a:fillRef>
          <a:effectRef idx="1">
            <a:schemeClr val="accent3"/>
          </a:effectRef>
          <a:fontRef idx="minor">
            <a:schemeClr val="tx1"/>
          </a:fontRef>
        </p:style>
      </p:cxnSp>
      <p:sp>
        <p:nvSpPr>
          <p:cNvPr id="106" name="TextBox 30"/>
          <p:cNvSpPr txBox="1">
            <a:spLocks noChangeArrowheads="1"/>
          </p:cNvSpPr>
          <p:nvPr/>
        </p:nvSpPr>
        <p:spPr bwMode="auto">
          <a:xfrm>
            <a:off x="62559" y="2861111"/>
            <a:ext cx="1800425" cy="830997"/>
          </a:xfrm>
          <a:prstGeom prst="rect">
            <a:avLst/>
          </a:prstGeom>
          <a:noFill/>
          <a:ln w="9525">
            <a:noFill/>
            <a:miter lim="800000"/>
            <a:headEnd/>
            <a:tailEnd/>
          </a:ln>
        </p:spPr>
        <p:txBody>
          <a:bodyPr wrap="square">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Layer</a:t>
            </a:r>
            <a:endParaRPr lang="en-US" sz="2400" b="1" dirty="0">
              <a:solidFill>
                <a:schemeClr val="accent2">
                  <a:lumMod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7" name="TextBox 30"/>
          <p:cNvSpPr txBox="1">
            <a:spLocks noChangeArrowheads="1"/>
          </p:cNvSpPr>
          <p:nvPr/>
        </p:nvSpPr>
        <p:spPr bwMode="auto">
          <a:xfrm>
            <a:off x="62559" y="5157044"/>
            <a:ext cx="1800425" cy="830997"/>
          </a:xfrm>
          <a:prstGeom prst="rect">
            <a:avLst/>
          </a:prstGeom>
          <a:noFill/>
          <a:ln w="9525">
            <a:noFill/>
            <a:miter lim="800000"/>
            <a:headEnd/>
            <a:tailEnd/>
          </a:ln>
        </p:spPr>
        <p:txBody>
          <a:bodyPr wrap="square">
            <a:spAutoFit/>
          </a:bodyPr>
          <a:lstStyle/>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 </a:t>
            </a:r>
          </a:p>
          <a:p>
            <a:r>
              <a:rPr lang="en-US" sz="2400" b="1" dirty="0" smtClean="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Layer</a:t>
            </a:r>
            <a:endParaRPr lang="en-US" sz="2400" b="1" dirty="0">
              <a:solidFill>
                <a:schemeClr val="accen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9466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500" fill="hold"/>
                                        <p:tgtEl>
                                          <p:spTgt spid="85"/>
                                        </p:tgtEl>
                                        <p:attrNameLst>
                                          <p:attrName>ppt_x</p:attrName>
                                        </p:attrNameLst>
                                      </p:cBhvr>
                                      <p:tavLst>
                                        <p:tav tm="0">
                                          <p:val>
                                            <p:strVal val="#ppt_x"/>
                                          </p:val>
                                        </p:tav>
                                        <p:tav tm="100000">
                                          <p:val>
                                            <p:strVal val="#ppt_x"/>
                                          </p:val>
                                        </p:tav>
                                      </p:tavLst>
                                    </p:anim>
                                    <p:anim calcmode="lin" valueType="num">
                                      <p:cBhvr additive="base">
                                        <p:cTn id="8" dur="500" fill="hold"/>
                                        <p:tgtEl>
                                          <p:spTgt spid="8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55561E-6 2.77556E-17 L -0.08232 0.34676 " pathEditMode="relative" rAng="0" ptsTypes="AA">
                                      <p:cBhvr>
                                        <p:cTn id="20" dur="1000" fill="hold"/>
                                        <p:tgtEl>
                                          <p:spTgt spid="85"/>
                                        </p:tgtEl>
                                        <p:attrNameLst>
                                          <p:attrName>ppt_x</p:attrName>
                                          <p:attrName>ppt_y</p:attrName>
                                        </p:attrNameLst>
                                      </p:cBhvr>
                                      <p:rCtr x="-4116" y="17338"/>
                                    </p:animMotion>
                                  </p:childTnLst>
                                </p:cTn>
                              </p:par>
                              <p:par>
                                <p:cTn id="21" presetID="22" presetClass="entr" presetSubtype="1"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up)">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repeatCount="2000" fill="hold" grpId="0" nodeType="clickEffect">
                                  <p:stCondLst>
                                    <p:cond delay="0"/>
                                  </p:stCondLst>
                                  <p:childTnLst>
                                    <p:animEffect transition="out" filter="fade">
                                      <p:cBhvr>
                                        <p:cTn id="27" dur="500" tmFilter="0, 0; .2, .5; .8, .5; 1, 0"/>
                                        <p:tgtEl>
                                          <p:spTgt spid="64"/>
                                        </p:tgtEl>
                                      </p:cBhvr>
                                    </p:animEffect>
                                    <p:animScale>
                                      <p:cBhvr>
                                        <p:cTn id="28" dur="250" autoRev="1" fill="hold"/>
                                        <p:tgtEl>
                                          <p:spTgt spid="64"/>
                                        </p:tgtEl>
                                      </p:cBhvr>
                                      <p:by x="105000" y="105000"/>
                                    </p:animScale>
                                  </p:childTnLst>
                                </p:cTn>
                              </p:par>
                            </p:childTnLst>
                          </p:cTn>
                        </p:par>
                        <p:par>
                          <p:cTn id="29" fill="hold">
                            <p:stCondLst>
                              <p:cond delay="1000"/>
                            </p:stCondLst>
                            <p:childTnLst>
                              <p:par>
                                <p:cTn id="30" presetID="42" presetClass="path" presetSubtype="0" accel="50000" decel="50000" fill="hold" grpId="2" nodeType="afterEffect">
                                  <p:stCondLst>
                                    <p:cond delay="0"/>
                                  </p:stCondLst>
                                  <p:childTnLst>
                                    <p:animMotion origin="layout" path="M -0.08206 0.425 L 0.00989 0.65 " pathEditMode="relative" rAng="0" ptsTypes="AA">
                                      <p:cBhvr>
                                        <p:cTn id="31" dur="1000" fill="hold"/>
                                        <p:tgtEl>
                                          <p:spTgt spid="85"/>
                                        </p:tgtEl>
                                        <p:attrNameLst>
                                          <p:attrName>ppt_x</p:attrName>
                                          <p:attrName>ppt_y</p:attrName>
                                        </p:attrNameLst>
                                      </p:cBhvr>
                                      <p:rCtr x="4598" y="11250"/>
                                    </p:animMotion>
                                  </p:childTnLst>
                                </p:cTn>
                              </p:par>
                              <p:par>
                                <p:cTn id="32" presetID="22" presetClass="entr" presetSubtype="1"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up)">
                                      <p:cBhvr>
                                        <p:cTn id="34" dur="500"/>
                                        <p:tgtEl>
                                          <p:spTgt spid="96"/>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childTnLst>
                          </p:cTn>
                        </p:par>
                        <p:par>
                          <p:cTn id="39" fill="hold">
                            <p:stCondLst>
                              <p:cond delay="2500"/>
                            </p:stCondLst>
                            <p:childTnLst>
                              <p:par>
                                <p:cTn id="40" presetID="42" presetClass="path" presetSubtype="0" accel="50000" decel="50000" fill="hold" grpId="3" nodeType="afterEffect">
                                  <p:stCondLst>
                                    <p:cond delay="0"/>
                                  </p:stCondLst>
                                  <p:childTnLst>
                                    <p:animMotion origin="layout" path="M 0.00989 0.65 L 0.15043 0.69282 " pathEditMode="relative" rAng="0" ptsTypes="AA">
                                      <p:cBhvr>
                                        <p:cTn id="41" dur="1000" fill="hold"/>
                                        <p:tgtEl>
                                          <p:spTgt spid="85"/>
                                        </p:tgtEl>
                                        <p:attrNameLst>
                                          <p:attrName>ppt_x</p:attrName>
                                          <p:attrName>ppt_y</p:attrName>
                                        </p:attrNameLst>
                                      </p:cBhvr>
                                      <p:rCtr x="7020" y="2130"/>
                                    </p:animMotion>
                                  </p:childTnLst>
                                </p:cTn>
                              </p:par>
                              <p:par>
                                <p:cTn id="42" presetID="22" presetClass="entr" presetSubtype="1"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up)">
                                      <p:cBhvr>
                                        <p:cTn id="44" dur="500"/>
                                        <p:tgtEl>
                                          <p:spTgt spid="9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par>
                          <p:cTn id="49" fill="hold">
                            <p:stCondLst>
                              <p:cond delay="4000"/>
                            </p:stCondLst>
                            <p:childTnLst>
                              <p:par>
                                <p:cTn id="50" presetID="42" presetClass="path" presetSubtype="0" accel="50000" decel="50000" fill="hold" grpId="4" nodeType="afterEffect">
                                  <p:stCondLst>
                                    <p:cond delay="0"/>
                                  </p:stCondLst>
                                  <p:childTnLst>
                                    <p:animMotion origin="layout" path="M 0.15043 0.69282 L 0.23964 0.60602 " pathEditMode="relative" rAng="0" ptsTypes="AA">
                                      <p:cBhvr>
                                        <p:cTn id="51" dur="1000" fill="hold"/>
                                        <p:tgtEl>
                                          <p:spTgt spid="85"/>
                                        </p:tgtEl>
                                        <p:attrNameLst>
                                          <p:attrName>ppt_x</p:attrName>
                                          <p:attrName>ppt_y</p:attrName>
                                        </p:attrNameLst>
                                      </p:cBhvr>
                                      <p:rCtr x="4454" y="-4352"/>
                                    </p:animMotion>
                                  </p:childTnLst>
                                </p:cTn>
                              </p:par>
                              <p:par>
                                <p:cTn id="52" presetID="22" presetClass="entr" presetSubtype="4"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down)">
                                      <p:cBhvr>
                                        <p:cTn id="54" dur="500"/>
                                        <p:tgtEl>
                                          <p:spTgt spid="10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right)">
                                      <p:cBhvr>
                                        <p:cTn id="59" dur="500"/>
                                        <p:tgtEl>
                                          <p:spTgt spid="88"/>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down)">
                                      <p:cBhvr>
                                        <p:cTn id="67" dur="500"/>
                                        <p:tgtEl>
                                          <p:spTgt spid="90"/>
                                        </p:tgtEl>
                                      </p:cBhvr>
                                    </p:animEffect>
                                  </p:childTnLst>
                                </p:cTn>
                              </p:par>
                            </p:childTnLst>
                          </p:cTn>
                        </p:par>
                        <p:par>
                          <p:cTn id="68" fill="hold">
                            <p:stCondLst>
                              <p:cond delay="1500"/>
                            </p:stCondLst>
                            <p:childTnLst>
                              <p:par>
                                <p:cTn id="69" presetID="22" presetClass="entr" presetSubtype="4" fill="hold" grpId="0"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wipe(down)">
                                      <p:cBhvr>
                                        <p:cTn id="71" dur="500"/>
                                        <p:tgtEl>
                                          <p:spTgt spid="91"/>
                                        </p:tgtEl>
                                      </p:cBhvr>
                                    </p:animEffect>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wipe(down)">
                                      <p:cBhvr>
                                        <p:cTn id="75" dur="500"/>
                                        <p:tgtEl>
                                          <p:spTgt spid="9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5" grpId="0" animBg="1"/>
      <p:bldP spid="56" grpId="0"/>
      <p:bldP spid="64" grpId="0" animBg="1"/>
      <p:bldP spid="85" grpId="0" animBg="1"/>
      <p:bldP spid="85" grpId="1" animBg="1"/>
      <p:bldP spid="85" grpId="2" animBg="1"/>
      <p:bldP spid="85" grpId="3" animBg="1"/>
      <p:bldP spid="85" grpId="4" animBg="1"/>
      <p:bldP spid="86" grpId="0" animBg="1"/>
      <p:bldP spid="87" grpId="0" animBg="1"/>
      <p:bldP spid="88" grpId="0" animBg="1"/>
      <p:bldP spid="90" grpId="0" animBg="1"/>
      <p:bldP spid="91" grpId="0" animBg="1"/>
      <p:bldP spid="92"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val="2278389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val="161584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1462945534"/>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381193063"/>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346231" y="50558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8126325" y="495905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731934" y="3730152"/>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46296" y="3921363"/>
            <a:ext cx="958917" cy="839788"/>
            <a:chOff x="6598834" y="2590800"/>
            <a:chExt cx="904027" cy="515901"/>
          </a:xfrm>
        </p:grpSpPr>
        <p:pic>
          <p:nvPicPr>
            <p:cNvPr id="33"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598834" y="2596201"/>
              <a:ext cx="904027"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0539" y="1802411"/>
            <a:ext cx="1056701" cy="960148"/>
            <a:chOff x="6623840" y="2590800"/>
            <a:chExt cx="854030" cy="502752"/>
          </a:xfrm>
        </p:grpSpPr>
        <p:pic>
          <p:nvPicPr>
            <p:cNvPr id="38" name="Picture 3" descr="C:\Users\jwan\AppData\Local\Microsoft\Windows\Temporary Internet Files\Content.IE5\11J3FAO3\MCSG00099_0000[1].wmf"/>
            <p:cNvPicPr>
              <a:picLocks noChangeAspect="1" noChangeArrowheads="1"/>
            </p:cNvPicPr>
            <p:nvPr/>
          </p:nvPicPr>
          <p:blipFill>
            <a:blip r:embed="rId3" cstate="print"/>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30"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13246" y="3091750"/>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3970135064"/>
              </p:ext>
            </p:extLst>
          </p:nvPr>
        </p:nvGraphicFramePr>
        <p:xfrm>
          <a:off x="3550248" y="1481064"/>
          <a:ext cx="1794097" cy="21161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40455" y="4392372"/>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107485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1272</Words>
  <Application>Microsoft Office PowerPoint</Application>
  <PresentationFormat>On-screen Show (4:3)</PresentationFormat>
  <Paragraphs>507</Paragraphs>
  <Slides>24</Slides>
  <Notes>7</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Microsoft Azure Storage</vt:lpstr>
      <vt:lpstr>Windows Azure Storage</vt:lpstr>
      <vt:lpstr>Storage Stamps</vt:lpstr>
      <vt:lpstr>Storage Stamp Architecture</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Windows Azure Storage</vt:lpstr>
      <vt:lpstr> </vt:lpstr>
      <vt:lpstr>Providing Consistency for Log Streams</vt:lpstr>
      <vt:lpstr>Each RangePartition – Log Structured Merge-Tree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quang anh</cp:lastModifiedBy>
  <cp:revision>9</cp:revision>
  <dcterms:created xsi:type="dcterms:W3CDTF">2006-08-16T00:00:00Z</dcterms:created>
  <dcterms:modified xsi:type="dcterms:W3CDTF">2012-10-23T03:05:26Z</dcterms:modified>
</cp:coreProperties>
</file>