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1" r:id="rId3"/>
    <p:sldId id="262" r:id="rId4"/>
    <p:sldId id="258" r:id="rId5"/>
    <p:sldId id="263" r:id="rId6"/>
    <p:sldId id="257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15F8-3232-4F59-8F75-02B487CB84C0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A77ED-69A3-485D-B9AA-58622F8B0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76600"/>
            <a:ext cx="8229600" cy="1143000"/>
          </a:xfrm>
        </p:spPr>
        <p:txBody>
          <a:bodyPr/>
          <a:lstStyle/>
          <a:p>
            <a:r>
              <a:rPr lang="en-US" dirty="0" smtClean="0"/>
              <a:t>Network Partition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for </a:t>
            </a:r>
            <a:r>
              <a:rPr lang="en-US" sz="3600" b="1" dirty="0" smtClean="0"/>
              <a:t>Data Streams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6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6" y="2296456"/>
            <a:ext cx="1380515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3201" y="4277515"/>
            <a:ext cx="25908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2" name="Content Placeholder 2"/>
          <p:cNvSpPr>
            <a:spLocks noGrp="1"/>
          </p:cNvSpPr>
          <p:nvPr>
            <p:ph sz="half" idx="2"/>
          </p:nvPr>
        </p:nvSpPr>
        <p:spPr>
          <a:xfrm>
            <a:off x="218995" y="1165321"/>
            <a:ext cx="3440790" cy="208057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For Data Streams, Partition Layer only reads from offsets returned from successful appends </a:t>
            </a:r>
          </a:p>
          <a:p>
            <a:pPr lvl="1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Committed on all replicas</a:t>
            </a:r>
          </a:p>
          <a:p>
            <a:pPr lvl="1"/>
            <a:r>
              <a:rPr lang="en-US" sz="16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Row and Blob Data Streams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Offset valid on any replica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756675" y="5262398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918997" y="5239383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083038" y="5239382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31088" y="3005798"/>
            <a:ext cx="23308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to read from EN3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88075" y="1651470"/>
            <a:ext cx="21370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41780" y="4914126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1962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/>
      <p:bldP spid="73" grpId="0" animBg="1"/>
      <p:bldP spid="52" grpId="0" build="p"/>
      <p:bldP spid="53" grpId="0" animBg="1"/>
      <p:bldP spid="54" grpId="0" animBg="1"/>
      <p:bldP spid="55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for </a:t>
            </a:r>
            <a:r>
              <a:rPr lang="en-US" sz="3600" b="1" dirty="0" smtClean="0"/>
              <a:t>Log Streams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5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4996331" y="1603512"/>
            <a:ext cx="2310789" cy="132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041750" y="492285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19338" y="2136592"/>
            <a:ext cx="2291562" cy="18920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2643" y="1158483"/>
            <a:ext cx="19220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cxnSp>
        <p:nvCxnSpPr>
          <p:cNvPr id="67" name="Straight Arrow Connector 66"/>
          <p:cNvCxnSpPr>
            <a:endCxn id="16" idx="0"/>
          </p:cNvCxnSpPr>
          <p:nvPr/>
        </p:nvCxnSpPr>
        <p:spPr>
          <a:xfrm flipH="1">
            <a:off x="3673465" y="2175252"/>
            <a:ext cx="695920" cy="190641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2"/>
          </p:cNvCxnSpPr>
          <p:nvPr/>
        </p:nvCxnSpPr>
        <p:spPr>
          <a:xfrm>
            <a:off x="4541691" y="2136592"/>
            <a:ext cx="700941" cy="10041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y 69"/>
          <p:cNvSpPr/>
          <p:nvPr/>
        </p:nvSpPr>
        <p:spPr bwMode="auto">
          <a:xfrm>
            <a:off x="4651418" y="2247249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1" name="Content Placeholder 2"/>
          <p:cNvSpPr>
            <a:spLocks noGrp="1"/>
          </p:cNvSpPr>
          <p:nvPr>
            <p:ph sz="half" idx="2"/>
          </p:nvPr>
        </p:nvSpPr>
        <p:spPr>
          <a:xfrm>
            <a:off x="175161" y="904268"/>
            <a:ext cx="3165142" cy="2505301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Logs are used on partition load</a:t>
            </a:r>
          </a:p>
          <a:p>
            <a:pPr marL="325424" lvl="1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 and Metadata log streams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Check commit length first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Only read from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Unsealed replica if all replicas have the same commit length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A sealed replica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77545" y="3185627"/>
            <a:ext cx="25632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71920" y="2816295"/>
            <a:ext cx="1334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Seal Extent</a:t>
            </a:r>
          </a:p>
        </p:txBody>
      </p:sp>
      <p:cxnSp>
        <p:nvCxnSpPr>
          <p:cNvPr id="86" name="Straight Arrow Connector 85"/>
          <p:cNvCxnSpPr>
            <a:stCxn id="7" idx="3"/>
            <a:endCxn id="56" idx="1"/>
          </p:cNvCxnSpPr>
          <p:nvPr/>
        </p:nvCxnSpPr>
        <p:spPr>
          <a:xfrm>
            <a:off x="5004641" y="1769442"/>
            <a:ext cx="2320532" cy="241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84000" y="1826531"/>
            <a:ext cx="19949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 EN1, EN2 for loading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5" y="2296456"/>
            <a:ext cx="1482880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822807" y="2136592"/>
            <a:ext cx="2288093" cy="1896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676935" y="2175252"/>
            <a:ext cx="692451" cy="191104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90874" y="4277515"/>
            <a:ext cx="225600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55520" y="21579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ltiply 53"/>
          <p:cNvSpPr/>
          <p:nvPr/>
        </p:nvSpPr>
        <p:spPr bwMode="auto">
          <a:xfrm>
            <a:off x="4765247" y="22686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936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27" grpId="0" animBg="1"/>
      <p:bldP spid="61" grpId="0"/>
      <p:bldP spid="70" grpId="0" animBg="1"/>
      <p:bldP spid="71" grpId="0" build="p"/>
      <p:bldP spid="84" grpId="0"/>
      <p:bldP spid="85" grpId="0"/>
      <p:bldP spid="85" grpId="1"/>
      <p:bldP spid="91" grpId="0"/>
      <p:bldP spid="38" grpId="0"/>
      <p:bldP spid="73" grpId="0" animBg="1"/>
      <p:bldP spid="54" grpId="0" animBg="1"/>
      <p:bldP spid="5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to the </a:t>
            </a:r>
            <a:r>
              <a:rPr lang="en-US" dirty="0"/>
              <a:t>CAP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8874587" cy="526173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Layering and co-design provides </a:t>
            </a:r>
            <a:r>
              <a:rPr lang="en-US" sz="2400" dirty="0"/>
              <a:t>extra </a:t>
            </a:r>
            <a:r>
              <a:rPr lang="en-US" sz="2400" dirty="0" smtClean="0"/>
              <a:t>flexibility to achieve “C” and “A” at same time while being partition/failure tolerant for our fault model</a:t>
            </a:r>
            <a:endParaRPr lang="en-US" sz="2400" dirty="0"/>
          </a:p>
          <a:p>
            <a:pPr lvl="1"/>
            <a:r>
              <a:rPr lang="en-US" sz="2400" dirty="0" smtClean="0"/>
              <a:t>Stream Layer</a:t>
            </a:r>
          </a:p>
          <a:p>
            <a:pPr lvl="2"/>
            <a:r>
              <a:rPr lang="en-US" dirty="0" smtClean="0"/>
              <a:t>Availability with Partition/failure tolerance</a:t>
            </a:r>
          </a:p>
          <a:p>
            <a:pPr lvl="2"/>
            <a:r>
              <a:rPr lang="en-US" dirty="0" smtClean="0"/>
              <a:t>For Consistency, replicas are bit-wise identical up to the commit length</a:t>
            </a:r>
          </a:p>
          <a:p>
            <a:pPr lvl="1"/>
            <a:r>
              <a:rPr lang="en-US" sz="2400" dirty="0" smtClean="0"/>
              <a:t>Partition Layer</a:t>
            </a:r>
          </a:p>
          <a:p>
            <a:pPr lvl="2"/>
            <a:r>
              <a:rPr lang="en-US" dirty="0" smtClean="0"/>
              <a:t>Consistency with Partition/failure tolerance</a:t>
            </a:r>
          </a:p>
          <a:p>
            <a:pPr lvl="2"/>
            <a:r>
              <a:rPr lang="en-US" dirty="0" smtClean="0"/>
              <a:t>For Availability, RangePartitions can be served by any partition server and are moved to available servers if a partition server fails</a:t>
            </a:r>
          </a:p>
          <a:p>
            <a:pPr lvl="1"/>
            <a:endParaRPr lang="en-US" sz="2400" dirty="0"/>
          </a:p>
          <a:p>
            <a:r>
              <a:rPr lang="en-US" sz="2400" dirty="0"/>
              <a:t>Designed </a:t>
            </a:r>
            <a:r>
              <a:rPr lang="en-US" sz="2400" dirty="0" smtClean="0"/>
              <a:t>for specific </a:t>
            </a:r>
            <a:r>
              <a:rPr lang="en-US" sz="2400" dirty="0"/>
              <a:t>classes of </a:t>
            </a:r>
            <a:r>
              <a:rPr lang="en-US" sz="2400" dirty="0" smtClean="0"/>
              <a:t>partitioning/failures </a:t>
            </a:r>
            <a:r>
              <a:rPr lang="en-US" sz="2400" dirty="0"/>
              <a:t>seen in </a:t>
            </a:r>
            <a:r>
              <a:rPr lang="en-US" sz="2400" dirty="0" smtClean="0"/>
              <a:t>practice</a:t>
            </a:r>
          </a:p>
          <a:p>
            <a:pPr lvl="1"/>
            <a:r>
              <a:rPr lang="en-US" sz="2400" dirty="0" smtClean="0"/>
              <a:t>Process to Disk to Node to Rack failures/unresponsiveness</a:t>
            </a:r>
          </a:p>
          <a:p>
            <a:pPr lvl="1"/>
            <a:r>
              <a:rPr lang="en-US" sz="2400" dirty="0" smtClean="0"/>
              <a:t>Node to Rack level network partitioning</a:t>
            </a:r>
          </a:p>
        </p:txBody>
      </p:sp>
    </p:spTree>
    <p:extLst>
      <p:ext uri="{BB962C8B-B14F-4D97-AF65-F5344CB8AC3E}">
        <p14:creationId xmlns:p14="http://schemas.microsoft.com/office/powerpoint/2010/main" xmlns="" val="2807808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Choices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4282590" cy="526173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Append-only System</a:t>
            </a:r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Greatly simplifies replication protocol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failure handling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</a:rPr>
              <a:t>, repairing 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GC overhead</a:t>
            </a:r>
            <a:endParaRPr lang="en-US" sz="1800" dirty="0" smtClean="0"/>
          </a:p>
          <a:p>
            <a:r>
              <a:rPr lang="en-US" sz="1800" b="1" dirty="0" smtClean="0">
                <a:solidFill>
                  <a:schemeClr val="tx1"/>
                </a:solidFill>
              </a:rPr>
              <a:t>Multi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-Data </a:t>
            </a:r>
            <a:r>
              <a:rPr lang="en-US" altLang="zh-CN" sz="1800" b="1" dirty="0" smtClean="0"/>
              <a:t>abstraction from single stack</a:t>
            </a:r>
            <a:endParaRPr lang="en-US" altLang="zh-CN" sz="1800" b="1" dirty="0"/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Simplifies hardware management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single stack is not optimized for specific workload pattern</a:t>
            </a:r>
          </a:p>
          <a:p>
            <a:r>
              <a:rPr lang="en-US" sz="1800" b="1" dirty="0" smtClean="0"/>
              <a:t>Scaling Compute Separate from Storage</a:t>
            </a:r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Allows each to be scaled separately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</a:t>
            </a:r>
            <a:r>
              <a:rPr lang="en-US" sz="1800" dirty="0" smtClean="0">
                <a:solidFill>
                  <a:srgbClr val="C00000"/>
                </a:solidFill>
              </a:rPr>
              <a:t>Latency </a:t>
            </a:r>
            <a:r>
              <a:rPr lang="en-US" sz="1800" dirty="0" smtClean="0">
                <a:solidFill>
                  <a:srgbClr val="C00000"/>
                </a:solidFill>
              </a:rPr>
              <a:t>to/from storage</a:t>
            </a:r>
          </a:p>
          <a:p>
            <a:endParaRPr lang="en-US" sz="1800" b="1" dirty="0"/>
          </a:p>
          <a:p>
            <a:endParaRPr lang="en-US" sz="12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143000"/>
            <a:ext cx="4267200" cy="526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/>
              <a:t>Automatic load balancing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adapt to various traffic conditions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</a:t>
            </a:r>
            <a:r>
              <a:rPr lang="en-US" sz="2000" dirty="0">
                <a:solidFill>
                  <a:srgbClr val="C00000"/>
                </a:solidFill>
              </a:rPr>
              <a:t>: Need to tune based on many </a:t>
            </a:r>
            <a:r>
              <a:rPr lang="en-US" sz="2000" dirty="0" smtClean="0">
                <a:solidFill>
                  <a:srgbClr val="C00000"/>
                </a:solidFill>
              </a:rPr>
              <a:t>dimensions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/>
              <a:t>Achieving consistently low append </a:t>
            </a:r>
            <a:r>
              <a:rPr lang="en-US" sz="2000" b="1" dirty="0" smtClean="0"/>
              <a:t>latencies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using journaling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Tradeoff: extra disk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drive or SSD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extra writing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7808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Bind users to Microsoft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Only windows centric applications are supported by Microsoft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have </a:t>
            </a:r>
            <a:r>
              <a:rPr lang="en-US" dirty="0">
                <a:solidFill>
                  <a:srgbClr val="FF0000"/>
                </a:solidFill>
              </a:rPr>
              <a:t>to use C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Many middleware for serious computation that requires HPC</a:t>
            </a:r>
            <a:r>
              <a:rPr lang="en-US" altLang="zh-CN" dirty="0" smtClean="0"/>
              <a:t>/cloud written in 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environment </a:t>
            </a:r>
            <a:r>
              <a:rPr lang="en-US" dirty="0" smtClean="0"/>
              <a:t> unsupported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Difficult to port them to run on WAS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Cannot have user own specified OS installed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Windows OS is already there</a:t>
            </a:r>
            <a:r>
              <a:rPr lang="en-US" altLang="zh-CN" dirty="0" smtClean="0">
                <a:solidFill>
                  <a:srgbClr val="FF0000"/>
                </a:solidFill>
              </a:rPr>
              <a:t>, irrespective of user choice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http://blog.copdfoundation.org/wp-content/uploads/2012/09/C-Users-sschlegel-Pictures-Question-Mark-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86400" y="36576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5050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406</Words>
  <Application>Microsoft Office PowerPoint</Application>
  <PresentationFormat>On-screen Show (4:3)</PresentationFormat>
  <Paragraphs>90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Network Partition</vt:lpstr>
      <vt:lpstr>Providing Consistency for Data Streams</vt:lpstr>
      <vt:lpstr>Providing Consistency for Log Streams</vt:lpstr>
      <vt:lpstr>Approach to the CAP Theorem</vt:lpstr>
      <vt:lpstr>Design Choices and Lessons Learned</vt:lpstr>
      <vt:lpstr>Disadvantages of WAS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wangsibo</dc:creator>
  <cp:lastModifiedBy>wangsibo</cp:lastModifiedBy>
  <cp:revision>27</cp:revision>
  <dcterms:created xsi:type="dcterms:W3CDTF">2012-10-21T12:53:47Z</dcterms:created>
  <dcterms:modified xsi:type="dcterms:W3CDTF">2012-10-22T04:20:46Z</dcterms:modified>
</cp:coreProperties>
</file>