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57" r:id="rId4"/>
    <p:sldId id="28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4" r:id="rId19"/>
    <p:sldId id="280" r:id="rId20"/>
    <p:sldId id="281" r:id="rId21"/>
    <p:sldId id="282"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pPr/>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pPr/>
              <a:t>‹#›</a:t>
            </a:fld>
            <a:endParaRPr lang="en-SG"/>
          </a:p>
        </p:txBody>
      </p:sp>
    </p:spTree>
    <p:extLst>
      <p:ext uri="{BB962C8B-B14F-4D97-AF65-F5344CB8AC3E}">
        <p14:creationId xmlns="" xmlns:p14="http://schemas.microsoft.com/office/powerpoint/2010/main"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10/23/2012 11:25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 xmlns:p14="http://schemas.microsoft.com/office/powerpoint/2010/main"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 xmlns:p14="http://schemas.microsoft.com/office/powerpoint/2010/main"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 xmlns:p14="http://schemas.microsoft.com/office/powerpoint/2010/main"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 xmlns:p14="http://schemas.microsoft.com/office/powerpoint/2010/main"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 xmlns:p14="http://schemas.microsoft.com/office/powerpoint/2010/main"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 xmlns:p14="http://schemas.microsoft.com/office/powerpoint/2010/main"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 xmlns:p14="http://schemas.microsoft.com/office/powerpoint/2010/main"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 xmlns:p14="http://schemas.microsoft.com/office/powerpoint/2010/main"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 xmlns:p14="http://schemas.microsoft.com/office/powerpoint/2010/main"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 xmlns:p14="http://schemas.microsoft.com/office/powerpoint/2010/main"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3025" y="4953000"/>
            <a:ext cx="228600"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8000" y="491266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9" name="Rectangle 58"/>
          <p:cNvSpPr/>
          <p:nvPr/>
        </p:nvSpPr>
        <p:spPr bwMode="auto">
          <a:xfrm>
            <a:off x="5239870" y="49619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0" name="Rectangle 59"/>
          <p:cNvSpPr/>
          <p:nvPr/>
        </p:nvSpPr>
        <p:spPr bwMode="auto">
          <a:xfrm>
            <a:off x="5190565" y="489921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xmlns="" val="4171962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0" nodeType="clickEffect">
                                  <p:stCondLst>
                                    <p:cond delay="0"/>
                                  </p:stCondLst>
                                  <p:childTnLst>
                                    <p:animEffect transition="out" filter="blinds(horizontal)">
                                      <p:cBhvr>
                                        <p:cTn id="37" dur="500"/>
                                        <p:tgtEl>
                                          <p:spTgt spid="59"/>
                                        </p:tgtEl>
                                      </p:cBhvr>
                                    </p:animEffect>
                                    <p:set>
                                      <p:cBhvr>
                                        <p:cTn id="38" dur="1" fill="hold">
                                          <p:stCondLst>
                                            <p:cond delay="499"/>
                                          </p:stCondLst>
                                        </p:cTn>
                                        <p:tgtEl>
                                          <p:spTgt spid="59"/>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60"/>
                                        </p:tgtEl>
                                      </p:cBhvr>
                                    </p:animEffect>
                                    <p:set>
                                      <p:cBhvr>
                                        <p:cTn id="41" dur="1" fill="hold">
                                          <p:stCondLst>
                                            <p:cond delay="499"/>
                                          </p:stCondLst>
                                        </p:cTn>
                                        <p:tgtEl>
                                          <p:spTgt spid="6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0" end="0"/>
                                            </p:txEl>
                                          </p:spTgt>
                                        </p:tgtEl>
                                        <p:attrNameLst>
                                          <p:attrName>style.visibility</p:attrName>
                                        </p:attrNameLst>
                                      </p:cBhvr>
                                      <p:to>
                                        <p:strVal val="visible"/>
                                      </p:to>
                                    </p:set>
                                    <p:animEffect transition="in" filter="fade">
                                      <p:cBhvr>
                                        <p:cTn id="46" dur="500"/>
                                        <p:tgtEl>
                                          <p:spTgt spid="52">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xEl>
                                              <p:pRg st="1" end="1"/>
                                            </p:txEl>
                                          </p:spTgt>
                                        </p:tgtEl>
                                        <p:attrNameLst>
                                          <p:attrName>style.visibility</p:attrName>
                                        </p:attrNameLst>
                                      </p:cBhvr>
                                      <p:to>
                                        <p:strVal val="visible"/>
                                      </p:to>
                                    </p:set>
                                    <p:animEffect transition="in" filter="fade">
                                      <p:cBhvr>
                                        <p:cTn id="49" dur="500"/>
                                        <p:tgtEl>
                                          <p:spTgt spid="5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xEl>
                                              <p:pRg st="2" end="2"/>
                                            </p:txEl>
                                          </p:spTgt>
                                        </p:tgtEl>
                                        <p:attrNameLst>
                                          <p:attrName>style.visibility</p:attrName>
                                        </p:attrNameLst>
                                      </p:cBhvr>
                                      <p:to>
                                        <p:strVal val="visible"/>
                                      </p:to>
                                    </p:set>
                                    <p:animEffect transition="in" filter="fade">
                                      <p:cBhvr>
                                        <p:cTn id="54" dur="500"/>
                                        <p:tgtEl>
                                          <p:spTgt spid="52">
                                            <p:txEl>
                                              <p:pRg st="2" end="2"/>
                                            </p:txEl>
                                          </p:spTgt>
                                        </p:tgtEl>
                                      </p:cBhvr>
                                    </p:animEffect>
                                  </p:childTnLst>
                                </p:cTn>
                              </p:par>
                            </p:childTnLst>
                          </p:cTn>
                        </p:par>
                        <p:par>
                          <p:cTn id="55" fill="hold">
                            <p:stCondLst>
                              <p:cond delay="500"/>
                            </p:stCondLst>
                            <p:childTnLst>
                              <p:par>
                                <p:cTn id="56" presetID="21" presetClass="entr" presetSubtype="1"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heel(1)">
                                      <p:cBhvr>
                                        <p:cTn id="58" dur="1000"/>
                                        <p:tgtEl>
                                          <p:spTgt spid="53"/>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heel(1)">
                                      <p:cBhvr>
                                        <p:cTn id="61" dur="1000"/>
                                        <p:tgtEl>
                                          <p:spTgt spid="54"/>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heel(1)">
                                      <p:cBhvr>
                                        <p:cTn id="64" dur="1000"/>
                                        <p:tgtEl>
                                          <p:spTgt spid="55"/>
                                        </p:tgtEl>
                                      </p:cBhvr>
                                    </p:animEffect>
                                  </p:childTnLst>
                                </p:cTn>
                              </p:par>
                            </p:childTnLst>
                          </p:cTn>
                        </p:par>
                        <p:par>
                          <p:cTn id="65" fill="hold">
                            <p:stCondLst>
                              <p:cond delay="1500"/>
                            </p:stCondLst>
                            <p:childTnLst>
                              <p:par>
                                <p:cTn id="66" presetID="53" presetClass="entr" presetSubtype="16"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500" fill="hold"/>
                                        <p:tgtEl>
                                          <p:spTgt spid="58"/>
                                        </p:tgtEl>
                                        <p:attrNameLst>
                                          <p:attrName>ppt_w</p:attrName>
                                        </p:attrNameLst>
                                      </p:cBhvr>
                                      <p:tavLst>
                                        <p:tav tm="0">
                                          <p:val>
                                            <p:fltVal val="0"/>
                                          </p:val>
                                        </p:tav>
                                        <p:tav tm="100000">
                                          <p:val>
                                            <p:strVal val="#ppt_w"/>
                                          </p:val>
                                        </p:tav>
                                      </p:tavLst>
                                    </p:anim>
                                    <p:anim calcmode="lin" valueType="num">
                                      <p:cBhvr>
                                        <p:cTn id="69" dur="500" fill="hold"/>
                                        <p:tgtEl>
                                          <p:spTgt spid="58"/>
                                        </p:tgtEl>
                                        <p:attrNameLst>
                                          <p:attrName>ppt_h</p:attrName>
                                        </p:attrNameLst>
                                      </p:cBhvr>
                                      <p:tavLst>
                                        <p:tav tm="0">
                                          <p:val>
                                            <p:fltVal val="0"/>
                                          </p:val>
                                        </p:tav>
                                        <p:tav tm="100000">
                                          <p:val>
                                            <p:strVal val="#ppt_h"/>
                                          </p:val>
                                        </p:tav>
                                      </p:tavLst>
                                    </p:anim>
                                    <p:animEffect transition="in" filter="fade">
                                      <p:cBhvr>
                                        <p:cTn id="7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P spid="59" grpId="0" animBg="1"/>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Windows Azure Storage</a:t>
            </a:r>
            <a:endParaRPr lang="en-US" sz="2400" dirty="0"/>
          </a:p>
          <a:p>
            <a:pPr lvl="1"/>
            <a:r>
              <a:rPr lang="en-US" sz="2400" dirty="0" smtClean="0"/>
              <a:t>Stream Layer</a:t>
            </a:r>
          </a:p>
          <a:p>
            <a:pPr lvl="2"/>
            <a:r>
              <a:rPr lang="en-US" dirty="0" smtClean="0"/>
              <a:t>Availability</a:t>
            </a:r>
          </a:p>
          <a:p>
            <a:pPr lvl="3"/>
            <a:r>
              <a:rPr lang="en-US" dirty="0" smtClean="0"/>
              <a:t>In case of write </a:t>
            </a:r>
            <a:r>
              <a:rPr lang="en-US" dirty="0" smtClean="0"/>
              <a:t>failure</a:t>
            </a:r>
            <a:r>
              <a:rPr lang="en-US" altLang="zh-CN" dirty="0" smtClean="0"/>
              <a:t>, </a:t>
            </a:r>
            <a:r>
              <a:rPr lang="en-US" altLang="zh-CN" dirty="0" smtClean="0"/>
              <a:t>just create new </a:t>
            </a:r>
            <a:r>
              <a:rPr lang="en-US" altLang="zh-CN" dirty="0" smtClean="0"/>
              <a:t>extent</a:t>
            </a:r>
          </a:p>
          <a:p>
            <a:pPr lvl="2"/>
            <a:r>
              <a:rPr lang="en-US" dirty="0" smtClean="0"/>
              <a:t>Consistency</a:t>
            </a:r>
            <a:endParaRPr lang="en-US" dirty="0" smtClean="0"/>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 xmlns:p14="http://schemas.microsoft.com/office/powerpoint/2010/main" val="2807808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Azure Storage</a:t>
            </a:r>
            <a:endParaRPr lang="en-US" dirty="0"/>
          </a:p>
        </p:txBody>
      </p:sp>
      <p:sp>
        <p:nvSpPr>
          <p:cNvPr id="3" name="Content Placeholder 2"/>
          <p:cNvSpPr>
            <a:spLocks noGrp="1"/>
          </p:cNvSpPr>
          <p:nvPr>
            <p:ph idx="1"/>
          </p:nvPr>
        </p:nvSpPr>
        <p:spPr/>
        <p:txBody>
          <a:bodyPr/>
          <a:lstStyle/>
          <a:p>
            <a:r>
              <a:rPr lang="en-US" dirty="0" smtClean="0"/>
              <a:t>Cloud storage system</a:t>
            </a:r>
          </a:p>
          <a:p>
            <a:r>
              <a:rPr lang="en-US" dirty="0" smtClean="0"/>
              <a:t>Used inside Microsoft: social network, video, music</a:t>
            </a:r>
            <a:r>
              <a:rPr lang="en-US" smtClean="0"/>
              <a:t>, etc.</a:t>
            </a:r>
            <a:endParaRPr lang="en-US" dirty="0" smtClean="0"/>
          </a:p>
          <a:p>
            <a:r>
              <a:rPr lang="en-US" dirty="0" smtClean="0"/>
              <a:t>Key design features:</a:t>
            </a:r>
          </a:p>
          <a:p>
            <a:pPr lvl="1"/>
            <a:r>
              <a:rPr lang="en-US" dirty="0" smtClean="0"/>
              <a:t>Strong consistency</a:t>
            </a:r>
          </a:p>
          <a:p>
            <a:pPr lvl="1"/>
            <a:r>
              <a:rPr lang="en-US" dirty="0" smtClean="0"/>
              <a:t>Global and scalable namespace/storage</a:t>
            </a:r>
          </a:p>
          <a:p>
            <a:pPr lvl="1"/>
            <a:r>
              <a:rPr lang="en-US" dirty="0" smtClean="0"/>
              <a:t>Disaster recovery</a:t>
            </a:r>
          </a:p>
          <a:p>
            <a:pPr marL="457200" lvl="1" indent="0">
              <a:buNone/>
            </a:pPr>
            <a:endParaRPr lang="en-US" dirty="0"/>
          </a:p>
        </p:txBody>
      </p:sp>
    </p:spTree>
    <p:extLst>
      <p:ext uri="{BB962C8B-B14F-4D97-AF65-F5344CB8AC3E}">
        <p14:creationId xmlns="" xmlns:p14="http://schemas.microsoft.com/office/powerpoint/2010/main" val="4136300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 xmlns:p14="http://schemas.microsoft.com/office/powerpoint/2010/main" val="2807808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Windows Azure Storage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Windows Azure Storage</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2438400"/>
            <a:ext cx="2857500" cy="28575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 xmlns:p14="http://schemas.microsoft.com/office/powerpoint/2010/main" val="10811033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 xmlns:p14="http://schemas.microsoft.com/office/powerpoint/2010/main"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 xmlns:p14="http://schemas.microsoft.com/office/powerpoint/2010/main" val="33790735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 xmlns:p14="http://schemas.microsoft.com/office/powerpoint/2010/main"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1650231" y="1052438"/>
            <a:ext cx="6884170"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8229600" cy="609398"/>
          </a:xfrm>
        </p:spPr>
        <p:txBody>
          <a:bodyPr>
            <a:normAutofit fontScale="90000"/>
          </a:bodyPr>
          <a:lstStyle/>
          <a:p>
            <a:r>
              <a:rPr lang="en-US" dirty="0" smtClean="0"/>
              <a:t>Storage Stamp Architecture</a:t>
            </a:r>
            <a:endParaRPr lang="en-US" dirty="0"/>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1800427" y="5065801"/>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369332"/>
          </a:xfrm>
          <a:prstGeom prst="rect">
            <a:avLst/>
          </a:prstGeom>
          <a:noFill/>
          <a:ln w="9525">
            <a:noFill/>
            <a:miter lim="800000"/>
            <a:headEnd/>
            <a:tailEnd/>
          </a:ln>
        </p:spPr>
        <p:txBody>
          <a:bodyPr wrap="square">
            <a:spAutoFit/>
          </a:bodyPr>
          <a:lstStyle/>
          <a:p>
            <a:r>
              <a:rPr lang="en-US"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2574291"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5105400" y="5624443"/>
            <a:ext cx="838200"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9"/>
            <a:ext cx="1800425" cy="830997"/>
          </a:xfrm>
          <a:prstGeom prst="rect">
            <a:avLst/>
          </a:prstGeom>
          <a:noFill/>
          <a:ln w="9525">
            <a:noFill/>
            <a:miter lim="800000"/>
            <a:headEnd/>
            <a:tailEnd/>
          </a:ln>
        </p:spPr>
        <p:txBody>
          <a:bodyPr wrap="square">
            <a:spAutoFit/>
          </a:bodyPr>
          <a:lstStyle/>
          <a:p>
            <a:r>
              <a:rPr lang="en-US" sz="2400" b="1" dirty="0" smtClean="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endPar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7" name="Rectangle 46"/>
          <p:cNvSpPr/>
          <p:nvPr/>
        </p:nvSpPr>
        <p:spPr bwMode="auto">
          <a:xfrm>
            <a:off x="2030062"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5" name="Line 26"/>
          <p:cNvSpPr>
            <a:spLocks noChangeShapeType="1"/>
          </p:cNvSpPr>
          <p:nvPr/>
        </p:nvSpPr>
        <p:spPr bwMode="auto">
          <a:xfrm>
            <a:off x="5152153"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5236838" y="684725"/>
            <a:ext cx="2809423" cy="369332"/>
          </a:xfrm>
          <a:prstGeom prst="rect">
            <a:avLst/>
          </a:prstGeom>
          <a:noFill/>
          <a:ln w="9525">
            <a:noFill/>
            <a:miter lim="800000"/>
            <a:headEnd/>
            <a:tailEnd/>
          </a:ln>
        </p:spPr>
        <p:txBody>
          <a:bodyPr wrap="none">
            <a:spAutoFit/>
          </a:bodyPr>
          <a:lstStyle/>
          <a:p>
            <a:r>
              <a:rPr lang="en-US" b="1" dirty="0" smtClean="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endPar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0" name="Rounded Rectangle 59"/>
          <p:cNvSpPr/>
          <p:nvPr/>
        </p:nvSpPr>
        <p:spPr bwMode="auto">
          <a:xfrm>
            <a:off x="3043583" y="545917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3050055" y="473784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2557173"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385690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5156642"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6456378" y="349762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5456960" y="207096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sz="1400"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sz="1400"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3" name="Rectangle 72"/>
          <p:cNvSpPr/>
          <p:nvPr/>
        </p:nvSpPr>
        <p:spPr bwMode="auto">
          <a:xfrm>
            <a:off x="3402013"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4" name="Rectangle 73"/>
          <p:cNvSpPr/>
          <p:nvPr/>
        </p:nvSpPr>
        <p:spPr bwMode="auto">
          <a:xfrm>
            <a:off x="4773964"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ectangle 74"/>
          <p:cNvSpPr/>
          <p:nvPr/>
        </p:nvSpPr>
        <p:spPr bwMode="auto">
          <a:xfrm>
            <a:off x="6145916"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6" name="Rectangle 75"/>
          <p:cNvSpPr/>
          <p:nvPr/>
        </p:nvSpPr>
        <p:spPr bwMode="auto">
          <a:xfrm>
            <a:off x="7517865"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7684615" y="2230647"/>
            <a:ext cx="1038100"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6495060" y="2360405"/>
            <a:ext cx="1189555" cy="227787"/>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6975428" y="2872598"/>
            <a:ext cx="709188"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4726361" y="860281"/>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6" name="Oval 85"/>
          <p:cNvSpPr/>
          <p:nvPr/>
        </p:nvSpPr>
        <p:spPr bwMode="auto">
          <a:xfrm>
            <a:off x="4849729" y="5530735"/>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7" name="Oval 86"/>
          <p:cNvSpPr/>
          <p:nvPr/>
        </p:nvSpPr>
        <p:spPr bwMode="auto">
          <a:xfrm>
            <a:off x="6077793" y="5749213"/>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6264409" y="5270111"/>
            <a:ext cx="567307"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4267200" y="4076509"/>
            <a:ext cx="627808" cy="1334941"/>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4138985" y="1419538"/>
            <a:ext cx="793243"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4973132"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4423184" y="817164"/>
            <a:ext cx="587020" cy="369332"/>
          </a:xfrm>
          <a:prstGeom prst="rect">
            <a:avLst/>
          </a:prstGeom>
          <a:noFill/>
          <a:ln w="9525">
            <a:noFill/>
            <a:miter lim="800000"/>
            <a:headEnd/>
            <a:tailEnd/>
          </a:ln>
        </p:spPr>
        <p:txBody>
          <a:bodyPr wrap="none">
            <a:spAutoFit/>
          </a:bodyPr>
          <a:lstStyle/>
          <a:p>
            <a:r>
              <a:rPr lang="en-US" b="1" dirty="0" err="1" smtClean="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4369487" y="1558038"/>
            <a:ext cx="740906"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endCxn id="34" idx="0"/>
          </p:cNvCxnSpPr>
          <p:nvPr/>
        </p:nvCxnSpPr>
        <p:spPr>
          <a:xfrm>
            <a:off x="4375958" y="4076509"/>
            <a:ext cx="556271" cy="1243135"/>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5143501" y="5530735"/>
            <a:ext cx="832508"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6201196" y="5091043"/>
            <a:ext cx="656804"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30394668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 xmlns:p14="http://schemas.microsoft.com/office/powerpoint/2010/main" val="227838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 xmlns:p14="http://schemas.microsoft.com/office/powerpoint/2010/main" val="161584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 xmlns:p14="http://schemas.microsoft.com/office/powerpoint/2010/main"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 xmlns:p14="http://schemas.microsoft.com/office/powerpoint/2010/main" val="2683008758"/>
              </p:ext>
            </p:extLst>
          </p:nvPr>
        </p:nvGraphicFramePr>
        <p:xfrm>
          <a:off x="3472837" y="422182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 xmlns:p14="http://schemas.microsoft.com/office/powerpoint/2010/main" val="4154440737"/>
              </p:ext>
            </p:extLst>
          </p:nvPr>
        </p:nvGraphicFramePr>
        <p:xfrm>
          <a:off x="3472837" y="2911750"/>
          <a:ext cx="1895041"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16398"/>
                <a:gridCol w="667339"/>
                <a:gridCol w="611304"/>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4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57888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4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415163" y="466952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7794560" y="4663617"/>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680405" y="33824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78717" y="3921363"/>
            <a:ext cx="889093" cy="818384"/>
            <a:chOff x="6629400" y="2590800"/>
            <a:chExt cx="838200" cy="502752"/>
          </a:xfrm>
        </p:grpSpPr>
        <p:pic>
          <p:nvPicPr>
            <p:cNvPr id="33"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690264" y="2662821"/>
              <a:ext cx="721166" cy="397056"/>
            </a:xfrm>
            <a:prstGeom prst="rect">
              <a:avLst/>
            </a:prstGeom>
            <a:noFill/>
            <a:ln w="9525">
              <a:noFill/>
              <a:miter lim="800000"/>
              <a:headEnd/>
              <a:tailEnd/>
            </a:ln>
          </p:spPr>
          <p:txBody>
            <a:bodyPr wrap="none">
              <a:spAutoFit/>
            </a:bodyPr>
            <a:lstStyle/>
            <a:p>
              <a:pPr algn="ctr"/>
              <a:r>
                <a:rPr lang="en-US" sz="1200" b="1" dirty="0">
                  <a:solidFill>
                    <a:srgbClr val="FF0000"/>
                  </a:solidFill>
                  <a:latin typeface="Calibri" pitchFamily="34" charset="0"/>
                  <a:cs typeface="Calibri" pitchFamily="34" charset="0"/>
                </a:rPr>
                <a:t>A-H: </a:t>
              </a:r>
              <a:r>
                <a:rPr lang="en-US" sz="1200" b="1" dirty="0" smtClean="0">
                  <a:solidFill>
                    <a:srgbClr val="FF0000"/>
                  </a:solidFill>
                  <a:latin typeface="Calibri" pitchFamily="34" charset="0"/>
                  <a:cs typeface="Calibri" pitchFamily="34" charset="0"/>
                </a:rPr>
                <a:t>PS1</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H’-R: PS2</a:t>
              </a:r>
              <a:endParaRPr lang="en-US" sz="1200" b="1" dirty="0">
                <a:solidFill>
                  <a:srgbClr val="FF0000"/>
                </a:solidFill>
                <a:latin typeface="Calibri" pitchFamily="34" charset="0"/>
                <a:cs typeface="Calibri" pitchFamily="34" charset="0"/>
              </a:endParaRPr>
            </a:p>
            <a:p>
              <a:pPr algn="ctr"/>
              <a:r>
                <a:rPr lang="en-US" sz="1200" b="1" dirty="0" smtClean="0">
                  <a:solidFill>
                    <a:srgbClr val="FF0000"/>
                  </a:solidFill>
                  <a:latin typeface="Calibri" pitchFamily="34" charset="0"/>
                  <a:cs typeface="Calibri" pitchFamily="34" charset="0"/>
                </a:rPr>
                <a:t>R’-</a:t>
              </a:r>
              <a:r>
                <a:rPr lang="en-US" sz="1200" b="1" dirty="0">
                  <a:solidFill>
                    <a:srgbClr val="FF0000"/>
                  </a:solidFill>
                  <a:latin typeface="Calibri" pitchFamily="34" charset="0"/>
                  <a:cs typeface="Calibri" pitchFamily="34" charset="0"/>
                </a:rPr>
                <a:t>Z: </a:t>
              </a:r>
              <a:r>
                <a:rPr lang="en-US" sz="1200" b="1" dirty="0" smtClean="0">
                  <a:solidFill>
                    <a:srgbClr val="FF0000"/>
                  </a:solidFill>
                  <a:latin typeface="Calibri" pitchFamily="34" charset="0"/>
                  <a:cs typeface="Calibri" pitchFamily="34" charset="0"/>
                </a:rPr>
                <a:t>PS3</a:t>
              </a:r>
              <a:endParaRPr lang="en-US" sz="1400"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7416" y="1802411"/>
            <a:ext cx="1037114" cy="960148"/>
            <a:chOff x="6629400" y="2590800"/>
            <a:chExt cx="838200" cy="502752"/>
          </a:xfrm>
        </p:grpSpPr>
        <p:pic>
          <p:nvPicPr>
            <p:cNvPr id="38"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702221" y="2658426"/>
              <a:ext cx="697268" cy="386779"/>
            </a:xfrm>
            <a:prstGeom prst="rect">
              <a:avLst/>
            </a:prstGeom>
            <a:noFill/>
            <a:ln w="9525">
              <a:noFill/>
              <a:miter lim="800000"/>
              <a:headEnd/>
              <a:tailEnd/>
            </a:ln>
          </p:spPr>
          <p:txBody>
            <a:bodyPr wrap="none" anchor="ctr">
              <a:spAutoFit/>
            </a:bodyPr>
            <a:lstStyle/>
            <a:p>
              <a:pPr algn="ctr"/>
              <a:r>
                <a:rPr lang="en-US" sz="1400" b="1" dirty="0">
                  <a:solidFill>
                    <a:srgbClr val="FF0000"/>
                  </a:solidFill>
                  <a:latin typeface="Calibri" pitchFamily="34" charset="0"/>
                  <a:cs typeface="Calibri" pitchFamily="34" charset="0"/>
                </a:rPr>
                <a:t>A-H: </a:t>
              </a:r>
              <a:r>
                <a:rPr lang="en-US" sz="1400" b="1" dirty="0" smtClean="0">
                  <a:solidFill>
                    <a:srgbClr val="FF0000"/>
                  </a:solidFill>
                  <a:latin typeface="Calibri" pitchFamily="34" charset="0"/>
                  <a:cs typeface="Calibri" pitchFamily="34" charset="0"/>
                </a:rPr>
                <a:t>PS1</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H’-R: PS2</a:t>
              </a:r>
              <a:endParaRPr lang="en-US" sz="1400" b="1" dirty="0">
                <a:solidFill>
                  <a:srgbClr val="FF0000"/>
                </a:solidFill>
                <a:latin typeface="Calibri" pitchFamily="34" charset="0"/>
                <a:cs typeface="Calibri" pitchFamily="34" charset="0"/>
              </a:endParaRPr>
            </a:p>
            <a:p>
              <a:pPr algn="ctr"/>
              <a:r>
                <a:rPr lang="en-US" sz="1400" b="1" dirty="0" smtClean="0">
                  <a:solidFill>
                    <a:srgbClr val="FF0000"/>
                  </a:solidFill>
                  <a:latin typeface="Calibri" pitchFamily="34" charset="0"/>
                  <a:cs typeface="Calibri" pitchFamily="34" charset="0"/>
                </a:rPr>
                <a:t>R’-</a:t>
              </a:r>
              <a:r>
                <a:rPr lang="en-US" sz="1400" b="1" dirty="0">
                  <a:solidFill>
                    <a:srgbClr val="FF0000"/>
                  </a:solidFill>
                  <a:latin typeface="Calibri" pitchFamily="34" charset="0"/>
                  <a:cs typeface="Calibri" pitchFamily="34" charset="0"/>
                </a:rPr>
                <a:t>Z: </a:t>
              </a:r>
              <a:r>
                <a:rPr lang="en-US" sz="1400" b="1" dirty="0" smtClean="0">
                  <a:solidFill>
                    <a:srgbClr val="FF0000"/>
                  </a:solidFill>
                  <a:latin typeface="Calibri" pitchFamily="34" charset="0"/>
                  <a:cs typeface="Calibri" pitchFamily="34" charset="0"/>
                </a:rPr>
                <a:t>PS3</a:t>
              </a:r>
              <a:endParaRPr lang="en-US" sz="16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4021541"/>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35231" y="2872524"/>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 xmlns:p14="http://schemas.microsoft.com/office/powerpoint/2010/main" val="2254892710"/>
              </p:ext>
            </p:extLst>
          </p:nvPr>
        </p:nvGraphicFramePr>
        <p:xfrm>
          <a:off x="3472839" y="1481064"/>
          <a:ext cx="1871507" cy="1996387"/>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608743"/>
                <a:gridCol w="659052"/>
                <a:gridCol w="603712"/>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60960" y="4404635"/>
            <a:ext cx="693738"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 xmlns:p14="http://schemas.microsoft.com/office/powerpoint/2010/main" val="1074855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75"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803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circle(in)">
                                      <p:cBhvr>
                                        <p:cTn id="70" dur="2000"/>
                                        <p:tgtEl>
                                          <p:spTgt spid="49"/>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down)">
                                      <p:cBhvr>
                                        <p:cTn id="96" dur="500"/>
                                        <p:tgtEl>
                                          <p:spTgt spid="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par>
                          <p:cTn id="107" fill="hold">
                            <p:stCondLst>
                              <p:cond delay="1000"/>
                            </p:stCondLst>
                            <p:childTnLst>
                              <p:par>
                                <p:cTn id="108" presetID="2" presetClass="entr" presetSubtype="2"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additive="base">
                                        <p:cTn id="110" dur="500" fill="hold"/>
                                        <p:tgtEl>
                                          <p:spTgt spid="14"/>
                                        </p:tgtEl>
                                        <p:attrNameLst>
                                          <p:attrName>ppt_x</p:attrName>
                                        </p:attrNameLst>
                                      </p:cBhvr>
                                      <p:tavLst>
                                        <p:tav tm="0">
                                          <p:val>
                                            <p:strVal val="1+#ppt_w/2"/>
                                          </p:val>
                                        </p:tav>
                                        <p:tav tm="100000">
                                          <p:val>
                                            <p:strVal val="#ppt_x"/>
                                          </p:val>
                                        </p:tav>
                                      </p:tavLst>
                                    </p:anim>
                                    <p:anim calcmode="lin" valueType="num">
                                      <p:cBhvr additive="base">
                                        <p:cTn id="111" dur="500" fill="hold"/>
                                        <p:tgtEl>
                                          <p:spTgt spid="14"/>
                                        </p:tgtEl>
                                        <p:attrNameLst>
                                          <p:attrName>ppt_y</p:attrName>
                                        </p:attrNameLst>
                                      </p:cBhvr>
                                      <p:tavLst>
                                        <p:tav tm="0">
                                          <p:val>
                                            <p:strVal val="#ppt_y"/>
                                          </p:val>
                                        </p:tav>
                                        <p:tav tm="100000">
                                          <p:val>
                                            <p:strVal val="#ppt_y"/>
                                          </p:val>
                                        </p:tav>
                                      </p:tavLst>
                                    </p:anim>
                                  </p:childTnLst>
                                </p:cTn>
                              </p:par>
                            </p:childTnLst>
                          </p:cTn>
                        </p:par>
                        <p:par>
                          <p:cTn id="112" fill="hold">
                            <p:stCondLst>
                              <p:cond delay="1500"/>
                            </p:stCondLst>
                            <p:childTnLst>
                              <p:par>
                                <p:cTn id="113" presetID="2" presetClass="entr" presetSubtype="2"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1+#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2500"/>
                            </p:stCondLst>
                            <p:childTnLst>
                              <p:par>
                                <p:cTn id="123" presetID="2" presetClass="entr" presetSubtype="2"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additive="base">
                                        <p:cTn id="125" dur="500" fill="hold"/>
                                        <p:tgtEl>
                                          <p:spTgt spid="17"/>
                                        </p:tgtEl>
                                        <p:attrNameLst>
                                          <p:attrName>ppt_x</p:attrName>
                                        </p:attrNameLst>
                                      </p:cBhvr>
                                      <p:tavLst>
                                        <p:tav tm="0">
                                          <p:val>
                                            <p:strVal val="1+#ppt_w/2"/>
                                          </p:val>
                                        </p:tav>
                                        <p:tav tm="100000">
                                          <p:val>
                                            <p:strVal val="#ppt_x"/>
                                          </p:val>
                                        </p:tav>
                                      </p:tavLst>
                                    </p:anim>
                                    <p:anim calcmode="lin" valueType="num">
                                      <p:cBhvr additive="base">
                                        <p:cTn id="126" dur="500" fill="hold"/>
                                        <p:tgtEl>
                                          <p:spTgt spid="17"/>
                                        </p:tgtEl>
                                        <p:attrNameLst>
                                          <p:attrName>ppt_y</p:attrName>
                                        </p:attrNameLst>
                                      </p:cBhvr>
                                      <p:tavLst>
                                        <p:tav tm="0">
                                          <p:val>
                                            <p:strVal val="#ppt_y"/>
                                          </p:val>
                                        </p:tav>
                                        <p:tav tm="100000">
                                          <p:val>
                                            <p:strVal val="#ppt_y"/>
                                          </p:val>
                                        </p:tav>
                                      </p:tavLst>
                                    </p:anim>
                                  </p:childTnLst>
                                </p:cTn>
                              </p:par>
                            </p:childTnLst>
                          </p:cTn>
                        </p:par>
                        <p:par>
                          <p:cTn id="127" fill="hold">
                            <p:stCondLst>
                              <p:cond delay="3000"/>
                            </p:stCondLst>
                            <p:childTnLst>
                              <p:par>
                                <p:cTn id="128" presetID="6" presetClass="entr" presetSubtype="16" fill="hold" grpId="0"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circle(in)">
                                      <p:cBhvr>
                                        <p:cTn id="130" dur="2000"/>
                                        <p:tgtEl>
                                          <p:spTgt spid="48"/>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5000"/>
                            </p:stCondLst>
                            <p:childTnLst>
                              <p:par>
                                <p:cTn id="134" presetID="10" presetClass="entr" presetSubtype="0"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500"/>
                                        <p:tgtEl>
                                          <p:spTgt spid="38"/>
                                        </p:tgtEl>
                                      </p:cBhvr>
                                    </p:animEffect>
                                  </p:childTnLst>
                                </p:cTn>
                              </p:par>
                              <p:par>
                                <p:cTn id="149" presetID="10"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par>
                          <p:cTn id="152" fill="hold">
                            <p:stCondLst>
                              <p:cond delay="1000"/>
                            </p:stCondLst>
                            <p:childTnLst>
                              <p:par>
                                <p:cTn id="153" presetID="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additive="base">
                                        <p:cTn id="155" dur="500" fill="hold"/>
                                        <p:tgtEl>
                                          <p:spTgt spid="25"/>
                                        </p:tgtEl>
                                        <p:attrNameLst>
                                          <p:attrName>ppt_x</p:attrName>
                                        </p:attrNameLst>
                                      </p:cBhvr>
                                      <p:tavLst>
                                        <p:tav tm="0">
                                          <p:val>
                                            <p:strVal val="1+#ppt_w/2"/>
                                          </p:val>
                                        </p:tav>
                                        <p:tav tm="100000">
                                          <p:val>
                                            <p:strVal val="#ppt_x"/>
                                          </p:val>
                                        </p:tav>
                                      </p:tavLst>
                                    </p:anim>
                                    <p:anim calcmode="lin" valueType="num">
                                      <p:cBhvr additive="base">
                                        <p:cTn id="156" dur="500" fill="hold"/>
                                        <p:tgtEl>
                                          <p:spTgt spid="25"/>
                                        </p:tgtEl>
                                        <p:attrNameLst>
                                          <p:attrName>ppt_y</p:attrName>
                                        </p:attrNameLst>
                                      </p:cBhvr>
                                      <p:tavLst>
                                        <p:tav tm="0">
                                          <p:val>
                                            <p:strVal val="#ppt_y"/>
                                          </p:val>
                                        </p:tav>
                                        <p:tav tm="100000">
                                          <p:val>
                                            <p:strVal val="#ppt_y"/>
                                          </p:val>
                                        </p:tav>
                                      </p:tavLst>
                                    </p:anim>
                                  </p:childTnLst>
                                </p:cTn>
                              </p:par>
                            </p:childTnLst>
                          </p:cTn>
                        </p:par>
                        <p:par>
                          <p:cTn id="157" fill="hold">
                            <p:stCondLst>
                              <p:cond delay="1500"/>
                            </p:stCondLst>
                            <p:childTnLst>
                              <p:par>
                                <p:cTn id="158" presetID="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 calcmode="lin" valueType="num">
                                      <p:cBhvr additive="base">
                                        <p:cTn id="160" dur="500" fill="hold"/>
                                        <p:tgtEl>
                                          <p:spTgt spid="26"/>
                                        </p:tgtEl>
                                        <p:attrNameLst>
                                          <p:attrName>ppt_x</p:attrName>
                                        </p:attrNameLst>
                                      </p:cBhvr>
                                      <p:tavLst>
                                        <p:tav tm="0">
                                          <p:val>
                                            <p:strVal val="1+#ppt_w/2"/>
                                          </p:val>
                                        </p:tav>
                                        <p:tav tm="100000">
                                          <p:val>
                                            <p:strVal val="#ppt_x"/>
                                          </p:val>
                                        </p:tav>
                                      </p:tavLst>
                                    </p:anim>
                                    <p:anim calcmode="lin" valueType="num">
                                      <p:cBhvr additive="base">
                                        <p:cTn id="161" dur="500" fill="hold"/>
                                        <p:tgtEl>
                                          <p:spTgt spid="26"/>
                                        </p:tgtEl>
                                        <p:attrNameLst>
                                          <p:attrName>ppt_y</p:attrName>
                                        </p:attrNameLst>
                                      </p:cBhvr>
                                      <p:tavLst>
                                        <p:tav tm="0">
                                          <p:val>
                                            <p:strVal val="#ppt_y"/>
                                          </p:val>
                                        </p:tav>
                                        <p:tav tm="100000">
                                          <p:val>
                                            <p:strVal val="#ppt_y"/>
                                          </p:val>
                                        </p:tav>
                                      </p:tavLst>
                                    </p:anim>
                                  </p:childTnLst>
                                </p:cTn>
                              </p:par>
                            </p:childTnLst>
                          </p:cTn>
                        </p:par>
                        <p:par>
                          <p:cTn id="162" fill="hold">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1+#ppt_w/2"/>
                                          </p:val>
                                        </p:tav>
                                        <p:tav tm="100000">
                                          <p:val>
                                            <p:strVal val="#ppt_x"/>
                                          </p:val>
                                        </p:tav>
                                      </p:tavLst>
                                    </p:anim>
                                    <p:anim calcmode="lin" valueType="num">
                                      <p:cBhvr additive="base">
                                        <p:cTn id="1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19" grpId="1"/>
      <p:bldP spid="20" grpId="0"/>
      <p:bldP spid="22" grpId="0" animBg="1"/>
      <p:bldP spid="23" grpId="0" animBg="1"/>
      <p:bldP spid="24" grpId="0" animBg="1"/>
      <p:bldP spid="25" grpId="0" animBg="1"/>
      <p:bldP spid="26" grpId="0" animBg="1"/>
      <p:bldP spid="27" grpId="0" animBg="1"/>
      <p:bldP spid="37" grpId="0" animBg="1"/>
      <p:bldP spid="38" grpId="0" animBg="1"/>
      <p:bldP spid="39" grpId="0"/>
      <p:bldP spid="40" grpId="0"/>
      <p:bldP spid="40" grpId="1"/>
      <p:bldP spid="41" grpId="0"/>
      <p:bldP spid="42" grpId="0"/>
      <p:bldP spid="42" grpId="1"/>
      <p:bldP spid="43" grpId="0"/>
      <p:bldP spid="44" grpId="0"/>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 xmlns:p14="http://schemas.microsoft.com/office/powerpoint/2010/main"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1272</Words>
  <Application>Microsoft Office PowerPoint</Application>
  <PresentationFormat>On-screen Show (4:3)</PresentationFormat>
  <Paragraphs>507</Paragraphs>
  <Slides>24</Slides>
  <Notes>7</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Microsoft Azure Storage</vt:lpstr>
      <vt:lpstr>Windows Azure Storage</vt:lpstr>
      <vt:lpstr>Storage Stamps</vt:lpstr>
      <vt:lpstr>Storage Stamp Architecture</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Windows Azure Storage</vt:lpstr>
      <vt:lpstr> </vt:lpstr>
      <vt:lpstr>Providing Consistency for Log Streams</vt:lpstr>
      <vt:lpstr>Each RangePartition – Log Structured Merge-Tree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wangsibo</cp:lastModifiedBy>
  <cp:revision>15</cp:revision>
  <dcterms:created xsi:type="dcterms:W3CDTF">2006-08-16T00:00:00Z</dcterms:created>
  <dcterms:modified xsi:type="dcterms:W3CDTF">2012-10-23T03:32:48Z</dcterms:modified>
</cp:coreProperties>
</file>