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81" r:id="rId14"/>
    <p:sldId id="282" r:id="rId15"/>
    <p:sldId id="268" r:id="rId16"/>
    <p:sldId id="269" r:id="rId17"/>
    <p:sldId id="270" r:id="rId18"/>
    <p:sldId id="272" r:id="rId19"/>
    <p:sldId id="273" r:id="rId20"/>
    <p:sldId id="275" r:id="rId21"/>
    <p:sldId id="284" r:id="rId22"/>
    <p:sldId id="283" r:id="rId23"/>
    <p:sldId id="274" r:id="rId24"/>
    <p:sldId id="276" r:id="rId2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A1402-7F7A-A644-8918-3DBB6FB7D17B}" type="datetimeFigureOut">
              <a:rPr lang="en-FR" smtClean="0"/>
              <a:t>05/10/2020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0B63D-DE79-BA49-A065-F2D9631CCDA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8292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0B63D-DE79-BA49-A065-F2D9631CCDA7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2495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CDD4-DC2D-C54B-8A58-5C6415F11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117C1-5BF9-8F4B-9148-354D2B049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80FE-FBA0-8542-BA42-13E20B04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7B35-855A-1B47-94D2-A85635EBF63C}" type="datetime1">
              <a:rPr lang="fr-FR" smtClean="0"/>
              <a:t>05/10/2020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94D0-9D15-FC47-BD8B-A4A277DA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20984-A1AB-2749-B38B-B4639EDA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78AB-CE5D-664A-965C-7E58379DFBF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7091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722C-73F8-1C47-8FD4-8F500BF4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E651B-579A-F048-A5BF-1F14D4000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C3AA8-2792-BF42-A3AA-0550348F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5AAA-BD4C-6448-A576-88193E9FA126}" type="datetime1">
              <a:rPr lang="fr-FR" smtClean="0"/>
              <a:t>05/10/2020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B537-F0AB-A146-B76D-3C241E0E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B95EE-26CE-3349-8C6D-EBE3613A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78AB-CE5D-664A-965C-7E58379DFBF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8623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06ADC-9B6E-DC42-A579-8877C740F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35382-4996-2445-92BF-8430EFDE9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31ED7-7D56-9346-877A-6D947AAE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DD08-1399-7749-B4FF-49FED5F759A6}" type="datetime1">
              <a:rPr lang="fr-FR" smtClean="0"/>
              <a:t>05/10/2020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7C28-E8A2-4B47-B957-0AB055B1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3AD7-B599-CF45-9AE9-C575BAA5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78AB-CE5D-664A-965C-7E58379DFBF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265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1A48-43BC-8B4C-AC04-C544CF31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147D-9F86-D445-8A8D-295AF94A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7093-65A9-9447-A056-7182CAEA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5852-AF06-DA49-AD37-A1C30E563AC0}" type="datetime1">
              <a:rPr lang="fr-FR" smtClean="0"/>
              <a:t>05/10/2020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1AD5-2825-F348-8B1F-CA63F4FC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BFFD9-8AC4-304A-8A82-1D6B57A7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78AB-CE5D-664A-965C-7E58379DFBF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7587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3D68-39BC-314B-BC88-40786EAB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85CA3-8782-1B48-8D7B-AF3366FA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88F4-9AC7-D448-99AC-B00C1C17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F9BF-AE05-3E43-ABF6-71A3BEA721F5}" type="datetime1">
              <a:rPr lang="fr-FR" smtClean="0"/>
              <a:t>05/10/2020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3E03E-178C-4F48-9A62-0D60E241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86E35-6970-7E49-9F0E-20F34B95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78AB-CE5D-664A-965C-7E58379DFBF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0523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24B6-C2E9-D34D-B25D-B7A0DD86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619A-8D15-8441-9023-18A56DFF5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6C0B6-6BC0-284B-A9A4-5FD60B03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93CE6-9859-0E42-9A0A-9D7FE908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7F36-339C-6145-9480-5517F8AEF481}" type="datetime1">
              <a:rPr lang="fr-FR" smtClean="0"/>
              <a:t>05/10/2020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A240-82AF-C947-A7B1-D6AE75D2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FD5EC-5AF9-3C41-AB60-D70780D6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78AB-CE5D-664A-965C-7E58379DFBF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95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CF2C-70C6-504A-9E5C-A8D6651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2F154-BED6-3547-85EF-4CB6C994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0ED91-3D93-1348-A4ED-5DA9B40E6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BF954-BC13-CB4B-A6BC-0F2A7110A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21724-C52A-5A4C-AE72-7DA913CF0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32080-9291-9048-AE06-20BCF383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7C2A-75D7-E54A-89D6-1BBD5F5FEC19}" type="datetime1">
              <a:rPr lang="fr-FR" smtClean="0"/>
              <a:t>05/10/2020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21F04-831E-814B-8B7A-011B8E6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F9E97-4F26-5843-B737-A0E718F3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78AB-CE5D-664A-965C-7E58379DFBF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D93C-F582-A84C-8749-16E5824E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AD5D6-07A5-0944-9442-E2B3FA97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F1AD-3632-DD4E-89D2-C72DDB5C0BF3}" type="datetime1">
              <a:rPr lang="fr-FR" smtClean="0"/>
              <a:t>05/10/2020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AC85C-8B17-AE4A-818C-C52CB86A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E3384-214A-124E-AEBE-EE70AF5E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78AB-CE5D-664A-965C-7E58379DFBF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8977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E6CBC-BAA6-F94A-9D9D-FFD604D0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CDAF-BF50-C745-8CBC-4262C5A59A90}" type="datetime1">
              <a:rPr lang="fr-FR" smtClean="0"/>
              <a:t>05/10/2020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C8E38-37FC-994F-8969-4D5BFDB9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E011F-B21D-CB47-B3AD-C6C74C33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78AB-CE5D-664A-965C-7E58379DFBF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4595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115B-EEAF-9942-AF14-0ABF203E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B06A1-27BC-8643-A958-D71E0371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A5D5E-2AC7-A545-B71C-E0B307A6E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4693-D919-4E46-AF16-6D115F46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29CD-D666-8142-ACD8-73AEE91C8892}" type="datetime1">
              <a:rPr lang="fr-FR" smtClean="0"/>
              <a:t>05/10/2020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A7A54-D91F-1340-9D59-50BAE3AE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1A51B-E65A-0440-8331-D337A22F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78AB-CE5D-664A-965C-7E58379DFBF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05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CEE1-CC4C-8145-A4BF-50C80E8B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CA4C4-047D-7848-BDC3-33E56A5A0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543B9-299C-174E-B925-79929C3B6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D94AE-DFAC-984F-824C-E98D713E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8B31-572D-034F-9EBC-0132104D128F}" type="datetime1">
              <a:rPr lang="fr-FR" smtClean="0"/>
              <a:t>05/10/2020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10B42-D975-5B4C-B162-15EFD4D8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68C3-C6D7-6D43-AFB3-D295E3C8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78AB-CE5D-664A-965C-7E58379DFBF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0020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FB459-E7A5-F74F-80E3-C9DB2AC0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15905-EDE0-3A42-A22B-71A55584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2686C-D6B9-1446-AE69-298B5AE3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7614-4E2C-CF4E-BE0F-A010BAE8519B}" type="datetime1">
              <a:rPr lang="fr-FR" smtClean="0"/>
              <a:t>05/10/2020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84AC9-AB10-8242-8B51-B4D9BAF37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31634-A2D9-754C-B581-0106C1F77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078AB-CE5D-664A-965C-7E58379DFBF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42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E720-33E3-D646-8DD8-CCB639E7A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b="1" dirty="0"/>
              <a:t>Introduction to finite difference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ED890-0175-BC4F-A597-11ABCE347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General principles, stability, precision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3283B-C262-324A-9EC1-6DCA620C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4938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A6CD-6356-AA49-9B4E-26BB97CB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115"/>
          </a:xfrm>
        </p:spPr>
        <p:txBody>
          <a:bodyPr>
            <a:normAutofit/>
          </a:bodyPr>
          <a:lstStyle/>
          <a:p>
            <a:pPr algn="ctr"/>
            <a:r>
              <a:rPr lang="en-FR" sz="4000" dirty="0"/>
              <a:t>Stability and discrete maximum principle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F5E7E-DCEE-274E-87DA-42FA9DEBC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08" y="2154170"/>
            <a:ext cx="6924412" cy="1162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015FA-5487-464B-A1B8-A6BE4C163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705" y="4712269"/>
            <a:ext cx="3855535" cy="1138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418D24-6B1F-6B46-B484-1779F79E9A4C}"/>
              </a:ext>
            </a:extLst>
          </p:cNvPr>
          <p:cNvSpPr txBox="1"/>
          <p:nvPr/>
        </p:nvSpPr>
        <p:spPr>
          <a:xfrm>
            <a:off x="1066800" y="1690688"/>
            <a:ext cx="878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b="1" dirty="0"/>
              <a:t>Q</a:t>
            </a:r>
            <a:r>
              <a:rPr lang="en-FR" sz="2000" dirty="0"/>
              <a:t>: Is there a relation with the </a:t>
            </a:r>
            <a:r>
              <a:rPr lang="en-FR" sz="2000" i="1" dirty="0"/>
              <a:t>discrete maximum principle</a:t>
            </a:r>
            <a:r>
              <a:rPr lang="en-FR" sz="2000" dirty="0"/>
              <a:t>? Rewrite the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B8C29B-77FC-954B-AA38-4E1A4D753557}"/>
                  </a:ext>
                </a:extLst>
              </p:cNvPr>
              <p:cNvSpPr txBox="1"/>
              <p:nvPr/>
            </p:nvSpPr>
            <p:spPr>
              <a:xfrm>
                <a:off x="553720" y="3231444"/>
                <a:ext cx="11165840" cy="52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b="1" dirty="0"/>
                  <a:t>A</a:t>
                </a:r>
                <a:r>
                  <a:rPr lang="en-FR" sz="2000" dirty="0"/>
                  <a:t>: Yes. By re-writing the scheme, we see that if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𝐶𝐹𝐿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FR" sz="2000" dirty="0"/>
                  <a:t> is a convex combination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FR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FR" sz="20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B8C29B-77FC-954B-AA38-4E1A4D753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" y="3231444"/>
                <a:ext cx="11165840" cy="526939"/>
              </a:xfrm>
              <a:prstGeom prst="rect">
                <a:avLst/>
              </a:prstGeom>
              <a:blipFill>
                <a:blip r:embed="rId4"/>
                <a:stretch>
                  <a:fillRect l="-568" b="-697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5D4865-788B-E347-A50C-68BA2E5C5804}"/>
                  </a:ext>
                </a:extLst>
              </p:cNvPr>
              <p:cNvSpPr txBox="1"/>
              <p:nvPr/>
            </p:nvSpPr>
            <p:spPr>
              <a:xfrm>
                <a:off x="553720" y="3712317"/>
                <a:ext cx="10535920" cy="453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i="1" dirty="0">
                    <a:highlight>
                      <a:srgbClr val="C0C0C0"/>
                    </a:highlight>
                  </a:rPr>
                  <a:t>Discrete maximum principle</a:t>
                </a:r>
                <a:r>
                  <a:rPr lang="en-FR" sz="2000" dirty="0"/>
                  <a:t>: if the IC is bounded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 ≤</m:t>
                    </m:r>
                    <m:sSubSup>
                      <m:sSub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FR" sz="2000" dirty="0"/>
                  <a:t> then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 ≤</m:t>
                    </m:r>
                    <m:sSubSup>
                      <m:sSub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sz="2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FR" sz="20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5D4865-788B-E347-A50C-68BA2E5C5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" y="3712317"/>
                <a:ext cx="10535920" cy="453522"/>
              </a:xfrm>
              <a:prstGeom prst="rect">
                <a:avLst/>
              </a:prstGeom>
              <a:blipFill>
                <a:blip r:embed="rId5"/>
                <a:stretch>
                  <a:fillRect l="-602" t="-5556" b="-1666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CBD097-93CF-8348-85F5-8C173344ED90}"/>
                  </a:ext>
                </a:extLst>
              </p:cNvPr>
              <p:cNvSpPr txBox="1"/>
              <p:nvPr/>
            </p:nvSpPr>
            <p:spPr>
              <a:xfrm>
                <a:off x="553720" y="4256432"/>
                <a:ext cx="10662920" cy="52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If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𝐶𝐹𝐿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FR" sz="2000" dirty="0"/>
                  <a:t>,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FR" sz="2000" dirty="0"/>
                  <a:t>, the general solution below is unbounded.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CBD097-93CF-8348-85F5-8C173344E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" y="4256432"/>
                <a:ext cx="10662920" cy="526939"/>
              </a:xfrm>
              <a:prstGeom prst="rect">
                <a:avLst/>
              </a:prstGeom>
              <a:blipFill>
                <a:blip r:embed="rId6"/>
                <a:stretch>
                  <a:fillRect l="-476" b="-9524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8484E-D580-3A4F-8875-CF2A7441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8318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57C1-904A-C64C-AA6F-C6443242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FR" sz="4000" dirty="0"/>
              <a:t>Numerical validation - precision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00C20-1680-3C4B-87BC-6FB1E65BC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747" y="1480185"/>
            <a:ext cx="6283053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3D87E9-86B6-D146-87A1-A4759E2B8386}"/>
                  </a:ext>
                </a:extLst>
              </p:cNvPr>
              <p:cNvSpPr txBox="1"/>
              <p:nvPr/>
            </p:nvSpPr>
            <p:spPr>
              <a:xfrm>
                <a:off x="955040" y="2459504"/>
                <a:ext cx="39624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If the CFL condition is verified, we always get a solution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F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We see that the solution is more accurate (i.e. closer to the exact solution)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FR" sz="2000" dirty="0"/>
                  <a:t> is smaller!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3D87E9-86B6-D146-87A1-A4759E2B8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0" y="2459504"/>
                <a:ext cx="3962400" cy="1938992"/>
              </a:xfrm>
              <a:prstGeom prst="rect">
                <a:avLst/>
              </a:prstGeom>
              <a:blipFill>
                <a:blip r:embed="rId3"/>
                <a:stretch>
                  <a:fillRect l="-1278" t="-1299" r="-2556" b="-454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C9C06-2BF7-844A-BB34-35195D59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7394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331F-B61A-C249-BCF5-1E9BBCC1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7" y="395948"/>
            <a:ext cx="10779703" cy="795853"/>
          </a:xfrm>
        </p:spPr>
        <p:txBody>
          <a:bodyPr>
            <a:normAutofit/>
          </a:bodyPr>
          <a:lstStyle/>
          <a:p>
            <a:pPr algn="ctr"/>
            <a:r>
              <a:rPr lang="en-FR" sz="4000" dirty="0"/>
              <a:t>Advection-diffusion equation – test case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792E93-5ABB-6946-AA1B-E71B837C0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01" y="1665483"/>
            <a:ext cx="5330017" cy="3820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12CFA1-7457-8946-9998-CA69B0088F00}"/>
                  </a:ext>
                </a:extLst>
              </p:cNvPr>
              <p:cNvSpPr txBox="1"/>
              <p:nvPr/>
            </p:nvSpPr>
            <p:spPr>
              <a:xfrm>
                <a:off x="609600" y="2204721"/>
                <a:ext cx="429768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Application of explicit scheme with CFL = 0.4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F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Advection velocity : V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Test case 1: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= 1 ⇒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𝑃𝑒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F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The explicit scheme works!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12CFA1-7457-8946-9998-CA69B008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04721"/>
                <a:ext cx="4297680" cy="2246769"/>
              </a:xfrm>
              <a:prstGeom prst="rect">
                <a:avLst/>
              </a:prstGeom>
              <a:blipFill>
                <a:blip r:embed="rId4"/>
                <a:stretch>
                  <a:fillRect l="-1180" t="-1685" b="-393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89E40-4BB1-3E45-BBA2-48A2AC16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8659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F421-16C0-7A49-888B-B9C341EF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Advection-diffusion equation – test case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9DB9C-48DA-C446-961D-45CA87786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7093" y="1500505"/>
            <a:ext cx="6106707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F62587-9D10-6743-91B9-C7F15673ABB7}"/>
                  </a:ext>
                </a:extLst>
              </p:cNvPr>
              <p:cNvSpPr txBox="1"/>
              <p:nvPr/>
            </p:nvSpPr>
            <p:spPr>
              <a:xfrm>
                <a:off x="680720" y="2001520"/>
                <a:ext cx="4460240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Application of explicit scheme with</a:t>
                </a:r>
              </a:p>
              <a:p>
                <a:pPr algn="ctr"/>
                <a:r>
                  <a:rPr lang="en-FR" sz="2000" dirty="0"/>
                  <a:t>CFL = 0.4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F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Advection velocity : V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Test case 2: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=0.1 ⇒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𝑃𝑒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 = 10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F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The explicit scheme still works but less well!</a:t>
                </a:r>
              </a:p>
              <a:p>
                <a:endParaRPr lang="en-F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F62587-9D10-6743-91B9-C7F15673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" y="2001520"/>
                <a:ext cx="4460240" cy="2831544"/>
              </a:xfrm>
              <a:prstGeom prst="rect">
                <a:avLst/>
              </a:prstGeom>
              <a:blipFill>
                <a:blip r:embed="rId3"/>
                <a:stretch>
                  <a:fillRect l="-1136" t="-893" r="-227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E4B14-9743-3D44-ADB8-E6EE2234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2250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A710-9809-B64F-8B95-B1729323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8987" cy="1042435"/>
          </a:xfrm>
        </p:spPr>
        <p:txBody>
          <a:bodyPr/>
          <a:lstStyle/>
          <a:p>
            <a:r>
              <a:rPr lang="en-FR" dirty="0"/>
              <a:t>Advection-diffusion equation – test case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857C2-F7AF-9144-B9B3-E2713CC65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459" y="1517854"/>
            <a:ext cx="6089407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631296-5B4A-7B49-BB56-87297977A051}"/>
                  </a:ext>
                </a:extLst>
              </p:cNvPr>
              <p:cNvSpPr txBox="1"/>
              <p:nvPr/>
            </p:nvSpPr>
            <p:spPr>
              <a:xfrm>
                <a:off x="457200" y="2032000"/>
                <a:ext cx="4683760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Application of explicit scheme with </a:t>
                </a:r>
              </a:p>
              <a:p>
                <a:pPr algn="ctr"/>
                <a:r>
                  <a:rPr lang="en-FR" sz="2000" dirty="0"/>
                  <a:t>CFL = 0.4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F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Advection velocity : V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Test case 3: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=0.01 ⇒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𝑃𝑒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 = 100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F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The explicit doesn’t work anymore!</a:t>
                </a:r>
              </a:p>
              <a:p>
                <a:endParaRPr lang="en-F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631296-5B4A-7B49-BB56-87297977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32000"/>
                <a:ext cx="4683760" cy="2523768"/>
              </a:xfrm>
              <a:prstGeom prst="rect">
                <a:avLst/>
              </a:prstGeom>
              <a:blipFill>
                <a:blip r:embed="rId3"/>
                <a:stretch>
                  <a:fillRect l="-1084" t="-100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41D3A-D2A4-5A45-8758-D6AEDF1A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038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1CD3-14F4-3D4B-A435-F80178E8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531"/>
          </a:xfrm>
        </p:spPr>
        <p:txBody>
          <a:bodyPr>
            <a:normAutofit/>
          </a:bodyPr>
          <a:lstStyle/>
          <a:p>
            <a:pPr algn="ctr"/>
            <a:r>
              <a:rPr lang="en-FR" sz="4000" dirty="0"/>
              <a:t>Explicit centred scheme – advection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9CB91-BC38-BD45-9832-B7C8F2892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159" y="1674786"/>
            <a:ext cx="594682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B4551-975C-494C-85D1-6F1DF619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87" y="3152838"/>
            <a:ext cx="5003800" cy="93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5807F9-6ED5-E045-A411-A22ABE291202}"/>
                  </a:ext>
                </a:extLst>
              </p:cNvPr>
              <p:cNvSpPr txBox="1"/>
              <p:nvPr/>
            </p:nvSpPr>
            <p:spPr>
              <a:xfrm>
                <a:off x="6969760" y="2234291"/>
                <a:ext cx="4267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Pure advection: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𝑃𝑒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 =∞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FR" dirty="0"/>
              </a:p>
              <a:p>
                <a:endParaRPr lang="en-F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5807F9-6ED5-E045-A411-A22ABE29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760" y="2234291"/>
                <a:ext cx="4267200" cy="954107"/>
              </a:xfrm>
              <a:prstGeom prst="rect">
                <a:avLst/>
              </a:prstGeom>
              <a:blipFill>
                <a:blip r:embed="rId4"/>
                <a:stretch>
                  <a:fillRect l="-1484" t="-394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8ECCBF-F245-554D-8FD6-0CDCC1A17920}"/>
                  </a:ext>
                </a:extLst>
              </p:cNvPr>
              <p:cNvSpPr txBox="1"/>
              <p:nvPr/>
            </p:nvSpPr>
            <p:spPr>
              <a:xfrm>
                <a:off x="6969760" y="4338320"/>
                <a:ext cx="4897120" cy="796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see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FR" sz="2000" dirty="0"/>
                  <a:t> cannot be a convex combination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FR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FR" sz="2000" dirty="0"/>
                  <a:t> !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8ECCBF-F245-554D-8FD6-0CDCC1A17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760" y="4338320"/>
                <a:ext cx="4897120" cy="796115"/>
              </a:xfrm>
              <a:prstGeom prst="rect">
                <a:avLst/>
              </a:prstGeom>
              <a:blipFill>
                <a:blip r:embed="rId5"/>
                <a:stretch>
                  <a:fillRect l="-1292" t="-3125" b="-781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38797-E299-3249-8E7B-32813648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2173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AA3C-FAF4-8944-93DE-FEA326DB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FR" sz="4000" dirty="0"/>
              <a:t>Downwiding vs. upwinding (V&gt;0)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D4635-934E-834E-8FFE-1DC494B00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5889"/>
            <a:ext cx="3784600" cy="87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DD9F4-1559-1E4D-9B96-F007FE59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1514"/>
            <a:ext cx="4445000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EAE39A-D7BA-B04A-B837-9D804C375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76767"/>
            <a:ext cx="37592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E081DC-4638-204D-9700-B5E3E2220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02761"/>
            <a:ext cx="4191000" cy="1092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C75A41-37F0-DF40-BC30-6E2E425D6654}"/>
              </a:ext>
            </a:extLst>
          </p:cNvPr>
          <p:cNvSpPr txBox="1"/>
          <p:nvPr/>
        </p:nvSpPr>
        <p:spPr>
          <a:xfrm>
            <a:off x="2941320" y="1396929"/>
            <a:ext cx="665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b="1" dirty="0">
                <a:highlight>
                  <a:srgbClr val="FFFF00"/>
                </a:highlight>
              </a:rPr>
              <a:t>Centered schemes don’t work for pure advection problems!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61493-AAD8-B44C-B899-1B3E9370C5EE}"/>
              </a:ext>
            </a:extLst>
          </p:cNvPr>
          <p:cNvSpPr txBox="1"/>
          <p:nvPr/>
        </p:nvSpPr>
        <p:spPr>
          <a:xfrm>
            <a:off x="314960" y="2029850"/>
            <a:ext cx="546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Downwinding: find the information (to the right) following the current!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BCC6F-D18E-C842-A5B0-93EC0EEC765F}"/>
              </a:ext>
            </a:extLst>
          </p:cNvPr>
          <p:cNvSpPr txBox="1"/>
          <p:nvPr/>
        </p:nvSpPr>
        <p:spPr>
          <a:xfrm>
            <a:off x="1442720" y="5171440"/>
            <a:ext cx="282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400" b="1" dirty="0">
                <a:solidFill>
                  <a:srgbClr val="FF0000"/>
                </a:solidFill>
              </a:rPr>
              <a:t>BAD!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84FE3-CB21-F348-82F9-D59FFD170F52}"/>
              </a:ext>
            </a:extLst>
          </p:cNvPr>
          <p:cNvSpPr txBox="1"/>
          <p:nvPr/>
        </p:nvSpPr>
        <p:spPr>
          <a:xfrm>
            <a:off x="6268720" y="1953437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Upwinding: find the information (to the left) against the current!</a:t>
            </a:r>
          </a:p>
          <a:p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258C95-ABC4-1F43-9842-4553261970EC}"/>
              </a:ext>
            </a:extLst>
          </p:cNvPr>
          <p:cNvSpPr txBox="1"/>
          <p:nvPr/>
        </p:nvSpPr>
        <p:spPr>
          <a:xfrm>
            <a:off x="7294880" y="5237622"/>
            <a:ext cx="270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400" b="1" dirty="0">
                <a:solidFill>
                  <a:srgbClr val="0070C0"/>
                </a:solidFill>
              </a:rPr>
              <a:t>GOOD!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C5A0A-9960-1C4B-B086-C222A826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8278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C5DB-78C5-8047-A486-E33188EB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dirty="0"/>
              <a:t>Upwind scheme - stability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1B083-513E-734A-BB0E-14F89F9B0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810" y="2595880"/>
            <a:ext cx="5118100" cy="1016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B9EA0-7AA9-AE4D-8E91-F694234C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55" y="1690688"/>
            <a:ext cx="5249435" cy="3761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3D11CA-77DD-E745-95F4-7B63145744A9}"/>
              </a:ext>
            </a:extLst>
          </p:cNvPr>
          <p:cNvSpPr txBox="1"/>
          <p:nvPr/>
        </p:nvSpPr>
        <p:spPr>
          <a:xfrm>
            <a:off x="1046480" y="1912342"/>
            <a:ext cx="4434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The upwind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CA07C8-2695-FA43-B23E-1DEBD9ED16F9}"/>
                  </a:ext>
                </a:extLst>
              </p:cNvPr>
              <p:cNvSpPr txBox="1"/>
              <p:nvPr/>
            </p:nvSpPr>
            <p:spPr>
              <a:xfrm>
                <a:off x="1046480" y="3870960"/>
                <a:ext cx="4434840" cy="845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Is a convex combination if</a:t>
                </a:r>
              </a:p>
              <a:p>
                <a:pPr algn="ctr"/>
                <a:r>
                  <a:rPr lang="en-GB" sz="2000" dirty="0"/>
                  <a:t> CFL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en-GB" sz="200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FR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CA07C8-2695-FA43-B23E-1DEBD9E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80" y="3870960"/>
                <a:ext cx="4434840" cy="845873"/>
              </a:xfrm>
              <a:prstGeom prst="rect">
                <a:avLst/>
              </a:prstGeom>
              <a:blipFill>
                <a:blip r:embed="rId4"/>
                <a:stretch>
                  <a:fillRect l="-1429" t="-2941" b="-10294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3C14AD4-D00D-F245-AA01-DEB69C77EF1D}"/>
              </a:ext>
            </a:extLst>
          </p:cNvPr>
          <p:cNvSpPr txBox="1"/>
          <p:nvPr/>
        </p:nvSpPr>
        <p:spPr>
          <a:xfrm>
            <a:off x="1136040" y="5082411"/>
            <a:ext cx="4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Test case with CFL = 0.9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133E6-183C-CB4F-84B6-94993A53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60009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B85C-3332-5049-A4C5-E69E65E4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6822"/>
          </a:xfrm>
        </p:spPr>
        <p:txBody>
          <a:bodyPr>
            <a:normAutofit/>
          </a:bodyPr>
          <a:lstStyle/>
          <a:p>
            <a:pPr algn="ctr"/>
            <a:r>
              <a:rPr lang="en-FR" sz="4000" dirty="0"/>
              <a:t>Classification of second order PDEs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8A329-B6D7-3B4F-9728-CF21317AB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326" y="2379273"/>
            <a:ext cx="5969000" cy="990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02DBD-F70A-7444-9281-9B371AFCED5D}"/>
              </a:ext>
            </a:extLst>
          </p:cNvPr>
          <p:cNvSpPr txBox="1"/>
          <p:nvPr/>
        </p:nvSpPr>
        <p:spPr>
          <a:xfrm>
            <a:off x="1351280" y="1767840"/>
            <a:ext cx="874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General form of a second order partial differential equation (PDE)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82E88A-4B57-2B42-BACC-0956A300B387}"/>
                  </a:ext>
                </a:extLst>
              </p:cNvPr>
              <p:cNvSpPr txBox="1"/>
              <p:nvPr/>
            </p:nvSpPr>
            <p:spPr>
              <a:xfrm>
                <a:off x="1493520" y="3581196"/>
                <a:ext cx="95910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The second order PDE is </a:t>
                </a:r>
                <a:r>
                  <a:rPr lang="en-FR" sz="2000" i="1" dirty="0">
                    <a:highlight>
                      <a:srgbClr val="C0C0C0"/>
                    </a:highlight>
                  </a:rPr>
                  <a:t>elliptic</a:t>
                </a:r>
                <a:r>
                  <a:rPr lang="en-FR" sz="2000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&lt;0,</m:t>
                    </m:r>
                  </m:oMath>
                </a14:m>
                <a:r>
                  <a:rPr lang="en-FR" sz="2000" dirty="0"/>
                  <a:t> </a:t>
                </a:r>
                <a:r>
                  <a:rPr lang="en-FR" sz="2000" i="1" dirty="0">
                    <a:highlight>
                      <a:srgbClr val="C0C0C0"/>
                    </a:highlight>
                  </a:rPr>
                  <a:t>hyperbolic</a:t>
                </a:r>
                <a:r>
                  <a:rPr lang="en-FR" sz="2000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FR" sz="2000" dirty="0"/>
                  <a:t> and </a:t>
                </a:r>
                <a:r>
                  <a:rPr lang="en-FR" sz="2000" i="1" dirty="0">
                    <a:highlight>
                      <a:srgbClr val="C0C0C0"/>
                    </a:highlight>
                  </a:rPr>
                  <a:t>parabolic </a:t>
                </a:r>
                <a:r>
                  <a:rPr lang="en-FR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FR" sz="2000" dirty="0"/>
                  <a:t>.</a:t>
                </a:r>
              </a:p>
              <a:p>
                <a:endParaRPr lang="en-FR" sz="2000" dirty="0"/>
              </a:p>
              <a:p>
                <a:r>
                  <a:rPr lang="en-FR" sz="2000" dirty="0"/>
                  <a:t>Origin of the term: classification of the conic section, the underlying quadratic equation defines and ellipse, hyperbola or parabola. </a:t>
                </a:r>
              </a:p>
              <a:p>
                <a:r>
                  <a:rPr lang="en-FR" sz="20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82E88A-4B57-2B42-BACC-0956A300B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3581196"/>
                <a:ext cx="9591040" cy="1938992"/>
              </a:xfrm>
              <a:prstGeom prst="rect">
                <a:avLst/>
              </a:prstGeom>
              <a:blipFill>
                <a:blip r:embed="rId3"/>
                <a:stretch>
                  <a:fillRect l="-661" t="-1299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3CD2437-FED0-E74F-994F-1DD650993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350" y="5260381"/>
            <a:ext cx="4352290" cy="5457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E6A51-CDE6-AF4A-A628-609A9DD2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73279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F91A-02DF-5349-A92A-6B0A60A6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FR" sz="4000" dirty="0"/>
              <a:t>Elliptic problem – Poisson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E86A2-D0D4-024A-9DA2-102E27888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008"/>
                <a:ext cx="10401728" cy="3855984"/>
              </a:xfrm>
            </p:spPr>
            <p:txBody>
              <a:bodyPr>
                <a:normAutofit/>
              </a:bodyPr>
              <a:lstStyle/>
              <a:p>
                <a:r>
                  <a:rPr lang="en-FR" sz="2400" dirty="0"/>
                  <a:t>The simplest elliptic problem</a:t>
                </a:r>
              </a:p>
              <a:p>
                <a:endParaRPr lang="en-FR" dirty="0"/>
              </a:p>
              <a:p>
                <a:endParaRPr lang="en-FR" dirty="0"/>
              </a:p>
              <a:p>
                <a:endParaRPr lang="en-FR" dirty="0"/>
              </a:p>
              <a:p>
                <a:r>
                  <a:rPr lang="en-FR" sz="2400" dirty="0"/>
                  <a:t>If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FR" sz="2400" dirty="0"/>
                  <a:t>, we call it Laplace problem.</a:t>
                </a:r>
              </a:p>
              <a:p>
                <a:r>
                  <a:rPr lang="en-FR" sz="2400" dirty="0"/>
                  <a:t>Different applications: it can be seen as a steady heat problem, mathematical model for electrostatic potential,…</a:t>
                </a:r>
              </a:p>
              <a:p>
                <a:r>
                  <a:rPr lang="en-FR" sz="2400" dirty="0"/>
                  <a:t>Maybe the most popular and studied PDE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E86A2-D0D4-024A-9DA2-102E27888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008"/>
                <a:ext cx="10401728" cy="3855984"/>
              </a:xfrm>
              <a:blipFill>
                <a:blip r:embed="rId2"/>
                <a:stretch>
                  <a:fillRect l="-854" t="-1974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2AFE77-4932-2C4E-AE3F-2980D621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914" y="2007455"/>
            <a:ext cx="3901897" cy="117630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D75FB-8B60-8347-BB02-2C101913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210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A36F-E5A5-C249-932D-D58FB9CB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dirty="0"/>
              <a:t>General principles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9FD18-4BF5-A343-B10B-79F772B43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281" y="1897874"/>
            <a:ext cx="5520461" cy="3402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ECDD81-CEBD-864E-B1C5-8C9F4AAC3C42}"/>
                  </a:ext>
                </a:extLst>
              </p:cNvPr>
              <p:cNvSpPr txBox="1"/>
              <p:nvPr/>
            </p:nvSpPr>
            <p:spPr>
              <a:xfrm>
                <a:off x="863028" y="2250037"/>
                <a:ext cx="5232971" cy="2967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Choose a discretisation </a:t>
                </a:r>
                <a:r>
                  <a:rPr lang="en-FR" sz="2000" i="1" dirty="0">
                    <a:highlight>
                      <a:srgbClr val="C0C0C0"/>
                    </a:highlight>
                  </a:rPr>
                  <a:t>grid</a:t>
                </a:r>
                <a:r>
                  <a:rPr lang="en-FR" sz="2000" dirty="0"/>
                  <a:t>, or a </a:t>
                </a:r>
                <a:r>
                  <a:rPr lang="en-FR" sz="2000" i="1" dirty="0">
                    <a:highlight>
                      <a:srgbClr val="C0C0C0"/>
                    </a:highlight>
                  </a:rPr>
                  <a:t>mesh</a:t>
                </a:r>
                <a:r>
                  <a:rPr lang="en-F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F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We approximate the solution at the grid points</a:t>
                </a:r>
              </a:p>
              <a:p>
                <a:pPr algn="ctr"/>
                <a:r>
                  <a:rPr lang="en-FR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sz="200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FR" sz="2000" dirty="0"/>
                  <a:t> </a:t>
                </a:r>
              </a:p>
              <a:p>
                <a:r>
                  <a:rPr lang="en-FR" sz="2000" dirty="0"/>
                  <a:t>where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FR" sz="2000" dirty="0"/>
                  <a:t> is the exact solution.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FR" sz="2000" i="1" dirty="0">
                    <a:highlight>
                      <a:srgbClr val="C0C0C0"/>
                    </a:highlight>
                  </a:rPr>
                  <a:t>Finite difference method</a:t>
                </a:r>
                <a:r>
                  <a:rPr lang="en-FR" sz="2000" dirty="0"/>
                  <a:t>: approximate the derivatives by difference operators by using only the points on the grid.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ECDD81-CEBD-864E-B1C5-8C9F4AAC3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28" y="2250037"/>
                <a:ext cx="5232971" cy="2967031"/>
              </a:xfrm>
              <a:prstGeom prst="rect">
                <a:avLst/>
              </a:prstGeom>
              <a:blipFill>
                <a:blip r:embed="rId3"/>
                <a:stretch>
                  <a:fillRect l="-1453" t="-1282" b="-299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0D8A2-BE95-0D4F-B34E-1F5E4B18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071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7830-1E65-F749-97BF-373B9B9E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FR" sz="4000" dirty="0"/>
              <a:t>Hyperbolic problem – wave equation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EC188-85FE-724F-A29E-0E594B070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647" y="2312275"/>
            <a:ext cx="6285187" cy="31020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B7E7C7-B9C3-934C-BC9D-A7D445A3BC1C}"/>
              </a:ext>
            </a:extLst>
          </p:cNvPr>
          <p:cNvSpPr txBox="1"/>
          <p:nvPr/>
        </p:nvSpPr>
        <p:spPr>
          <a:xfrm>
            <a:off x="1366345" y="1770649"/>
            <a:ext cx="8734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FR" sz="2400" dirty="0"/>
              <a:t>Second order equation: we need 2 initial conditions!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80350-63F1-DF43-848A-18AC916B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29709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F1EB-E18A-6B4D-8B28-9D7F21A7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179"/>
          </a:xfrm>
        </p:spPr>
        <p:txBody>
          <a:bodyPr>
            <a:normAutofit/>
          </a:bodyPr>
          <a:lstStyle/>
          <a:p>
            <a:r>
              <a:rPr lang="en-FR" sz="4000" dirty="0"/>
              <a:t>An elliptic indefinite problem: Helmholtz equation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63321-DC19-5A4A-9C47-5DE8745D4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967" y="1267304"/>
            <a:ext cx="8253639" cy="522557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63D72-DAD7-F546-8753-0B59BE21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21816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D8F2-404B-4F4A-A947-EF7C9D90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FR" sz="4000" dirty="0"/>
              <a:t>Laplace vs. Helmholtz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C350-8BB2-9C4C-8496-93483D2A0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959"/>
            <a:ext cx="10515600" cy="4695004"/>
          </a:xfrm>
        </p:spPr>
        <p:txBody>
          <a:bodyPr>
            <a:normAutofit/>
          </a:bodyPr>
          <a:lstStyle/>
          <a:p>
            <a:r>
              <a:rPr lang="en-FR" sz="2400" dirty="0"/>
              <a:t>Elliptic problems can be very different in nature (positive definite or indefinite)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8B310-0F6E-2341-8EFB-53A64A95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14" y="2423743"/>
            <a:ext cx="8773673" cy="35040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1A8F7-37F5-9448-86DB-0CB2B9E0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7534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402E-1659-9B45-B13E-2276F3A7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158"/>
          </a:xfrm>
        </p:spPr>
        <p:txBody>
          <a:bodyPr>
            <a:normAutofit/>
          </a:bodyPr>
          <a:lstStyle/>
          <a:p>
            <a:pPr algn="ctr"/>
            <a:r>
              <a:rPr lang="en-FR" sz="4000" dirty="0"/>
              <a:t>Parabolic problem – Black-Scholes equation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776A78-0F9A-4E49-A197-392F1DA24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765" y="2785459"/>
            <a:ext cx="10045119" cy="15237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F36C7-C7E5-EF48-95E9-320CF80E4E2D}"/>
              </a:ext>
            </a:extLst>
          </p:cNvPr>
          <p:cNvSpPr txBox="1"/>
          <p:nvPr/>
        </p:nvSpPr>
        <p:spPr>
          <a:xfrm>
            <a:off x="1198179" y="1891861"/>
            <a:ext cx="10045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/>
              <a:t>Very similar to the heat equation: Black-Scholes models the option pricing in finance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47EC7-7864-844E-942A-714D42352B99}"/>
              </a:ext>
            </a:extLst>
          </p:cNvPr>
          <p:cNvSpPr txBox="1"/>
          <p:nvPr/>
        </p:nvSpPr>
        <p:spPr>
          <a:xfrm>
            <a:off x="1208765" y="4824249"/>
            <a:ext cx="928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/>
              <a:t>Parabolic equation with a final condition (instead of initial condition)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B1C52-BE12-D74A-873B-66DBC645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11455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0C27-00B8-A64C-B990-C1E07435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Other examples: advection, Euler, Navier-Stokes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3F7CF-3608-D14E-8740-0FA131582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75" y="2325797"/>
            <a:ext cx="5473700" cy="977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85B873-FB45-D048-A4B4-36F266D83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07" y="4201564"/>
            <a:ext cx="3975100" cy="135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972B4C-5B2D-D84B-9D99-76DDD391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103" y="2325797"/>
            <a:ext cx="527050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5C4176-DB61-DA42-92B6-73F27568C597}"/>
              </a:ext>
            </a:extLst>
          </p:cNvPr>
          <p:cNvSpPr txBox="1"/>
          <p:nvPr/>
        </p:nvSpPr>
        <p:spPr>
          <a:xfrm>
            <a:off x="930603" y="1792830"/>
            <a:ext cx="4597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/>
              <a:t>Linear elasticity (Lamé system)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E4B93-4558-9445-B692-FC7A28B78C64}"/>
              </a:ext>
            </a:extLst>
          </p:cNvPr>
          <p:cNvSpPr txBox="1"/>
          <p:nvPr/>
        </p:nvSpPr>
        <p:spPr>
          <a:xfrm>
            <a:off x="6947338" y="1850228"/>
            <a:ext cx="360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/>
              <a:t>Schrodinger equation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4F240-6877-5A4C-80CF-E36304D13BED}"/>
              </a:ext>
            </a:extLst>
          </p:cNvPr>
          <p:cNvSpPr txBox="1"/>
          <p:nvPr/>
        </p:nvSpPr>
        <p:spPr>
          <a:xfrm>
            <a:off x="3779453" y="3735497"/>
            <a:ext cx="500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/>
              <a:t>(incompressible) Stokes equations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550C6-68B6-2A4A-B54B-78F4F18E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1098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1B61-67B1-5846-AF2D-D4D217E4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dirty="0"/>
              <a:t>Approximation of derivatives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37EF7-623A-304D-931F-191224BAA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827" y="2696270"/>
            <a:ext cx="5207000" cy="1143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3EE64A-7F01-EC4B-8A8E-78AB56872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4117368"/>
            <a:ext cx="9842500" cy="187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65786-88BC-4347-9C6B-FD812D31A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110" y="1469402"/>
            <a:ext cx="3657600" cy="1257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BDE004-2E73-A442-9C56-3796146C5C70}"/>
              </a:ext>
            </a:extLst>
          </p:cNvPr>
          <p:cNvSpPr txBox="1"/>
          <p:nvPr/>
        </p:nvSpPr>
        <p:spPr>
          <a:xfrm>
            <a:off x="838200" y="1690687"/>
            <a:ext cx="5798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000" dirty="0"/>
              <a:t>In the convection diffusion equations we have 3 derivatives to approximate. (1 in time, 2 in space)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C9906-CDFC-F24F-A815-756C8F53F2E0}"/>
              </a:ext>
            </a:extLst>
          </p:cNvPr>
          <p:cNvSpPr txBox="1"/>
          <p:nvPr/>
        </p:nvSpPr>
        <p:spPr>
          <a:xfrm>
            <a:off x="838200" y="2887966"/>
            <a:ext cx="487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000" dirty="0"/>
              <a:t>Second order derivative approximation using Taylor series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0277B-0DB9-CD4C-A080-B1EF6426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767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6B83-4AC2-294E-975B-0941518F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FR" sz="4000" dirty="0"/>
              <a:t>1st order derivatives – Richardson scheme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0A2AE-7B43-0C4C-8D31-3C4E2E12C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464" y="2493016"/>
            <a:ext cx="4419600" cy="115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3B947-80CC-B747-AC36-5287BD2DE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46" y="2550166"/>
            <a:ext cx="3708400" cy="104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0A13A-9ACD-6E41-BDF8-DEDBBFE47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093" y="3648716"/>
            <a:ext cx="8610886" cy="1157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FF410-1BEC-9140-9BC7-2853BC48D31B}"/>
              </a:ext>
            </a:extLst>
          </p:cNvPr>
          <p:cNvSpPr txBox="1"/>
          <p:nvPr/>
        </p:nvSpPr>
        <p:spPr>
          <a:xfrm>
            <a:off x="1387010" y="1736306"/>
            <a:ext cx="891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000" i="1" dirty="0">
                <a:highlight>
                  <a:srgbClr val="C0C0C0"/>
                </a:highlight>
              </a:rPr>
              <a:t>Centered approximations</a:t>
            </a:r>
            <a:r>
              <a:rPr lang="en-FR" sz="2000" dirty="0"/>
              <a:t> of first order derivatives lead to the Richardson scheme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18CC9-5269-FB4B-9DD6-63DA41EAEEF4}"/>
              </a:ext>
            </a:extLst>
          </p:cNvPr>
          <p:cNvSpPr txBox="1"/>
          <p:nvPr/>
        </p:nvSpPr>
        <p:spPr>
          <a:xfrm>
            <a:off x="1366463" y="5020987"/>
            <a:ext cx="9072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000" dirty="0"/>
              <a:t>It seems a natural scheme but cannot compute solutions! Centered time approximations are not good for advection diffusion problems!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9064A-2C6A-4345-9D9F-2EA05684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8008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A3A7-5BC6-AD45-9206-278F4357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dirty="0"/>
              <a:t>Backward Euler scheme (implicit)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BBA010-52B0-D543-9394-DA0D942CD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795" y="2716953"/>
            <a:ext cx="3505200" cy="1130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727B2-22FF-BD42-B8D6-F6A1295C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695" y="4054595"/>
            <a:ext cx="7645400" cy="106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92D9C3-3D30-244C-AA1F-4B42B97DBE18}"/>
              </a:ext>
            </a:extLst>
          </p:cNvPr>
          <p:cNvSpPr txBox="1"/>
          <p:nvPr/>
        </p:nvSpPr>
        <p:spPr>
          <a:xfrm>
            <a:off x="1417833" y="1869896"/>
            <a:ext cx="8578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000" i="1" dirty="0">
                <a:highlight>
                  <a:srgbClr val="C0C0C0"/>
                </a:highlight>
              </a:rPr>
              <a:t>Backward approximation</a:t>
            </a:r>
            <a:r>
              <a:rPr lang="en-FR" sz="2000" dirty="0"/>
              <a:t> in time (we go back in time) and centered in space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300BA-283D-9C4E-9A71-CA37C613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7184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0525-320A-B245-B77C-16E97333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dirty="0"/>
              <a:t>Forward </a:t>
            </a:r>
            <a:r>
              <a:rPr lang="en-FR"/>
              <a:t>Euler scheme (explicit)</a:t>
            </a:r>
            <a:endParaRPr lang="en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1E1C8-27ED-3A49-9173-D713BF228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754" y="2677435"/>
            <a:ext cx="3327400" cy="1079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78D9D-2BD1-A341-9124-B2833CFBF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91" y="4210673"/>
            <a:ext cx="7645400" cy="107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E0F71-756E-6143-B0AE-E34263442E04}"/>
              </a:ext>
            </a:extLst>
          </p:cNvPr>
          <p:cNvSpPr txBox="1"/>
          <p:nvPr/>
        </p:nvSpPr>
        <p:spPr>
          <a:xfrm>
            <a:off x="1397285" y="1690688"/>
            <a:ext cx="89076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000" i="1" dirty="0">
                <a:highlight>
                  <a:srgbClr val="C0C0C0"/>
                </a:highlight>
              </a:rPr>
              <a:t>Forward approximation</a:t>
            </a:r>
            <a:r>
              <a:rPr lang="en-FR" sz="2000" dirty="0"/>
              <a:t> in time (we go forward in time) and centered in space</a:t>
            </a:r>
          </a:p>
          <a:p>
            <a:endParaRPr lang="en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07150-0430-BA40-9E04-637A2AD3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7242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8435-0128-0F45-8C97-CD17DD39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986155"/>
          </a:xfrm>
        </p:spPr>
        <p:txBody>
          <a:bodyPr>
            <a:normAutofit/>
          </a:bodyPr>
          <a:lstStyle/>
          <a:p>
            <a:r>
              <a:rPr lang="en-FR" sz="4000" dirty="0"/>
              <a:t>Numerical result – centred scheme (Richardson)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67915-C799-B44C-8CC6-5CCB96B5B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8834" y="1445481"/>
            <a:ext cx="6134965" cy="45524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D6A97C-E3AC-A849-AAB8-91FDEDE8FC83}"/>
                  </a:ext>
                </a:extLst>
              </p:cNvPr>
              <p:cNvSpPr txBox="1"/>
              <p:nvPr/>
            </p:nvSpPr>
            <p:spPr>
              <a:xfrm>
                <a:off x="986317" y="1582221"/>
                <a:ext cx="4232517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b="1" dirty="0"/>
                  <a:t>Test case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Heat equation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FR" sz="2000" dirty="0"/>
                  <a:t> with initial condition</a:t>
                </a:r>
              </a:p>
              <a:p>
                <a:r>
                  <a:rPr lang="en-FR" sz="20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GB" sz="2000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Computational domain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−10,10</m:t>
                        </m:r>
                      </m:e>
                    </m:d>
                  </m:oMath>
                </a14:m>
                <a:r>
                  <a:rPr lang="en-FR" sz="2000" dirty="0"/>
                  <a:t> </a:t>
                </a:r>
              </a:p>
              <a:p>
                <a:r>
                  <a:rPr lang="en-FR" sz="2000" dirty="0"/>
                  <a:t>with Dirichlet boundary conditions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Space step </a:t>
                </a:r>
                <a:endParaRPr lang="en-US" sz="200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m:rPr>
                        <m:sty m:val="p"/>
                      </m:rPr>
                      <a:rPr lang="en-GB" sz="20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 = 0.05</m:t>
                    </m:r>
                  </m:oMath>
                </a14:m>
                <a:r>
                  <a:rPr lang="en-FR" sz="20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Time step chosen such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m:rPr>
                          <m:sty m:val="p"/>
                        </m:rPr>
                        <a:rPr lang="en-GB" sz="200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 = 0.1 </m:t>
                      </m:r>
                      <m:r>
                        <m:rPr>
                          <m:sty m:val="p"/>
                        </m:rPr>
                        <a:rPr lang="en-GB" sz="200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FR" sz="2000" dirty="0"/>
                  <a:t>The solution is not good (oscillation increasing in time) -&gt; the scheme is </a:t>
                </a:r>
                <a:r>
                  <a:rPr lang="en-FR" sz="2000" i="1" dirty="0">
                    <a:highlight>
                      <a:srgbClr val="C0C0C0"/>
                    </a:highlight>
                  </a:rPr>
                  <a:t>unstable</a:t>
                </a:r>
                <a:r>
                  <a:rPr lang="en-FR" sz="2000" dirty="0"/>
                  <a:t>!</a:t>
                </a:r>
              </a:p>
              <a:p>
                <a:endParaRPr lang="en-FR" sz="2000" dirty="0"/>
              </a:p>
              <a:p>
                <a:endParaRPr lang="en-FR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D6A97C-E3AC-A849-AAB8-91FDEDE8F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17" y="1582221"/>
                <a:ext cx="4232517" cy="5016758"/>
              </a:xfrm>
              <a:prstGeom prst="rect">
                <a:avLst/>
              </a:prstGeom>
              <a:blipFill>
                <a:blip r:embed="rId3"/>
                <a:stretch>
                  <a:fillRect l="-1497" t="-758" r="-209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A474A-F99A-4C4F-B718-C843388F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0653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5FDB-1D52-244C-BCAC-81CBFE1E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712406"/>
          </a:xfrm>
        </p:spPr>
        <p:txBody>
          <a:bodyPr>
            <a:normAutofit/>
          </a:bodyPr>
          <a:lstStyle/>
          <a:p>
            <a:r>
              <a:rPr lang="en-FR" sz="3600" dirty="0"/>
              <a:t>Numerical result – explicit scheme (forward Euler)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A167A-0813-D544-A664-FDC681169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393" y="2208019"/>
            <a:ext cx="4820642" cy="34861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55B1B5-A38F-594E-B441-B20C782A7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735" y="2237880"/>
            <a:ext cx="4837872" cy="3486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5AC97-6EEA-6141-A92C-ED0A8FA9A418}"/>
                  </a:ext>
                </a:extLst>
              </p:cNvPr>
              <p:cNvSpPr txBox="1"/>
              <p:nvPr/>
            </p:nvSpPr>
            <p:spPr>
              <a:xfrm>
                <a:off x="3058160" y="1476128"/>
                <a:ext cx="6797040" cy="536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The CFL number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FR" sz="2000" dirty="0"/>
                  <a:t> is a measure of stability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5AC97-6EEA-6141-A92C-ED0A8FA9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160" y="1476128"/>
                <a:ext cx="6797040" cy="536494"/>
              </a:xfrm>
              <a:prstGeom prst="rect">
                <a:avLst/>
              </a:prstGeom>
              <a:blipFill>
                <a:blip r:embed="rId4"/>
                <a:stretch>
                  <a:fillRect l="-931" b="-9302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3C5312D-C06B-344F-948D-AE7C61FDAB68}"/>
              </a:ext>
            </a:extLst>
          </p:cNvPr>
          <p:cNvSpPr txBox="1"/>
          <p:nvPr/>
        </p:nvSpPr>
        <p:spPr>
          <a:xfrm>
            <a:off x="2936240" y="5723994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CFL = 0.4 (stable)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FB55-E5CE-3A47-9ECB-CAEB8649ABC0}"/>
              </a:ext>
            </a:extLst>
          </p:cNvPr>
          <p:cNvSpPr txBox="1"/>
          <p:nvPr/>
        </p:nvSpPr>
        <p:spPr>
          <a:xfrm>
            <a:off x="8204072" y="5723994"/>
            <a:ext cx="214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CFL = 0.51 (unstable)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0541F-0BDB-3C49-9185-88B4EF98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0065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E4D9-28EA-6C41-8985-9436B98A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/>
          </a:bodyPr>
          <a:lstStyle/>
          <a:p>
            <a:r>
              <a:rPr lang="en-FR" sz="3600" dirty="0"/>
              <a:t>Numerical result – explicit scheme (forward Euler)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4482D-E7B8-4041-89C2-CF94E1488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717" y="1590374"/>
            <a:ext cx="5510923" cy="3941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F5273-113B-E445-B3D9-DF77A7E08568}"/>
              </a:ext>
            </a:extLst>
          </p:cNvPr>
          <p:cNvSpPr txBox="1"/>
          <p:nvPr/>
        </p:nvSpPr>
        <p:spPr>
          <a:xfrm>
            <a:off x="1107440" y="2305615"/>
            <a:ext cx="3881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The implicit scheme is always stable!</a:t>
            </a:r>
          </a:p>
          <a:p>
            <a:endParaRPr lang="en-FR" sz="2000" dirty="0"/>
          </a:p>
          <a:p>
            <a:r>
              <a:rPr lang="en-FR" sz="2000" dirty="0"/>
              <a:t>Here CFL = 2!</a:t>
            </a:r>
          </a:p>
          <a:p>
            <a:endParaRPr lang="en-FR" sz="2000" dirty="0"/>
          </a:p>
          <a:p>
            <a:r>
              <a:rPr lang="en-FR" sz="2000" dirty="0"/>
              <a:t>Unlike the centered scheme which is always unstable.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48000-2CF0-1E4F-A481-460D3D45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4294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927</Words>
  <Application>Microsoft Macintosh PowerPoint</Application>
  <PresentationFormat>Widescreen</PresentationFormat>
  <Paragraphs>137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Introduction to finite difference method</vt:lpstr>
      <vt:lpstr>General principles</vt:lpstr>
      <vt:lpstr>Approximation of derivatives</vt:lpstr>
      <vt:lpstr>1st order derivatives – Richardson scheme</vt:lpstr>
      <vt:lpstr>Backward Euler scheme (implicit)</vt:lpstr>
      <vt:lpstr>Forward Euler scheme (explicit)</vt:lpstr>
      <vt:lpstr>Numerical result – centred scheme (Richardson)</vt:lpstr>
      <vt:lpstr>Numerical result – explicit scheme (forward Euler)</vt:lpstr>
      <vt:lpstr>Numerical result – explicit scheme (forward Euler)</vt:lpstr>
      <vt:lpstr>Stability and discrete maximum principle</vt:lpstr>
      <vt:lpstr>Numerical validation - precision</vt:lpstr>
      <vt:lpstr>Advection-diffusion equation – test case 1</vt:lpstr>
      <vt:lpstr>Advection-diffusion equation – test case 2</vt:lpstr>
      <vt:lpstr>Advection-diffusion equation – test case 3</vt:lpstr>
      <vt:lpstr>Explicit centred scheme – advection case</vt:lpstr>
      <vt:lpstr>Downwiding vs. upwinding (V&gt;0)</vt:lpstr>
      <vt:lpstr>Upwind scheme - stability</vt:lpstr>
      <vt:lpstr>Classification of second order PDEs</vt:lpstr>
      <vt:lpstr>Elliptic problem – Poisson equation</vt:lpstr>
      <vt:lpstr>Hyperbolic problem – wave equation</vt:lpstr>
      <vt:lpstr>An elliptic indefinite problem: Helmholtz equation</vt:lpstr>
      <vt:lpstr>Laplace vs. Helmholtz equation</vt:lpstr>
      <vt:lpstr>Parabolic problem – Black-Scholes equation</vt:lpstr>
      <vt:lpstr>Other examples: advection, Euler, Navier-Stokes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finite difference method</dc:title>
  <dc:creator>Victorita Dolean Maini</dc:creator>
  <cp:lastModifiedBy>Victorita Dolean Maini</cp:lastModifiedBy>
  <cp:revision>139</cp:revision>
  <dcterms:created xsi:type="dcterms:W3CDTF">2020-09-20T07:59:41Z</dcterms:created>
  <dcterms:modified xsi:type="dcterms:W3CDTF">2020-10-05T09:49:07Z</dcterms:modified>
</cp:coreProperties>
</file>