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81" r:id="rId6"/>
    <p:sldId id="260" r:id="rId7"/>
    <p:sldId id="261" r:id="rId8"/>
    <p:sldId id="262" r:id="rId9"/>
    <p:sldId id="263" r:id="rId10"/>
    <p:sldId id="280" r:id="rId11"/>
    <p:sldId id="282" r:id="rId12"/>
    <p:sldId id="28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FDB0F-81AC-5744-8D01-643C8A91BA3E}" type="datetimeFigureOut">
              <a:rPr lang="en-FR" smtClean="0"/>
              <a:t>20/09/2021</a:t>
            </a:fld>
            <a:endParaRPr lang="en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9F88-A3C8-CD4B-B791-A31C3B17300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15888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AFFA8-4DD5-A04F-B02F-C7A79A545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A3F5C1-A822-8A45-B058-FEC60D830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29ED3-0570-D547-917B-6FEAAC088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5CE7E-1A54-E34F-8B2A-F8F867D55714}" type="datetime1">
              <a:rPr lang="fr-FR" smtClean="0"/>
              <a:t>20/09/2021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BE52C-8254-E64D-9F0F-EBB6614B3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Victorita Dolean</a:t>
            </a:r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8A4A5-743F-4A4E-9108-3FD95C6A1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BA5F-37EF-1A4A-91E0-900ABDED724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178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E6EEE-4EA6-8C47-84F4-2932FB26D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6D6764-5CC7-BD45-84DB-1E0076714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4BEBF-018A-3A48-A083-3DD5F6F4E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23B1-EE37-484D-8D8C-AC57CC863823}" type="datetime1">
              <a:rPr lang="fr-FR" smtClean="0"/>
              <a:t>20/09/2021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08A74-ED04-A14F-A28D-AEF19CA32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Victorita Dolean</a:t>
            </a:r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D65B0-149D-0E41-8BFC-ADB064131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BA5F-37EF-1A4A-91E0-900ABDED724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70061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77B999-FE06-4142-95DB-ABB5151542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528253-6E6E-AF42-A5E8-D41703B5A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B3F2D-12BB-0E41-A236-848C46FC2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78CB2-3414-0344-B49E-19EBB0988B08}" type="datetime1">
              <a:rPr lang="fr-FR" smtClean="0"/>
              <a:t>20/09/2021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BD79B-F6D7-954C-AE1C-4DB6F244B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Victorita Dolean</a:t>
            </a:r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3FF3E-3C74-484A-84BF-B03E04C47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BA5F-37EF-1A4A-91E0-900ABDED724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888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AB51F-9FED-FD47-BAFD-A71C90AF2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166E3-BC62-6847-9DCF-853A8FAEF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05EAF-E631-6247-A24F-D852DFF23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32CB-CAD4-4C41-93A1-3F856F4391C2}" type="datetime1">
              <a:rPr lang="fr-FR" smtClean="0"/>
              <a:t>20/09/2021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55772-CF27-9B45-B36A-FAF031A5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Victorita Dolean</a:t>
            </a:r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06BA9-1324-DE4A-BC50-AD54182A6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BA5F-37EF-1A4A-91E0-900ABDED724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205318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13667-8C60-C742-A9D8-CAAC20A83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5E4A7-77C1-5742-81E0-631BD2809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3E610-D224-E145-82B8-729269B5A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8F06-5A1C-3648-9B58-1C661C0DF587}" type="datetime1">
              <a:rPr lang="fr-FR" smtClean="0"/>
              <a:t>20/09/2021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ABC91-5DAF-BC41-99B0-A6B99261F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Victorita Dolean</a:t>
            </a:r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C2191-60C3-DD4D-A942-434E2115B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BA5F-37EF-1A4A-91E0-900ABDED724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832526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6F4A1-83FF-6443-BD3A-1DD982C3E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2D876-AE28-984C-B24E-0D79A05EBC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82D7C-7AC8-0444-AE10-60B385D6F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6D4E2-FC5B-2E48-92AD-E7D5CC111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56703-4AD9-334A-A5C4-E8A09126829E}" type="datetime1">
              <a:rPr lang="fr-FR" smtClean="0"/>
              <a:t>20/09/2021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DF9A5-A869-A74C-95C5-B3302069B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Victorita Dolean</a:t>
            </a:r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BE980-4520-FB40-A897-9DD02C19C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BA5F-37EF-1A4A-91E0-900ABDED724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08400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23E61-2C01-E044-AA4B-F9B375BC2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C4E2E-54CC-2A4D-A3B9-F2F5C7231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01D288-786A-324B-87E7-6A9E1CC0A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756741-4565-9F47-8F30-FF9041DE5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8F5F8A-8F00-9143-9FE2-C658073108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D28F8F-58F2-5141-9D6E-1A5B3BA42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2182-6EB5-7246-8EE7-0711A8A4CFE3}" type="datetime1">
              <a:rPr lang="fr-FR" smtClean="0"/>
              <a:t>20/09/2021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A1ECBC-91A8-6648-BFC3-2B5FE424F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Victorita Dolean</a:t>
            </a:r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980AD5-B0B1-BF4E-A228-473B4C828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BA5F-37EF-1A4A-91E0-900ABDED724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080616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E59E4-2B62-0A49-86FA-8039345E1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362968-BB61-F74C-AAE2-D871B8FA7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4C14D-8F45-7346-B998-C1BBF6C8E6F6}" type="datetime1">
              <a:rPr lang="fr-FR" smtClean="0"/>
              <a:t>20/09/2021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D2ED57-C2F9-524C-9BBE-47D691CA2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Victorita Dolean</a:t>
            </a:r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710A90-CC54-9C47-94CF-91B83E485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BA5F-37EF-1A4A-91E0-900ABDED724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07209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7B947B-9E8E-5C42-A1F9-86C292076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065C-BB17-1C4A-A173-B36B825A5BBA}" type="datetime1">
              <a:rPr lang="fr-FR" smtClean="0"/>
              <a:t>20/09/2021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206955-5A10-FD49-B892-66A736605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Victorita Dolean</a:t>
            </a:r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2F258-4A78-474A-966E-816569180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BA5F-37EF-1A4A-91E0-900ABDED724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16996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4C238-1B61-3C40-AF38-FB664F68D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CE332-5A00-3449-8277-6F1F4677D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C227D-994A-CE44-9FEF-11748DB39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9CD0C-1DD5-2C4E-B646-1795AD35E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2D09C-AC1E-4948-B9BB-D86631EA2730}" type="datetime1">
              <a:rPr lang="fr-FR" smtClean="0"/>
              <a:t>20/09/2021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A3EE7-D2DC-1C45-84BF-5AEE6B74F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Victorita Dolean</a:t>
            </a:r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BFC7E-DFA3-D540-9895-4D2A1E0F5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BA5F-37EF-1A4A-91E0-900ABDED724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830153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C482E-FB39-3B44-A1A8-214B66185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A3D4E-1258-954E-AC8A-61F7FA867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D57DC-96E8-F941-8BD1-2E4D72452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29D78-13DD-BA40-B841-A25F2B4B8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D2F6F-C077-A844-B325-8BB80043F6ED}" type="datetime1">
              <a:rPr lang="fr-FR" smtClean="0"/>
              <a:t>20/09/2021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46407-A252-364A-BC82-02E520FD6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Victorita Dolean</a:t>
            </a:r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547B3-B6F2-E940-BE2D-6525F6890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BA5F-37EF-1A4A-91E0-900ABDED724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082537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5D33A7-1936-0543-B9A9-D443FBAA0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6431F-B0B0-D343-9074-DB22B80CE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DBCE4-0C48-1F4B-8DE5-F1EC0D999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28E46-9CB9-2F48-8D11-7104B5E37CBF}" type="datetime1">
              <a:rPr lang="fr-FR" smtClean="0"/>
              <a:t>20/09/2021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DB8E2-265C-3240-881D-BD61D4AF6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Victorita Dolean</a:t>
            </a:r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44C0F-4562-5E41-B338-40750EFF6E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2BA5F-37EF-1A4A-91E0-900ABDED724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20661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6BD06-2602-8241-81D1-1890641E9B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FR" sz="4800" b="1" dirty="0"/>
              <a:t>Différences finies pour l’équation de la chaleur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5284B4-7973-4840-8C9E-821CE4B971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FR" dirty="0"/>
              <a:t>Consistance, stabilité, convergence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42391F-038B-BA40-B4D2-61173A814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Victorita Dolean</a:t>
            </a:r>
            <a:endParaRPr lang="en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AC4300-CD32-BB41-977D-A9E9D47BA2FC}"/>
              </a:ext>
            </a:extLst>
          </p:cNvPr>
          <p:cNvSpPr txBox="1"/>
          <p:nvPr/>
        </p:nvSpPr>
        <p:spPr>
          <a:xfrm>
            <a:off x="8959065" y="15924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1417209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82019-6929-F043-8B07-5CA7236FC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1161"/>
          </a:xfrm>
        </p:spPr>
        <p:txBody>
          <a:bodyPr>
            <a:normAutofit/>
          </a:bodyPr>
          <a:lstStyle/>
          <a:p>
            <a:pPr algn="ctr"/>
            <a:r>
              <a:rPr lang="en-FR" sz="4000" dirty="0"/>
              <a:t>Consistance du schéma </a:t>
            </a:r>
            <a:r>
              <a:rPr lang="en-FR" sz="4000" dirty="0">
                <a:solidFill>
                  <a:srgbClr val="FF0000"/>
                </a:solidFill>
              </a:rPr>
              <a:t>implicite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0DDB56-43F4-EC4D-9A67-75DA1EC1F8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06286"/>
                <a:ext cx="10515600" cy="4870677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FR" i="1" dirty="0">
                    <a:highlight>
                      <a:srgbClr val="C0C0C0"/>
                    </a:highlight>
                  </a:rPr>
                  <a:t>Erreur de troncature</a:t>
                </a:r>
                <a:r>
                  <a:rPr lang="en-FR" dirty="0"/>
                  <a:t>:</a:t>
                </a:r>
              </a:p>
              <a:p>
                <a:pPr marL="0" indent="0">
                  <a:buNone/>
                </a:pPr>
                <a:endParaRPr lang="en-F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ℰ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𝜈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FR" dirty="0"/>
              </a:p>
              <a:p>
                <a:pPr marL="0" indent="0">
                  <a:buNone/>
                </a:pPr>
                <a:r>
                  <a:rPr lang="en-FR" dirty="0"/>
                  <a:t>On utilise les séries de Taylor autour </a:t>
                </a:r>
                <a:r>
                  <a:rPr lang="en-FR" i="1" u="sng" dirty="0"/>
                  <a:t>du même point</a:t>
                </a:r>
                <a:r>
                  <a:rPr lang="en-FR" i="1" dirty="0"/>
                  <a:t> </a:t>
                </a:r>
                <a:r>
                  <a:rPr lang="en-FR" dirty="0"/>
                  <a:t>pour évaluer l’erreur de troncature. </a:t>
                </a:r>
              </a:p>
              <a:p>
                <a:pPr marL="0" indent="0">
                  <a:buNone/>
                </a:pPr>
                <a:endParaRPr lang="en-FR" dirty="0"/>
              </a:p>
              <a:p>
                <a:pPr marL="0" indent="0">
                  <a:buNone/>
                </a:pPr>
                <a:r>
                  <a:rPr lang="en-FR" dirty="0"/>
                  <a:t>Développement par rapport a la variable temporelle: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𝒪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FR" dirty="0"/>
              </a:p>
              <a:p>
                <a:pPr marL="0" indent="0">
                  <a:buNone/>
                </a:pPr>
                <a:endParaRPr lang="en-FR" dirty="0"/>
              </a:p>
              <a:p>
                <a:pPr marL="0" indent="0">
                  <a:buNone/>
                </a:pPr>
                <a:r>
                  <a:rPr lang="en-FR" dirty="0"/>
                  <a:t>Ce qui conduit à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FR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𝒪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FR" dirty="0"/>
              </a:p>
              <a:p>
                <a:pPr marL="0" indent="0">
                  <a:buNone/>
                </a:pPr>
                <a:endParaRPr lang="en-F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0DDB56-43F4-EC4D-9A67-75DA1EC1F8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06286"/>
                <a:ext cx="10515600" cy="4870677"/>
              </a:xfrm>
              <a:blipFill>
                <a:blip r:embed="rId2"/>
                <a:stretch>
                  <a:fillRect l="-724" t="-2597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3990B2-20DD-F340-8B5E-D39543080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Victorita Dolean</a:t>
            </a:r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923594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7603A-04B0-824C-8358-7DAE51AE6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1875"/>
          </a:xfrm>
        </p:spPr>
        <p:txBody>
          <a:bodyPr>
            <a:normAutofit/>
          </a:bodyPr>
          <a:lstStyle/>
          <a:p>
            <a:pPr algn="ctr"/>
            <a:r>
              <a:rPr lang="en-FR" sz="4000" dirty="0"/>
              <a:t>Consistance du schéma </a:t>
            </a:r>
            <a:r>
              <a:rPr lang="en-FR" sz="4000" dirty="0">
                <a:solidFill>
                  <a:srgbClr val="FF0000"/>
                </a:solidFill>
              </a:rPr>
              <a:t>implicite</a:t>
            </a:r>
            <a:endParaRPr lang="en-F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68FA28-93CF-FC41-B210-9BEFDB0201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1789" y="1640689"/>
                <a:ext cx="11601235" cy="49347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FR" sz="2400" dirty="0"/>
                  <a:t>... </a:t>
                </a:r>
                <a:r>
                  <a:rPr lang="en-GB" sz="2400" dirty="0"/>
                  <a:t>e</a:t>
                </a:r>
                <a:r>
                  <a:rPr lang="en-FR" sz="2400" dirty="0"/>
                  <a:t>nsuite par rapport a la variable spatiale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±1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±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𝒪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Δ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FR" sz="2400" dirty="0"/>
                  <a:t> </a:t>
                </a:r>
              </a:p>
              <a:p>
                <a:pPr marL="0" indent="0">
                  <a:buNone/>
                </a:pPr>
                <a:r>
                  <a:rPr lang="en-GB" sz="2400" dirty="0"/>
                  <a:t>c</a:t>
                </a:r>
                <a:r>
                  <a:rPr lang="en-FR" sz="2400" dirty="0"/>
                  <a:t>e qui conduit à:</a:t>
                </a:r>
              </a:p>
              <a:p>
                <a:pPr marL="0" indent="0">
                  <a:buNone/>
                </a:pPr>
                <a:endParaRPr lang="en-FR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𝜈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𝜈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𝒪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FR" sz="2400" dirty="0"/>
              </a:p>
              <a:p>
                <a:pPr marL="0" indent="0">
                  <a:buNone/>
                </a:pPr>
                <a:endParaRPr lang="en-FR" sz="2400" dirty="0"/>
              </a:p>
              <a:p>
                <a:pPr marL="0" indent="0">
                  <a:buNone/>
                </a:pPr>
                <a:r>
                  <a:rPr lang="en-FR" sz="2400" dirty="0"/>
                  <a:t>On en conclut que l’erreur de troncature est: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FR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FR" sz="2400" dirty="0"/>
                  <a:t> -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𝜈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FR" sz="2400" dirty="0"/>
                  <a:t> +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𝒪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FR" sz="2400" dirty="0"/>
                  <a:t>+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𝒪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Δ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FR" sz="2400" dirty="0"/>
              </a:p>
              <a:p>
                <a:endParaRPr lang="en-F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68FA28-93CF-FC41-B210-9BEFDB0201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1789" y="1640689"/>
                <a:ext cx="11601235" cy="4934772"/>
              </a:xfrm>
              <a:blipFill>
                <a:blip r:embed="rId2"/>
                <a:stretch>
                  <a:fillRect l="-765" t="-1542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2F2928-ECD9-1B46-A00A-77516A0D7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Victorita Dolean</a:t>
            </a:r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774526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9D243-5B43-6B47-B399-8FE80A354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3257"/>
          </a:xfrm>
        </p:spPr>
        <p:txBody>
          <a:bodyPr>
            <a:normAutofit/>
          </a:bodyPr>
          <a:lstStyle/>
          <a:p>
            <a:pPr algn="ctr"/>
            <a:r>
              <a:rPr lang="en-FR" sz="4000" dirty="0"/>
              <a:t>Consistance du schéma </a:t>
            </a:r>
            <a:r>
              <a:rPr lang="en-FR" sz="4000" dirty="0">
                <a:solidFill>
                  <a:srgbClr val="FF0000"/>
                </a:solidFill>
              </a:rPr>
              <a:t>implicite</a:t>
            </a:r>
            <a:endParaRPr lang="en-F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7E281D-9F09-EE4C-898A-DF9DECD1E0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56189"/>
                <a:ext cx="10515600" cy="482077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FR" sz="2400" dirty="0"/>
                  <a:t>Mais </a:t>
                </a:r>
                <a:r>
                  <a:rPr lang="en-FR" sz="2400" i="1" dirty="0"/>
                  <a:t>u</a:t>
                </a:r>
                <a:r>
                  <a:rPr lang="en-FR" sz="2400" dirty="0"/>
                  <a:t> est solution de l’équation de la chaleur: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FR" sz="2400" dirty="0"/>
                  <a:t> -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𝜈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FR" sz="2400" dirty="0"/>
              </a:p>
              <a:p>
                <a:pPr marL="0" indent="0">
                  <a:buNone/>
                </a:pPr>
                <a:r>
                  <a:rPr lang="en-FR" sz="2400" dirty="0"/>
                  <a:t>L’erreur de troncature devient: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FR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𝒪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FR" sz="2400" dirty="0"/>
                  <a:t>+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𝒪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Δ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FR" sz="2400" dirty="0"/>
              </a:p>
              <a:p>
                <a:pPr marL="0" indent="0">
                  <a:buNone/>
                </a:pPr>
                <a:endParaRPr lang="en-FR" sz="2400" dirty="0"/>
              </a:p>
              <a:p>
                <a:pPr marL="0" indent="0">
                  <a:buNone/>
                </a:pPr>
                <a:r>
                  <a:rPr lang="en-FR" sz="2400" dirty="0"/>
                  <a:t>On en conclut que le </a:t>
                </a:r>
                <a:r>
                  <a:rPr lang="en-FR" sz="2400" i="1" dirty="0">
                    <a:highlight>
                      <a:srgbClr val="C0C0C0"/>
                    </a:highlight>
                  </a:rPr>
                  <a:t>schéma </a:t>
                </a:r>
                <a:r>
                  <a:rPr lang="en-FR" sz="2400" i="1" dirty="0">
                    <a:solidFill>
                      <a:srgbClr val="FF0000"/>
                    </a:solidFill>
                    <a:highlight>
                      <a:srgbClr val="C0C0C0"/>
                    </a:highlight>
                  </a:rPr>
                  <a:t>implicite</a:t>
                </a:r>
                <a:r>
                  <a:rPr lang="en-FR" sz="2400" i="1" dirty="0">
                    <a:highlight>
                      <a:srgbClr val="C0C0C0"/>
                    </a:highlight>
                  </a:rPr>
                  <a:t> est consistant d’ordre 1 en temps et ordre 2 en espace!</a:t>
                </a:r>
              </a:p>
              <a:p>
                <a:pPr marL="0" indent="0">
                  <a:buNone/>
                </a:pPr>
                <a:r>
                  <a:rPr lang="en-FR" sz="2400" b="1" i="1" dirty="0">
                    <a:highlight>
                      <a:srgbClr val="FFFF00"/>
                    </a:highlight>
                  </a:rPr>
                  <a:t>Conclusion</a:t>
                </a:r>
                <a:r>
                  <a:rPr lang="en-FR" sz="2400" i="1" dirty="0">
                    <a:highlight>
                      <a:srgbClr val="FFFF00"/>
                    </a:highlight>
                  </a:rPr>
                  <a:t>: les deux schémas sont consistants et ont la même précision!</a:t>
                </a:r>
                <a:endParaRPr lang="en-FR" sz="2400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7E281D-9F09-EE4C-898A-DF9DECD1E0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56189"/>
                <a:ext cx="10515600" cy="4820774"/>
              </a:xfrm>
              <a:blipFill>
                <a:blip r:embed="rId2"/>
                <a:stretch>
                  <a:fillRect l="-965" t="-1575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12BDB-40D0-5E44-9972-BA49AA238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Victorita Dolean</a:t>
            </a:r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10202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78870-C031-E545-9F13-A4975D6A5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FR" sz="4000" dirty="0"/>
              <a:t>Stabilité :quelle norme?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A12325-6E5D-0847-B03A-B292A66E65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9850" y="3769944"/>
            <a:ext cx="6426200" cy="13843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E43D0F-4B5E-ED43-BF93-2FE464EC86D1}"/>
                  </a:ext>
                </a:extLst>
              </p:cNvPr>
              <p:cNvSpPr txBox="1"/>
              <p:nvPr/>
            </p:nvSpPr>
            <p:spPr>
              <a:xfrm>
                <a:off x="565079" y="1551397"/>
                <a:ext cx="1089574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FR" sz="2400" b="1" dirty="0"/>
                  <a:t>Définition</a:t>
                </a:r>
                <a:r>
                  <a:rPr lang="en-FR" sz="2400" dirty="0"/>
                  <a:t> (abstraite): On dit que le schéma aux différence finies est </a:t>
                </a:r>
                <a:r>
                  <a:rPr lang="en-FR" sz="2400" i="1" dirty="0">
                    <a:highlight>
                      <a:srgbClr val="C0C0C0"/>
                    </a:highlight>
                  </a:rPr>
                  <a:t>stable par rapport a la norme</a:t>
                </a:r>
                <a:r>
                  <a:rPr lang="en-FR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GB" sz="240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lit/>
                      </m:rPr>
                      <a:rPr lang="en-US" sz="2400" b="0" i="1" smtClean="0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FR" sz="2400" dirty="0"/>
                  <a:t> s’il existe une constante K indépendante 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GB" sz="240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FR" sz="2400" dirty="0"/>
                  <a:t> telle que:</a:t>
                </a:r>
              </a:p>
              <a:p>
                <a:endParaRPr lang="en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GB" sz="2400" i="1" smtClean="0">
                          <a:latin typeface="Cambria Math" panose="02040503050406030204" pitchFamily="18" charset="0"/>
                        </a:rPr>
                        <m:t>||</m:t>
                      </m:r>
                      <m:sSup>
                        <m:sSup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m:rPr>
                          <m:lit/>
                        </m:rPr>
                        <a:rPr lang="en-US" sz="2400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GB" sz="240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GB" sz="240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GB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</m:rPr>
                        <a:rPr lang="en-GB" sz="2400" i="1" smtClean="0">
                          <a:latin typeface="Cambria Math" panose="02040503050406030204" pitchFamily="18" charset="0"/>
                        </a:rPr>
                        <m:t>||</m:t>
                      </m:r>
                      <m:sSup>
                        <m:sSup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m:rPr>
                          <m:lit/>
                        </m:rPr>
                        <a:rPr lang="en-US" sz="2400" b="0" i="1" smtClean="0">
                          <a:latin typeface="Cambria Math" panose="02040503050406030204" pitchFamily="18" charset="0"/>
                        </a:rPr>
                        <m:t>||</m:t>
                      </m:r>
                    </m:oMath>
                  </m:oMathPara>
                </a14:m>
                <a:endParaRPr lang="en-FR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E43D0F-4B5E-ED43-BF93-2FE464EC8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79" y="1551397"/>
                <a:ext cx="10895743" cy="1569660"/>
              </a:xfrm>
              <a:prstGeom prst="rect">
                <a:avLst/>
              </a:prstGeom>
              <a:blipFill>
                <a:blip r:embed="rId3"/>
                <a:stretch>
                  <a:fillRect l="-931" t="-2400" r="-1164" b="-5600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6A85AA0-24C2-0945-B413-F80B46F05410}"/>
              </a:ext>
            </a:extLst>
          </p:cNvPr>
          <p:cNvSpPr txBox="1"/>
          <p:nvPr/>
        </p:nvSpPr>
        <p:spPr>
          <a:xfrm>
            <a:off x="636999" y="3308279"/>
            <a:ext cx="7489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2400" dirty="0"/>
              <a:t>On va considérer les normes classiques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8FD839-E92E-C745-81A4-13DB9E3EFCB4}"/>
                  </a:ext>
                </a:extLst>
              </p:cNvPr>
              <p:cNvSpPr txBox="1"/>
              <p:nvPr/>
            </p:nvSpPr>
            <p:spPr>
              <a:xfrm>
                <a:off x="636998" y="5385076"/>
                <a:ext cx="1071680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FR" sz="2400" dirty="0"/>
                  <a:t>notamment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2,∞</m:t>
                    </m:r>
                    <m:r>
                      <m:rPr>
                        <m:lit/>
                      </m:rP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FR" sz="2400" dirty="0"/>
              </a:p>
              <a:p>
                <a:r>
                  <a:rPr lang="en-FR" sz="2400" b="1" dirty="0"/>
                  <a:t>NB</a:t>
                </a:r>
                <a:r>
                  <a:rPr lang="en-FR" sz="2400" dirty="0"/>
                  <a:t>: On a déjà analysé le cas de la norme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FR" sz="2400" dirty="0"/>
                  <a:t> (la stabilité dans ce cas est équivalente au principe du maximum discret).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8FD839-E92E-C745-81A4-13DB9E3EF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98" y="5385076"/>
                <a:ext cx="10716801" cy="1200329"/>
              </a:xfrm>
              <a:prstGeom prst="rect">
                <a:avLst/>
              </a:prstGeom>
              <a:blipFill>
                <a:blip r:embed="rId4"/>
                <a:stretch>
                  <a:fillRect l="-828" t="-3125" b="-10417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4F26CC-996D-8C45-884B-DBB8D18F9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Victorita Dolean</a:t>
            </a:r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778156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704B3-CD08-C848-8F97-D67A04177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FR" sz="4000" dirty="0"/>
              <a:t>Stabilité en norme L2: séries de Fourier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FEAFFC-9D11-4543-B961-3E06FA834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5471" y="4998980"/>
            <a:ext cx="4394200" cy="9525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C969BF-386D-5B46-A68C-49E9CE85F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721" y="4810715"/>
            <a:ext cx="4254500" cy="1282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D56273-FD82-9248-850F-34059314637A}"/>
              </a:ext>
            </a:extLst>
          </p:cNvPr>
          <p:cNvSpPr txBox="1"/>
          <p:nvPr/>
        </p:nvSpPr>
        <p:spPr>
          <a:xfrm>
            <a:off x="1012004" y="1453401"/>
            <a:ext cx="96474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2000" b="1" dirty="0">
                <a:highlight>
                  <a:srgbClr val="FFFF00"/>
                </a:highlight>
              </a:rPr>
              <a:t>Attention</a:t>
            </a:r>
            <a:r>
              <a:rPr lang="en-FR" sz="2000" dirty="0">
                <a:highlight>
                  <a:srgbClr val="FFFF00"/>
                </a:highlight>
              </a:rPr>
              <a:t>: ce qui suit est une justification de la stabilité mais pas une méthode qu’il faut appliquer systématiquement pour montrer la stabilité!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89B9AB-89A3-394D-AFAA-34A9B1F98343}"/>
              </a:ext>
            </a:extLst>
          </p:cNvPr>
          <p:cNvSpPr txBox="1"/>
          <p:nvPr/>
        </p:nvSpPr>
        <p:spPr>
          <a:xfrm>
            <a:off x="838200" y="2306012"/>
            <a:ext cx="107813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2000" dirty="0"/>
              <a:t>Si le schéma ne vérifie pas le principe du maximum (on peut quand même avoir une solution bornée en norme L2 -&gt; bon schéma). Supp: solution périodique en x de pér. 1 (longueur du domaine spatial)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9024FF1-C59B-5B4B-B4A4-65D6AE575EE8}"/>
                  </a:ext>
                </a:extLst>
              </p:cNvPr>
              <p:cNvSpPr txBox="1"/>
              <p:nvPr/>
            </p:nvSpPr>
            <p:spPr>
              <a:xfrm>
                <a:off x="838200" y="3184988"/>
                <a:ext cx="10515600" cy="534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FR" sz="2000" dirty="0"/>
                  <a:t>Pour chaque vecteur de solutions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GB" sz="200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GB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GB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sz="200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GB" sz="200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GB" sz="200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FR" sz="2000" dirty="0"/>
                  <a:t> on construit une fonction qui sera périodique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9024FF1-C59B-5B4B-B4A4-65D6AE575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84988"/>
                <a:ext cx="10515600" cy="534570"/>
              </a:xfrm>
              <a:prstGeom prst="rect">
                <a:avLst/>
              </a:prstGeom>
              <a:blipFill>
                <a:blip r:embed="rId4"/>
                <a:stretch>
                  <a:fillRect l="-724" b="-9302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702C452A-AE4F-0949-A719-B1097551E2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6585" y="3531838"/>
            <a:ext cx="5308600" cy="863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1AC083D-73A6-5D4F-B771-7C321F0BE6A1}"/>
              </a:ext>
            </a:extLst>
          </p:cNvPr>
          <p:cNvSpPr txBox="1"/>
          <p:nvPr/>
        </p:nvSpPr>
        <p:spPr>
          <a:xfrm>
            <a:off x="1191802" y="4397339"/>
            <a:ext cx="9914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2000" dirty="0"/>
              <a:t>Développement en série de Fourier + formule de Plancherel: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EE40EE-EF10-FB4D-8AA4-8F4ED48B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Victorita Dolean</a:t>
            </a:r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665855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149FD-1752-C74D-ADA8-367ACCC5B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FR" dirty="0"/>
              <a:t>Stabilité: schéma explicite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3A1679-0C0C-0C41-86A8-F3F8ADB32E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3695" y="2159011"/>
            <a:ext cx="8470900" cy="1219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645A3A-A333-A245-901C-944153028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395" y="3949908"/>
            <a:ext cx="9207500" cy="1041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F0AD60-E8FF-E54D-B86F-70145574F95E}"/>
              </a:ext>
            </a:extLst>
          </p:cNvPr>
          <p:cNvSpPr txBox="1"/>
          <p:nvPr/>
        </p:nvSpPr>
        <p:spPr>
          <a:xfrm>
            <a:off x="838200" y="1701373"/>
            <a:ext cx="8815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2000" dirty="0"/>
              <a:t>Avec cette notation le schéma explicite s’écrit: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A41522-031C-EF49-9800-1E8A9ABD01BD}"/>
              </a:ext>
            </a:extLst>
          </p:cNvPr>
          <p:cNvSpPr txBox="1"/>
          <p:nvPr/>
        </p:nvSpPr>
        <p:spPr>
          <a:xfrm>
            <a:off x="791109" y="3347030"/>
            <a:ext cx="10562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2000" dirty="0"/>
              <a:t>En remplaçant chaque terme par sa série de Fourier, on déduit que les coeff de cette série vérifient: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70630C-B839-DB4D-BD36-6C3AB0CB8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Victorita Dolean</a:t>
            </a:r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911868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70BB6-B2DB-3C4A-A530-AF18BA7C8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FR" sz="4000" dirty="0"/>
              <a:t>Stabilité: schéma explicite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3CB7AF-2B02-1740-B7CB-2CDE72B2BD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9000" y="2151069"/>
            <a:ext cx="10261600" cy="914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45AE6F-D8F2-BF40-B25D-932EA4962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650" y="3622425"/>
            <a:ext cx="3924300" cy="736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5190C4-6959-3C4B-BE6A-B66085F2C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000" y="4209765"/>
            <a:ext cx="10312400" cy="1130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4E128A-8A2C-054F-A496-69D458F72F9A}"/>
              </a:ext>
            </a:extLst>
          </p:cNvPr>
          <p:cNvSpPr txBox="1"/>
          <p:nvPr/>
        </p:nvSpPr>
        <p:spPr>
          <a:xfrm>
            <a:off x="1017141" y="1680546"/>
            <a:ext cx="9873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2000" dirty="0"/>
              <a:t>Ceci conduit reccursivement à la relation suivante et à la définition du facteur A(k)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644DD4A-C2F7-6741-8D80-5C1EC5518619}"/>
                  </a:ext>
                </a:extLst>
              </p:cNvPr>
              <p:cNvSpPr txBox="1"/>
              <p:nvPr/>
            </p:nvSpPr>
            <p:spPr>
              <a:xfrm>
                <a:off x="994167" y="3174714"/>
                <a:ext cx="991941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FR" sz="2000" dirty="0"/>
                  <a:t>La solution sera bornée en norme L2 seulement si le </a:t>
                </a:r>
                <a:r>
                  <a:rPr lang="en-FR" sz="2000" i="1" dirty="0">
                    <a:highlight>
                      <a:srgbClr val="C0C0C0"/>
                    </a:highlight>
                  </a:rPr>
                  <a:t>facteur d’amplification</a:t>
                </a:r>
                <a:r>
                  <a:rPr lang="en-FR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GB" sz="200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sz="200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m:rPr>
                        <m:lit/>
                      </m:rPr>
                      <a:rPr lang="en-GB" sz="200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sz="200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FR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644DD4A-C2F7-6741-8D80-5C1EC5518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167" y="3174714"/>
                <a:ext cx="9919413" cy="400110"/>
              </a:xfrm>
              <a:prstGeom prst="rect">
                <a:avLst/>
              </a:prstGeom>
              <a:blipFill>
                <a:blip r:embed="rId5"/>
                <a:stretch>
                  <a:fillRect l="-639" t="-9375" b="-25000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46E3CE6-3ED1-394B-A5C3-74D34E03B30D}"/>
                  </a:ext>
                </a:extLst>
              </p:cNvPr>
              <p:cNvSpPr txBox="1"/>
              <p:nvPr/>
            </p:nvSpPr>
            <p:spPr>
              <a:xfrm>
                <a:off x="1061234" y="5384491"/>
                <a:ext cx="95386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FR" sz="2000" dirty="0"/>
                  <a:t>Ceci est vrai pour tout </a:t>
                </a:r>
                <a:r>
                  <a:rPr lang="en-FR" sz="2000" i="1" dirty="0"/>
                  <a:t>k</a:t>
                </a:r>
                <a:r>
                  <a:rPr lang="en-FR" sz="2000" dirty="0"/>
                  <a:t> ssi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200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m:rPr>
                        <m:sty m:val="p"/>
                      </m:rPr>
                      <a:rPr lang="en-GB" sz="200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GB" sz="20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000" i="1" smtClean="0">
                        <a:latin typeface="Cambria Math" panose="02040503050406030204" pitchFamily="18" charset="0"/>
                      </a:rPr>
                      <m:t> ≤</m:t>
                    </m:r>
                    <m:sSup>
                      <m:sSup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GB" sz="200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GB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FR" sz="2000" dirty="0"/>
                  <a:t> (</a:t>
                </a:r>
                <a:r>
                  <a:rPr lang="en-FR" sz="2000" i="1" dirty="0">
                    <a:highlight>
                      <a:srgbClr val="C0C0C0"/>
                    </a:highlight>
                  </a:rPr>
                  <a:t>condition de stabilité L2 du schéma explicite</a:t>
                </a:r>
                <a:r>
                  <a:rPr lang="en-FR" sz="2000" dirty="0"/>
                  <a:t>).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46E3CE6-3ED1-394B-A5C3-74D34E03B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234" y="5384491"/>
                <a:ext cx="9538699" cy="400110"/>
              </a:xfrm>
              <a:prstGeom prst="rect">
                <a:avLst/>
              </a:prstGeom>
              <a:blipFill>
                <a:blip r:embed="rId6"/>
                <a:stretch>
                  <a:fillRect l="-665" t="-6061" b="-24242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FB059E-6F38-AA46-98A7-E3F9CC4FA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Victorita Dolean</a:t>
            </a:r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51340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9A19E-1CB3-E146-AB57-B2389ABEA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4354"/>
          </a:xfrm>
        </p:spPr>
        <p:txBody>
          <a:bodyPr>
            <a:normAutofit/>
          </a:bodyPr>
          <a:lstStyle/>
          <a:p>
            <a:pPr algn="ctr"/>
            <a:r>
              <a:rPr lang="en-FR" sz="4000" dirty="0"/>
              <a:t>Stabilité: schéma implicite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8DF265-3326-2847-A7AB-DE81A15F6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5455" y="2430916"/>
            <a:ext cx="9283700" cy="9906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0F341F-45E7-1048-AF5D-CF6D07BEF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556" y="4209836"/>
            <a:ext cx="9359900" cy="1219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66EB3F-14BB-7642-B12B-34FC02BB1906}"/>
              </a:ext>
            </a:extLst>
          </p:cNvPr>
          <p:cNvSpPr txBox="1"/>
          <p:nvPr/>
        </p:nvSpPr>
        <p:spPr>
          <a:xfrm>
            <a:off x="1417834" y="1726058"/>
            <a:ext cx="735629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2000" dirty="0"/>
              <a:t>Avec la notation précédente le schéma implicite s’écrit:</a:t>
            </a:r>
          </a:p>
          <a:p>
            <a:endParaRPr lang="en-F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E5835C-9727-F148-90DF-337E01891A8B}"/>
              </a:ext>
            </a:extLst>
          </p:cNvPr>
          <p:cNvSpPr txBox="1"/>
          <p:nvPr/>
        </p:nvSpPr>
        <p:spPr>
          <a:xfrm>
            <a:off x="1341135" y="3529757"/>
            <a:ext cx="9032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2000" dirty="0"/>
              <a:t>En remplaçant la série de Fourier de chaque terme, les coeff de cette série vérifient: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D5A662-36E5-E840-BC5D-D2C84AF4A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Victorita Dolean</a:t>
            </a:r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128722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B7E43-1D7E-F64A-846A-F68A8ECE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FR" sz="4000" dirty="0"/>
              <a:t>Stabilité: schéma implicite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FA3A69-43DF-4345-8C8C-F5DD93FE8D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18922"/>
            <a:ext cx="10515600" cy="10666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154FFE-D36F-AF4E-B222-DC3A74F76741}"/>
              </a:ext>
            </a:extLst>
          </p:cNvPr>
          <p:cNvSpPr txBox="1"/>
          <p:nvPr/>
        </p:nvSpPr>
        <p:spPr>
          <a:xfrm>
            <a:off x="1047964" y="1941814"/>
            <a:ext cx="97399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2000" dirty="0"/>
              <a:t>Ceci conduit reccursivement à la relation suivante et à la définition du facteur A(k)</a:t>
            </a:r>
          </a:p>
          <a:p>
            <a:endParaRPr lang="en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3F72F48-1F0B-E04C-AB9B-3EB813FBB745}"/>
                  </a:ext>
                </a:extLst>
              </p:cNvPr>
              <p:cNvSpPr txBox="1"/>
              <p:nvPr/>
            </p:nvSpPr>
            <p:spPr>
              <a:xfrm>
                <a:off x="1047964" y="3936666"/>
                <a:ext cx="9678256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FR" sz="2000" dirty="0"/>
                  <a:t>La solution sera bornée en norme L2 seulement si le </a:t>
                </a:r>
                <a:r>
                  <a:rPr lang="en-FR" sz="2000" i="1" dirty="0">
                    <a:highlight>
                      <a:srgbClr val="C0C0C0"/>
                    </a:highlight>
                  </a:rPr>
                  <a:t>facteur d’amplification</a:t>
                </a:r>
                <a:r>
                  <a:rPr lang="en-FR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GB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m:rPr>
                        <m:lit/>
                      </m:rPr>
                      <a:rPr lang="en-GB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FR" sz="2000" dirty="0"/>
              </a:p>
              <a:p>
                <a:endParaRPr lang="en-FR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3F72F48-1F0B-E04C-AB9B-3EB813FBB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964" y="3936666"/>
                <a:ext cx="9678256" cy="677108"/>
              </a:xfrm>
              <a:prstGeom prst="rect">
                <a:avLst/>
              </a:prstGeom>
              <a:blipFill>
                <a:blip r:embed="rId3"/>
                <a:stretch>
                  <a:fillRect l="-655" t="-5556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0641ED0-8B10-B843-B14D-C8916A2443F3}"/>
              </a:ext>
            </a:extLst>
          </p:cNvPr>
          <p:cNvSpPr txBox="1"/>
          <p:nvPr/>
        </p:nvSpPr>
        <p:spPr>
          <a:xfrm>
            <a:off x="1047964" y="4655180"/>
            <a:ext cx="10407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2000" dirty="0"/>
              <a:t>Ceci est toujours le cas pour le schéma implicite (sans condition supplémentaire)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81FE0E-01A6-E449-A72D-7E56360A87E0}"/>
              </a:ext>
            </a:extLst>
          </p:cNvPr>
          <p:cNvSpPr txBox="1"/>
          <p:nvPr/>
        </p:nvSpPr>
        <p:spPr>
          <a:xfrm>
            <a:off x="1047964" y="5214126"/>
            <a:ext cx="9102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2000" dirty="0"/>
              <a:t>On dit que le schéma est </a:t>
            </a:r>
            <a:r>
              <a:rPr lang="en-FR" sz="2000" i="1" dirty="0">
                <a:highlight>
                  <a:srgbClr val="C0C0C0"/>
                </a:highlight>
              </a:rPr>
              <a:t>inconditionnellement stable</a:t>
            </a:r>
            <a:r>
              <a:rPr lang="en-FR" sz="2000" dirty="0"/>
              <a:t> en norme L2!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B55F4B-EC4C-E64B-A55C-B9C156816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Victorita Dolean</a:t>
            </a:r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143164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C8806-F648-5D46-80D2-60EC70FDB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FR" sz="4000" dirty="0"/>
              <a:t>Recette pour l’analyse de stabilité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D565B-A55D-DD49-B0ED-FA138AA691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48656"/>
                <a:ext cx="10515600" cy="472830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FR" sz="2000" dirty="0"/>
                  <a:t>Dpdv pratique pour vérifier la stabilité des schémas on applique la Méthode de von Neumann</a:t>
                </a:r>
              </a:p>
              <a:p>
                <a:pPr marL="0" indent="0">
                  <a:buNone/>
                </a:pPr>
                <a:endParaRPr lang="en-FR" sz="2000" dirty="0"/>
              </a:p>
              <a:p>
                <a:r>
                  <a:rPr lang="en-FR" sz="2000" dirty="0"/>
                  <a:t>On “injecte” un mode de Fourier dans le schéma:</a:t>
                </a:r>
              </a:p>
              <a:p>
                <a:endParaRPr lang="en-FR" sz="2000" dirty="0"/>
              </a:p>
              <a:p>
                <a:endParaRPr lang="en-FR" sz="2000" dirty="0"/>
              </a:p>
              <a:p>
                <a:r>
                  <a:rPr lang="en-FR" sz="2000" dirty="0"/>
                  <a:t>On calcule à partir de cela le facteur d’amplification </a:t>
                </a:r>
                <a:r>
                  <a:rPr lang="en-FR" sz="2000" i="1" dirty="0"/>
                  <a:t>A(k) </a:t>
                </a:r>
                <a:r>
                  <a:rPr lang="en-FR" sz="2000" dirty="0"/>
                  <a:t>qui peut être une quantité complexe.</a:t>
                </a:r>
              </a:p>
              <a:p>
                <a:r>
                  <a:rPr lang="en-FR" sz="2000" dirty="0"/>
                  <a:t>L’inégalité suivante s’appelle </a:t>
                </a:r>
                <a:r>
                  <a:rPr lang="en-FR" sz="2000" i="1" dirty="0">
                    <a:highlight>
                      <a:srgbClr val="C0C0C0"/>
                    </a:highlight>
                  </a:rPr>
                  <a:t>condition de stabilité de von Neumann</a:t>
                </a:r>
              </a:p>
              <a:p>
                <a:endParaRPr lang="en-FR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m:rPr>
                          <m:lit/>
                        </m:rP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≤1,∀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FR" sz="2400" dirty="0"/>
              </a:p>
              <a:p>
                <a:endParaRPr lang="en-FR" sz="2000" dirty="0"/>
              </a:p>
              <a:p>
                <a:r>
                  <a:rPr lang="en-FR" sz="2000" dirty="0"/>
                  <a:t>Si cette condition est satisfaite (même sous certaines contraintes), on dit que le schéma est stable.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D565B-A55D-DD49-B0ED-FA138AA691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48656"/>
                <a:ext cx="10515600" cy="4728307"/>
              </a:xfrm>
              <a:blipFill>
                <a:blip r:embed="rId2"/>
                <a:stretch>
                  <a:fillRect l="-724" t="-1609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1598E7C-9960-7A49-8647-50B6B401B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203" y="2774219"/>
            <a:ext cx="6159500" cy="6223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21D091-9478-FD4A-BB57-34649A6BB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Victorita Dolean</a:t>
            </a:r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134259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50C2E-A975-C741-97C6-2BC03A6D5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FR" dirty="0"/>
              <a:t>Equation de la chaleur - discrétisation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74487E-C846-8744-93D7-DFBD88D529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3516" y="1612274"/>
            <a:ext cx="6500116" cy="138501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279F90-7A23-7C42-8946-C31B4BCECF19}"/>
              </a:ext>
            </a:extLst>
          </p:cNvPr>
          <p:cNvSpPr txBox="1"/>
          <p:nvPr/>
        </p:nvSpPr>
        <p:spPr>
          <a:xfrm>
            <a:off x="688368" y="1840505"/>
            <a:ext cx="43767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FR" sz="2000" dirty="0"/>
              <a:t>Equation de la chaleur en une dimension d’espace avec conditions aux limites de Dirichlet homogènes</a:t>
            </a:r>
          </a:p>
          <a:p>
            <a:pPr algn="just"/>
            <a:endParaRPr lang="en-FR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9BC76F-2759-2E46-8177-3B6BE012620E}"/>
                  </a:ext>
                </a:extLst>
              </p:cNvPr>
              <p:cNvSpPr txBox="1"/>
              <p:nvPr/>
            </p:nvSpPr>
            <p:spPr>
              <a:xfrm>
                <a:off x="801384" y="3565133"/>
                <a:ext cx="9277564" cy="446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FR" sz="2000" dirty="0"/>
                  <a:t>On discretise l’équation sur le maillage: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GB" sz="200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00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GB" sz="200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20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i="1" smtClean="0">
                        <a:latin typeface="Cambria Math" panose="02040503050406030204" pitchFamily="18" charset="0"/>
                      </a:rPr>
                      <m:t>≥0, </m:t>
                    </m:r>
                    <m:r>
                      <a:rPr lang="en-GB" sz="200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sz="200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GB" sz="200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sz="2000" i="1" smtClean="0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GB" sz="2000" i="1" smtClean="0">
                        <a:latin typeface="Cambria Math" panose="02040503050406030204" pitchFamily="18" charset="0"/>
                      </a:rPr>
                      <m:t>…,</m:t>
                    </m:r>
                    <m:r>
                      <a:rPr lang="en-GB" sz="200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m:rPr>
                        <m:lit/>
                      </m:rPr>
                      <a:rPr lang="en-GB" sz="200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FR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9BC76F-2759-2E46-8177-3B6BE0126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84" y="3565133"/>
                <a:ext cx="9277564" cy="446917"/>
              </a:xfrm>
              <a:prstGeom prst="rect">
                <a:avLst/>
              </a:prstGeom>
              <a:blipFill>
                <a:blip r:embed="rId3"/>
                <a:stretch>
                  <a:fillRect l="-546" t="-2778" b="-19444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3AF82E-1186-974D-A7FD-AC781AE7ED8D}"/>
                  </a:ext>
                </a:extLst>
              </p:cNvPr>
              <p:cNvSpPr txBox="1"/>
              <p:nvPr/>
            </p:nvSpPr>
            <p:spPr>
              <a:xfrm>
                <a:off x="801384" y="4211394"/>
                <a:ext cx="9637159" cy="4582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FR" sz="2000" dirty="0"/>
                  <a:t>Discrétisation des conditions initiales: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GB" sz="200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GB" sz="200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200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sz="200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GB" sz="200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sz="2000" i="1" smtClean="0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GB" sz="2000" i="1" smtClean="0">
                        <a:latin typeface="Cambria Math" panose="02040503050406030204" pitchFamily="18" charset="0"/>
                      </a:rPr>
                      <m:t>…,</m:t>
                    </m:r>
                    <m:r>
                      <a:rPr lang="en-GB" sz="200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sz="200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m:rPr>
                        <m:lit/>
                      </m:rPr>
                      <a:rPr lang="en-GB" sz="200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FR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3AF82E-1186-974D-A7FD-AC781AE7E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84" y="4211394"/>
                <a:ext cx="9637159" cy="458202"/>
              </a:xfrm>
              <a:prstGeom prst="rect">
                <a:avLst/>
              </a:prstGeom>
              <a:blipFill>
                <a:blip r:embed="rId4"/>
                <a:stretch>
                  <a:fillRect l="-526" b="-16216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47303FC-5192-354D-802F-0FB6BE7F7758}"/>
                  </a:ext>
                </a:extLst>
              </p:cNvPr>
              <p:cNvSpPr txBox="1"/>
              <p:nvPr/>
            </p:nvSpPr>
            <p:spPr>
              <a:xfrm>
                <a:off x="5619963" y="2861635"/>
                <a:ext cx="4243227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</a:rPr>
                      <m:t>=0,∀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FR" dirty="0"/>
                  <a:t> </a:t>
                </a:r>
              </a:p>
              <a:p>
                <a:endParaRPr lang="en-FR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47303FC-5192-354D-802F-0FB6BE7F7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963" y="2861635"/>
                <a:ext cx="4243227" cy="6699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C99701-756D-FD46-9DD5-E49BE240D229}"/>
                  </a:ext>
                </a:extLst>
              </p:cNvPr>
              <p:cNvSpPr txBox="1"/>
              <p:nvPr/>
            </p:nvSpPr>
            <p:spPr>
              <a:xfrm>
                <a:off x="801384" y="4945464"/>
                <a:ext cx="83117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FR" sz="2000" dirty="0"/>
                  <a:t>Discretisation des conditions aux limites: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GB" sz="2000" i="1" smtClean="0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GB" sz="2000" i="1" smtClean="0">
                        <a:latin typeface="Cambria Math" panose="02040503050406030204" pitchFamily="18" charset="0"/>
                      </a:rPr>
                      <m:t>=0,∀</m:t>
                    </m:r>
                    <m:r>
                      <a:rPr lang="en-GB" sz="20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FR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C99701-756D-FD46-9DD5-E49BE240D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84" y="4945464"/>
                <a:ext cx="8311793" cy="400110"/>
              </a:xfrm>
              <a:prstGeom prst="rect">
                <a:avLst/>
              </a:prstGeom>
              <a:blipFill>
                <a:blip r:embed="rId6"/>
                <a:stretch>
                  <a:fillRect l="-610" t="-9375" b="-28125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4C76560-7346-F645-BBCF-1CA6EF95D84A}"/>
              </a:ext>
            </a:extLst>
          </p:cNvPr>
          <p:cNvSpPr txBox="1"/>
          <p:nvPr/>
        </p:nvSpPr>
        <p:spPr>
          <a:xfrm>
            <a:off x="838200" y="5597886"/>
            <a:ext cx="9502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2000" dirty="0"/>
              <a:t>Si le second membre </a:t>
            </a:r>
            <a:r>
              <a:rPr lang="en-FR" sz="2000" i="1" dirty="0"/>
              <a:t>f(t,x)</a:t>
            </a:r>
            <a:r>
              <a:rPr lang="en-FR" sz="2000" dirty="0"/>
              <a:t> est non nul on le prend en compte dans la discretisation. 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B1D107-8874-2442-B18D-3177AF53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Victorita Dolean</a:t>
            </a:r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819096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05D33-2596-8B40-990E-FCDD614F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FR" dirty="0"/>
              <a:t>Convergence : </a:t>
            </a:r>
            <a:r>
              <a:rPr lang="en-FR" b="1" dirty="0"/>
              <a:t>théoreme de Lax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F083A-DFC5-A747-B2CF-C3FBF7160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FR" dirty="0"/>
              <a:t>Un de plus importants théorèmes de l’analyse numérique!</a:t>
            </a:r>
          </a:p>
          <a:p>
            <a:pPr marL="0" indent="0">
              <a:buNone/>
            </a:pPr>
            <a:endParaRPr lang="en-FR" dirty="0"/>
          </a:p>
          <a:p>
            <a:pPr marL="0" indent="0" algn="just">
              <a:buNone/>
            </a:pPr>
            <a:r>
              <a:rPr lang="en-FR" sz="2400" dirty="0"/>
              <a:t>Tout schéma linéaire, à deux niveaux qui est </a:t>
            </a:r>
            <a:r>
              <a:rPr lang="en-FR" sz="2400" i="1" dirty="0">
                <a:highlight>
                  <a:srgbClr val="C0C0C0"/>
                </a:highlight>
              </a:rPr>
              <a:t>consistant</a:t>
            </a:r>
            <a:r>
              <a:rPr lang="en-FR" sz="2400" dirty="0"/>
              <a:t> et </a:t>
            </a:r>
            <a:r>
              <a:rPr lang="en-FR" sz="2400" i="1" dirty="0">
                <a:highlight>
                  <a:srgbClr val="C0C0C0"/>
                </a:highlight>
              </a:rPr>
              <a:t>stable</a:t>
            </a:r>
            <a:r>
              <a:rPr lang="en-FR" sz="2400" dirty="0"/>
              <a:t> est aussi </a:t>
            </a:r>
            <a:r>
              <a:rPr lang="en-FR" sz="2400" i="1" dirty="0">
                <a:highlight>
                  <a:srgbClr val="C0C0C0"/>
                </a:highlight>
              </a:rPr>
              <a:t>convergent</a:t>
            </a:r>
            <a:r>
              <a:rPr lang="en-FR" sz="2400" dirty="0"/>
              <a:t>. (on a supposé la solution suffisamment régulière avec des conditions aux limites données).</a:t>
            </a:r>
          </a:p>
          <a:p>
            <a:pPr marL="0" indent="0" algn="just">
              <a:buNone/>
            </a:pPr>
            <a:r>
              <a:rPr lang="en-FR" sz="2400" dirty="0"/>
              <a:t>De plus, l’erreur d’approximation est bornée par l’erreur de troncature (multipliée par une constante) et la convergence vers la solution est d’autant plus rapide que le schéma est précis.</a:t>
            </a:r>
          </a:p>
          <a:p>
            <a:pPr marL="0" indent="0">
              <a:buNone/>
            </a:pPr>
            <a:endParaRPr lang="en-FR" dirty="0"/>
          </a:p>
          <a:p>
            <a:pPr marL="0" indent="0">
              <a:buNone/>
            </a:pPr>
            <a:r>
              <a:rPr lang="en-FR"/>
              <a:t>Preuve: a </a:t>
            </a:r>
            <a:r>
              <a:rPr lang="en-FR" dirty="0"/>
              <a:t>suivre…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76247B-C36C-E248-8F75-8A0D7E7B0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Victorita Dolean</a:t>
            </a:r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35069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064B0-D557-734B-937E-700C8C945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28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FR" sz="4000" dirty="0"/>
              <a:t>Schémas d’Euler explicite et implicite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2F2560-E74F-A845-A05E-03F016ADB7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0278" y="2504844"/>
            <a:ext cx="5676900" cy="11557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D8DC78-3E6D-4B4E-BCD9-083A62766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391" y="4230470"/>
            <a:ext cx="6489700" cy="1181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BC0807-CB82-8242-A43E-BCBE9526EC85}"/>
              </a:ext>
            </a:extLst>
          </p:cNvPr>
          <p:cNvSpPr txBox="1"/>
          <p:nvPr/>
        </p:nvSpPr>
        <p:spPr>
          <a:xfrm>
            <a:off x="1232898" y="1829203"/>
            <a:ext cx="6082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2400" dirty="0"/>
              <a:t>On a déjà défini le schéma d’Euler explicite: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4357C0-826D-1843-AA81-A6B3B433721B}"/>
              </a:ext>
            </a:extLst>
          </p:cNvPr>
          <p:cNvSpPr txBox="1"/>
          <p:nvPr/>
        </p:nvSpPr>
        <p:spPr>
          <a:xfrm>
            <a:off x="1232898" y="3681897"/>
            <a:ext cx="7263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O</a:t>
            </a:r>
            <a:r>
              <a:rPr lang="en-FR" sz="2400" dirty="0"/>
              <a:t>u le schéma d’Euler implicite: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820163-9809-C24D-8F0A-6E36CB888C14}"/>
              </a:ext>
            </a:extLst>
          </p:cNvPr>
          <p:cNvSpPr txBox="1"/>
          <p:nvPr/>
        </p:nvSpPr>
        <p:spPr>
          <a:xfrm>
            <a:off x="1232898" y="5411570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2400" dirty="0"/>
              <a:t>Une étude mathématique a montré qu’ils vérifient le principe du maximum discret</a:t>
            </a:r>
            <a:r>
              <a:rPr lang="en-FR" dirty="0"/>
              <a:t>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513ED5-5BA6-FD4F-882E-C451E981F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Victorita Dolean</a:t>
            </a:r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0526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94CD5DF-9084-7F4A-BCC1-562BB70C0A2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ctr"/>
                <a:r>
                  <a:rPr lang="en-FR" sz="4000" dirty="0"/>
                  <a:t>Le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FR" sz="4000" dirty="0"/>
                  <a:t>-schéma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94CD5DF-9084-7F4A-BCC1-562BB70C0A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078426-74B6-9A41-AA2B-7A5E8CF339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5222" y="2305378"/>
            <a:ext cx="9982200" cy="11684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2F9D9F-CB5E-334F-83B0-E6C493DAD1E6}"/>
                  </a:ext>
                </a:extLst>
              </p:cNvPr>
              <p:cNvSpPr txBox="1"/>
              <p:nvPr/>
            </p:nvSpPr>
            <p:spPr>
              <a:xfrm>
                <a:off x="945222" y="1797978"/>
                <a:ext cx="103015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FR" sz="2400" dirty="0"/>
                  <a:t>En combinant le schéma explicite et implicite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FR" sz="2400" dirty="0"/>
                  <a:t>) on obtient le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FR" sz="2400" b="1" dirty="0"/>
                  <a:t>-schém</a:t>
                </a:r>
                <a:r>
                  <a:rPr lang="en-GB" sz="2400" b="1" dirty="0"/>
                  <a:t>a</a:t>
                </a:r>
                <a:r>
                  <a:rPr lang="en-FR" sz="2400" b="1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2F9D9F-CB5E-334F-83B0-E6C493DAD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222" y="1797978"/>
                <a:ext cx="10301556" cy="461665"/>
              </a:xfrm>
              <a:prstGeom prst="rect">
                <a:avLst/>
              </a:prstGeom>
              <a:blipFill>
                <a:blip r:embed="rId4"/>
                <a:stretch>
                  <a:fillRect l="-985" t="-7895" b="-28947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BD04D52-C3A0-5142-AECC-6341FEF1B93F}"/>
                  </a:ext>
                </a:extLst>
              </p:cNvPr>
              <p:cNvSpPr txBox="1"/>
              <p:nvPr/>
            </p:nvSpPr>
            <p:spPr>
              <a:xfrm>
                <a:off x="1017143" y="3581068"/>
                <a:ext cx="9452222" cy="613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FR" sz="2400" dirty="0"/>
                  <a:t>Si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FR" sz="2400" dirty="0"/>
                  <a:t> on obtient le schéma de </a:t>
                </a:r>
                <a:r>
                  <a:rPr lang="en-FR" sz="2400" b="1" dirty="0"/>
                  <a:t>Crank-Nicolson.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BD04D52-C3A0-5142-AECC-6341FEF1B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143" y="3581068"/>
                <a:ext cx="9452222" cy="613886"/>
              </a:xfrm>
              <a:prstGeom prst="rect">
                <a:avLst/>
              </a:prstGeom>
              <a:blipFill>
                <a:blip r:embed="rId5"/>
                <a:stretch>
                  <a:fillRect l="-1074" b="-10000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09A18B3-DD98-5647-BD82-6DC69F9AE280}"/>
                  </a:ext>
                </a:extLst>
              </p:cNvPr>
              <p:cNvSpPr txBox="1"/>
              <p:nvPr/>
            </p:nvSpPr>
            <p:spPr>
              <a:xfrm>
                <a:off x="1027415" y="4455436"/>
                <a:ext cx="981781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FR" sz="2400" dirty="0"/>
                  <a:t>Les schémas explicites et implicites peuvent être vus comme cas particuliers de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FR" sz="2400" b="1" dirty="0"/>
                  <a:t>-schém</a:t>
                </a:r>
                <a:r>
                  <a:rPr lang="en-GB" sz="2400" b="1" dirty="0"/>
                  <a:t>a</a:t>
                </a:r>
                <a:r>
                  <a:rPr lang="en-FR" sz="2400" b="1" dirty="0"/>
                  <a:t> </a:t>
                </a:r>
                <a:r>
                  <a:rPr lang="en-FR" sz="2400" dirty="0"/>
                  <a:t>avec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FR" sz="2400" dirty="0"/>
                  <a:t> (schéma explicite) et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FR" sz="2400" dirty="0"/>
                  <a:t> (schéma implicite).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09A18B3-DD98-5647-BD82-6DC69F9AE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415" y="4455436"/>
                <a:ext cx="9817813" cy="830997"/>
              </a:xfrm>
              <a:prstGeom prst="rect">
                <a:avLst/>
              </a:prstGeom>
              <a:blipFill>
                <a:blip r:embed="rId6"/>
                <a:stretch>
                  <a:fillRect l="-1035" t="-4478" b="-14925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B214A-D4A5-A643-A264-118D148F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Victorita Dolean</a:t>
            </a:r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034239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A9878-D61B-0E4F-8F90-E4766CBD8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… et encore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EA3C78-7760-084B-B7C7-E75BD777F2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8072" y="2626237"/>
            <a:ext cx="7416800" cy="11176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E6E7B2-310D-A942-AAF5-92622B1B9315}"/>
              </a:ext>
            </a:extLst>
          </p:cNvPr>
          <p:cNvSpPr txBox="1"/>
          <p:nvPr/>
        </p:nvSpPr>
        <p:spPr>
          <a:xfrm>
            <a:off x="1047963" y="1690688"/>
            <a:ext cx="8966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2400" dirty="0"/>
              <a:t>Le schéma de Dufort-Frankel (à plusieurs niveaux en temps)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65A359-0846-BE45-8876-48161182B0F8}"/>
              </a:ext>
            </a:extLst>
          </p:cNvPr>
          <p:cNvSpPr txBox="1"/>
          <p:nvPr/>
        </p:nvSpPr>
        <p:spPr>
          <a:xfrm>
            <a:off x="1047964" y="4157636"/>
            <a:ext cx="101643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2400" dirty="0"/>
              <a:t>Il y en a plein d’autres schémas, qu’on peut construire pour obtenir des approximations de plus en plus précises.</a:t>
            </a:r>
            <a:endParaRPr lang="en-FR" sz="2400" b="1" dirty="0"/>
          </a:p>
          <a:p>
            <a:endParaRPr lang="en-FR" sz="2400" b="1" dirty="0">
              <a:highlight>
                <a:srgbClr val="FFFF00"/>
              </a:highlight>
            </a:endParaRPr>
          </a:p>
          <a:p>
            <a:r>
              <a:rPr lang="en-FR" sz="2400" b="1" dirty="0">
                <a:highlight>
                  <a:srgbClr val="FFFF00"/>
                </a:highlight>
              </a:rPr>
              <a:t>Q</a:t>
            </a:r>
            <a:r>
              <a:rPr lang="en-FR" sz="2400" dirty="0">
                <a:highlight>
                  <a:srgbClr val="FFFF00"/>
                </a:highlight>
              </a:rPr>
              <a:t>: Comment comparer ces schémas? </a:t>
            </a:r>
            <a:r>
              <a:rPr lang="en-FR" sz="2400" b="1" dirty="0">
                <a:highlight>
                  <a:srgbClr val="FFFF00"/>
                </a:highlight>
              </a:rPr>
              <a:t>R</a:t>
            </a:r>
            <a:r>
              <a:rPr lang="en-FR" sz="2400" dirty="0">
                <a:highlight>
                  <a:srgbClr val="FFFF00"/>
                </a:highlight>
              </a:rPr>
              <a:t>: En étudiant leur précision et stabilité.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F33DF2-0CCC-F24E-922D-B4056DD8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Victorita Dolean</a:t>
            </a:r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946001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A61F0-BD97-B84F-B42A-F0E0366BB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969"/>
          </a:xfrm>
        </p:spPr>
        <p:txBody>
          <a:bodyPr>
            <a:normAutofit/>
          </a:bodyPr>
          <a:lstStyle/>
          <a:p>
            <a:pPr algn="ctr"/>
            <a:r>
              <a:rPr lang="en-FR" sz="4000" dirty="0"/>
              <a:t>Consistance et précision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401CB9-DA78-0B45-862D-CD4C3E9427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1094"/>
                <a:ext cx="10515600" cy="4729288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en-FR" sz="2400" i="1" dirty="0">
                    <a:highlight>
                      <a:srgbClr val="C0C0C0"/>
                    </a:highlight>
                  </a:rPr>
                  <a:t>Erreur de troncature</a:t>
                </a:r>
                <a:r>
                  <a:rPr lang="en-FR" sz="2400" dirty="0"/>
                  <a:t> (définition abstraite): La quantité obtenue en remplaçant dans le schéma la solution exacte évaluée exactement dans les points apparaissant dans la définition du schéma. </a:t>
                </a:r>
              </a:p>
              <a:p>
                <a:pPr marL="0" indent="0">
                  <a:buNone/>
                </a:pPr>
                <a:endParaRPr lang="en-FR" dirty="0"/>
              </a:p>
              <a:p>
                <a:pPr marL="0" indent="0" algn="just">
                  <a:buNone/>
                </a:pPr>
                <a:r>
                  <a:rPr lang="en-FR" sz="2400" i="1" dirty="0">
                    <a:highlight>
                      <a:srgbClr val="C0C0C0"/>
                    </a:highlight>
                  </a:rPr>
                  <a:t>Consistance</a:t>
                </a:r>
                <a:r>
                  <a:rPr lang="en-FR" sz="2400" dirty="0"/>
                  <a:t>: Le schéma aux différence finies est </a:t>
                </a:r>
                <a:r>
                  <a:rPr lang="en-FR" sz="2400" i="1" dirty="0"/>
                  <a:t>consistant</a:t>
                </a:r>
                <a:r>
                  <a:rPr lang="en-FR" sz="2400" dirty="0"/>
                  <a:t> avec l’équation aux dérivées partielles si l’erreur de troncature tend vers 0 quand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GB" sz="240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GB" sz="240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FR" sz="2400" dirty="0"/>
                  <a:t> tendent vers 0 </a:t>
                </a:r>
                <a:r>
                  <a:rPr lang="en-GB" sz="2400" dirty="0" err="1"/>
                  <a:t>i</a:t>
                </a:r>
                <a:r>
                  <a:rPr lang="en-FR" sz="2400" dirty="0"/>
                  <a:t>ndépendamment. </a:t>
                </a:r>
              </a:p>
              <a:p>
                <a:pPr marL="0" indent="0">
                  <a:buNone/>
                </a:pPr>
                <a:endParaRPr lang="en-FR" sz="2400" dirty="0"/>
              </a:p>
              <a:p>
                <a:pPr marL="0" indent="0">
                  <a:buNone/>
                </a:pPr>
                <a:r>
                  <a:rPr lang="en-FR" sz="2400" i="1" dirty="0">
                    <a:highlight>
                      <a:srgbClr val="C0C0C0"/>
                    </a:highlight>
                  </a:rPr>
                  <a:t>Ordre et précision</a:t>
                </a:r>
                <a:r>
                  <a:rPr lang="en-FR" sz="2400" dirty="0"/>
                  <a:t>: Si l’erreur de troncature tend vers 0 comme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401CB9-DA78-0B45-862D-CD4C3E9427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1094"/>
                <a:ext cx="10515600" cy="4729288"/>
              </a:xfrm>
              <a:blipFill>
                <a:blip r:embed="rId2"/>
                <a:stretch>
                  <a:fillRect l="-965" t="-1337" r="-844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E766C9A-F16A-C540-B177-4FE250A1A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597" y="5005406"/>
            <a:ext cx="2451100" cy="571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98798C-D207-6B47-AB9C-C71C04DC6326}"/>
              </a:ext>
            </a:extLst>
          </p:cNvPr>
          <p:cNvSpPr txBox="1"/>
          <p:nvPr/>
        </p:nvSpPr>
        <p:spPr>
          <a:xfrm>
            <a:off x="838200" y="5628200"/>
            <a:ext cx="7992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o</a:t>
            </a:r>
            <a:r>
              <a:rPr lang="en-FR" sz="2400" dirty="0"/>
              <a:t>n dit que le schéma est </a:t>
            </a:r>
            <a:r>
              <a:rPr lang="en-FR" sz="2400" i="1" dirty="0"/>
              <a:t>d’ordre p en espace et q en temps.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2CA3C1-C5B0-A244-88AF-E2BA0ADD7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Victorita Dolean</a:t>
            </a:r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897177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292AD-1CCB-E142-999A-765CDBA06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FR" sz="4000" dirty="0"/>
              <a:t>Consistance du schéma explicite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4D14A1-1537-A74E-A5F8-D109574667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286" y="1416843"/>
                <a:ext cx="11658599" cy="5076031"/>
              </a:xfrm>
            </p:spPr>
            <p:txBody>
              <a:bodyPr>
                <a:normAutofit fontScale="40000" lnSpcReduction="20000"/>
              </a:bodyPr>
              <a:lstStyle/>
              <a:p>
                <a:pPr marL="0" indent="0">
                  <a:buNone/>
                </a:pPr>
                <a:r>
                  <a:rPr lang="en-FR" sz="6000" i="1" dirty="0">
                    <a:highlight>
                      <a:srgbClr val="C0C0C0"/>
                    </a:highlight>
                  </a:rPr>
                  <a:t>Erreur de troncature</a:t>
                </a:r>
                <a:r>
                  <a:rPr lang="en-FR" sz="6000" dirty="0"/>
                  <a:t>:</a:t>
                </a:r>
              </a:p>
              <a:p>
                <a:pPr marL="0" indent="0">
                  <a:buNone/>
                </a:pPr>
                <a:endParaRPr lang="en-FR" sz="6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ℰ</m:t>
                          </m:r>
                        </m:e>
                        <m:sub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6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6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6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60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6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6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6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6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6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6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6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60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  <m:d>
                            <m:dPr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sz="6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6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6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sz="6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sz="6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6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6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6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60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sz="6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6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6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sz="6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sz="6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6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6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6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sz="6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6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6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sz="6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sz="6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6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6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6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60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60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FR" sz="6000" dirty="0"/>
              </a:p>
              <a:p>
                <a:pPr marL="0" indent="0">
                  <a:buNone/>
                </a:pPr>
                <a:r>
                  <a:rPr lang="en-FR" sz="6000" dirty="0"/>
                  <a:t>On utilise les séries de Taylor autour </a:t>
                </a:r>
                <a:r>
                  <a:rPr lang="en-FR" sz="6000" i="1" u="sng" dirty="0"/>
                  <a:t>du même point</a:t>
                </a:r>
                <a:r>
                  <a:rPr lang="en-FR" sz="6000" dirty="0"/>
                  <a:t> pour évaluer l’erreur de troncature. </a:t>
                </a:r>
              </a:p>
              <a:p>
                <a:pPr marL="0" indent="0">
                  <a:buNone/>
                </a:pPr>
                <a:endParaRPr lang="en-FR" sz="6000" dirty="0"/>
              </a:p>
              <a:p>
                <a:pPr marL="0" indent="0">
                  <a:buNone/>
                </a:pPr>
                <a:r>
                  <a:rPr lang="en-FR" sz="6000" dirty="0"/>
                  <a:t>Développement par rapport a la variable temporelle: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60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60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𝑡</m:t>
                      </m:r>
                      <m:f>
                        <m:f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𝒪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6000" b="0" i="0" smtClean="0"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FR" sz="6000" dirty="0"/>
              </a:p>
              <a:p>
                <a:pPr marL="0" indent="0">
                  <a:buNone/>
                </a:pPr>
                <a:endParaRPr lang="en-FR" sz="6000" dirty="0"/>
              </a:p>
              <a:p>
                <a:pPr marL="0" indent="0">
                  <a:buNone/>
                </a:pPr>
                <a:r>
                  <a:rPr lang="en-FR" sz="6000" dirty="0"/>
                  <a:t>Ce qui conduit à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6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6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6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6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60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6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6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6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6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6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6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6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6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6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60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FR" sz="6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6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d>
                      <m:dPr>
                        <m:ctrlPr>
                          <a:rPr lang="en-US" sz="6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𝒪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60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FR" sz="6000" dirty="0"/>
              </a:p>
              <a:p>
                <a:pPr marL="0" indent="0">
                  <a:buNone/>
                </a:pPr>
                <a:r>
                  <a:rPr lang="en-FR" sz="6000" dirty="0"/>
                  <a:t> </a:t>
                </a:r>
              </a:p>
              <a:p>
                <a:pPr marL="0" indent="0">
                  <a:buNone/>
                </a:pPr>
                <a:endParaRPr lang="en-FR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4D14A1-1537-A74E-A5F8-D109574667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286" y="1416843"/>
                <a:ext cx="11658599" cy="5076031"/>
              </a:xfrm>
              <a:blipFill>
                <a:blip r:embed="rId2"/>
                <a:stretch>
                  <a:fillRect l="-762" t="-2743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BA18A4-E8F9-264D-8EC8-E2046FF88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Victorita Dolean</a:t>
            </a:r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315034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69B48-B6EB-B546-86C3-5AE6710CE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4446"/>
          </a:xfrm>
        </p:spPr>
        <p:txBody>
          <a:bodyPr>
            <a:normAutofit/>
          </a:bodyPr>
          <a:lstStyle/>
          <a:p>
            <a:pPr algn="ctr"/>
            <a:r>
              <a:rPr lang="en-FR" sz="4000" dirty="0"/>
              <a:t>Consistance du schéma explicite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125391-83A4-3F42-A2E7-58690557CD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FR" dirty="0"/>
                  <a:t>... </a:t>
                </a:r>
                <a:r>
                  <a:rPr lang="en-GB" sz="2400" dirty="0"/>
                  <a:t>e</a:t>
                </a:r>
                <a:r>
                  <a:rPr lang="en-FR" sz="2400" dirty="0"/>
                  <a:t>nsuite par rapport a la variable spatiale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±1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𝒪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Δ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FR" sz="2400" dirty="0"/>
                  <a:t> </a:t>
                </a:r>
              </a:p>
              <a:p>
                <a:pPr marL="0" indent="0">
                  <a:buNone/>
                </a:pPr>
                <a:r>
                  <a:rPr lang="en-GB" sz="2400" dirty="0"/>
                  <a:t>c</a:t>
                </a:r>
                <a:r>
                  <a:rPr lang="en-FR" sz="2400" dirty="0"/>
                  <a:t>e qui conduit à:</a:t>
                </a:r>
              </a:p>
              <a:p>
                <a:pPr marL="0" indent="0">
                  <a:buNone/>
                </a:pPr>
                <a:endParaRPr lang="en-FR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𝜈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𝜈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𝒪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FR" sz="2400" dirty="0"/>
              </a:p>
              <a:p>
                <a:pPr marL="0" indent="0">
                  <a:buNone/>
                </a:pPr>
                <a:endParaRPr lang="en-FR" sz="2400" dirty="0"/>
              </a:p>
              <a:p>
                <a:pPr marL="0" indent="0">
                  <a:buNone/>
                </a:pPr>
                <a:r>
                  <a:rPr lang="en-FR" sz="2400" dirty="0"/>
                  <a:t>On en conclut que l’erreur de troncature est: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FR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FR" sz="2400" dirty="0"/>
                  <a:t> -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𝜈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FR" sz="2400" dirty="0"/>
                  <a:t> +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𝒪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FR" sz="2400" dirty="0"/>
                  <a:t>+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𝒪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Δ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FR" sz="2400" dirty="0"/>
              </a:p>
              <a:p>
                <a:pPr marL="0" indent="0">
                  <a:buNone/>
                </a:pPr>
                <a:r>
                  <a:rPr lang="en-FR" sz="2400" dirty="0"/>
                  <a:t> </a:t>
                </a:r>
              </a:p>
              <a:p>
                <a:pPr marL="0" indent="0">
                  <a:buNone/>
                </a:pPr>
                <a:endParaRPr lang="en-FR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125391-83A4-3F42-A2E7-58690557CD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16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8BAAD8-4B87-1D4C-929E-26381917E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Victorita Dolean</a:t>
            </a:r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529588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21235-5D4A-274D-AFA0-3A5E34923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4704"/>
          </a:xfrm>
        </p:spPr>
        <p:txBody>
          <a:bodyPr>
            <a:normAutofit/>
          </a:bodyPr>
          <a:lstStyle/>
          <a:p>
            <a:pPr algn="ctr"/>
            <a:r>
              <a:rPr lang="en-FR" sz="4000" dirty="0"/>
              <a:t>Consistance du schéma explicite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E0D5F6-3666-7340-AC1A-DD751004C5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32857"/>
                <a:ext cx="10515600" cy="421277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FR" sz="2400" dirty="0"/>
                  <a:t>Mais </a:t>
                </a:r>
                <a:r>
                  <a:rPr lang="en-FR" sz="2400" i="1" dirty="0"/>
                  <a:t>u</a:t>
                </a:r>
                <a:r>
                  <a:rPr lang="en-FR" sz="2400" dirty="0"/>
                  <a:t> est solution de l’équation de la chaleur: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FR" sz="2400" dirty="0"/>
                  <a:t> -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𝜈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b="0" dirty="0"/>
              </a:p>
              <a:p>
                <a:pPr marL="0" indent="0">
                  <a:buNone/>
                </a:pPr>
                <a:endParaRPr lang="en-FR" sz="2400" dirty="0"/>
              </a:p>
              <a:p>
                <a:pPr marL="0" indent="0">
                  <a:buNone/>
                </a:pPr>
                <a:r>
                  <a:rPr lang="en-FR" sz="2400" dirty="0"/>
                  <a:t>L’erreur de troncature devient: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FR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𝒪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FR" sz="2400" dirty="0"/>
                  <a:t>+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𝒪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Δ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FR" sz="2400" dirty="0"/>
              </a:p>
              <a:p>
                <a:pPr marL="0" indent="0">
                  <a:buNone/>
                </a:pPr>
                <a:endParaRPr lang="en-FR" sz="2400" dirty="0"/>
              </a:p>
              <a:p>
                <a:pPr marL="0" indent="0">
                  <a:buNone/>
                </a:pPr>
                <a:r>
                  <a:rPr lang="en-FR" sz="2400" dirty="0"/>
                  <a:t>On en conclut que le </a:t>
                </a:r>
                <a:r>
                  <a:rPr lang="en-FR" sz="2400" i="1" dirty="0">
                    <a:highlight>
                      <a:srgbClr val="C0C0C0"/>
                    </a:highlight>
                  </a:rPr>
                  <a:t>schéma explicite est consistant d’ordre 1 en temps et ordre 2 en espace</a:t>
                </a:r>
                <a:r>
                  <a:rPr lang="en-FR" sz="2400" dirty="0"/>
                  <a:t>.</a:t>
                </a:r>
              </a:p>
              <a:p>
                <a:pPr marL="0" indent="0">
                  <a:buNone/>
                </a:pPr>
                <a:endParaRPr lang="en-FR" dirty="0"/>
              </a:p>
              <a:p>
                <a:endParaRPr lang="en-F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E0D5F6-3666-7340-AC1A-DD751004C5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32857"/>
                <a:ext cx="10515600" cy="4212772"/>
              </a:xfrm>
              <a:blipFill>
                <a:blip r:embed="rId2"/>
                <a:stretch>
                  <a:fillRect l="-965" t="-1802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AA982E-B27B-9844-8CAD-CCA863F20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Victorita Dolean</a:t>
            </a:r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478348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1407</Words>
  <Application>Microsoft Macintosh PowerPoint</Application>
  <PresentationFormat>Widescreen</PresentationFormat>
  <Paragraphs>154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Différences finies pour l’équation de la chaleur</vt:lpstr>
      <vt:lpstr>Equation de la chaleur - discrétisation</vt:lpstr>
      <vt:lpstr>Schémas d’Euler explicite et implicite</vt:lpstr>
      <vt:lpstr>Le θ-schéma</vt:lpstr>
      <vt:lpstr>… et encore</vt:lpstr>
      <vt:lpstr>Consistance et précision </vt:lpstr>
      <vt:lpstr>Consistance du schéma explicite</vt:lpstr>
      <vt:lpstr>Consistance du schéma explicite</vt:lpstr>
      <vt:lpstr>Consistance du schéma explicite</vt:lpstr>
      <vt:lpstr>Consistance du schéma implicite</vt:lpstr>
      <vt:lpstr>Consistance du schéma implicite</vt:lpstr>
      <vt:lpstr>Consistance du schéma implicite</vt:lpstr>
      <vt:lpstr>Stabilité :quelle norme?</vt:lpstr>
      <vt:lpstr>Stabilité en norme L2: séries de Fourier</vt:lpstr>
      <vt:lpstr>Stabilité: schéma explicite</vt:lpstr>
      <vt:lpstr>Stabilité: schéma explicite</vt:lpstr>
      <vt:lpstr>Stabilité: schéma implicite</vt:lpstr>
      <vt:lpstr>Stabilité: schéma implicite</vt:lpstr>
      <vt:lpstr>Recette pour l’analyse de stabilité</vt:lpstr>
      <vt:lpstr>Convergence : théoreme de Lax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Différences finies pour l’équation de la chaleur</dc:title>
  <dc:creator>Victorita Dolean Maini</dc:creator>
  <cp:lastModifiedBy>Victorita Dolean Maini</cp:lastModifiedBy>
  <cp:revision>90</cp:revision>
  <dcterms:created xsi:type="dcterms:W3CDTF">2020-09-27T06:21:21Z</dcterms:created>
  <dcterms:modified xsi:type="dcterms:W3CDTF">2021-09-20T08:07:35Z</dcterms:modified>
</cp:coreProperties>
</file>