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5" r:id="rId14"/>
    <p:sldId id="281" r:id="rId15"/>
    <p:sldId id="282" r:id="rId16"/>
    <p:sldId id="283" r:id="rId17"/>
    <p:sldId id="284" r:id="rId18"/>
    <p:sldId id="286" r:id="rId19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8B962-BCEC-EE4C-8768-8CB0C6456A7F}" type="datetimeFigureOut">
              <a:rPr lang="en-FR" smtClean="0"/>
              <a:t>11/10/2020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C4D53-50FE-C24F-A69D-CDFE560E730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23544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21DF-E0EF-8F41-92D1-1DB056F6C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C4E26-4642-2343-91EF-99DA6DA9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FFC8F-6D29-A44D-BE1F-2F25CF80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A1B3-61E2-484C-B912-05E52A269F67}" type="datetime1">
              <a:rPr lang="fr-FR" smtClean="0"/>
              <a:t>11/10/2020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0607B-61EC-054B-B8C7-AF4EDB79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8024E-8188-8146-A45B-00A77AAE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4533-85D1-2B46-B18D-9335BFCDEA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9068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3374-8AAB-B14F-8400-DBEC16DD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2C777-6E31-0546-9C97-86C9CFD3C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195C-1A2E-D749-8B3A-387B1612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FAC4-0BED-B94F-9F60-BBC1C5F3A923}" type="datetime1">
              <a:rPr lang="fr-FR" smtClean="0"/>
              <a:t>11/10/2020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46FDA-A100-FF45-9B94-7954C558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B221C-A03C-3446-A865-96B3F5D0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4533-85D1-2B46-B18D-9335BFCDEA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6766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5A4EF-D181-9745-99B9-3988416EB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A818F-C768-BC44-8DC7-788FC8CC7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7C86F-162A-F045-85C0-586131A2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00FE-C41C-4D41-9CD0-77A2F0B747D5}" type="datetime1">
              <a:rPr lang="fr-FR" smtClean="0"/>
              <a:t>11/10/2020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DADF7-F3C2-1E48-9D28-A6F8A024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78109-D63C-204A-999B-220BDB42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4533-85D1-2B46-B18D-9335BFCDEA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2340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449C-DAC5-6B4A-81CA-38ACC558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026BA-C295-0443-8CBB-066D8244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6F0C5-B64F-C945-8BD5-CF2D09DC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A736-BB2A-8145-A6A4-76B2D794E8BB}" type="datetime1">
              <a:rPr lang="fr-FR" smtClean="0"/>
              <a:t>11/10/2020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0FAE1-502A-7341-B5F8-5D4E564A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29A4B-CE33-5F4A-A220-7D9C35FF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4533-85D1-2B46-B18D-9335BFCDEA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46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43E5-778B-1C46-92B7-8DA850E9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B839E-D686-3B4A-8468-57F0416F1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BC9AE-E422-954C-AC6B-8E91D30C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C772-802A-F74D-BCF1-0869E64D1D54}" type="datetime1">
              <a:rPr lang="fr-FR" smtClean="0"/>
              <a:t>11/10/2020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E6C4B-7332-DE4A-98D5-1BEBA254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EE195-B4C0-2A4D-86FB-6A8320CD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4533-85D1-2B46-B18D-9335BFCDEA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7540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5CC7-D93E-6147-B292-97B68D9D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E6D36-89DC-6640-82EE-69EAC5226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D3F96-0854-D340-97ED-3CCA5F38D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FA66E-9C6F-C542-9EB7-BE29F764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7CEB-B330-B147-AA58-05736A5E03F7}" type="datetime1">
              <a:rPr lang="fr-FR" smtClean="0"/>
              <a:t>11/10/2020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8B8DA-46C1-6C46-B372-D2E66755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BF476-4ACB-9C4C-986A-5A865655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4533-85D1-2B46-B18D-9335BFCDEA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3875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DFC9-B3BE-6E46-B4E7-386634CD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EA646-237F-3741-B3CF-16DC27F38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EB9E0-E1BC-5F42-A0D8-EF1EA436A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608F6-DF63-504C-AEE9-5A5525FB2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F70B4-BFC6-4740-8E45-B232FF798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36FB1-A4A8-EC4B-A182-252A4540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DC7B-9170-E94E-8C40-C11CE4793751}" type="datetime1">
              <a:rPr lang="fr-FR" smtClean="0"/>
              <a:t>11/10/2020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D0651-6F0D-E84D-9DD0-51D5DB30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D9F21-C0CD-5E46-A5BF-6601FE8D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4533-85D1-2B46-B18D-9335BFCDEA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4769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D001-1902-024C-8DC7-0A8AE652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174F1-B45D-9747-9E7C-3F9B6E80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DCD5-A396-5F47-9266-98C911564A48}" type="datetime1">
              <a:rPr lang="fr-FR" smtClean="0"/>
              <a:t>11/10/2020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F8E90-431F-334C-8011-2D9AEC29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5C87E-16CB-0C41-A782-9E1B1B99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4533-85D1-2B46-B18D-9335BFCDEA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6108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83DC2-F3E3-7F4B-9620-E2A73F55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2275-0E18-BF4A-BA86-0C1B95F88F08}" type="datetime1">
              <a:rPr lang="fr-FR" smtClean="0"/>
              <a:t>11/10/2020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44DD1-23A6-5D4F-A55D-23464F89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75F33-9113-484F-8800-5BB36586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4533-85D1-2B46-B18D-9335BFCDEA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920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DCD6-2534-C54D-933F-928A57ACC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08A7-F06A-9740-B834-C39EF8E43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A407B-48EC-9B4F-B7FD-AE574B5AA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BB512-8CDE-0141-9BB1-05077153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BFED-2519-1A49-9AAD-4884DE9DE6B7}" type="datetime1">
              <a:rPr lang="fr-FR" smtClean="0"/>
              <a:t>11/10/2020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9BFB2-8A83-114B-A9B6-D1B30C76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3D763-9A15-C748-96C6-697FC663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4533-85D1-2B46-B18D-9335BFCDEA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3414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98BD-78E6-174F-86CD-27C2B8BC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CA5F0-46E4-7C4D-9CCE-6B72B6DE6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5C21D-7814-8C4A-9DE8-CA0515420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ED77D-F644-2441-BBAE-85656622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ADBB-8C0A-AB4F-AC7D-CCA9356106A1}" type="datetime1">
              <a:rPr lang="fr-FR" smtClean="0"/>
              <a:t>11/10/2020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689F7-ED17-8749-9F66-8F0123DE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DB684-F58E-1B4A-BE2E-F5967111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4533-85D1-2B46-B18D-9335BFCDEA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1048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4637FB-EDBE-B840-8D13-1A472F1A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26BD2-9172-1946-ADB3-261237CB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E207B-5C96-C74D-B014-EA1FBD517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B30C-EE83-8848-9FD0-692AD00C6F59}" type="datetime1">
              <a:rPr lang="fr-FR" smtClean="0"/>
              <a:t>11/10/2020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4C87F-F589-9943-816F-088C37671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6CFC5-2C89-434F-BD0D-BF7EB6A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B4533-85D1-2B46-B18D-9335BFCDEA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7357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521D-C8A3-674B-86D1-436D4DE12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FR" sz="4800" b="1" dirty="0"/>
              <a:t>Differences finies pour l’équation de la chaleur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3EF75-2121-5744-B176-B8E15C774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Theoreme de Lax, cas bi-dimensionnel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C7FF1-2025-5A41-8E8F-F235F42E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6282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2393-DFE9-7C43-8E81-FACD8C38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4000" dirty="0"/>
              <a:t>Exemple de simulation (convection-diffusion)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73B0E-C104-0841-ADE9-40FE0B0F1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8640"/>
            <a:ext cx="5247769" cy="32498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CE74E0-3047-9549-B789-38C9A5DD8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38641"/>
            <a:ext cx="4960235" cy="3249809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F46C5-E212-0D42-9EE7-5109F1A9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2153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B878-72FD-9B46-81B1-1A4D96DA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435"/>
          </a:xfrm>
        </p:spPr>
        <p:txBody>
          <a:bodyPr>
            <a:normAutofit/>
          </a:bodyPr>
          <a:lstStyle/>
          <a:p>
            <a:r>
              <a:rPr lang="en-FR" sz="4000" dirty="0"/>
              <a:t>Forme matricielle du schéma implicite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82421C-D3CF-F64E-A9D3-C0E4FFD36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036" y="2575326"/>
            <a:ext cx="7924800" cy="698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3E0D9A-6DC5-7246-957A-05C84CA76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3429000"/>
            <a:ext cx="6667500" cy="2400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70A158-3FFE-464D-8388-8886ED3AE59B}"/>
                  </a:ext>
                </a:extLst>
              </p:cNvPr>
              <p:cNvSpPr txBox="1"/>
              <p:nvPr/>
            </p:nvSpPr>
            <p:spPr>
              <a:xfrm>
                <a:off x="838200" y="1791388"/>
                <a:ext cx="9661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2000" dirty="0"/>
                  <a:t>Le schéma s’écrit sous forme matricielle: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FR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70A158-3FFE-464D-8388-8886ED3AE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91388"/>
                <a:ext cx="9661989" cy="400110"/>
              </a:xfrm>
              <a:prstGeom prst="rect">
                <a:avLst/>
              </a:prstGeom>
              <a:blipFill>
                <a:blip r:embed="rId4"/>
                <a:stretch>
                  <a:fillRect l="-788" t="-9375" b="-25000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0650354-3B66-DD4C-9B6F-DE68C6D9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22903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7F99-671A-3746-9E94-F242E5BB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576389" cy="785580"/>
          </a:xfrm>
        </p:spPr>
        <p:txBody>
          <a:bodyPr>
            <a:normAutofit/>
          </a:bodyPr>
          <a:lstStyle/>
          <a:p>
            <a:r>
              <a:rPr lang="en-FR" sz="4000" dirty="0"/>
              <a:t>Blocs matriciels – schéma implicite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FE4DF-4816-1E47-91B7-21FBD0F21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353" y="1587946"/>
            <a:ext cx="9600344" cy="22629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F61D7D-B3DC-C842-A394-E5CAB1F31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641" y="3959352"/>
            <a:ext cx="4987213" cy="20899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52FCDF-1D6F-EA4E-B453-4B83E1AB42D1}"/>
              </a:ext>
            </a:extLst>
          </p:cNvPr>
          <p:cNvSpPr txBox="1"/>
          <p:nvPr/>
        </p:nvSpPr>
        <p:spPr>
          <a:xfrm>
            <a:off x="852755" y="1479478"/>
            <a:ext cx="8661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Blocs diagonaux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3408A-CB72-7243-A6F3-14B0CE1513DC}"/>
              </a:ext>
            </a:extLst>
          </p:cNvPr>
          <p:cNvSpPr txBox="1"/>
          <p:nvPr/>
        </p:nvSpPr>
        <p:spPr>
          <a:xfrm>
            <a:off x="988068" y="4497409"/>
            <a:ext cx="3203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Blocs extra-diagonaux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93C5C4D-7198-384A-9241-9F86036A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3427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9032-2AF9-6943-9577-EE4DAB1A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4000" dirty="0"/>
              <a:t>Schémas semi-implicites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A4905E-9CFB-1F4D-862D-131A8B84B9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FR" sz="2400" dirty="0"/>
                  <a:t>Le cout d’un schéma implicite est important (résolution d’un système linéaire) et augmente en trois dimensions! </a:t>
                </a:r>
              </a:p>
              <a:p>
                <a:pPr marL="0" indent="0">
                  <a:buNone/>
                </a:pPr>
                <a:endParaRPr lang="en-FR" sz="2400" dirty="0"/>
              </a:p>
              <a:p>
                <a:r>
                  <a:rPr lang="en-FR" sz="2400" dirty="0"/>
                  <a:t>En 3d avec 50 points de discretisation dans une dimension spatiale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FR" sz="2400" dirty="0"/>
                  <a:t> système de 125000 équationa avec autant d’inconnues</a:t>
                </a:r>
              </a:p>
              <a:p>
                <a:endParaRPr lang="en-FR" sz="2400" dirty="0"/>
              </a:p>
              <a:p>
                <a:r>
                  <a:rPr lang="en-FR" sz="2400" dirty="0"/>
                  <a:t>Solution: “impliciter” seulement une partie du schéma (e.g. dans une des directions à la fois)</a:t>
                </a:r>
              </a:p>
              <a:p>
                <a:endParaRPr lang="en-FR" sz="2400" dirty="0"/>
              </a:p>
              <a:p>
                <a:r>
                  <a:rPr lang="en-FR" sz="2400" dirty="0"/>
                  <a:t>Exemples: Peachman-Rachford ou schéma de directions alternés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A4905E-9CFB-1F4D-862D-131A8B84B9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744" r="-724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60953-ACD8-834A-AE9D-7FE49561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22083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2F19-51C4-7A48-AA7B-1043027D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512"/>
            <a:ext cx="10515600" cy="1325563"/>
          </a:xfrm>
        </p:spPr>
        <p:txBody>
          <a:bodyPr>
            <a:normAutofit/>
          </a:bodyPr>
          <a:lstStyle/>
          <a:p>
            <a:r>
              <a:rPr lang="en-FR" sz="4000" dirty="0"/>
              <a:t>Schéma de Peachman-Rachford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EFC521-B0C5-EF43-B4E6-9B27FE5D5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779" y="2316534"/>
            <a:ext cx="10515600" cy="22249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B47DFD-8573-E742-852F-073D85204650}"/>
              </a:ext>
            </a:extLst>
          </p:cNvPr>
          <p:cNvSpPr txBox="1"/>
          <p:nvPr/>
        </p:nvSpPr>
        <p:spPr>
          <a:xfrm>
            <a:off x="1084779" y="1747148"/>
            <a:ext cx="904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On “implicite” alternativement les deux directions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84E43-B440-5649-9A33-3D0DA5730B2F}"/>
              </a:ext>
            </a:extLst>
          </p:cNvPr>
          <p:cNvSpPr txBox="1"/>
          <p:nvPr/>
        </p:nvSpPr>
        <p:spPr>
          <a:xfrm>
            <a:off x="1084779" y="4940688"/>
            <a:ext cx="9507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Le schéma est d’ordre deux en espace et en temps et inconditionnellement stable!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FB85A-87E1-A24D-A4C2-4BFA0143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4928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E2F1-CD77-E241-891C-2A78E436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4000" dirty="0"/>
              <a:t>Schéma ADI (directions alternées)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DE6509-353B-DC4F-8971-B7974889D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759" y="2541080"/>
            <a:ext cx="10502900" cy="2057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CFF76-7C37-5549-8F51-81B58512562A}"/>
              </a:ext>
            </a:extLst>
          </p:cNvPr>
          <p:cNvSpPr txBox="1"/>
          <p:nvPr/>
        </p:nvSpPr>
        <p:spPr>
          <a:xfrm>
            <a:off x="838200" y="1797978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On peut ”impliciter” différemment, en résolvant successivement des équations uni-dimensionnelles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8909C-F502-1B40-868E-17070D884E35}"/>
              </a:ext>
            </a:extLst>
          </p:cNvPr>
          <p:cNvSpPr txBox="1"/>
          <p:nvPr/>
        </p:nvSpPr>
        <p:spPr>
          <a:xfrm>
            <a:off x="994453" y="5110318"/>
            <a:ext cx="1020309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Le schéma est d’ordre deux en espace et en temps et inconditionnellement stable!</a:t>
            </a:r>
          </a:p>
          <a:p>
            <a:endParaRPr lang="en-F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B5C3E-7015-EB47-AFB9-32DD2A43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2233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450C-0238-0B4B-8E83-47CDE0DA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4000" dirty="0"/>
              <a:t>Limitations de la méthodes des différences finies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A422-B357-214A-A912-BCA97AF45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12146"/>
          </a:xfrm>
        </p:spPr>
        <p:txBody>
          <a:bodyPr/>
          <a:lstStyle/>
          <a:p>
            <a:r>
              <a:rPr lang="en-FR" dirty="0"/>
              <a:t>Avantages: simplicité et mise en oeuvre pour des problèmes simples</a:t>
            </a:r>
          </a:p>
          <a:p>
            <a:r>
              <a:rPr lang="en-FR" dirty="0"/>
              <a:t>Inconvénients:  ça marche pour des maillages réguliers ou rectangulaires.</a:t>
            </a:r>
          </a:p>
          <a:p>
            <a:r>
              <a:rPr lang="en-FR" dirty="0"/>
              <a:t>Il n’est pas possible de “raffiner” localement le maillage, sauf dans des directions perpendiculaires.</a:t>
            </a:r>
          </a:p>
          <a:p>
            <a:r>
              <a:rPr lang="en-GB" dirty="0"/>
              <a:t>L</a:t>
            </a:r>
            <a:r>
              <a:rPr lang="en-FR" dirty="0"/>
              <a:t>e raffinement de maillage devient compliqué, tout comme l’implementation dans des cas à coefficients variables.</a:t>
            </a:r>
          </a:p>
          <a:p>
            <a:endParaRPr lang="en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65D0F-D867-DD45-A1B3-048C6F08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47070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5141-993A-DA42-81C4-7DA2ABD5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Exemple de raffinement de maillage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C7DCFC-3F62-D54F-B4D2-EF179CC58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450" y="1690688"/>
            <a:ext cx="6261100" cy="3835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F67824-104E-7E47-ABC6-D0F255C3C789}"/>
              </a:ext>
            </a:extLst>
          </p:cNvPr>
          <p:cNvSpPr txBox="1"/>
          <p:nvPr/>
        </p:nvSpPr>
        <p:spPr>
          <a:xfrm>
            <a:off x="1367320" y="5423347"/>
            <a:ext cx="9986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Cette méthode a des limitations et dans des cas complexes on va passer aux éléments finis!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709C48-8A16-C447-A2CF-DF580673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62607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A58B-C753-B549-ADD1-BB875115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176"/>
          </a:xfrm>
        </p:spPr>
        <p:txBody>
          <a:bodyPr>
            <a:normAutofit/>
          </a:bodyPr>
          <a:lstStyle/>
          <a:p>
            <a:r>
              <a:rPr lang="en-FR" sz="4000" dirty="0"/>
              <a:t>Prochaine séance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D13E7-0EA3-1640-89CC-130CD43E4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FR" sz="2400" dirty="0"/>
              <a:t>Implementation numérique en deux dimension du laplacien (building-block de l’implementation de l’équation de la chaleur).</a:t>
            </a:r>
          </a:p>
          <a:p>
            <a:endParaRPr lang="en-FR" sz="2400" dirty="0"/>
          </a:p>
          <a:p>
            <a:r>
              <a:rPr lang="en-FR" sz="2400" dirty="0">
                <a:highlight>
                  <a:srgbClr val="C0C0C0"/>
                </a:highlight>
              </a:rPr>
              <a:t>Présentation du travail à faire en mini-projet</a:t>
            </a:r>
            <a:r>
              <a:rPr lang="en-FR" sz="2400" dirty="0"/>
              <a:t>: simulation numérique de la distribution de temperature de votre chambre dans des différentes conditions de chauffage et temperature exterieure.</a:t>
            </a:r>
          </a:p>
          <a:p>
            <a:endParaRPr lang="en-FR" sz="2400" dirty="0"/>
          </a:p>
          <a:p>
            <a:r>
              <a:rPr lang="en-FR" sz="2400" dirty="0">
                <a:highlight>
                  <a:srgbClr val="C0C0C0"/>
                </a:highlight>
              </a:rPr>
              <a:t>But du projet</a:t>
            </a:r>
            <a:r>
              <a:rPr lang="en-FR" sz="2400" dirty="0"/>
              <a:t>: Utilisation de la méthode des différence finies dans un domaine simple mais non trivial (pas forcément rectangulaire); Implementation de différents types de conditions aux limites; Interpretation des résultats obtenus avec différents schémas (Euler explicite/implicite ou Crank-Nicolson)</a:t>
            </a:r>
          </a:p>
          <a:p>
            <a:endParaRPr lang="en-F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B5760-17B2-0247-88F9-CE522887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0227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5D33-2596-8B40-990E-FCDD614F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FR" dirty="0"/>
              <a:t>Convergence : </a:t>
            </a:r>
            <a:r>
              <a:rPr lang="en-FR" b="1" dirty="0"/>
              <a:t>théoreme de Lax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F083A-DFC5-A747-B2CF-C3FBF716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FR" dirty="0"/>
              <a:t>Un de plus importants théorèmes de l’analyse numérique!</a:t>
            </a:r>
          </a:p>
          <a:p>
            <a:pPr marL="0" indent="0">
              <a:buNone/>
            </a:pPr>
            <a:endParaRPr lang="en-FR" dirty="0"/>
          </a:p>
          <a:p>
            <a:pPr marL="0" indent="0" algn="just">
              <a:buNone/>
            </a:pPr>
            <a:r>
              <a:rPr lang="en-FR" sz="2400" dirty="0"/>
              <a:t>Tout schéma linéaire, à deux niveaux qui est </a:t>
            </a:r>
            <a:r>
              <a:rPr lang="en-FR" sz="2400" i="1" dirty="0">
                <a:highlight>
                  <a:srgbClr val="C0C0C0"/>
                </a:highlight>
              </a:rPr>
              <a:t>consistant</a:t>
            </a:r>
            <a:r>
              <a:rPr lang="en-FR" sz="2400" dirty="0"/>
              <a:t> et </a:t>
            </a:r>
            <a:r>
              <a:rPr lang="en-FR" sz="2400" i="1" dirty="0">
                <a:highlight>
                  <a:srgbClr val="C0C0C0"/>
                </a:highlight>
              </a:rPr>
              <a:t>stable</a:t>
            </a:r>
            <a:r>
              <a:rPr lang="en-FR" sz="2400" dirty="0"/>
              <a:t> est aussi </a:t>
            </a:r>
            <a:r>
              <a:rPr lang="en-FR" sz="2400" i="1" dirty="0">
                <a:highlight>
                  <a:srgbClr val="C0C0C0"/>
                </a:highlight>
              </a:rPr>
              <a:t>convergent</a:t>
            </a:r>
            <a:r>
              <a:rPr lang="en-FR" sz="2400" dirty="0"/>
              <a:t>. (on a supposé la solution suffisamment régulière avec des conditions aux limites données).</a:t>
            </a:r>
          </a:p>
          <a:p>
            <a:pPr marL="0" indent="0" algn="just">
              <a:buNone/>
            </a:pPr>
            <a:r>
              <a:rPr lang="en-FR" sz="2400" dirty="0"/>
              <a:t>De plus, l’erreur d’approximation est bornée par l’erreur de troncature (multipliée par une constante) et la convergence vers la solution est d’autant plus rapide que le schéma est précis.</a:t>
            </a:r>
          </a:p>
          <a:p>
            <a:pPr marL="0" indent="0">
              <a:buNone/>
            </a:pPr>
            <a:endParaRPr lang="en-FR" dirty="0"/>
          </a:p>
          <a:p>
            <a:pPr marL="0" indent="0">
              <a:buNone/>
            </a:pPr>
            <a:r>
              <a:rPr lang="en-FR"/>
              <a:t>Preuve: a </a:t>
            </a:r>
            <a:r>
              <a:rPr lang="en-FR" dirty="0"/>
              <a:t>suivre…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6247B-C36C-E248-8F75-8A0D7E7B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5514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5C21-A092-C14A-BF49-9010987E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Theoreme de Lax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54ACEE-E34B-2544-8ABC-063AF65DD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378" y="3425718"/>
            <a:ext cx="3937000" cy="800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A74F25-462A-354E-BF4D-603B588C6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767" y="5098591"/>
            <a:ext cx="3492500" cy="76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752960-9FF5-C54A-A1B0-B6017824A896}"/>
                  </a:ext>
                </a:extLst>
              </p:cNvPr>
              <p:cNvSpPr txBox="1"/>
              <p:nvPr/>
            </p:nvSpPr>
            <p:spPr>
              <a:xfrm>
                <a:off x="1050603" y="1677298"/>
                <a:ext cx="10090793" cy="143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2000" dirty="0"/>
                  <a:t>Soit u(t,x) la solution suffisamment regulière de l’équation de la chaleur. Soit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FR" sz="2000" dirty="0"/>
                  <a:t>  la solution numérique discrete obtenue par le schéma aux différence finies avec la donnée initiale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FR" sz="2000" dirty="0"/>
                  <a:t>. On suppose que le schéma linéaire à deux niveau est stable et consistant. Alors il est convergent au sens où: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752960-9FF5-C54A-A1B0-B6017824A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03" y="1677298"/>
                <a:ext cx="10090793" cy="1437317"/>
              </a:xfrm>
              <a:prstGeom prst="rect">
                <a:avLst/>
              </a:prstGeom>
              <a:blipFill>
                <a:blip r:embed="rId4"/>
                <a:stretch>
                  <a:fillRect l="-628" t="-2632" b="-6140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BE5151-F7B0-C14B-A1B2-A5770E6FC9EE}"/>
                  </a:ext>
                </a:extLst>
              </p:cNvPr>
              <p:cNvSpPr txBox="1"/>
              <p:nvPr/>
            </p:nvSpPr>
            <p:spPr>
              <a:xfrm>
                <a:off x="6305624" y="3556353"/>
                <a:ext cx="4353176" cy="502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GB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GB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FR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BE5151-F7B0-C14B-A1B2-A5770E6FC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624" y="3556353"/>
                <a:ext cx="4353176" cy="502895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D0E443-B774-874F-A19C-52496DBF03A8}"/>
                  </a:ext>
                </a:extLst>
              </p:cNvPr>
              <p:cNvSpPr txBox="1"/>
              <p:nvPr/>
            </p:nvSpPr>
            <p:spPr>
              <a:xfrm>
                <a:off x="1548482" y="4418156"/>
                <a:ext cx="969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dirty="0"/>
                  <a:t>De plus, si le schéma est précis à l’ordre p en espace et q en temps, alors pour tout temps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, ∃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FR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D0E443-B774-874F-A19C-52496DBF0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482" y="4418156"/>
                <a:ext cx="9691446" cy="369332"/>
              </a:xfrm>
              <a:prstGeom prst="rect">
                <a:avLst/>
              </a:prstGeom>
              <a:blipFill>
                <a:blip r:embed="rId6"/>
                <a:stretch>
                  <a:fillRect l="-392" t="-10345" b="-27586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841A18D-5FE7-0441-836F-B1862B83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0469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AEC9-68AE-384A-8348-86ED48DC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4000" dirty="0"/>
              <a:t>Preuve du thm de Lax - 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437E8E-C65D-9547-8165-EC846219D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2123" y="4131808"/>
            <a:ext cx="5689814" cy="72023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133205-6D44-D74E-8923-96B7519DC813}"/>
                  </a:ext>
                </a:extLst>
              </p:cNvPr>
              <p:cNvSpPr txBox="1"/>
              <p:nvPr/>
            </p:nvSpPr>
            <p:spPr>
              <a:xfrm>
                <a:off x="1068512" y="1561670"/>
                <a:ext cx="105156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2000" dirty="0"/>
                  <a:t>Pour simplifier on considère des conditions de Dirichlet. Tout schéma linéaire à deux niveaux s’écrit:</a:t>
                </a:r>
              </a:p>
              <a:p>
                <a:pPr algn="ctr"/>
                <a:r>
                  <a:rPr lang="en-FR" sz="2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GB" sz="200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FR" sz="2000" dirty="0"/>
                  <a:t> </a:t>
                </a:r>
              </a:p>
              <a:p>
                <a:r>
                  <a:rPr lang="en-FR" sz="2000" dirty="0"/>
                  <a:t>où A est une matrice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FR" sz="2000" dirty="0"/>
                  <a:t> le vecteur des valeurs discretes données par le schéma.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133205-6D44-D74E-8923-96B7519DC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12" y="1561670"/>
                <a:ext cx="10515600" cy="1015663"/>
              </a:xfrm>
              <a:prstGeom prst="rect">
                <a:avLst/>
              </a:prstGeom>
              <a:blipFill>
                <a:blip r:embed="rId3"/>
                <a:stretch>
                  <a:fillRect l="-603" t="-2439" b="-8537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60FE61-F8CB-7B43-8765-196818249F5D}"/>
                  </a:ext>
                </a:extLst>
              </p:cNvPr>
              <p:cNvSpPr txBox="1"/>
              <p:nvPr/>
            </p:nvSpPr>
            <p:spPr>
              <a:xfrm>
                <a:off x="1068512" y="2953722"/>
                <a:ext cx="9616611" cy="937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2000" dirty="0"/>
                  <a:t>Si on note par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FR" sz="2000" dirty="0"/>
                  <a:t>le vecteur avec la solution exacte dans les points du maillage, alors selon la définition de la consistance on a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60FE61-F8CB-7B43-8765-196818249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12" y="2953722"/>
                <a:ext cx="9616611" cy="937308"/>
              </a:xfrm>
              <a:prstGeom prst="rect">
                <a:avLst/>
              </a:prstGeom>
              <a:blipFill>
                <a:blip r:embed="rId4"/>
                <a:stretch>
                  <a:fillRect l="-660" b="-10667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FCFD06-AF0D-C344-B256-C3583881B99F}"/>
                  </a:ext>
                </a:extLst>
              </p:cNvPr>
              <p:cNvSpPr txBox="1"/>
              <p:nvPr/>
            </p:nvSpPr>
            <p:spPr>
              <a:xfrm>
                <a:off x="1068512" y="4926997"/>
                <a:ext cx="9380306" cy="74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2000" dirty="0"/>
                  <a:t>En plus si le schéma est précis a l’ordre p en espace et q en temps, alors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GB" sz="2000" i="1" smtClean="0">
                          <a:latin typeface="Cambria Math" panose="02040503050406030204" pitchFamily="18" charset="0"/>
                        </a:rPr>
                        <m:t>||</m:t>
                      </m:r>
                      <m:sSup>
                        <m:s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lit/>
                        </m:rPr>
                        <a:rPr lang="en-GB" sz="200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 ≤</m:t>
                      </m:r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FR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FCFD06-AF0D-C344-B256-C3583881B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12" y="4926997"/>
                <a:ext cx="9380306" cy="747512"/>
              </a:xfrm>
              <a:prstGeom prst="rect">
                <a:avLst/>
              </a:prstGeom>
              <a:blipFill>
                <a:blip r:embed="rId5"/>
                <a:stretch>
                  <a:fillRect l="-677" t="-3333" b="-8333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5FFB531-F1A6-0A44-AF50-0E6B1F5A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2825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BEA9-688C-C44A-96DF-98A69464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4079"/>
          </a:xfrm>
        </p:spPr>
        <p:txBody>
          <a:bodyPr>
            <a:normAutofit/>
          </a:bodyPr>
          <a:lstStyle/>
          <a:p>
            <a:r>
              <a:rPr lang="en-FR" sz="4000" dirty="0"/>
              <a:t>Preuve du thm de Lax - II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1809A1-C9DD-264D-99F5-CC29199D5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4504" y="3263302"/>
            <a:ext cx="4189854" cy="9656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405C2D-2E85-3F42-B829-413EFD608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120" y="4773131"/>
            <a:ext cx="6186042" cy="8411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D9877-3824-144F-8677-1576C9629AC4}"/>
                  </a:ext>
                </a:extLst>
              </p:cNvPr>
              <p:cNvSpPr txBox="1"/>
              <p:nvPr/>
            </p:nvSpPr>
            <p:spPr>
              <a:xfrm>
                <a:off x="1052245" y="1373868"/>
                <a:ext cx="10325528" cy="1427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2000" dirty="0"/>
                  <a:t>En définissant l’erreur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1≤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GB" sz="200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GB" sz="200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GB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FR" sz="2000" dirty="0"/>
                  <a:t> et en utilisant le schéma et la définition de la consistance on obtient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FR" sz="2000" dirty="0"/>
              </a:p>
              <a:p>
                <a:endParaRPr lang="en-FR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D9877-3824-144F-8677-1576C9629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45" y="1373868"/>
                <a:ext cx="10325528" cy="1427122"/>
              </a:xfrm>
              <a:prstGeom prst="rect">
                <a:avLst/>
              </a:prstGeom>
              <a:blipFill>
                <a:blip r:embed="rId4"/>
                <a:stretch>
                  <a:fillRect l="-738" t="-885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12CE841-3877-9747-9F63-CE8E36645443}"/>
              </a:ext>
            </a:extLst>
          </p:cNvPr>
          <p:cNvSpPr txBox="1"/>
          <p:nvPr/>
        </p:nvSpPr>
        <p:spPr>
          <a:xfrm>
            <a:off x="1052245" y="2846335"/>
            <a:ext cx="8548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Recursivement on obtient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B710C1-4602-3745-8BB8-A39C8F8A9FE5}"/>
                  </a:ext>
                </a:extLst>
              </p:cNvPr>
              <p:cNvSpPr txBox="1"/>
              <p:nvPr/>
            </p:nvSpPr>
            <p:spPr>
              <a:xfrm>
                <a:off x="1052245" y="4301007"/>
                <a:ext cx="93687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2000" dirty="0"/>
                  <a:t>Le schéma est stable donc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FR" sz="2000" dirty="0"/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B710C1-4602-3745-8BB8-A39C8F8A9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45" y="4301007"/>
                <a:ext cx="9368748" cy="400110"/>
              </a:xfrm>
              <a:prstGeom prst="rect">
                <a:avLst/>
              </a:prstGeom>
              <a:blipFill>
                <a:blip r:embed="rId5"/>
                <a:stretch>
                  <a:fillRect l="-813" t="-6061" b="-24242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67C928B-8553-A94F-A5D1-73E3A745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9226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07C9-7C11-DC41-8AD6-5706E918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4000" dirty="0"/>
              <a:t>Le cas multidimensionnel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37C327-5D2B-CD42-B0D9-DEE023288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592" y="3342250"/>
            <a:ext cx="7353300" cy="1790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7F9F10-3829-3C41-9E91-72B35FBBAC0E}"/>
              </a:ext>
            </a:extLst>
          </p:cNvPr>
          <p:cNvSpPr txBox="1"/>
          <p:nvPr/>
        </p:nvSpPr>
        <p:spPr>
          <a:xfrm>
            <a:off x="924674" y="1818526"/>
            <a:ext cx="10315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Constat: on ne peut pas “simuler” la physique d’une façon réaliste en une seule dimension!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8890A-D132-2446-AD43-E66A29FA7B3F}"/>
              </a:ext>
            </a:extLst>
          </p:cNvPr>
          <p:cNvSpPr txBox="1"/>
          <p:nvPr/>
        </p:nvSpPr>
        <p:spPr>
          <a:xfrm>
            <a:off x="938374" y="2580388"/>
            <a:ext cx="10315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Equation de la chaleur en 2d avec des conditions de Dirichlet homogèmes et conditions initiales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44051-7C39-5347-A3D2-9A234975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9551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B1BE-6C49-B845-B01A-D7C83CD9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983"/>
          </a:xfrm>
        </p:spPr>
        <p:txBody>
          <a:bodyPr>
            <a:normAutofit/>
          </a:bodyPr>
          <a:lstStyle/>
          <a:p>
            <a:r>
              <a:rPr lang="en-FR" sz="4000" dirty="0"/>
              <a:t>Grille bi-dimensionnelle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582A5E-0DA4-B14F-B21D-52614FFB2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600" y="1951861"/>
            <a:ext cx="9702800" cy="685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B228AB-BBBD-AD46-9AE7-46F8E75D0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669" y="2729678"/>
            <a:ext cx="7937500" cy="68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F7AA62-928F-864D-A600-2154B11EF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062" y="3341972"/>
            <a:ext cx="5842713" cy="3342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A6C5A3-7C05-BD45-9C54-992C3670E5CF}"/>
              </a:ext>
            </a:extLst>
          </p:cNvPr>
          <p:cNvSpPr txBox="1"/>
          <p:nvPr/>
        </p:nvSpPr>
        <p:spPr>
          <a:xfrm>
            <a:off x="998017" y="1486887"/>
            <a:ext cx="10355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Discretisation en espace et en temps: on a une grille bi-dimensionnelle en espace + celle en temps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B6A7E5E-CD5A-3C48-A328-9F413B7C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5830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C6BB-63A6-2C4A-A23A-84537361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4000" dirty="0"/>
              <a:t>Schéma d’Euler explicite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3DE245-37DB-0A43-8EF3-82216D753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031" y="2587563"/>
            <a:ext cx="9690100" cy="1104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0B648-8398-EA4B-8AB8-DFFDEB23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810" y="4444320"/>
            <a:ext cx="2971800" cy="1028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0CB4C1-DE07-6B46-AFA3-7B638300E95B}"/>
              </a:ext>
            </a:extLst>
          </p:cNvPr>
          <p:cNvSpPr txBox="1"/>
          <p:nvPr/>
        </p:nvSpPr>
        <p:spPr>
          <a:xfrm>
            <a:off x="986319" y="1569426"/>
            <a:ext cx="9164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Le principe de construction reste le même qu’en une dimension d’espace: on approche la dérivée en temps et ensuite les dérivées spatiales indépendamment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38666-D6E8-C544-AE38-9C788A953A9B}"/>
              </a:ext>
            </a:extLst>
          </p:cNvPr>
          <p:cNvSpPr txBox="1"/>
          <p:nvPr/>
        </p:nvSpPr>
        <p:spPr>
          <a:xfrm>
            <a:off x="1050242" y="3802659"/>
            <a:ext cx="994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</a:t>
            </a:r>
            <a:r>
              <a:rPr lang="en-FR" sz="2000" dirty="0"/>
              <a:t>e schéma est consistant (d’ordre 1 en temps et 2 en espace) et conditionnellement stable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E853B7F-78D0-7443-843E-C206B8EE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8532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FC26-FDC2-1E40-857F-FA886458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4000" dirty="0"/>
              <a:t>Schéma d’Euler implicite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EBE805-45D2-5D49-BD38-61040E19E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934" y="2598220"/>
            <a:ext cx="9817100" cy="1168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3A5FD2-7997-0F43-9037-7B003A99FF7E}"/>
              </a:ext>
            </a:extLst>
          </p:cNvPr>
          <p:cNvSpPr txBox="1"/>
          <p:nvPr/>
        </p:nvSpPr>
        <p:spPr>
          <a:xfrm>
            <a:off x="965771" y="1849347"/>
            <a:ext cx="10120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Principe similaire pour le schéma implicite: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993DE-5BAA-9D46-B6BB-8363C8E8FFEF}"/>
              </a:ext>
            </a:extLst>
          </p:cNvPr>
          <p:cNvSpPr txBox="1"/>
          <p:nvPr/>
        </p:nvSpPr>
        <p:spPr>
          <a:xfrm>
            <a:off x="965770" y="4212404"/>
            <a:ext cx="103880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Tout </a:t>
            </a:r>
            <a:r>
              <a:rPr lang="en-GB" sz="2000" dirty="0" err="1"/>
              <a:t>comme</a:t>
            </a:r>
            <a:r>
              <a:rPr lang="en-GB" sz="2000" dirty="0"/>
              <a:t> dans le </a:t>
            </a:r>
            <a:r>
              <a:rPr lang="en-GB" sz="2000" dirty="0" err="1"/>
              <a:t>cas</a:t>
            </a:r>
            <a:r>
              <a:rPr lang="en-GB" sz="2000" dirty="0"/>
              <a:t> </a:t>
            </a:r>
            <a:r>
              <a:rPr lang="en-GB" sz="2000" dirty="0" err="1"/>
              <a:t>unidimensionnel</a:t>
            </a:r>
            <a:r>
              <a:rPr lang="en-GB" sz="2000" dirty="0"/>
              <a:t> l</a:t>
            </a:r>
            <a:r>
              <a:rPr lang="en-FR" sz="2000" dirty="0"/>
              <a:t>e schéma est consistant (d’ordre 1 en temps et 2 en espace) et in conditionnellement stable</a:t>
            </a:r>
          </a:p>
          <a:p>
            <a:endParaRPr lang="en-F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FC26E-B3C9-7245-88FB-9389B635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1599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872</Words>
  <Application>Microsoft Macintosh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Differences finies pour l’équation de la chaleur</vt:lpstr>
      <vt:lpstr>Convergence : théoreme de Lax</vt:lpstr>
      <vt:lpstr>Theoreme de Lax</vt:lpstr>
      <vt:lpstr>Preuve du thm de Lax - I</vt:lpstr>
      <vt:lpstr>Preuve du thm de Lax - II</vt:lpstr>
      <vt:lpstr>Le cas multidimensionnel</vt:lpstr>
      <vt:lpstr>Grille bi-dimensionnelle</vt:lpstr>
      <vt:lpstr>Schéma d’Euler explicite</vt:lpstr>
      <vt:lpstr>Schéma d’Euler implicite</vt:lpstr>
      <vt:lpstr>Exemple de simulation (convection-diffusion)</vt:lpstr>
      <vt:lpstr>Forme matricielle du schéma implicite</vt:lpstr>
      <vt:lpstr>Blocs matriciels – schéma implicite</vt:lpstr>
      <vt:lpstr>Schémas semi-implicites</vt:lpstr>
      <vt:lpstr>Schéma de Peachman-Rachford</vt:lpstr>
      <vt:lpstr>Schéma ADI (directions alternées)</vt:lpstr>
      <vt:lpstr>Limitations de la méthodes des différences finies</vt:lpstr>
      <vt:lpstr>Exemple de raffinement de maillage</vt:lpstr>
      <vt:lpstr>Prochaine séance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Differences finies pour l’équation de la chaleur</dc:title>
  <dc:creator>Victorita Dolean Maini</dc:creator>
  <cp:lastModifiedBy>Victorita Dolean Maini</cp:lastModifiedBy>
  <cp:revision>80</cp:revision>
  <dcterms:created xsi:type="dcterms:W3CDTF">2020-10-11T05:27:08Z</dcterms:created>
  <dcterms:modified xsi:type="dcterms:W3CDTF">2020-10-11T06:51:29Z</dcterms:modified>
</cp:coreProperties>
</file>