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B30B-7C65-B147-9D70-62D717B4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14A6F-724A-5347-936E-4389C5B2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548E-C34C-204D-BDE6-ACE3B53F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503D-4308-7C4F-8CA0-A009A29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3A8B-E45B-0F40-B2CB-3716424E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48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3052-454E-E640-A0BF-C6DC2F9D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0954A-849E-2B49-9C03-6F85DA88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2859-337B-AF4D-B5E3-2893F703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5BC0-A673-A543-9E43-723FC7EB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75D9-F22D-E749-81A6-A386DE8B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219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2B052-009B-BE4D-BBDA-1DA3EEFF5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16E37-174A-0A4B-B37F-B0AE5F35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3983-0BDF-C94B-836F-0A242906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42BD-2F6F-1E49-AF26-20F56574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8A1E-F996-1F4C-807A-A2C38CED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10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C841-11B9-EA44-B9D6-3E2F0703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AF38-22B3-7247-A97F-E615CDF7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C806-4565-D24D-A34A-8A31E2E4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5844-9C7F-9E40-9A0D-B344ECFE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C6FA-7CAD-344B-981D-7F6825FC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974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C2F4-DA7C-6242-B462-F415F4B7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9D6F-AC76-3A4E-8EDF-F4B9E934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7A11-C56E-FA41-A98C-59019280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81E6-E66F-8C4B-9B91-E1CA3094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B5A0-D650-3E4E-AF95-E16D0497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131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8659-CA9B-954E-AA9F-049AD4F6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423E-B760-F240-9FF9-6CF8EC84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8C236-7C57-0B4F-B465-01310B9C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1CB2-296E-6042-8CCF-B60E0800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872A-11BE-C443-BBD8-CD067C28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17CD-51E7-9C4B-AE48-369B0829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31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3FAF-7F04-0F4A-AF22-D78023BA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46E5-60AF-E34F-AF1D-0EED9333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8947-858C-E34B-AFAB-74A4410A5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42DCE-AC7E-6F41-855D-BEC6AE15B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5A009-BB5B-0247-8601-6DD579B52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DD6DC-D0D5-2946-9065-56BA530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37B13-5AB6-964B-B995-063362B7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D8EC3-DBB1-014B-9879-FAD52F37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6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D2CB-8E36-B544-A074-7F3D1FC0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51825-CD35-F449-8EF4-DAA91D98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C9B6-CECB-504A-9990-43E43B25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6B7B-F9C8-EC44-BA79-F1EB3137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848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A7B16-47C8-0741-A063-D2F9B5F7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73287-4C48-2A42-BB22-263AB36A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DF1D-C566-624C-8885-717ED098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882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C9C7-546D-EA4F-9A31-E0AE7F1E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8626-5DBC-5143-95F9-0D27F060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F0E8-ECC6-6D44-8F43-1948A839D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DC04-3F83-574E-9854-0EE86C21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5C0D-621F-534D-9C41-C8569DA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BDB55-6AD2-F545-95D2-4589443A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204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63C0-3C7D-F545-8571-BAD70A0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25E33-6B48-8247-AFFD-326FE3C9D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84F1-AB4F-FD4E-9C0B-DBABFD11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F5AB-9CDA-9A4E-8718-3EA4719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DB759-CD00-C442-9C2D-20CBAD9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DC628-94C5-5543-B96C-B29F78B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759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2627-84C9-4147-B2F9-61EDEA8E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AD85-22ED-D341-B920-370B27B1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AA6B-DBEA-B148-83BD-BED5587EE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8751A-30C4-BB4D-8E41-059ED1665CC3}" type="datetimeFigureOut">
              <a:rPr lang="en-FR" smtClean="0"/>
              <a:t>25/10/2021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EC3B-B123-484C-A706-50B698AB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0966-4387-9F42-B47D-5C658D27A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D8FD-D47B-B74B-925E-C3A38728A25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76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304-AC7F-C248-88A1-2B545BE6E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sz="4800" dirty="0"/>
              <a:t>Equation de la chaleur 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C8787-3B73-DE42-A91D-C704E5BF9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/>
              <a:t>Implementation numérique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80109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EA7A-FCF0-444A-B13B-08CACB5C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3848"/>
          </a:xfrm>
        </p:spPr>
        <p:txBody>
          <a:bodyPr>
            <a:normAutofit/>
          </a:bodyPr>
          <a:lstStyle/>
          <a:p>
            <a:r>
              <a:rPr lang="en-FR" sz="4000" dirty="0"/>
              <a:t>Système discret </a:t>
            </a:r>
            <a:r>
              <a:rPr lang="en-FR" sz="4000" b="1" dirty="0"/>
              <a:t>Au =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1356D-6F62-4544-83E7-FE73FF37D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69" y="1648010"/>
            <a:ext cx="5391095" cy="4147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C9D63-DED0-7243-86D5-4BE68152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38" y="1648010"/>
            <a:ext cx="4962593" cy="43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E7C6-5AF9-F342-94E7-DFFE9657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Autre types de conditions aux limites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B139-89C4-974D-BB9E-A820F016F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/>
              </a:bodyPr>
              <a:lstStyle/>
              <a:p>
                <a:r>
                  <a:rPr lang="en-FR" sz="2000" dirty="0"/>
                  <a:t>Considérons le cas 1d pour simplifier: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FR" sz="2000" dirty="0"/>
              </a:p>
              <a:p>
                <a:endParaRPr lang="en-FR" sz="2000" dirty="0"/>
              </a:p>
              <a:p>
                <a:endParaRPr lang="en-FR" sz="2000" dirty="0"/>
              </a:p>
              <a:p>
                <a:endParaRPr lang="en-FR" sz="2000" dirty="0"/>
              </a:p>
              <a:p>
                <a:endParaRPr lang="en-FR" sz="2000" dirty="0"/>
              </a:p>
              <a:p>
                <a:r>
                  <a:rPr lang="en-FR" sz="2000" dirty="0"/>
                  <a:t>Approximation décentrée de la condition de Neumann</a:t>
                </a:r>
              </a:p>
              <a:p>
                <a:pPr marL="0" indent="0">
                  <a:buNone/>
                </a:pPr>
                <a:r>
                  <a:rPr lang="en-FR" sz="2000" dirty="0"/>
                  <a:t>(inconvénient: on perd un ordre d’approximation)</a:t>
                </a:r>
              </a:p>
              <a:p>
                <a:r>
                  <a:rPr lang="en-FR" sz="2000" dirty="0"/>
                  <a:t>Apprximation centrée (on a besoin de définir la valeur “fantome”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FR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B139-89C4-974D-BB9E-A820F016F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2"/>
                <a:stretch>
                  <a:fillRect l="-724" t="-158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282152-D9C2-5B49-9422-6F7AFC3F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75" y="1885950"/>
            <a:ext cx="57404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BD0E2-B837-0149-9C41-1D8579A0E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740" y="3210719"/>
            <a:ext cx="10922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41388-51CC-8D46-AD34-8BFFC0FC1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175" y="3210719"/>
            <a:ext cx="17780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4EB0D-8F10-3747-A946-7DEB86649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692" y="4496371"/>
            <a:ext cx="2387600" cy="774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CA10A3-CEC1-9845-AA2E-066CA012B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5916" y="4603108"/>
            <a:ext cx="2755900" cy="520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9FEAB8-8AB6-1F42-A1A9-E0CC755BE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3824" y="5094449"/>
            <a:ext cx="2501900" cy="774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384044-259C-5945-B234-5F4AE47EE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184" y="4534471"/>
            <a:ext cx="2006600" cy="698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40822D-3125-A24C-9558-7DD0710F354E}"/>
              </a:ext>
            </a:extLst>
          </p:cNvPr>
          <p:cNvSpPr txBox="1"/>
          <p:nvPr/>
        </p:nvSpPr>
        <p:spPr>
          <a:xfrm>
            <a:off x="8426776" y="5325303"/>
            <a:ext cx="23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FR" dirty="0"/>
              <a:t>pprox d’ordre 2!</a:t>
            </a:r>
          </a:p>
        </p:txBody>
      </p:sp>
    </p:spTree>
    <p:extLst>
      <p:ext uri="{BB962C8B-B14F-4D97-AF65-F5344CB8AC3E}">
        <p14:creationId xmlns:p14="http://schemas.microsoft.com/office/powerpoint/2010/main" val="425272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7245-8611-3F42-AD3F-8124239C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569"/>
          </a:xfrm>
        </p:spPr>
        <p:txBody>
          <a:bodyPr>
            <a:normAutofit/>
          </a:bodyPr>
          <a:lstStyle/>
          <a:p>
            <a:r>
              <a:rPr lang="en-FR" sz="4000" dirty="0"/>
              <a:t>Exemple de simulation stationnaire (laplacien)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223F0-5471-DF4A-B4A1-ABCB5D1E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2450830"/>
            <a:ext cx="7518400" cy="345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61858-E8C6-E141-BA6C-0DE0EDAEF32C}"/>
              </a:ext>
            </a:extLst>
          </p:cNvPr>
          <p:cNvSpPr txBox="1"/>
          <p:nvPr/>
        </p:nvSpPr>
        <p:spPr>
          <a:xfrm>
            <a:off x="1352145" y="1673157"/>
            <a:ext cx="92801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Grille de calcul et résultat de la simulation de la temperature en été (sans chauffage, porte et fenêtre à 20C):  </a:t>
            </a:r>
            <a:r>
              <a:rPr lang="en-GB" sz="2000" dirty="0" err="1">
                <a:latin typeface="Courier" pitchFamily="2" charset="0"/>
                <a:cs typeface="Arial" panose="020B0604020202020204" pitchFamily="34" charset="0"/>
              </a:rPr>
              <a:t>RoomTemperature</a:t>
            </a:r>
            <a:r>
              <a:rPr lang="en-GB" sz="2000" dirty="0">
                <a:latin typeface="Courier" pitchFamily="2" charset="0"/>
                <a:cs typeface="Arial" panose="020B0604020202020204" pitchFamily="34" charset="0"/>
              </a:rPr>
              <a:t>(20,20,0,40); 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8274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628-B2AA-6543-8A2F-814CDBD4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simulation stationnaire (laplacien) -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B2E0A-66B1-984B-8B32-762E6E43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147" y="2462027"/>
            <a:ext cx="8610600" cy="313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4BBFC-AF8C-6046-B865-A15D652E2A8B}"/>
              </a:ext>
            </a:extLst>
          </p:cNvPr>
          <p:cNvSpPr txBox="1"/>
          <p:nvPr/>
        </p:nvSpPr>
        <p:spPr>
          <a:xfrm>
            <a:off x="972766" y="1690688"/>
            <a:ext cx="89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Temperature en hiver sans chauffage (gauche) : </a:t>
            </a:r>
            <a:r>
              <a:rPr lang="en-GB" dirty="0" err="1">
                <a:latin typeface="Courier" pitchFamily="2" charset="0"/>
              </a:rPr>
              <a:t>RoomTemperature</a:t>
            </a:r>
            <a:r>
              <a:rPr lang="en-GB" dirty="0">
                <a:latin typeface="Courier" pitchFamily="2" charset="0"/>
              </a:rPr>
              <a:t>(-20,15,0,40); </a:t>
            </a:r>
          </a:p>
          <a:p>
            <a:r>
              <a:rPr lang="en-FR" dirty="0"/>
              <a:t>Temperature en hiver avec chauffage (droite): </a:t>
            </a:r>
            <a:r>
              <a:rPr lang="en-GB" dirty="0" err="1">
                <a:latin typeface="Courier" pitchFamily="2" charset="0"/>
              </a:rPr>
              <a:t>RoomTemperature</a:t>
            </a:r>
            <a:r>
              <a:rPr lang="en-GB" dirty="0">
                <a:latin typeface="Courier" pitchFamily="2" charset="0"/>
              </a:rPr>
              <a:t>(-20,15,500,40); 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8459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C54-A0F0-574E-81A8-9937CF8D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935"/>
          </a:xfrm>
        </p:spPr>
        <p:txBody>
          <a:bodyPr>
            <a:normAutofit/>
          </a:bodyPr>
          <a:lstStyle/>
          <a:p>
            <a:r>
              <a:rPr lang="en-FR" sz="4000" dirty="0"/>
              <a:t>Placement du chauffage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7CD90-AE58-354C-B586-BF4BDAA2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43" y="2416766"/>
            <a:ext cx="8331200" cy="314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45082-4F4B-D84F-AFB3-C555A6B33C71}"/>
              </a:ext>
            </a:extLst>
          </p:cNvPr>
          <p:cNvSpPr txBox="1"/>
          <p:nvPr/>
        </p:nvSpPr>
        <p:spPr>
          <a:xfrm>
            <a:off x="838200" y="1692612"/>
            <a:ext cx="85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Bon vs. mauvais placement du chauffage:</a:t>
            </a:r>
          </a:p>
        </p:txBody>
      </p:sp>
    </p:spTree>
    <p:extLst>
      <p:ext uri="{BB962C8B-B14F-4D97-AF65-F5344CB8AC3E}">
        <p14:creationId xmlns:p14="http://schemas.microsoft.com/office/powerpoint/2010/main" val="41713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1410-D215-AA46-98AF-67B99DD1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dirty="0"/>
              <a:t>Distribution de la temperature dans une chambre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24390-E16C-304D-8C5E-062CF0D4B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784" y="1729025"/>
            <a:ext cx="444685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1FA1D-A882-8E44-B643-972420EE8D0A}"/>
              </a:ext>
            </a:extLst>
          </p:cNvPr>
          <p:cNvSpPr txBox="1"/>
          <p:nvPr/>
        </p:nvSpPr>
        <p:spPr>
          <a:xfrm>
            <a:off x="1207546" y="1592162"/>
            <a:ext cx="46306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Situation pratique: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</a:t>
            </a:r>
            <a:r>
              <a:rPr lang="en-FR" sz="2000" dirty="0"/>
              <a:t>lan de chambre avec la position de la porte d’entrée (ici connectée à un hall d’entrée maintenu à temperature constante 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La fenêtre située en 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Le radiateur en rouge, juste en dessous de la fenêtre. Celle-ci n’est pas isolée.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Les murs sont parfaitement isolants.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000" dirty="0"/>
          </a:p>
          <a:p>
            <a:r>
              <a:rPr lang="en-FR" sz="2000" dirty="0"/>
              <a:t>Dpdv mathématique: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</a:t>
            </a:r>
            <a:r>
              <a:rPr lang="en-FR" sz="2000" dirty="0"/>
              <a:t>a porte et la fenêtre: conditions aux limites de Dirichlet.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000" dirty="0"/>
              <a:t>Murs: condition au limite Neumann homogène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R" sz="2000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5871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D774-9A46-864A-95EE-5C18D76A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résultat (simulation en temps) - 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D9CBA-A2EC-BD41-A65D-737528D86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1873368"/>
            <a:ext cx="10274300" cy="3886200"/>
          </a:xfrm>
        </p:spPr>
      </p:pic>
    </p:spTree>
    <p:extLst>
      <p:ext uri="{BB962C8B-B14F-4D97-AF65-F5344CB8AC3E}">
        <p14:creationId xmlns:p14="http://schemas.microsoft.com/office/powerpoint/2010/main" val="553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0DC6-BCE6-474D-A3A8-C55F01AF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résultat (simulation en temps) -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D6AE7-887D-E64D-8E54-196C6955C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95234"/>
            <a:ext cx="10058400" cy="3759200"/>
          </a:xfrm>
        </p:spPr>
      </p:pic>
    </p:spTree>
    <p:extLst>
      <p:ext uri="{BB962C8B-B14F-4D97-AF65-F5344CB8AC3E}">
        <p14:creationId xmlns:p14="http://schemas.microsoft.com/office/powerpoint/2010/main" val="289228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604C-665E-224C-B1B3-C553B36D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résultat (simulation en temps) - III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73C6B2-6979-7E4F-B3F7-2C18513B8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1744190"/>
            <a:ext cx="10198100" cy="3746500"/>
          </a:xfrm>
        </p:spPr>
      </p:pic>
    </p:spTree>
    <p:extLst>
      <p:ext uri="{BB962C8B-B14F-4D97-AF65-F5344CB8AC3E}">
        <p14:creationId xmlns:p14="http://schemas.microsoft.com/office/powerpoint/2010/main" val="6560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E55F-DB8D-6240-AAE6-8B2F5BE1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>
            <a:normAutofit/>
          </a:bodyPr>
          <a:lstStyle/>
          <a:p>
            <a:r>
              <a:rPr lang="en-FR" sz="4000" dirty="0"/>
              <a:t>Exemple de résultat (simulation en temps) - IV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A1699-ED02-2F4B-BB2F-5492CD96D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850941"/>
            <a:ext cx="10007600" cy="3911600"/>
          </a:xfrm>
        </p:spPr>
      </p:pic>
    </p:spTree>
    <p:extLst>
      <p:ext uri="{BB962C8B-B14F-4D97-AF65-F5344CB8AC3E}">
        <p14:creationId xmlns:p14="http://schemas.microsoft.com/office/powerpoint/2010/main" val="222022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558-7B04-5D41-9AA7-97B067B5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>
            <a:normAutofit/>
          </a:bodyPr>
          <a:lstStyle/>
          <a:p>
            <a:r>
              <a:rPr lang="en-FR" sz="4000" dirty="0"/>
              <a:t>Ingredients de l’implementation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32896-C7CB-AD44-8795-B7B2A4007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3506"/>
                <a:ext cx="10689077" cy="47762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FR" sz="2400" dirty="0"/>
                  <a:t>Les schéma explicites et implicites</a:t>
                </a:r>
                <a:r>
                  <a:rPr lang="en-FR" dirty="0"/>
                  <a:t>:</a:t>
                </a:r>
              </a:p>
              <a:p>
                <a:endParaRPr lang="en-FR" dirty="0"/>
              </a:p>
              <a:p>
                <a:endParaRPr lang="en-FR" dirty="0"/>
              </a:p>
              <a:p>
                <a:endParaRPr lang="en-FR" dirty="0"/>
              </a:p>
              <a:p>
                <a:endParaRPr lang="en-FR" dirty="0"/>
              </a:p>
              <a:p>
                <a:pPr marL="0" indent="0">
                  <a:buNone/>
                </a:pPr>
                <a:r>
                  <a:rPr lang="en-GB" sz="2400" dirty="0"/>
                  <a:t>p</a:t>
                </a:r>
                <a:r>
                  <a:rPr lang="en-FR" sz="2400" dirty="0"/>
                  <a:t>euvent s’écrire sous forme matricielle</a:t>
                </a:r>
                <a:r>
                  <a:rPr lang="en-FR" dirty="0"/>
                  <a:t>:</a:t>
                </a:r>
              </a:p>
              <a:p>
                <a:pPr marL="0" indent="0">
                  <a:buNone/>
                </a:pPr>
                <a:endParaRPr lang="en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explicite</m:t>
                          </m:r>
                        </m:e>
                      </m:d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implicite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24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I</a:t>
                </a:r>
                <a:r>
                  <a:rPr lang="en-FR" sz="2000" dirty="0"/>
                  <a:t>ci A est la matrice obtenue par la discretisation de l’opérateur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FR" sz="2000" dirty="0"/>
                  <a:t> il est important d’étudier juste le problème de Poisson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FR" sz="2000" i="1" dirty="0"/>
                  <a:t> </a:t>
                </a:r>
                <a:r>
                  <a:rPr lang="en-FR" sz="2000" dirty="0"/>
                  <a:t>(version stationnaire de l’eq de la chaleur)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32896-C7CB-AD44-8795-B7B2A4007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3506"/>
                <a:ext cx="10689077" cy="4776281"/>
              </a:xfrm>
              <a:blipFill>
                <a:blip r:embed="rId2"/>
                <a:stretch>
                  <a:fillRect l="-830" t="-291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E0B743-8DEC-5844-A818-2C2AFA42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21" y="1771711"/>
            <a:ext cx="8433747" cy="9616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0287F-D55A-9842-B1BA-2D2C5FE7D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49" y="2687888"/>
            <a:ext cx="8433747" cy="10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0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463A-AA07-CD4F-83AC-EE7E4CA0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109"/>
          </a:xfrm>
        </p:spPr>
        <p:txBody>
          <a:bodyPr>
            <a:normAutofit/>
          </a:bodyPr>
          <a:lstStyle/>
          <a:p>
            <a:r>
              <a:rPr lang="en-FR" sz="4000" dirty="0"/>
              <a:t>Étude du problème de Poisson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2EF28-A715-D541-9F3B-8B8FE369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53" y="2207860"/>
            <a:ext cx="3442816" cy="10570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77D46-9715-ED42-9177-B54D72B4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91" y="1326947"/>
            <a:ext cx="5434856" cy="4649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7DF7B8-38BF-1B4E-B9C9-B1679392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963" y="3905655"/>
            <a:ext cx="2489200" cy="1435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5AE0C5-9C19-AA45-A588-1C55E3CE6144}"/>
              </a:ext>
            </a:extLst>
          </p:cNvPr>
          <p:cNvSpPr txBox="1"/>
          <p:nvPr/>
        </p:nvSpPr>
        <p:spPr>
          <a:xfrm>
            <a:off x="1021404" y="1575881"/>
            <a:ext cx="44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Problème au limite de Dirichlet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C354B-2F11-F342-8F0B-1C6DE7CAD5A6}"/>
              </a:ext>
            </a:extLst>
          </p:cNvPr>
          <p:cNvSpPr txBox="1"/>
          <p:nvPr/>
        </p:nvSpPr>
        <p:spPr>
          <a:xfrm>
            <a:off x="1088300" y="3467192"/>
            <a:ext cx="307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Conditions aux limites:</a:t>
            </a:r>
          </a:p>
        </p:txBody>
      </p:sp>
    </p:spTree>
    <p:extLst>
      <p:ext uri="{BB962C8B-B14F-4D97-AF65-F5344CB8AC3E}">
        <p14:creationId xmlns:p14="http://schemas.microsoft.com/office/powerpoint/2010/main" val="13809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7066-8DE8-A84F-9C10-B9DB4342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Differences finies: schéma au 5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74077-8746-9045-A01E-117641FB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400" y="1842698"/>
            <a:ext cx="4851400" cy="698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9AE79-B104-AA47-9913-1E5BBC28B94B}"/>
                  </a:ext>
                </a:extLst>
              </p:cNvPr>
              <p:cNvSpPr txBox="1"/>
              <p:nvPr/>
            </p:nvSpPr>
            <p:spPr>
              <a:xfrm>
                <a:off x="757678" y="1825661"/>
                <a:ext cx="5412903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Implementation du schéma (si le second membre est non nul on écrira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FR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9AE79-B104-AA47-9913-1E5BBC2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78" y="1825661"/>
                <a:ext cx="5412903" cy="732573"/>
              </a:xfrm>
              <a:prstGeom prst="rect">
                <a:avLst/>
              </a:prstGeom>
              <a:blipFill>
                <a:blip r:embed="rId3"/>
                <a:stretch>
                  <a:fillRect l="-1171" t="-3390" b="-1016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8DE63EA-1181-6B44-9A48-50B8B1DB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97" y="3589187"/>
            <a:ext cx="3861300" cy="75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B68D92-7E35-7C47-B9AD-653D15A62D5D}"/>
                  </a:ext>
                </a:extLst>
              </p:cNvPr>
              <p:cNvSpPr txBox="1"/>
              <p:nvPr/>
            </p:nvSpPr>
            <p:spPr>
              <a:xfrm>
                <a:off x="757678" y="2880775"/>
                <a:ext cx="4931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dirty="0"/>
                  <a:t>Prise en compte des CL. </a:t>
                </a:r>
              </a:p>
              <a:p>
                <a:r>
                  <a:rPr lang="en-FR" dirty="0"/>
                  <a:t>Prenons la première eq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FR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B68D92-7E35-7C47-B9AD-653D15A62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78" y="2880775"/>
                <a:ext cx="4931923" cy="646331"/>
              </a:xfrm>
              <a:prstGeom prst="rect">
                <a:avLst/>
              </a:prstGeom>
              <a:blipFill>
                <a:blip r:embed="rId5"/>
                <a:stretch>
                  <a:fillRect l="-1028" t="-5882" b="-156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6AFA0C-1EFC-FD49-8AF4-FD7CC81C8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400" y="3581637"/>
            <a:ext cx="43942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4D85BA-60AC-6B48-BF8F-411DBE62524E}"/>
              </a:ext>
            </a:extLst>
          </p:cNvPr>
          <p:cNvSpPr txBox="1"/>
          <p:nvPr/>
        </p:nvSpPr>
        <p:spPr>
          <a:xfrm>
            <a:off x="6502400" y="3212305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Ceci se transforme en: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11A84-5D0D-D843-A56C-983727FEC071}"/>
              </a:ext>
            </a:extLst>
          </p:cNvPr>
          <p:cNvSpPr txBox="1"/>
          <p:nvPr/>
        </p:nvSpPr>
        <p:spPr>
          <a:xfrm>
            <a:off x="838200" y="4563573"/>
            <a:ext cx="493192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Pour la deuxième equation on a: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7C60BE-01CD-AA4C-BE6E-9CEBAB94A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792" y="4356337"/>
            <a:ext cx="4457700" cy="774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646BA0-2066-2A48-B7CB-175E768DE363}"/>
              </a:ext>
            </a:extLst>
          </p:cNvPr>
          <p:cNvSpPr txBox="1"/>
          <p:nvPr/>
        </p:nvSpPr>
        <p:spPr>
          <a:xfrm>
            <a:off x="838200" y="5242894"/>
            <a:ext cx="974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D’une manière générale les conditions de Dirichlet se retrouvent dans le second membre. </a:t>
            </a:r>
          </a:p>
        </p:txBody>
      </p:sp>
    </p:spTree>
    <p:extLst>
      <p:ext uri="{BB962C8B-B14F-4D97-AF65-F5344CB8AC3E}">
        <p14:creationId xmlns:p14="http://schemas.microsoft.com/office/powerpoint/2010/main" val="102801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416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Office Theme</vt:lpstr>
      <vt:lpstr>Equation de la chaleur 2d</vt:lpstr>
      <vt:lpstr>Distribution de la temperature dans une chambre</vt:lpstr>
      <vt:lpstr>Exemple de résultat (simulation en temps) - I</vt:lpstr>
      <vt:lpstr>Exemple de résultat (simulation en temps) - II</vt:lpstr>
      <vt:lpstr>Exemple de résultat (simulation en temps) - III</vt:lpstr>
      <vt:lpstr>Exemple de résultat (simulation en temps) - IV</vt:lpstr>
      <vt:lpstr>Ingredients de l’implementation</vt:lpstr>
      <vt:lpstr>Étude du problème de Poisson</vt:lpstr>
      <vt:lpstr>Differences finies: schéma au 5 points</vt:lpstr>
      <vt:lpstr>Système discret Au = b</vt:lpstr>
      <vt:lpstr>Autre types de conditions aux limites</vt:lpstr>
      <vt:lpstr>Exemple de simulation stationnaire (laplacien)</vt:lpstr>
      <vt:lpstr>Exemple de simulation stationnaire (laplacien) - II</vt:lpstr>
      <vt:lpstr>Placement du chauffage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chaleur 2d</dc:title>
  <dc:creator>Victorita Dolean Maini</dc:creator>
  <cp:lastModifiedBy>Victorita Dolean Maini</cp:lastModifiedBy>
  <cp:revision>36</cp:revision>
  <dcterms:created xsi:type="dcterms:W3CDTF">2020-10-15T06:39:42Z</dcterms:created>
  <dcterms:modified xsi:type="dcterms:W3CDTF">2021-10-25T03:31:50Z</dcterms:modified>
</cp:coreProperties>
</file>