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aa15650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aa15650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aa156507d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aa156507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aa156507d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aa156507d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aa156507d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aa156507d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aa156507d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aa156507d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aa156507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aa156507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aa156507d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aa156507d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aa156507d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aa156507d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aa156507d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aa156507d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aa156507d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aa156507d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aa156507d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aa156507d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aa156507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aa156507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aa156507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aa156507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aa156507d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aa156507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aa156507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aa156507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aa15650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aa15650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aa156507d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aa156507d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aa156507d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aa156507d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aa156507d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aa156507d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emanticweb.org/pns13ContactTracingOntology" TargetMode="External"/><Relationship Id="rId7" Type="http://schemas.openxmlformats.org/officeDocument/2006/relationships/hyperlink" Target="http://www.w3.org/2001/XMLSchem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www.w3.org/2002/07/owl" TargetMode="External"/><Relationship Id="rId5" Type="http://schemas.openxmlformats.org/officeDocument/2006/relationships/hyperlink" Target="http://www.w3.org/2000/01/rdf-schema" TargetMode="External"/><Relationship Id="rId4" Type="http://schemas.openxmlformats.org/officeDocument/2006/relationships/hyperlink" Target="http://www.w3.org/1999/02/22-rdf-syntax-n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192.168.100.5:3030/d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192.168.100.5:3030/d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192.168.100.4:3030/d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192.168.100.4:3030/d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192.168.100.5:3030/d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192.168.100.5:3030/d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Use Case</a:t>
            </a:r>
            <a:endParaRPr/>
          </a:p>
        </p:txBody>
      </p:sp>
      <p:sp>
        <p:nvSpPr>
          <p:cNvPr id="55" name="Google Shape;55;p13"/>
          <p:cNvSpPr txBox="1">
            <a:spLocks noGrp="1"/>
          </p:cNvSpPr>
          <p:nvPr>
            <p:ph type="body" idx="1"/>
          </p:nvPr>
        </p:nvSpPr>
        <p:spPr>
          <a:xfrm>
            <a:off x="311700" y="1014050"/>
            <a:ext cx="8520600" cy="4231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 i="1"/>
              <a:t>Alice is a 16-year-old (public) high school student who works at Bob’s Grocery. She lives with her mom. Alice went to the movies with Catherine and Catherine’s friend Heather on Saturday, worked Sunday, developed symptoms Monday after going to Summer School, and was diagnosed with COVID-19 Tuesday.</a:t>
            </a:r>
            <a:endParaRPr i="1"/>
          </a:p>
          <a:p>
            <a:pPr marL="0" lvl="0" indent="0" algn="l" rtl="0">
              <a:spcBef>
                <a:spcPts val="100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NOTES:</a:t>
            </a:r>
            <a:endParaRPr sz="12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&lt;PREFIXES&gt; =	PREFIX : &lt;undefined&gt;...</a:t>
            </a:r>
            <a:endParaRPr sz="1200">
              <a:solidFill>
                <a:schemeClr val="dk1"/>
              </a:solidFill>
              <a:latin typeface="Courier New"/>
              <a:ea typeface="Courier New"/>
              <a:cs typeface="Courier New"/>
              <a:sym typeface="Courier New"/>
            </a:endParaRPr>
          </a:p>
          <a:p>
            <a:pPr marL="1371600" lvl="0" indent="45720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PREFIX path: &lt;</a:t>
            </a:r>
            <a:r>
              <a:rPr lang="en" sz="1200" u="sng">
                <a:solidFill>
                  <a:schemeClr val="accent5"/>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http://www.semanticweb.org/ContactTracingOntology#</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marL="1371600" lvl="0" indent="45720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PREFIX rdf: &lt;</a:t>
            </a:r>
            <a:r>
              <a:rPr lang="en" sz="1200" u="sng">
                <a:solidFill>
                  <a:schemeClr val="accent5"/>
                </a:solidFill>
                <a:latin typeface="Courier New"/>
                <a:ea typeface="Courier New"/>
                <a:cs typeface="Courier New"/>
                <a:sym typeface="Courier New"/>
                <a:hlinkClick r:id="rId4">
                  <a:extLst>
                    <a:ext uri="{A12FA001-AC4F-418D-AE19-62706E023703}">
                      <ahyp:hlinkClr xmlns:ahyp="http://schemas.microsoft.com/office/drawing/2018/hyperlinkcolor" val="tx"/>
                    </a:ext>
                  </a:extLst>
                </a:hlinkClick>
              </a:rPr>
              <a:t>http://www.w3.org/1999/02/22-rdf-syntax-ns#</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marL="1371600" lvl="0" indent="45720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PREFIX rdfs: &lt;</a:t>
            </a:r>
            <a:r>
              <a:rPr lang="en" sz="1200" u="sng">
                <a:solidFill>
                  <a:schemeClr val="accent5"/>
                </a:solidFill>
                <a:latin typeface="Courier New"/>
                <a:ea typeface="Courier New"/>
                <a:cs typeface="Courier New"/>
                <a:sym typeface="Courier New"/>
                <a:hlinkClick r:id="rId5">
                  <a:extLst>
                    <a:ext uri="{A12FA001-AC4F-418D-AE19-62706E023703}">
                      <ahyp:hlinkClr xmlns:ahyp="http://schemas.microsoft.com/office/drawing/2018/hyperlinkcolor" val="tx"/>
                    </a:ext>
                  </a:extLst>
                </a:hlinkClick>
              </a:rPr>
              <a:t>http://www.w3.org/2000/01/rdf-schema#</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marL="1371600" lvl="0" indent="457200" algn="l" rtl="0">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PREFIX owl: &lt;</a:t>
            </a:r>
            <a:r>
              <a:rPr lang="en" sz="1200" u="sng">
                <a:solidFill>
                  <a:schemeClr val="accent5"/>
                </a:solidFill>
                <a:latin typeface="Courier New"/>
                <a:ea typeface="Courier New"/>
                <a:cs typeface="Courier New"/>
                <a:sym typeface="Courier New"/>
                <a:hlinkClick r:id="rId6">
                  <a:extLst>
                    <a:ext uri="{A12FA001-AC4F-418D-AE19-62706E023703}">
                      <ahyp:hlinkClr xmlns:ahyp="http://schemas.microsoft.com/office/drawing/2018/hyperlinkcolor" val="tx"/>
                    </a:ext>
                  </a:extLst>
                </a:hlinkClick>
              </a:rPr>
              <a:t>http://www.w3.org/2002/07/owl#</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marL="1371600" lvl="0" indent="457200" algn="l" rtl="0">
              <a:spcBef>
                <a:spcPts val="0"/>
              </a:spcBef>
              <a:spcAft>
                <a:spcPts val="0"/>
              </a:spcAft>
              <a:buNone/>
            </a:pPr>
            <a:r>
              <a:rPr lang="en" sz="1200">
                <a:solidFill>
                  <a:schemeClr val="dk1"/>
                </a:solidFill>
                <a:latin typeface="Courier New"/>
                <a:ea typeface="Courier New"/>
                <a:cs typeface="Courier New"/>
                <a:sym typeface="Courier New"/>
              </a:rPr>
              <a:t>PREFIX xsd: &lt;</a:t>
            </a:r>
            <a:r>
              <a:rPr lang="en" sz="1200" u="sng">
                <a:solidFill>
                  <a:schemeClr val="accent5"/>
                </a:solidFill>
                <a:latin typeface="Courier New"/>
                <a:ea typeface="Courier New"/>
                <a:cs typeface="Courier New"/>
                <a:sym typeface="Courier New"/>
                <a:hlinkClick r:id="rId7">
                  <a:extLst>
                    <a:ext uri="{A12FA001-AC4F-418D-AE19-62706E023703}">
                      <ahyp:hlinkClr xmlns:ahyp="http://schemas.microsoft.com/office/drawing/2018/hyperlinkcolor" val="tx"/>
                    </a:ext>
                  </a:extLst>
                </a:hlinkClick>
              </a:rPr>
              <a:t>http://www.w3.org/2001/XMLSchema#</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Public Health Server: 192.168.100.4</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All External Servers (Job/Movies/School): 192.168.100.5</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r>
              <a:rPr lang="en" sz="1200" b="1">
                <a:solidFill>
                  <a:schemeClr val="dk1"/>
                </a:solidFill>
                <a:highlight>
                  <a:srgbClr val="85F1F1"/>
                </a:highlight>
                <a:latin typeface="Courier New"/>
                <a:ea typeface="Courier New"/>
                <a:cs typeface="Courier New"/>
                <a:sym typeface="Courier New"/>
              </a:rPr>
              <a:t>Content added during rewrite</a:t>
            </a:r>
            <a:endParaRPr sz="1200" b="1">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	</a:t>
            </a:r>
            <a:r>
              <a:rPr lang="en" sz="1200">
                <a:solidFill>
                  <a:schemeClr val="dk1"/>
                </a:solidFill>
                <a:highlight>
                  <a:srgbClr val="FFFF00"/>
                </a:highlight>
                <a:latin typeface="Courier New"/>
                <a:ea typeface="Courier New"/>
                <a:cs typeface="Courier New"/>
                <a:sym typeface="Courier New"/>
              </a:rPr>
              <a:t>Primary location where return result is set</a:t>
            </a:r>
            <a:endParaRPr sz="12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a:solidFill>
                  <a:schemeClr val="dk1"/>
                </a:solidFill>
                <a:highlight>
                  <a:srgbClr val="FFFF00"/>
                </a:highlight>
                <a:latin typeface="Courier New"/>
                <a:ea typeface="Courier New"/>
                <a:cs typeface="Courier New"/>
                <a:sym typeface="Courier New"/>
              </a:rPr>
              <a:t>	</a:t>
            </a:r>
            <a:r>
              <a:rPr lang="en" sz="1100" b="1" i="1">
                <a:solidFill>
                  <a:schemeClr val="dk1"/>
                </a:solidFill>
                <a:latin typeface="Lato"/>
                <a:ea typeface="Lato"/>
                <a:cs typeface="Lato"/>
                <a:sym typeface="Lato"/>
              </a:rPr>
              <a:t>#Comments (can understand the query by looking for and reading the comments) </a:t>
            </a:r>
            <a:endParaRPr sz="1200">
              <a:solidFill>
                <a:schemeClr val="dk1"/>
              </a:solidFill>
              <a:highlight>
                <a:srgbClr val="FFFF00"/>
              </a:highlight>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3: School Query - Before Rewrite</a:t>
            </a:r>
            <a:endParaRPr/>
          </a:p>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0" y="789125"/>
            <a:ext cx="5357100" cy="4485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&lt;PREFIXES&gt;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SELECT DISTINCT ?firstName ?lastName ?co</a:t>
            </a:r>
            <a:r>
              <a:rPr lang="en" sz="1000">
                <a:solidFill>
                  <a:schemeClr val="dk1"/>
                </a:solidFill>
                <a:latin typeface="Courier New"/>
                <a:ea typeface="Courier New"/>
                <a:cs typeface="Courier New"/>
                <a:sym typeface="Courier New"/>
              </a:rPr>
              <a:t>ntactInforma</a:t>
            </a:r>
            <a:r>
              <a:rPr lang="en" sz="1100">
                <a:solidFill>
                  <a:schemeClr val="dk1"/>
                </a:solidFill>
                <a:latin typeface="Courier New"/>
                <a:ea typeface="Courier New"/>
                <a:cs typeface="Courier New"/>
                <a:sym typeface="Courier New"/>
              </a:rPr>
              <a:t>tion ?description ?data</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WHERE{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Lato"/>
                <a:ea typeface="Lato"/>
                <a:cs typeface="Lato"/>
                <a:sym typeface="Lato"/>
              </a:rPr>
              <a:t>     </a:t>
            </a:r>
            <a:r>
              <a:rPr lang="en" sz="1100" b="1" i="1">
                <a:solidFill>
                  <a:schemeClr val="dk1"/>
                </a:solidFill>
                <a:latin typeface="Lato"/>
                <a:ea typeface="Lato"/>
                <a:cs typeface="Lato"/>
                <a:sym typeface="Lato"/>
              </a:rPr>
              <a:t>#Get  enough information to identify Alice </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path:Person1a path:hasFirstName ?fname;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?contact rdfs:subPropertyOf* path:ha</a:t>
            </a:r>
            <a:r>
              <a:rPr lang="en" sz="1000">
                <a:solidFill>
                  <a:schemeClr val="dk1"/>
                </a:solidFill>
                <a:latin typeface="Courier New"/>
                <a:ea typeface="Courier New"/>
                <a:cs typeface="Courier New"/>
                <a:sym typeface="Courier New"/>
              </a:rPr>
              <a:t>sContactInforma</a:t>
            </a:r>
            <a:r>
              <a:rPr lang="en" sz="1100">
                <a:solidFill>
                  <a:schemeClr val="dk1"/>
                </a:solidFill>
                <a:latin typeface="Courier New"/>
                <a:ea typeface="Courier New"/>
                <a:cs typeface="Courier New"/>
                <a:sym typeface="Courier New"/>
              </a:rPr>
              <a:t>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path:Person1a ?contact ?contactInfo.</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#Get the address of the visited place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?Visit path:visitedBy path:Person1a;</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path:visitedPlace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#Get all addresses associated with that place (if you visit a class,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#the room may not have an address but the school will)</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 path:belongsTo ?entity.}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{?Place path:partOf ?entity.}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?entity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#Queries data from the school directly</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SERVICE &lt;http://192.168.100.5:3030/ds&gt;{</a:t>
            </a:r>
            <a:endParaRPr sz="1100">
              <a:solidFill>
                <a:schemeClr val="dk1"/>
              </a:solidFill>
              <a:latin typeface="Courier New"/>
              <a:ea typeface="Courier New"/>
              <a:cs typeface="Courier New"/>
              <a:sym typeface="Courier New"/>
            </a:endParaRPr>
          </a:p>
        </p:txBody>
      </p:sp>
      <p:sp>
        <p:nvSpPr>
          <p:cNvPr id="118" name="Google Shape;118;p22"/>
          <p:cNvSpPr txBox="1">
            <a:spLocks noGrp="1"/>
          </p:cNvSpPr>
          <p:nvPr>
            <p:ph type="body" idx="1"/>
          </p:nvPr>
        </p:nvSpPr>
        <p:spPr>
          <a:xfrm>
            <a:off x="4572000" y="789125"/>
            <a:ext cx="4737300" cy="458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#Identify the PUI as Alice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?PUI path:hasFirstName ?fname;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?contact ?contactInfo.</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i="1">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#Collects all the people at the visit with Alice and where they were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?Visit2 path:visitedBy ?PUI, ?Person;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path:visitedPlace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#Ensures that the visits correspond to the same place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path:belongsTo ?entity2.}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{?Place2 path:partOf ?entity2.}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?entity2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Courier New"/>
                <a:ea typeface="Courier New"/>
                <a:cs typeface="Courier New"/>
                <a:sym typeface="Courier New"/>
              </a:rPr>
              <a:t>#Gets requested information about the </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i="1">
                <a:solidFill>
                  <a:schemeClr val="dk1"/>
                </a:solidFill>
                <a:latin typeface="Courier New"/>
                <a:ea typeface="Courier New"/>
                <a:cs typeface="Courier New"/>
                <a:sym typeface="Courier New"/>
              </a:rPr>
              <a:t>    #visit/students</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?Person path:hasFirstName ?firstName;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path:hasLastName ?lastName.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OPTIONAL{?Person ?contact ?contactInformation.}</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OPTIONAL{?Person path:description ?description.}</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OPTIONAL{?Visit2 path:visitData ?data.</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highlight>
                  <a:schemeClr val="lt1"/>
                </a:highlight>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?data path:dataType path:Attendance.})</a:t>
            </a: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p:txBody>
      </p:sp>
      <p:cxnSp>
        <p:nvCxnSpPr>
          <p:cNvPr id="119" name="Google Shape;119;p22"/>
          <p:cNvCxnSpPr/>
          <p:nvPr/>
        </p:nvCxnSpPr>
        <p:spPr>
          <a:xfrm>
            <a:off x="4834475" y="919675"/>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3 - School Query - After Rewrite</a:t>
            </a:r>
            <a:endParaRPr/>
          </a:p>
          <a:p>
            <a:pPr marL="0" lvl="0" indent="0" algn="l" rtl="0">
              <a:spcBef>
                <a:spcPts val="0"/>
              </a:spcBef>
              <a:spcAft>
                <a:spcPts val="0"/>
              </a:spcAft>
              <a:buNone/>
            </a:pPr>
            <a:endParaRPr/>
          </a:p>
        </p:txBody>
      </p:sp>
      <p:sp>
        <p:nvSpPr>
          <p:cNvPr id="125" name="Google Shape;125;p23"/>
          <p:cNvSpPr txBox="1">
            <a:spLocks noGrp="1"/>
          </p:cNvSpPr>
          <p:nvPr>
            <p:ph type="body" idx="1"/>
          </p:nvPr>
        </p:nvSpPr>
        <p:spPr>
          <a:xfrm>
            <a:off x="0" y="481075"/>
            <a:ext cx="5109000" cy="4847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100">
                <a:solidFill>
                  <a:schemeClr val="dk1"/>
                </a:solidFill>
                <a:latin typeface="Courier New"/>
                <a:ea typeface="Courier New"/>
                <a:cs typeface="Courier New"/>
                <a:sym typeface="Courier New"/>
              </a:rPr>
              <a:t>&lt;PREFIXES&gt;</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SELECT DISTINCT ?firstName ?lastName ?con</a:t>
            </a:r>
            <a:r>
              <a:rPr lang="en" sz="1000">
                <a:solidFill>
                  <a:schemeClr val="dk1"/>
                </a:solidFill>
                <a:latin typeface="Courier New"/>
                <a:ea typeface="Courier New"/>
                <a:cs typeface="Courier New"/>
                <a:sym typeface="Courier New"/>
              </a:rPr>
              <a:t>tactInforma</a:t>
            </a:r>
            <a:r>
              <a:rPr lang="en" sz="1100">
                <a:solidFill>
                  <a:schemeClr val="dk1"/>
                </a:solidFill>
                <a:latin typeface="Courier New"/>
                <a:ea typeface="Courier New"/>
                <a:cs typeface="Courier New"/>
                <a:sym typeface="Courier New"/>
              </a:rPr>
              <a:t>tion ?description ?data</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WHERE{ </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path:Person1a path:hasFirstName ?fname;</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?contact rdfs:subPropertyOf* path:ha</a:t>
            </a:r>
            <a:r>
              <a:rPr lang="en" sz="1000">
                <a:solidFill>
                  <a:schemeClr val="dk1"/>
                </a:solidFill>
                <a:latin typeface="Courier New"/>
                <a:ea typeface="Courier New"/>
                <a:cs typeface="Courier New"/>
                <a:sym typeface="Courier New"/>
              </a:rPr>
              <a:t>sContactInforma</a:t>
            </a:r>
            <a:r>
              <a:rPr lang="en" sz="1100">
                <a:solidFill>
                  <a:schemeClr val="dk1"/>
                </a:solidFill>
                <a:latin typeface="Courier New"/>
                <a:ea typeface="Courier New"/>
                <a:cs typeface="Courier New"/>
                <a:sym typeface="Courier New"/>
              </a:rPr>
              <a:t>tion.</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path:Person1a ?contact ?contactInfo.</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?Visit path:visitedBy path:Person1a;</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path:visitedPlace ?Place.</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{?Place path:hasAddress ?address.}</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100">
                <a:solidFill>
                  <a:schemeClr val="dk1"/>
                </a:solidFill>
                <a:latin typeface="Courier New"/>
                <a:ea typeface="Courier New"/>
                <a:cs typeface="Courier New"/>
                <a:sym typeface="Courier New"/>
              </a:rPr>
              <a:t>  {?Place path:belongsTo ?entity.} </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UNION {?Place path:partOf ?entity.}</a:t>
            </a:r>
            <a:endParaRPr sz="11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?entity path:hasAddress ?address.}</a:t>
            </a:r>
            <a:endParaRPr sz="1100" b="1">
              <a:solidFill>
                <a:schemeClr val="dk1"/>
              </a:solidFill>
              <a:highlight>
                <a:srgbClr val="8FE38F"/>
              </a:highlight>
              <a:latin typeface="Courier New"/>
              <a:ea typeface="Courier New"/>
              <a:cs typeface="Courier New"/>
              <a:sym typeface="Courier New"/>
            </a:endParaRPr>
          </a:p>
          <a:p>
            <a:pPr marL="0" lvl="0" indent="0" algn="l" rtl="0">
              <a:lnSpc>
                <a:spcPct val="95000"/>
              </a:lnSpc>
              <a:spcBef>
                <a:spcPts val="0"/>
              </a:spcBef>
              <a:spcAft>
                <a:spcPts val="0"/>
              </a:spcAft>
              <a:buNone/>
            </a:pPr>
            <a:endParaRPr sz="1100" b="1">
              <a:solidFill>
                <a:schemeClr val="dk1"/>
              </a:solidFill>
              <a:highlight>
                <a:srgbClr val="8FE38F"/>
              </a:highlight>
              <a:latin typeface="Courier New"/>
              <a:ea typeface="Courier New"/>
              <a:cs typeface="Courier New"/>
              <a:sym typeface="Courier New"/>
            </a:endParaRPr>
          </a:p>
          <a:p>
            <a:pPr marL="0" lvl="0" indent="0" algn="l" rtl="0">
              <a:lnSpc>
                <a:spcPct val="95000"/>
              </a:lnSpc>
              <a:spcBef>
                <a:spcPts val="0"/>
              </a:spcBef>
              <a:spcAft>
                <a:spcPts val="0"/>
              </a:spcAft>
              <a:buNone/>
            </a:pPr>
            <a:r>
              <a:rPr lang="en" sz="1100" b="1">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#Confirms User’s role &amp; assignment to make sure they are allowed the info</a:t>
            </a:r>
            <a:endParaRPr sz="1100" b="1" i="1">
              <a:solidFill>
                <a:schemeClr val="dk1"/>
              </a:solidFill>
              <a:latin typeface="Lato"/>
              <a:ea typeface="Lato"/>
              <a:cs typeface="Lato"/>
              <a:sym typeface="Lato"/>
            </a:endParaRPr>
          </a:p>
          <a:p>
            <a:pPr marL="0" lvl="0" indent="0" algn="l" rtl="0">
              <a:lnSpc>
                <a:spcPct val="95000"/>
              </a:lnSpc>
              <a:spcBef>
                <a:spcPts val="0"/>
              </a:spcBef>
              <a:spcAft>
                <a:spcPts val="0"/>
              </a:spcAft>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{path:UserC path:hasRole path:Contact_Tracer</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{path:UserC path:assigned path:Person1a.</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path:Person1a path:isCaseFor ?disease.}</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UNION{path:UserC path:assigned ?Visit.}}</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UNI</a:t>
            </a:r>
            <a:r>
              <a:rPr lang="en" sz="1000" b="1">
                <a:solidFill>
                  <a:schemeClr val="dk1"/>
                </a:solidFill>
                <a:highlight>
                  <a:srgbClr val="85F1F1"/>
                </a:highlight>
                <a:latin typeface="Courier New"/>
                <a:ea typeface="Courier New"/>
                <a:cs typeface="Courier New"/>
                <a:sym typeface="Courier New"/>
              </a:rPr>
              <a:t>ON {p</a:t>
            </a:r>
            <a:r>
              <a:rPr lang="en" sz="1100" b="1">
                <a:solidFill>
                  <a:schemeClr val="dk1"/>
                </a:solidFill>
                <a:highlight>
                  <a:srgbClr val="85F1F1"/>
                </a:highlight>
                <a:latin typeface="Courier New"/>
                <a:ea typeface="Courier New"/>
                <a:cs typeface="Courier New"/>
                <a:sym typeface="Courier New"/>
              </a:rPr>
              <a:t>at</a:t>
            </a:r>
            <a:r>
              <a:rPr lang="en" sz="991" b="1">
                <a:solidFill>
                  <a:schemeClr val="dk1"/>
                </a:solidFill>
                <a:highlight>
                  <a:srgbClr val="85F1F1"/>
                </a:highlight>
                <a:latin typeface="Courier New"/>
                <a:ea typeface="Courier New"/>
                <a:cs typeface="Courier New"/>
                <a:sym typeface="Courier New"/>
              </a:rPr>
              <a:t>h:User</a:t>
            </a:r>
            <a:r>
              <a:rPr lang="en" sz="1100" b="1">
                <a:solidFill>
                  <a:schemeClr val="dk1"/>
                </a:solidFill>
                <a:highlight>
                  <a:srgbClr val="85F1F1"/>
                </a:highlight>
                <a:latin typeface="Courier New"/>
                <a:ea typeface="Courier New"/>
                <a:cs typeface="Courier New"/>
                <a:sym typeface="Courier New"/>
              </a:rPr>
              <a:t>C p</a:t>
            </a:r>
            <a:r>
              <a:rPr lang="en" sz="991" b="1">
                <a:solidFill>
                  <a:schemeClr val="dk1"/>
                </a:solidFill>
                <a:highlight>
                  <a:srgbClr val="85F1F1"/>
                </a:highlight>
                <a:latin typeface="Courier New"/>
                <a:ea typeface="Courier New"/>
                <a:cs typeface="Courier New"/>
                <a:sym typeface="Courier New"/>
              </a:rPr>
              <a:t>ath:hasRol</a:t>
            </a:r>
            <a:r>
              <a:rPr lang="en" sz="1100" b="1">
                <a:solidFill>
                  <a:schemeClr val="dk1"/>
                </a:solidFill>
                <a:highlight>
                  <a:srgbClr val="85F1F1"/>
                </a:highlight>
                <a:latin typeface="Courier New"/>
                <a:ea typeface="Courier New"/>
                <a:cs typeface="Courier New"/>
                <a:sym typeface="Courier New"/>
              </a:rPr>
              <a:t>e p</a:t>
            </a:r>
            <a:r>
              <a:rPr lang="en" sz="1200" b="1">
                <a:solidFill>
                  <a:schemeClr val="dk1"/>
                </a:solidFill>
                <a:highlight>
                  <a:srgbClr val="85F1F1"/>
                </a:highlight>
                <a:latin typeface="Courier New"/>
                <a:ea typeface="Courier New"/>
                <a:cs typeface="Courier New"/>
                <a:sym typeface="Courier New"/>
              </a:rPr>
              <a:t>a</a:t>
            </a:r>
            <a:r>
              <a:rPr lang="en" sz="1091" b="1">
                <a:solidFill>
                  <a:schemeClr val="dk1"/>
                </a:solidFill>
                <a:highlight>
                  <a:srgbClr val="85F1F1"/>
                </a:highlight>
                <a:latin typeface="Courier New"/>
                <a:ea typeface="Courier New"/>
                <a:cs typeface="Courier New"/>
                <a:sym typeface="Courier New"/>
              </a:rPr>
              <a:t>th:Out</a:t>
            </a:r>
            <a:r>
              <a:rPr lang="en" sz="991" b="1">
                <a:solidFill>
                  <a:schemeClr val="dk1"/>
                </a:solidFill>
                <a:highlight>
                  <a:srgbClr val="85F1F1"/>
                </a:highlight>
                <a:latin typeface="Courier New"/>
                <a:ea typeface="Courier New"/>
                <a:cs typeface="Courier New"/>
                <a:sym typeface="Courier New"/>
              </a:rPr>
              <a:t>bre</a:t>
            </a:r>
            <a:r>
              <a:rPr lang="en" sz="1091" b="1">
                <a:solidFill>
                  <a:schemeClr val="dk1"/>
                </a:solidFill>
                <a:highlight>
                  <a:srgbClr val="85F1F1"/>
                </a:highlight>
                <a:latin typeface="Courier New"/>
                <a:ea typeface="Courier New"/>
                <a:cs typeface="Courier New"/>
                <a:sym typeface="Courier New"/>
              </a:rPr>
              <a:t>ak_Investi</a:t>
            </a:r>
            <a:r>
              <a:rPr lang="en" sz="1200" b="1">
                <a:solidFill>
                  <a:schemeClr val="dk1"/>
                </a:solidFill>
                <a:highlight>
                  <a:srgbClr val="85F1F1"/>
                </a:highlight>
                <a:latin typeface="Courier New"/>
                <a:ea typeface="Courier New"/>
                <a:cs typeface="Courier New"/>
                <a:sym typeface="Courier New"/>
              </a:rPr>
              <a:t>g</a:t>
            </a:r>
            <a:r>
              <a:rPr lang="en" sz="1100" b="1">
                <a:solidFill>
                  <a:schemeClr val="dk1"/>
                </a:solidFill>
                <a:highlight>
                  <a:srgbClr val="85F1F1"/>
                </a:highlight>
                <a:latin typeface="Courier New"/>
                <a:ea typeface="Courier New"/>
                <a:cs typeface="Courier New"/>
                <a:sym typeface="Courier New"/>
              </a:rPr>
              <a:t>ator.</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{path:UserC path:assigned ?Visit.}</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UNION {{path:UserC path:assigned ?Place.}</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UNION{path:UserC path:assigned ?entity.}}}</a:t>
            </a:r>
            <a:endParaRPr sz="1100"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b="1">
              <a:solidFill>
                <a:schemeClr val="dk1"/>
              </a:solidFill>
              <a:highlight>
                <a:srgbClr val="85F1F1"/>
              </a:highlight>
              <a:latin typeface="Courier New"/>
              <a:ea typeface="Courier New"/>
              <a:cs typeface="Courier New"/>
              <a:sym typeface="Courier New"/>
            </a:endParaRPr>
          </a:p>
        </p:txBody>
      </p:sp>
      <p:sp>
        <p:nvSpPr>
          <p:cNvPr id="126" name="Google Shape;126;p23"/>
          <p:cNvSpPr txBox="1">
            <a:spLocks noGrp="1"/>
          </p:cNvSpPr>
          <p:nvPr>
            <p:ph type="body" idx="1"/>
          </p:nvPr>
        </p:nvSpPr>
        <p:spPr>
          <a:xfrm>
            <a:off x="4695950" y="596575"/>
            <a:ext cx="5293200" cy="4731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#Gets UserID to compare access in the  the school’s local server</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path:UserC path:userID ?ID.</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SERVICE &lt;</a:t>
            </a:r>
            <a:r>
              <a:rPr lang="en" sz="1100" u="sng">
                <a:solidFill>
                  <a:schemeClr val="hlink"/>
                </a:solidFill>
                <a:latin typeface="Courier New"/>
                <a:ea typeface="Courier New"/>
                <a:cs typeface="Courier New"/>
                <a:sym typeface="Courier New"/>
                <a:hlinkClick r:id="rId3"/>
              </a:rPr>
              <a:t>http://192.168.100.5:3030/ds</a:t>
            </a:r>
            <a:r>
              <a:rPr lang="en" sz="1100">
                <a:solidFill>
                  <a:schemeClr val="dk1"/>
                </a:solidFill>
                <a:latin typeface="Courier New"/>
                <a:ea typeface="Courier New"/>
                <a:cs typeface="Courier New"/>
                <a:sym typeface="Courier New"/>
              </a:rPr>
              <a:t>&gt;{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rgbClr val="000000"/>
              </a:buClr>
              <a:buSzPct val="1000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i="1">
                <a:solidFill>
                  <a:schemeClr val="dk1"/>
                </a:solidFill>
                <a:latin typeface="Lato"/>
                <a:ea typeface="Lato"/>
                <a:cs typeface="Lato"/>
                <a:sym typeface="Lato"/>
              </a:rPr>
              <a:t>            #Gets UserC’s  local identifier at the school &amp; checks they can explicitly </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#access Visit2</a:t>
            </a:r>
            <a:endParaRPr sz="1100">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?UserC path:userID ?ID.</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?UserC path:canAccess ?Visit2.</a:t>
            </a:r>
            <a:endParaRPr sz="1100" b="1">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?PUI path:hasFirstName ?fname;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?contact ?contactInfo.</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?Visit2 path:visitedBy ?PUI, ?Person;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path:visitedPlace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ct val="100000"/>
              <a:buFont typeface="Arial"/>
              <a:buNone/>
            </a:pPr>
            <a:r>
              <a:rPr lang="en" sz="1100">
                <a:solidFill>
                  <a:schemeClr val="dk1"/>
                </a:solidFill>
                <a:latin typeface="Courier New"/>
                <a:ea typeface="Courier New"/>
                <a:cs typeface="Courier New"/>
                <a:sym typeface="Courier New"/>
              </a:rPr>
              <a:t>    {?Place2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ct val="100000"/>
              <a:buFont typeface="Arial"/>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ct val="100000"/>
              <a:buFont typeface="Arial"/>
              <a:buNone/>
            </a:pPr>
            <a:r>
              <a:rPr lang="en" sz="1100">
                <a:solidFill>
                  <a:schemeClr val="dk1"/>
                </a:solidFill>
                <a:latin typeface="Courier New"/>
                <a:ea typeface="Courier New"/>
                <a:cs typeface="Courier New"/>
                <a:sym typeface="Courier New"/>
              </a:rPr>
              <a:t>    {?Place2 path:belongsTo ?entity2.}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ct val="100000"/>
              <a:buFont typeface="Arial"/>
              <a:buNone/>
            </a:pPr>
            <a:r>
              <a:rPr lang="en" sz="1100">
                <a:solidFill>
                  <a:schemeClr val="dk1"/>
                </a:solidFill>
                <a:latin typeface="Courier New"/>
                <a:ea typeface="Courier New"/>
                <a:cs typeface="Courier New"/>
                <a:sym typeface="Courier New"/>
              </a:rPr>
              <a:t>     UNION {?Place2 path:partOf ?entity2.}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ct val="100000"/>
              <a:buFont typeface="Arial"/>
              <a:buNone/>
            </a:pPr>
            <a:r>
              <a:rPr lang="en" sz="1100">
                <a:solidFill>
                  <a:schemeClr val="dk1"/>
                </a:solidFill>
                <a:latin typeface="Courier New"/>
                <a:ea typeface="Courier New"/>
                <a:cs typeface="Courier New"/>
                <a:sym typeface="Courier New"/>
              </a:rPr>
              <a:t>    ?entity2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?Person path:hasFirstName ?firstName;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path:hasLastName ?lastName.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OPTIONAL{?Person ?contact ?contactInformation.}</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OPTIONAL{?Person path:description ?description.}</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OPTIONAL{?Visit2 path:visitData ?data.</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?data path:dataType path:Attendance.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Lato"/>
                <a:ea typeface="Lato"/>
                <a:cs typeface="Lato"/>
                <a:sym typeface="Lato"/>
              </a:rPr>
              <a:t>                                        </a:t>
            </a:r>
            <a:r>
              <a:rPr lang="en" sz="1100" b="1" i="1">
                <a:solidFill>
                  <a:schemeClr val="dk1"/>
                </a:solidFill>
                <a:latin typeface="Lato"/>
                <a:ea typeface="Lato"/>
                <a:cs typeface="Lato"/>
                <a:sym typeface="Lato"/>
              </a:rPr>
              <a:t>#Checks UserC can explicitly access the Roster</a:t>
            </a:r>
            <a:endParaRPr sz="1100" b="1" i="1" u="sng">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?UserC path:canAccess ?data.</a:t>
            </a: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p:txBody>
      </p:sp>
      <p:cxnSp>
        <p:nvCxnSpPr>
          <p:cNvPr id="127" name="Google Shape;127;p23"/>
          <p:cNvCxnSpPr/>
          <p:nvPr/>
        </p:nvCxnSpPr>
        <p:spPr>
          <a:xfrm>
            <a:off x="4919025" y="939300"/>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3: School Query - Sample Results</a:t>
            </a:r>
            <a:endParaRPr/>
          </a:p>
          <a:p>
            <a:pPr marL="0" lvl="0" indent="0" algn="l" rtl="0">
              <a:spcBef>
                <a:spcPts val="0"/>
              </a:spcBef>
              <a:spcAft>
                <a:spcPts val="0"/>
              </a:spcAft>
              <a:buNone/>
            </a:pPr>
            <a:endParaRPr/>
          </a:p>
        </p:txBody>
      </p:sp>
      <p:pic>
        <p:nvPicPr>
          <p:cNvPr id="133" name="Google Shape;133;p24"/>
          <p:cNvPicPr preferRelativeResize="0"/>
          <p:nvPr/>
        </p:nvPicPr>
        <p:blipFill>
          <a:blip r:embed="rId3">
            <a:alphaModFix/>
          </a:blip>
          <a:stretch>
            <a:fillRect/>
          </a:stretch>
        </p:blipFill>
        <p:spPr>
          <a:xfrm>
            <a:off x="161925" y="1170125"/>
            <a:ext cx="882015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4: Movie Theater Query - Before Rewrite</a:t>
            </a:r>
            <a:endParaRPr/>
          </a:p>
          <a:p>
            <a:pPr marL="0" lvl="0" indent="0" algn="l" rtl="0">
              <a:spcBef>
                <a:spcPts val="0"/>
              </a:spcBef>
              <a:spcAft>
                <a:spcPts val="0"/>
              </a:spcAft>
              <a:buNone/>
            </a:pPr>
            <a:endParaRPr/>
          </a:p>
        </p:txBody>
      </p:sp>
      <p:sp>
        <p:nvSpPr>
          <p:cNvPr id="139" name="Google Shape;139;p25"/>
          <p:cNvSpPr txBox="1">
            <a:spLocks noGrp="1"/>
          </p:cNvSpPr>
          <p:nvPr>
            <p:ph type="body" idx="1"/>
          </p:nvPr>
        </p:nvSpPr>
        <p:spPr>
          <a:xfrm>
            <a:off x="311700" y="847675"/>
            <a:ext cx="5172300" cy="44775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&lt;PREFIXES&gt;</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SELECT DISTINCT ?Person ?property ?Info</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WHERE{</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b="1" i="1">
                <a:solidFill>
                  <a:schemeClr val="dk1"/>
                </a:solidFill>
                <a:latin typeface="Lato"/>
                <a:ea typeface="Lato"/>
                <a:cs typeface="Lato"/>
                <a:sym typeface="Lato"/>
              </a:rPr>
              <a:t>#Isolates the visits made by the infected Person1a (Alice)</a:t>
            </a:r>
            <a:endParaRPr sz="1000" b="1" i="1">
              <a:solidFill>
                <a:schemeClr val="dk1"/>
              </a:solidFill>
              <a:latin typeface="Lato"/>
              <a:ea typeface="Lato"/>
              <a:cs typeface="Lato"/>
              <a:sym typeface="Lato"/>
            </a:endParaRPr>
          </a:p>
          <a:p>
            <a:pPr marL="0" lvl="0" indent="0" algn="l" rtl="0">
              <a:lnSpc>
                <a:spcPct val="105000"/>
              </a:lnSpc>
              <a:spcBef>
                <a:spcPts val="0"/>
              </a:spcBef>
              <a:spcAft>
                <a:spcPts val="0"/>
              </a:spcAft>
              <a:buNone/>
            </a:pPr>
            <a:r>
              <a:rPr lang="en" sz="1000" b="1" i="1">
                <a:solidFill>
                  <a:schemeClr val="dk1"/>
                </a:solidFill>
                <a:latin typeface="Lato"/>
                <a:ea typeface="Lato"/>
                <a:cs typeface="Lato"/>
                <a:sym typeface="Lato"/>
              </a:rPr>
              <a:t>      #Then gets the identifying information of that Visit</a:t>
            </a:r>
            <a:endParaRPr sz="1000" b="1" i="1">
              <a:solidFill>
                <a:schemeClr val="dk1"/>
              </a:solidFill>
              <a:latin typeface="Lato"/>
              <a:ea typeface="Lato"/>
              <a:cs typeface="Lato"/>
              <a:sym typeface="Lato"/>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?Visit path:visitedBy path:Person1a;</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path:visitedPlace ?Place1;</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path:visitStartTime ?time;</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path:description ?description.</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b="1" i="1">
                <a:solidFill>
                  <a:schemeClr val="dk1"/>
                </a:solidFill>
                <a:latin typeface="Lato"/>
                <a:ea typeface="Lato"/>
                <a:cs typeface="Lato"/>
                <a:sym typeface="Lato"/>
              </a:rPr>
              <a:t>#Gets the address of the Place or the place containing place, in order to make sure</a:t>
            </a:r>
            <a:endParaRPr sz="1000" b="1" i="1">
              <a:solidFill>
                <a:schemeClr val="dk1"/>
              </a:solidFill>
              <a:latin typeface="Lato"/>
              <a:ea typeface="Lato"/>
              <a:cs typeface="Lato"/>
              <a:sym typeface="Lato"/>
            </a:endParaRPr>
          </a:p>
          <a:p>
            <a:pPr marL="0" lvl="0" indent="0" algn="l" rtl="0">
              <a:lnSpc>
                <a:spcPct val="105000"/>
              </a:lnSpc>
              <a:spcBef>
                <a:spcPts val="0"/>
              </a:spcBef>
              <a:spcAft>
                <a:spcPts val="0"/>
              </a:spcAft>
              <a:buNone/>
            </a:pPr>
            <a:r>
              <a:rPr lang="en" sz="1000" b="1" i="1">
                <a:solidFill>
                  <a:schemeClr val="dk1"/>
                </a:solidFill>
                <a:latin typeface="Lato"/>
                <a:ea typeface="Lato"/>
                <a:cs typeface="Lato"/>
                <a:sym typeface="Lato"/>
              </a:rPr>
              <a:t>      #the right visit is queried at the movie theater</a:t>
            </a:r>
            <a:endParaRPr sz="1000" b="1" i="1">
              <a:solidFill>
                <a:schemeClr val="dk1"/>
              </a:solidFill>
              <a:latin typeface="Lato"/>
              <a:ea typeface="Lato"/>
              <a:cs typeface="Lato"/>
              <a:sym typeface="Lato"/>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{?Place1 path:hasAddress ?address.}</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UNION{{?Place1 path:partOf ?z.} UNION {?z path:partOf ?Place1.}</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?z path:hasAddress ?address.}</a:t>
            </a:r>
            <a:endParaRPr sz="10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endParaRPr sz="1000">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b="1" i="1">
                <a:solidFill>
                  <a:schemeClr val="dk1"/>
                </a:solidFill>
                <a:latin typeface="Lato"/>
                <a:ea typeface="Lato"/>
                <a:cs typeface="Lato"/>
                <a:sym typeface="Lato"/>
              </a:rPr>
              <a:t>#Isolates the appropriate properties containing personal information</a:t>
            </a:r>
            <a:endParaRPr sz="1000" b="1" i="1">
              <a:solidFill>
                <a:schemeClr val="dk1"/>
              </a:solidFill>
              <a:latin typeface="Lato"/>
              <a:ea typeface="Lato"/>
              <a:cs typeface="Lato"/>
              <a:sym typeface="Lato"/>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{?property rdfs:subPropertyOf* path:personalInformation.}</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UNION{?property rdf:type owl:DatatypeProperty.}</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a:t>
            </a:r>
            <a:r>
              <a:rPr lang="en" sz="1035" b="1" i="1">
                <a:solidFill>
                  <a:schemeClr val="dk1"/>
                </a:solidFill>
                <a:latin typeface="Lato"/>
                <a:ea typeface="Lato"/>
                <a:cs typeface="Lato"/>
                <a:sym typeface="Lato"/>
              </a:rPr>
              <a:t>#Filters out repetitive properties with a more specific subproperty</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FILTER NOT EXISTS{</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?sub rdfs:subPropertyOf ?property.</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FILTER(?sub != ?property)</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?currDomain ?sub ?currRange.</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035">
                <a:solidFill>
                  <a:schemeClr val="dk1"/>
                </a:solidFill>
                <a:latin typeface="Courier New"/>
                <a:ea typeface="Courier New"/>
                <a:cs typeface="Courier New"/>
                <a:sym typeface="Courier New"/>
              </a:rPr>
              <a:t>  }</a:t>
            </a:r>
            <a:endParaRPr sz="1700"/>
          </a:p>
        </p:txBody>
      </p:sp>
      <p:sp>
        <p:nvSpPr>
          <p:cNvPr id="140" name="Google Shape;140;p25"/>
          <p:cNvSpPr txBox="1">
            <a:spLocks noGrp="1"/>
          </p:cNvSpPr>
          <p:nvPr>
            <p:ph type="body" idx="1"/>
          </p:nvPr>
        </p:nvSpPr>
        <p:spPr>
          <a:xfrm>
            <a:off x="5386850" y="847675"/>
            <a:ext cx="4684500" cy="4420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b="1" i="1">
                <a:solidFill>
                  <a:schemeClr val="dk1"/>
                </a:solidFill>
                <a:latin typeface="Lato"/>
                <a:ea typeface="Lato"/>
                <a:cs typeface="Lato"/>
                <a:sym typeface="Lato"/>
              </a:rPr>
              <a:t>#Queries the movie theater data </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SERVICE &lt;</a:t>
            </a:r>
            <a:r>
              <a:rPr lang="en" sz="1035" u="sng">
                <a:solidFill>
                  <a:schemeClr val="hlink"/>
                </a:solidFill>
                <a:latin typeface="Courier New"/>
                <a:ea typeface="Courier New"/>
                <a:cs typeface="Courier New"/>
                <a:sym typeface="Courier New"/>
                <a:hlinkClick r:id="rId3"/>
              </a:rPr>
              <a:t>http://192.168.100.5:3030/ds</a:t>
            </a:r>
            <a:r>
              <a:rPr lang="en" sz="1035">
                <a:solidFill>
                  <a:schemeClr val="dk1"/>
                </a:solidFill>
                <a:latin typeface="Courier New"/>
                <a:ea typeface="Courier New"/>
                <a:cs typeface="Courier New"/>
                <a:sym typeface="Courier New"/>
              </a:rPr>
              <a:t>&gt;{</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b="1" i="1">
                <a:solidFill>
                  <a:schemeClr val="dk1"/>
                </a:solidFill>
                <a:latin typeface="Courier New"/>
                <a:ea typeface="Courier New"/>
                <a:cs typeface="Courier New"/>
                <a:sym typeface="Courier New"/>
              </a:rPr>
              <a:t>#Gets identifying visit information,</a:t>
            </a:r>
            <a:endParaRPr sz="1035" b="1" i="1">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b="1" i="1">
                <a:solidFill>
                  <a:schemeClr val="dk1"/>
                </a:solidFill>
                <a:latin typeface="Courier New"/>
                <a:ea typeface="Courier New"/>
                <a:cs typeface="Courier New"/>
                <a:sym typeface="Courier New"/>
              </a:rPr>
              <a:t>    #isolating the correct visit with the</a:t>
            </a:r>
            <a:endParaRPr sz="1035" b="1" i="1">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b="1" i="1">
                <a:solidFill>
                  <a:schemeClr val="dk1"/>
                </a:solidFill>
                <a:latin typeface="Courier New"/>
                <a:ea typeface="Courier New"/>
                <a:cs typeface="Courier New"/>
                <a:sym typeface="Courier New"/>
              </a:rPr>
              <a:t>    #place address and the start time</a:t>
            </a:r>
            <a:endParaRPr sz="1035" b="1" i="1">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?Visit2 path:visitedPlace ?Place;</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path:visitStartTime ?time;</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path:description ?description;</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path:visitedBy ?Person. </a:t>
            </a:r>
            <a:r>
              <a:rPr lang="en" sz="1035" b="1" i="1">
                <a:solidFill>
                  <a:schemeClr val="dk1"/>
                </a:solidFill>
                <a:latin typeface="Lato"/>
                <a:ea typeface="Lato"/>
                <a:cs typeface="Lato"/>
                <a:sym typeface="Lato"/>
              </a:rPr>
              <a:t>#Gets persons at the visit</a:t>
            </a:r>
            <a:endParaRPr sz="1035" b="1" i="1">
              <a:solidFill>
                <a:schemeClr val="dk1"/>
              </a:solidFill>
              <a:highlight>
                <a:srgbClr val="85F1F1"/>
              </a:highlight>
              <a:latin typeface="Lato"/>
              <a:ea typeface="Lato"/>
              <a:cs typeface="Lato"/>
              <a:sym typeface="Lato"/>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b="1" i="1">
                <a:solidFill>
                  <a:schemeClr val="dk1"/>
                </a:solidFill>
                <a:latin typeface="Lato"/>
                <a:ea typeface="Lato"/>
                <a:cs typeface="Lato"/>
                <a:sym typeface="Lato"/>
              </a:rPr>
              <a:t>#Makes sure we are referring to the same place by comparing</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SzPts val="935"/>
              <a:buNone/>
            </a:pPr>
            <a:r>
              <a:rPr lang="en" sz="1035" b="1" i="1">
                <a:solidFill>
                  <a:schemeClr val="dk1"/>
                </a:solidFill>
                <a:latin typeface="Lato"/>
                <a:ea typeface="Lato"/>
                <a:cs typeface="Lato"/>
                <a:sym typeface="Lato"/>
              </a:rPr>
              <a:t>            #associated addresses</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{?Place2 path:hasAddress ?address}</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UNION{{?Place2 path:partOf ?b.} </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UNION {?b path:partOf ?Place2.}</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?b path:hasAddress ?address.}</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b="1" i="1">
                <a:solidFill>
                  <a:schemeClr val="dk1"/>
                </a:solidFill>
                <a:latin typeface="Lato"/>
                <a:ea typeface="Lato"/>
                <a:cs typeface="Lato"/>
                <a:sym typeface="Lato"/>
              </a:rPr>
              <a:t>#Gets the personal information</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a:solidFill>
                  <a:schemeClr val="dk1"/>
                </a:solidFill>
                <a:highlight>
                  <a:srgbClr val="FFFF00"/>
                </a:highlight>
                <a:latin typeface="Courier New"/>
                <a:ea typeface="Courier New"/>
                <a:cs typeface="Courier New"/>
                <a:sym typeface="Courier New"/>
              </a:rPr>
              <a:t>?Person ?property ?Info.</a:t>
            </a:r>
            <a:r>
              <a:rPr lang="en" sz="1035">
                <a:solidFill>
                  <a:schemeClr val="dk1"/>
                </a:solidFill>
                <a:latin typeface="Courier New"/>
                <a:ea typeface="Courier New"/>
                <a:cs typeface="Courier New"/>
                <a:sym typeface="Courier New"/>
              </a:rPr>
              <a:t>}}</a:t>
            </a:r>
            <a:endParaRPr sz="1035">
              <a:solidFill>
                <a:schemeClr val="dk1"/>
              </a:solidFill>
              <a:latin typeface="Courier New"/>
              <a:ea typeface="Courier New"/>
              <a:cs typeface="Courier New"/>
              <a:sym typeface="Courier New"/>
            </a:endParaRPr>
          </a:p>
        </p:txBody>
      </p:sp>
      <p:cxnSp>
        <p:nvCxnSpPr>
          <p:cNvPr id="141" name="Google Shape;141;p25"/>
          <p:cNvCxnSpPr/>
          <p:nvPr/>
        </p:nvCxnSpPr>
        <p:spPr>
          <a:xfrm>
            <a:off x="5444075" y="919675"/>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4: Movie Theater Query - After Rewrite</a:t>
            </a:r>
            <a:endParaRPr/>
          </a:p>
          <a:p>
            <a:pPr marL="0" lvl="0" indent="0" algn="l" rtl="0">
              <a:spcBef>
                <a:spcPts val="0"/>
              </a:spcBef>
              <a:spcAft>
                <a:spcPts val="0"/>
              </a:spcAft>
              <a:buNone/>
            </a:pPr>
            <a:endParaRPr/>
          </a:p>
        </p:txBody>
      </p:sp>
      <p:sp>
        <p:nvSpPr>
          <p:cNvPr id="147" name="Google Shape;147;p26"/>
          <p:cNvSpPr txBox="1">
            <a:spLocks noGrp="1"/>
          </p:cNvSpPr>
          <p:nvPr>
            <p:ph type="body" idx="1"/>
          </p:nvPr>
        </p:nvSpPr>
        <p:spPr>
          <a:xfrm>
            <a:off x="311700" y="847675"/>
            <a:ext cx="5172300" cy="44775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&lt;PREFIXES&gt;</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SELECT DISTINCT ?Person ?property ?Info</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WHERE{</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?Visit path:visitedBy path:Person1a;</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path:visitedPlace ?Place1;</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path:visitStartTime ?time;</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path:description ?description.</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{?Place1 path:hasAddress ?address.}</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UNION{{?Place1 path:partOf ?z.} UNION {?z path:partOf ?Place1.}</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?z path:hasAddress ?address.}</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i="1">
                <a:solidFill>
                  <a:schemeClr val="dk1"/>
                </a:solidFill>
                <a:latin typeface="Lato"/>
                <a:ea typeface="Lato"/>
                <a:cs typeface="Lato"/>
                <a:sym typeface="Lato"/>
              </a:rPr>
              <a:t>#Checks the User has appropriate Role &amp; is assigned appropriate entities</a:t>
            </a:r>
            <a:endParaRPr sz="1000" b="1" i="1">
              <a:solidFill>
                <a:schemeClr val="dk1"/>
              </a:solidFill>
              <a:latin typeface="Lato"/>
              <a:ea typeface="Lato"/>
              <a:cs typeface="Lato"/>
              <a:sym typeface="Lato"/>
            </a:endParaRPr>
          </a:p>
          <a:p>
            <a:pPr marL="0" lvl="0" indent="0" algn="l" rtl="0">
              <a:lnSpc>
                <a:spcPct val="10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{path:UserC path:hasRole path:Contact_Tracer.</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{path:UserC path:assigned path:Person1a.}</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UNION {path:UserC path:assigned ?Visit.}}</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UNION{path:UserC path:hasRole path:Outbreak_Investigator.</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{path:UserC path:assigned ?Visit.}</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UNION{{path:UserC path:assigned ?Place1.} </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None/>
            </a:pPr>
            <a:r>
              <a:rPr lang="en" sz="1000" b="1">
                <a:solidFill>
                  <a:schemeClr val="dk1"/>
                </a:solidFill>
                <a:latin typeface="Courier New"/>
                <a:ea typeface="Courier New"/>
                <a:cs typeface="Courier New"/>
                <a:sym typeface="Courier New"/>
              </a:rPr>
              <a:t>      </a:t>
            </a:r>
            <a:r>
              <a:rPr lang="en" sz="1000" b="1">
                <a:solidFill>
                  <a:schemeClr val="dk1"/>
                </a:solidFill>
                <a:highlight>
                  <a:srgbClr val="85F1F1"/>
                </a:highlight>
                <a:latin typeface="Courier New"/>
                <a:ea typeface="Courier New"/>
                <a:cs typeface="Courier New"/>
                <a:sym typeface="Courier New"/>
              </a:rPr>
              <a:t>UNION {path:UserC path:assigned ?z}}}</a:t>
            </a:r>
            <a:endParaRPr sz="1000" b="1">
              <a:solidFill>
                <a:schemeClr val="dk1"/>
              </a:solidFill>
              <a:highlight>
                <a:srgbClr val="85F1F1"/>
              </a:highlight>
              <a:latin typeface="Courier New"/>
              <a:ea typeface="Courier New"/>
              <a:cs typeface="Courier New"/>
              <a:sym typeface="Courier New"/>
            </a:endParaRPr>
          </a:p>
          <a:p>
            <a:pPr marL="0" lvl="0" indent="0" algn="l" rtl="0">
              <a:lnSpc>
                <a:spcPct val="105000"/>
              </a:lnSpc>
              <a:spcBef>
                <a:spcPts val="0"/>
              </a:spcBef>
              <a:spcAft>
                <a:spcPts val="0"/>
              </a:spcAft>
              <a:buNone/>
            </a:pP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b="1" i="1">
                <a:solidFill>
                  <a:schemeClr val="dk1"/>
                </a:solidFill>
                <a:latin typeface="Lato"/>
                <a:ea typeface="Lato"/>
                <a:cs typeface="Lato"/>
                <a:sym typeface="Lato"/>
              </a:rPr>
              <a:t>#Restricts properties returned to those that reveal Open Information only</a:t>
            </a:r>
            <a:endParaRPr sz="1000" b="1" i="1">
              <a:solidFill>
                <a:schemeClr val="dk1"/>
              </a:solidFill>
              <a:latin typeface="Lato"/>
              <a:ea typeface="Lato"/>
              <a:cs typeface="Lato"/>
              <a:sym typeface="Lato"/>
            </a:endParaRPr>
          </a:p>
          <a:p>
            <a:pPr marL="0" lvl="0" indent="0" algn="l" rtl="0">
              <a:lnSpc>
                <a:spcPct val="105000"/>
              </a:lnSpc>
              <a:spcBef>
                <a:spcPts val="0"/>
              </a:spcBef>
              <a:spcAft>
                <a:spcPts val="0"/>
              </a:spcAft>
              <a:buNone/>
            </a:pPr>
            <a:r>
              <a:rPr lang="en" sz="1000" b="1" i="1">
                <a:solidFill>
                  <a:schemeClr val="dk1"/>
                </a:solidFill>
                <a:latin typeface="Lato"/>
                <a:ea typeface="Lato"/>
                <a:cs typeface="Lato"/>
                <a:sym typeface="Lato"/>
              </a:rPr>
              <a:t>         #Not protected or closed information</a:t>
            </a:r>
            <a:endParaRPr sz="1000" b="1" i="1">
              <a:solidFill>
                <a:schemeClr val="dk1"/>
              </a:solidFill>
              <a:latin typeface="Lato"/>
              <a:ea typeface="Lato"/>
              <a:cs typeface="Lato"/>
              <a:sym typeface="Lato"/>
            </a:endParaRPr>
          </a:p>
          <a:p>
            <a:pPr marL="0" lvl="0" indent="0" algn="l" rtl="0">
              <a:lnSpc>
                <a:spcPct val="95000"/>
              </a:lnSpc>
              <a:spcBef>
                <a:spcPts val="0"/>
              </a:spcBef>
              <a:spcAft>
                <a:spcPts val="0"/>
              </a:spcAft>
              <a:buClr>
                <a:schemeClr val="dk1"/>
              </a:buClr>
              <a:buSzPts val="935"/>
              <a:buFont typeface="Arial"/>
              <a:buNone/>
            </a:pPr>
            <a:r>
              <a:rPr lang="en" sz="1035">
                <a:solidFill>
                  <a:schemeClr val="dk1"/>
                </a:solidFill>
                <a:latin typeface="Courier New"/>
                <a:ea typeface="Courier New"/>
                <a:cs typeface="Courier New"/>
                <a:sym typeface="Courier New"/>
              </a:rPr>
              <a:t>  {?property rdfs:subPropertyOf* path:personalInformation.</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935"/>
              <a:buFont typeface="Arial"/>
              <a:buNone/>
            </a:pPr>
            <a:r>
              <a:rPr lang="en" sz="1035">
                <a:solidFill>
                  <a:schemeClr val="dk1"/>
                </a:solidFill>
                <a:latin typeface="Courier New"/>
                <a:ea typeface="Courier New"/>
                <a:cs typeface="Courier New"/>
                <a:sym typeface="Courier New"/>
              </a:rPr>
              <a:t>   </a:t>
            </a:r>
            <a:r>
              <a:rPr lang="en" sz="1035" b="1">
                <a:solidFill>
                  <a:schemeClr val="dk1"/>
                </a:solidFill>
                <a:highlight>
                  <a:srgbClr val="85F1F1"/>
                </a:highlight>
                <a:latin typeface="Courier New"/>
                <a:ea typeface="Courier New"/>
                <a:cs typeface="Courier New"/>
                <a:sym typeface="Courier New"/>
              </a:rPr>
              <a:t>?range rdfs:subClassOf* path:Open_Information.</a:t>
            </a:r>
            <a:endParaRPr sz="1035" b="1">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935"/>
              <a:buFont typeface="Arial"/>
              <a:buNone/>
            </a:pPr>
            <a:r>
              <a:rPr lang="en" sz="1035" b="1">
                <a:solidFill>
                  <a:schemeClr val="dk1"/>
                </a:solidFill>
                <a:latin typeface="Courier New"/>
                <a:ea typeface="Courier New"/>
                <a:cs typeface="Courier New"/>
                <a:sym typeface="Courier New"/>
              </a:rPr>
              <a:t>   </a:t>
            </a:r>
            <a:r>
              <a:rPr lang="en" sz="1035" b="1">
                <a:solidFill>
                  <a:schemeClr val="dk1"/>
                </a:solidFill>
                <a:highlight>
                  <a:srgbClr val="85F1F1"/>
                </a:highlight>
                <a:latin typeface="Courier New"/>
                <a:ea typeface="Courier New"/>
                <a:cs typeface="Courier New"/>
                <a:sym typeface="Courier New"/>
              </a:rPr>
              <a:t>?property rdfs:range ?range.}</a:t>
            </a:r>
            <a:endParaRPr sz="1035"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935"/>
              <a:buFont typeface="Arial"/>
              <a:buNone/>
            </a:pPr>
            <a:r>
              <a:rPr lang="en" sz="1035">
                <a:solidFill>
                  <a:schemeClr val="dk1"/>
                </a:solidFill>
                <a:latin typeface="Courier New"/>
                <a:ea typeface="Courier New"/>
                <a:cs typeface="Courier New"/>
                <a:sym typeface="Courier New"/>
              </a:rPr>
              <a:t>  UNION{?property rdf:type owl:DatatypeProperty.}</a:t>
            </a:r>
            <a:endParaRPr sz="100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Clr>
                <a:schemeClr val="dk1"/>
              </a:buClr>
              <a:buSzPts val="1100"/>
              <a:buFont typeface="Arial"/>
              <a:buNone/>
            </a:pPr>
            <a:endParaRPr sz="1700"/>
          </a:p>
        </p:txBody>
      </p:sp>
      <p:sp>
        <p:nvSpPr>
          <p:cNvPr id="148" name="Google Shape;148;p26"/>
          <p:cNvSpPr txBox="1">
            <a:spLocks noGrp="1"/>
          </p:cNvSpPr>
          <p:nvPr>
            <p:ph type="body" idx="1"/>
          </p:nvPr>
        </p:nvSpPr>
        <p:spPr>
          <a:xfrm>
            <a:off x="5386850" y="847675"/>
            <a:ext cx="4684500" cy="4420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FILTER NOT EXISTS{</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?sub rdfs:subPropertyOf ?property.</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FILTER(?sub != ?property)</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?currDomain ?sub ?currRange.</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SERVICE &lt;http://192.168.100.5:3030/ds&gt;{</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?Visit2 path:visitedPlace ?Place;</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path:visitStartTime ?time;</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path:description ?description;</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path:visitedBy ?Person.</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b="1" i="1">
                <a:solidFill>
                  <a:schemeClr val="dk1"/>
                </a:solidFill>
                <a:latin typeface="Lato"/>
                <a:ea typeface="Lato"/>
                <a:cs typeface="Lato"/>
                <a:sym typeface="Lato"/>
              </a:rPr>
              <a:t>#Ensures that this Visit is available to solicit</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SzPts val="935"/>
              <a:buNone/>
            </a:pPr>
            <a:r>
              <a:rPr lang="en" sz="1035" b="1" i="1">
                <a:solidFill>
                  <a:schemeClr val="dk1"/>
                </a:solidFill>
                <a:latin typeface="Lato"/>
                <a:ea typeface="Lato"/>
                <a:cs typeface="Lato"/>
                <a:sym typeface="Lato"/>
              </a:rPr>
              <a:t>            #information from</a:t>
            </a:r>
            <a:endParaRPr sz="1035" b="1" i="1">
              <a:solidFill>
                <a:schemeClr val="dk1"/>
              </a:solidFill>
              <a:latin typeface="Lato"/>
              <a:ea typeface="Lato"/>
              <a:cs typeface="Lato"/>
              <a:sym typeface="Lato"/>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b="1">
                <a:solidFill>
                  <a:schemeClr val="dk1"/>
                </a:solidFill>
                <a:highlight>
                  <a:srgbClr val="85F1F1"/>
                </a:highlight>
                <a:latin typeface="Courier New"/>
                <a:ea typeface="Courier New"/>
                <a:cs typeface="Courier New"/>
                <a:sym typeface="Courier New"/>
              </a:rPr>
              <a:t>?someone path:allowAccess ?Visit2</a:t>
            </a:r>
            <a:endParaRPr sz="1035" b="1">
              <a:solidFill>
                <a:schemeClr val="dk1"/>
              </a:solidFill>
              <a:highlight>
                <a:srgbClr val="85F1F1"/>
              </a:highlight>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{?Place2 path:hasAddress ?address}</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UNION{{?Place2 path:partOf ?b.} </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UNION {?b path:partOf ?Place2.}</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?b path:hasAddress ?address.}</a:t>
            </a: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1035">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935"/>
              <a:buNone/>
            </a:pPr>
            <a:r>
              <a:rPr lang="en" sz="1035">
                <a:solidFill>
                  <a:schemeClr val="dk1"/>
                </a:solidFill>
                <a:latin typeface="Courier New"/>
                <a:ea typeface="Courier New"/>
                <a:cs typeface="Courier New"/>
                <a:sym typeface="Courier New"/>
              </a:rPr>
              <a:t>    </a:t>
            </a:r>
            <a:r>
              <a:rPr lang="en" sz="1035">
                <a:solidFill>
                  <a:schemeClr val="dk1"/>
                </a:solidFill>
                <a:highlight>
                  <a:srgbClr val="FFFF00"/>
                </a:highlight>
                <a:latin typeface="Courier New"/>
                <a:ea typeface="Courier New"/>
                <a:cs typeface="Courier New"/>
                <a:sym typeface="Courier New"/>
              </a:rPr>
              <a:t>?Person ?property ?Info.</a:t>
            </a:r>
            <a:r>
              <a:rPr lang="en" sz="1035">
                <a:solidFill>
                  <a:schemeClr val="dk1"/>
                </a:solidFill>
                <a:latin typeface="Courier New"/>
                <a:ea typeface="Courier New"/>
                <a:cs typeface="Courier New"/>
                <a:sym typeface="Courier New"/>
              </a:rPr>
              <a:t>}}</a:t>
            </a:r>
            <a:endParaRPr sz="1035">
              <a:solidFill>
                <a:schemeClr val="dk1"/>
              </a:solidFill>
              <a:latin typeface="Courier New"/>
              <a:ea typeface="Courier New"/>
              <a:cs typeface="Courier New"/>
              <a:sym typeface="Courier New"/>
            </a:endParaRPr>
          </a:p>
        </p:txBody>
      </p:sp>
      <p:cxnSp>
        <p:nvCxnSpPr>
          <p:cNvPr id="149" name="Google Shape;149;p26"/>
          <p:cNvCxnSpPr/>
          <p:nvPr/>
        </p:nvCxnSpPr>
        <p:spPr>
          <a:xfrm>
            <a:off x="5444075" y="919675"/>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152400" y="128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4: Movie Theater Query - Sample Results</a:t>
            </a:r>
            <a:endParaRPr/>
          </a:p>
          <a:p>
            <a:pPr marL="0" lvl="0" indent="0" algn="l" rtl="0">
              <a:spcBef>
                <a:spcPts val="0"/>
              </a:spcBef>
              <a:spcAft>
                <a:spcPts val="0"/>
              </a:spcAft>
              <a:buNone/>
            </a:pPr>
            <a:endParaRPr/>
          </a:p>
        </p:txBody>
      </p:sp>
      <p:pic>
        <p:nvPicPr>
          <p:cNvPr id="155" name="Google Shape;155;p27"/>
          <p:cNvPicPr preferRelativeResize="0"/>
          <p:nvPr/>
        </p:nvPicPr>
        <p:blipFill>
          <a:blip r:embed="rId3">
            <a:alphaModFix/>
          </a:blip>
          <a:stretch>
            <a:fillRect/>
          </a:stretch>
        </p:blipFill>
        <p:spPr>
          <a:xfrm>
            <a:off x="152400" y="701025"/>
            <a:ext cx="7356695" cy="429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1524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4: Movie Theater Query - Sample Results (cont)</a:t>
            </a:r>
            <a:endParaRPr/>
          </a:p>
          <a:p>
            <a:pPr marL="0" lvl="0" indent="0" algn="l" rtl="0">
              <a:spcBef>
                <a:spcPts val="0"/>
              </a:spcBef>
              <a:spcAft>
                <a:spcPts val="0"/>
              </a:spcAft>
              <a:buNone/>
            </a:pPr>
            <a:endParaRPr/>
          </a:p>
        </p:txBody>
      </p:sp>
      <p:pic>
        <p:nvPicPr>
          <p:cNvPr id="161" name="Google Shape;161;p28"/>
          <p:cNvPicPr preferRelativeResize="0"/>
          <p:nvPr/>
        </p:nvPicPr>
        <p:blipFill>
          <a:blip r:embed="rId3">
            <a:alphaModFix/>
          </a:blip>
          <a:stretch>
            <a:fillRect/>
          </a:stretch>
        </p:blipFill>
        <p:spPr>
          <a:xfrm>
            <a:off x="152400" y="712925"/>
            <a:ext cx="7970994" cy="427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5: Backtalk Query - Before Rewrite</a:t>
            </a:r>
            <a:endParaRPr/>
          </a:p>
          <a:p>
            <a:pPr marL="0" lvl="0" indent="0" algn="l" rtl="0">
              <a:spcBef>
                <a:spcPts val="0"/>
              </a:spcBef>
              <a:spcAft>
                <a:spcPts val="0"/>
              </a:spcAft>
              <a:buNone/>
            </a:pPr>
            <a:endParaRPr/>
          </a:p>
        </p:txBody>
      </p:sp>
      <p:sp>
        <p:nvSpPr>
          <p:cNvPr id="167" name="Google Shape;167;p29"/>
          <p:cNvSpPr txBox="1">
            <a:spLocks noGrp="1"/>
          </p:cNvSpPr>
          <p:nvPr>
            <p:ph type="body" idx="1"/>
          </p:nvPr>
        </p:nvSpPr>
        <p:spPr>
          <a:xfrm>
            <a:off x="68850" y="789125"/>
            <a:ext cx="4420500" cy="462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&lt;PREFIXES&gt;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SELECT DISTINCT ?Place2 ?property ?info ?disease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WHERE{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#Gets the place the user represents and an address to compare to</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path:User1 path:represents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Lato"/>
                <a:ea typeface="Lato"/>
                <a:cs typeface="Lato"/>
                <a:sym typeface="Lato"/>
              </a:rPr>
              <a:t>            </a:t>
            </a:r>
            <a:r>
              <a:rPr lang="en" sz="1100" b="1" i="1">
                <a:solidFill>
                  <a:schemeClr val="dk1"/>
                </a:solidFill>
                <a:latin typeface="Lato"/>
                <a:ea typeface="Lato"/>
                <a:cs typeface="Lato"/>
                <a:sym typeface="Lato"/>
              </a:rPr>
              <a:t>#Gets the places  associated with where the user represents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 path:partOf ?tempPlace1.}</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UNION{?tempPlace1 path:belongsTo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UNION{?tempPlace1 path:partOf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?tempPlace1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#Ports to Public Health database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SERVICE &lt;</a:t>
            </a:r>
            <a:r>
              <a:rPr lang="en" sz="1100" u="sng">
                <a:solidFill>
                  <a:schemeClr val="hlink"/>
                </a:solidFill>
                <a:latin typeface="Courier New"/>
                <a:ea typeface="Courier New"/>
                <a:cs typeface="Courier New"/>
                <a:sym typeface="Courier New"/>
                <a:hlinkClick r:id="rId3"/>
              </a:rPr>
              <a:t>http://192.168.100.4:3030/ds</a:t>
            </a:r>
            <a:r>
              <a:rPr lang="en" sz="1100">
                <a:solidFill>
                  <a:schemeClr val="dk1"/>
                </a:solidFill>
                <a:latin typeface="Courier New"/>
                <a:ea typeface="Courier New"/>
                <a:cs typeface="Courier New"/>
                <a:sym typeface="Courier New"/>
              </a:rPr>
              <a:t>&gt;{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#Compares addresses to ensure these arethe same place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path:partOf ?tempPlace2.}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{?tempPlace2 path:partOf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{?tempPlace1 path:belongsTo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?tempPlace2 path:hasAddress ?address.}</a:t>
            </a:r>
            <a:endParaRPr sz="1100">
              <a:solidFill>
                <a:schemeClr val="dk1"/>
              </a:solidFill>
              <a:latin typeface="Courier New"/>
              <a:ea typeface="Courier New"/>
              <a:cs typeface="Courier New"/>
              <a:sym typeface="Courier New"/>
            </a:endParaRPr>
          </a:p>
        </p:txBody>
      </p:sp>
      <p:sp>
        <p:nvSpPr>
          <p:cNvPr id="168" name="Google Shape;168;p29"/>
          <p:cNvSpPr txBox="1">
            <a:spLocks noGrp="1"/>
          </p:cNvSpPr>
          <p:nvPr>
            <p:ph type="body" idx="1"/>
          </p:nvPr>
        </p:nvSpPr>
        <p:spPr>
          <a:xfrm>
            <a:off x="4200175" y="789175"/>
            <a:ext cx="5732100" cy="462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#Checks to see if a diseased person has visited any of the Places of interest</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?Visit path:visitedPlace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path:visitedBy ?Person.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?Person path:isCaseFor ?disease.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#Gets place properties to with information about the places the user </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#represent (useful for identifying places without addresses, like theaters)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{?property rdfs:subPropertyOf* path:placeProperty.}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UNION{?property rdf:type owl:DatatypeProperty.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900">
                <a:solidFill>
                  <a:schemeClr val="dk1"/>
                </a:solidFill>
                <a:latin typeface="Courier New"/>
                <a:ea typeface="Courier New"/>
                <a:cs typeface="Courier New"/>
                <a:sym typeface="Courier New"/>
              </a:rPr>
              <a:t>  ?property rdfs:domain/(owl:unionOf/rdf:rest*/rdf:first)* path:Place.}</a:t>
            </a:r>
            <a:endParaRPr sz="9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#Eliminates repetitive properties for which a more specific property exists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 NOT EXISTS{?sub rdfs:subPropertyOf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FILTER(?sub !=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?sub ?currRange.}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{?currDomain ?sub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#Returns the place information</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{?Place2 ?property ?info.} </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UNION {?info ?property ?Place2.}}}</a:t>
            </a:r>
            <a:endParaRPr sz="1100">
              <a:solidFill>
                <a:schemeClr val="dk1"/>
              </a:solidFill>
              <a:highlight>
                <a:srgbClr val="FFFF00"/>
              </a:highlight>
              <a:latin typeface="Courier New"/>
              <a:ea typeface="Courier New"/>
              <a:cs typeface="Courier New"/>
              <a:sym typeface="Courier New"/>
            </a:endParaRPr>
          </a:p>
        </p:txBody>
      </p:sp>
      <p:cxnSp>
        <p:nvCxnSpPr>
          <p:cNvPr id="169" name="Google Shape;169;p29"/>
          <p:cNvCxnSpPr/>
          <p:nvPr/>
        </p:nvCxnSpPr>
        <p:spPr>
          <a:xfrm>
            <a:off x="4279950" y="939300"/>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5: Backtalk Query - After Rewrite</a:t>
            </a:r>
            <a:endParaRPr/>
          </a:p>
          <a:p>
            <a:pPr marL="0" lvl="0" indent="0" algn="l" rtl="0">
              <a:spcBef>
                <a:spcPts val="0"/>
              </a:spcBef>
              <a:spcAft>
                <a:spcPts val="0"/>
              </a:spcAft>
              <a:buNone/>
            </a:pPr>
            <a:endParaRPr/>
          </a:p>
        </p:txBody>
      </p:sp>
      <p:sp>
        <p:nvSpPr>
          <p:cNvPr id="175" name="Google Shape;175;p30"/>
          <p:cNvSpPr txBox="1">
            <a:spLocks noGrp="1"/>
          </p:cNvSpPr>
          <p:nvPr>
            <p:ph type="body" idx="1"/>
          </p:nvPr>
        </p:nvSpPr>
        <p:spPr>
          <a:xfrm>
            <a:off x="-63350" y="847675"/>
            <a:ext cx="4877700" cy="456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&lt;PREFIXES&gt;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SELECT DISTINCT ?Place2 ?property ?info ?disease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WHERE{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path:User1 path:represents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 path:partOf ?tempPlace1.}</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UNION{?tempPlace1 path:belongsTo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UNION{?tempPlace1 path:partOf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?tempPlace1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#Confirms that User1 has the appropriate role to access the data</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path:</a:t>
            </a:r>
            <a:r>
              <a:rPr lang="en" sz="1000" b="1">
                <a:solidFill>
                  <a:schemeClr val="dk1"/>
                </a:solidFill>
                <a:highlight>
                  <a:srgbClr val="85F1F1"/>
                </a:highlight>
                <a:latin typeface="Courier New"/>
                <a:ea typeface="Courier New"/>
                <a:cs typeface="Courier New"/>
                <a:sym typeface="Courier New"/>
              </a:rPr>
              <a:t>User1</a:t>
            </a:r>
            <a:r>
              <a:rPr lang="en" sz="1100" b="1">
                <a:solidFill>
                  <a:schemeClr val="dk1"/>
                </a:solidFill>
                <a:highlight>
                  <a:srgbClr val="85F1F1"/>
                </a:highlight>
                <a:latin typeface="Courier New"/>
                <a:ea typeface="Courier New"/>
                <a:cs typeface="Courier New"/>
                <a:sym typeface="Courier New"/>
              </a:rPr>
              <a:t> path:</a:t>
            </a:r>
            <a:r>
              <a:rPr lang="en" sz="1000" b="1">
                <a:solidFill>
                  <a:schemeClr val="dk1"/>
                </a:solidFill>
                <a:highlight>
                  <a:srgbClr val="85F1F1"/>
                </a:highlight>
                <a:latin typeface="Courier New"/>
                <a:ea typeface="Courier New"/>
                <a:cs typeface="Courier New"/>
                <a:sym typeface="Courier New"/>
              </a:rPr>
              <a:t>hasRole</a:t>
            </a:r>
            <a:r>
              <a:rPr lang="en" sz="1100" b="1">
                <a:solidFill>
                  <a:schemeClr val="dk1"/>
                </a:solidFill>
                <a:highlight>
                  <a:srgbClr val="85F1F1"/>
                </a:highlight>
                <a:latin typeface="Courier New"/>
                <a:ea typeface="Courier New"/>
                <a:cs typeface="Courier New"/>
                <a:sym typeface="Courier New"/>
              </a:rPr>
              <a:t> path:</a:t>
            </a:r>
            <a:r>
              <a:rPr lang="en" sz="1000" b="1">
                <a:solidFill>
                  <a:schemeClr val="dk1"/>
                </a:solidFill>
                <a:highlight>
                  <a:srgbClr val="85F1F1"/>
                </a:highlight>
                <a:latin typeface="Courier New"/>
                <a:ea typeface="Courier New"/>
                <a:cs typeface="Courier New"/>
                <a:sym typeface="Courier New"/>
              </a:rPr>
              <a:t>Business_Representative</a:t>
            </a:r>
            <a:r>
              <a:rPr lang="en" sz="1100" b="1">
                <a:solidFill>
                  <a:schemeClr val="dk1"/>
                </a:solidFill>
                <a:highlight>
                  <a:srgbClr val="85F1F1"/>
                </a:highlight>
                <a:latin typeface="Courier New"/>
                <a:ea typeface="Courier New"/>
                <a:cs typeface="Courier New"/>
                <a:sym typeface="Courier New"/>
              </a:rPr>
              <a:t>.</a:t>
            </a:r>
            <a:endParaRPr sz="1100" b="1">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SERVICE &lt;</a:t>
            </a:r>
            <a:r>
              <a:rPr lang="en" sz="1100" u="sng">
                <a:solidFill>
                  <a:schemeClr val="hlink"/>
                </a:solidFill>
                <a:latin typeface="Courier New"/>
                <a:ea typeface="Courier New"/>
                <a:cs typeface="Courier New"/>
                <a:sym typeface="Courier New"/>
                <a:hlinkClick r:id="rId3"/>
              </a:rPr>
              <a:t>http://192.168.100.4:3030/ds</a:t>
            </a:r>
            <a:r>
              <a:rPr lang="en" sz="1100">
                <a:solidFill>
                  <a:schemeClr val="dk1"/>
                </a:solidFill>
                <a:latin typeface="Courier New"/>
                <a:ea typeface="Courier New"/>
                <a:cs typeface="Courier New"/>
                <a:sym typeface="Courier New"/>
              </a:rPr>
              <a:t>&gt;{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path:hasAddress ?address.}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path:partOf ?tempPlace2.}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{?tempPlace2 path:partOf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{?tempPlace1 path:belongsTo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?tempPlace2 path:hasAddress ?address.}</a:t>
            </a:r>
            <a:endParaRPr sz="1100">
              <a:solidFill>
                <a:schemeClr val="dk1"/>
              </a:solidFill>
              <a:latin typeface="Courier New"/>
              <a:ea typeface="Courier New"/>
              <a:cs typeface="Courier New"/>
              <a:sym typeface="Courier New"/>
            </a:endParaRPr>
          </a:p>
        </p:txBody>
      </p:sp>
      <p:sp>
        <p:nvSpPr>
          <p:cNvPr id="176" name="Google Shape;176;p30"/>
          <p:cNvSpPr txBox="1">
            <a:spLocks noGrp="1"/>
          </p:cNvSpPr>
          <p:nvPr>
            <p:ph type="body" idx="1"/>
          </p:nvPr>
        </p:nvSpPr>
        <p:spPr>
          <a:xfrm>
            <a:off x="4332700" y="847675"/>
            <a:ext cx="5751900" cy="456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?Visit path:visitedPlace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path:visitedBy ?Person.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?Person path:isCaseFor ?disease.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#Checks that an external user is allowed to view the visit’s information</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?someone path:allowAccess ?Visit.</a:t>
            </a:r>
            <a:endParaRPr sz="1100" b="1">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{?property rdfs:subPropertyOf* path:placeProperty.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#Excludes the person-related property livesAt from the results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FILTER (?property != path:livesAt)</a:t>
            </a: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UNION{?prop</a:t>
            </a:r>
            <a:r>
              <a:rPr lang="en" sz="1000">
                <a:solidFill>
                  <a:schemeClr val="dk1"/>
                </a:solidFill>
                <a:latin typeface="Courier New"/>
                <a:ea typeface="Courier New"/>
                <a:cs typeface="Courier New"/>
                <a:sym typeface="Courier New"/>
              </a:rPr>
              <a:t>erty rdf:type owl:DatatypeProperty.</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?property rdfs:</a:t>
            </a:r>
            <a:r>
              <a:rPr lang="en" sz="800">
                <a:solidFill>
                  <a:schemeClr val="dk1"/>
                </a:solidFill>
                <a:latin typeface="Courier New"/>
                <a:ea typeface="Courier New"/>
                <a:cs typeface="Courier New"/>
                <a:sym typeface="Courier New"/>
              </a:rPr>
              <a:t>domain</a:t>
            </a:r>
            <a:r>
              <a:rPr lang="en" sz="900">
                <a:solidFill>
                  <a:schemeClr val="dk1"/>
                </a:solidFill>
                <a:latin typeface="Courier New"/>
                <a:ea typeface="Courier New"/>
                <a:cs typeface="Courier New"/>
                <a:sym typeface="Courier New"/>
              </a:rPr>
              <a:t>/(owl:</a:t>
            </a:r>
            <a:r>
              <a:rPr lang="en" sz="800">
                <a:solidFill>
                  <a:schemeClr val="dk1"/>
                </a:solidFill>
                <a:latin typeface="Courier New"/>
                <a:ea typeface="Courier New"/>
                <a:cs typeface="Courier New"/>
                <a:sym typeface="Courier New"/>
              </a:rPr>
              <a:t>unionOf</a:t>
            </a:r>
            <a:r>
              <a:rPr lang="en" sz="900">
                <a:solidFill>
                  <a:schemeClr val="dk1"/>
                </a:solidFill>
                <a:latin typeface="Courier New"/>
                <a:ea typeface="Courier New"/>
                <a:cs typeface="Courier New"/>
                <a:sym typeface="Courier New"/>
              </a:rPr>
              <a:t>/rdf:</a:t>
            </a:r>
            <a:r>
              <a:rPr lang="en" sz="800">
                <a:solidFill>
                  <a:schemeClr val="dk1"/>
                </a:solidFill>
                <a:latin typeface="Courier New"/>
                <a:ea typeface="Courier New"/>
                <a:cs typeface="Courier New"/>
                <a:sym typeface="Courier New"/>
              </a:rPr>
              <a:t>rest</a:t>
            </a:r>
            <a:r>
              <a:rPr lang="en" sz="900">
                <a:solidFill>
                  <a:schemeClr val="dk1"/>
                </a:solidFill>
                <a:latin typeface="Courier New"/>
                <a:ea typeface="Courier New"/>
                <a:cs typeface="Courier New"/>
                <a:sym typeface="Courier New"/>
              </a:rPr>
              <a:t>*/rdf:first)* path:Place.}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 NOT EXISTS{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?sub rdfs:subPropertyOf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FILTER(?sub !=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{?Place2 ?sub ?currRange.}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{?currDomain ?sub ?Place2.}}</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{?Place2 ?property ?info.} </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UNION {?info ?property ?Place2.}}}</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p:txBody>
      </p:sp>
      <p:cxnSp>
        <p:nvCxnSpPr>
          <p:cNvPr id="177" name="Google Shape;177;p30"/>
          <p:cNvCxnSpPr/>
          <p:nvPr/>
        </p:nvCxnSpPr>
        <p:spPr>
          <a:xfrm>
            <a:off x="4394175" y="939300"/>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5: Backtalk Query - Sample Results</a:t>
            </a:r>
            <a:endParaRPr/>
          </a:p>
          <a:p>
            <a:pPr marL="0" lvl="0" indent="0" algn="l" rtl="0">
              <a:spcBef>
                <a:spcPts val="0"/>
              </a:spcBef>
              <a:spcAft>
                <a:spcPts val="0"/>
              </a:spcAft>
              <a:buNone/>
            </a:pPr>
            <a:endParaRPr/>
          </a:p>
        </p:txBody>
      </p:sp>
      <p:pic>
        <p:nvPicPr>
          <p:cNvPr id="183" name="Google Shape;183;p31"/>
          <p:cNvPicPr preferRelativeResize="0"/>
          <p:nvPr/>
        </p:nvPicPr>
        <p:blipFill>
          <a:blip r:embed="rId3">
            <a:alphaModFix/>
          </a:blip>
          <a:stretch>
            <a:fillRect/>
          </a:stretch>
        </p:blipFill>
        <p:spPr>
          <a:xfrm>
            <a:off x="157150" y="1339113"/>
            <a:ext cx="8829675" cy="17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1: Household Members - Before Rewriting</a:t>
            </a:r>
            <a:endParaRPr/>
          </a:p>
        </p:txBody>
      </p:sp>
      <p:sp>
        <p:nvSpPr>
          <p:cNvPr id="61" name="Google Shape;61;p14"/>
          <p:cNvSpPr txBox="1">
            <a:spLocks noGrp="1"/>
          </p:cNvSpPr>
          <p:nvPr>
            <p:ph type="body" idx="1"/>
          </p:nvPr>
        </p:nvSpPr>
        <p:spPr>
          <a:xfrm>
            <a:off x="6900" y="847675"/>
            <a:ext cx="6061500" cy="42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&lt;PREFIXES&gt;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SELECT DISTINCT ?property ?Info</a:t>
            </a:r>
            <a:endParaRPr sz="1100"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WHERE{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a:solidFill>
                  <a:schemeClr val="dk1"/>
                </a:solidFill>
                <a:latin typeface="Courier New"/>
                <a:ea typeface="Courier New"/>
                <a:cs typeface="Courier New"/>
                <a:sym typeface="Courier New"/>
              </a:rPr>
              <a:t> </a:t>
            </a:r>
            <a:r>
              <a:rPr lang="en" sz="1100" b="1">
                <a:solidFill>
                  <a:schemeClr val="dk1"/>
                </a:solidFill>
                <a:latin typeface="Lato"/>
                <a:ea typeface="Lato"/>
                <a:cs typeface="Lato"/>
                <a:sym typeface="Lato"/>
              </a:rPr>
              <a:t> </a:t>
            </a:r>
            <a:r>
              <a:rPr lang="en" sz="1100" b="1" i="1">
                <a:solidFill>
                  <a:schemeClr val="dk1"/>
                </a:solidFill>
                <a:latin typeface="Lato"/>
                <a:ea typeface="Lato"/>
                <a:cs typeface="Lato"/>
                <a:sym typeface="Lato"/>
              </a:rPr>
              <a:t>#Selects all Persons who live at the samw Place as Person1a (Alice)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path:Person1a path:livesAt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?Person path:livesAt ?Place.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a:solidFill>
                  <a:schemeClr val="dk1"/>
                </a:solidFill>
                <a:latin typeface="Lato"/>
                <a:ea typeface="Lato"/>
                <a:cs typeface="Lato"/>
                <a:sym typeface="Lato"/>
              </a:rPr>
              <a:t>     </a:t>
            </a:r>
            <a:r>
              <a:rPr lang="en" sz="1100" b="1" i="1">
                <a:solidFill>
                  <a:schemeClr val="dk1"/>
                </a:solidFill>
                <a:latin typeface="Lato"/>
                <a:ea typeface="Lato"/>
                <a:cs typeface="Lato"/>
                <a:sym typeface="Lato"/>
              </a:rPr>
              <a:t>#Eliminates Person1a from Results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FILTER(?Person != path:Person1a)</a:t>
            </a:r>
            <a:endParaRPr sz="1100" b="1">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a:solidFill>
                  <a:schemeClr val="dk1"/>
                </a:solidFill>
                <a:latin typeface="Lato"/>
                <a:ea typeface="Lato"/>
                <a:cs typeface="Lato"/>
                <a:sym typeface="Lato"/>
              </a:rPr>
              <a:t>    </a:t>
            </a:r>
            <a:r>
              <a:rPr lang="en" sz="1100" b="1" i="1">
                <a:solidFill>
                  <a:schemeClr val="dk1"/>
                </a:solidFill>
                <a:latin typeface="Lato"/>
                <a:ea typeface="Lato"/>
                <a:cs typeface="Lato"/>
                <a:sym typeface="Lato"/>
              </a:rPr>
              <a:t>#Selects all Personal Information Properties OR Datatype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#properties that contain personal information</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{?property rdfs:subPropertyOf* path:personalInformation.}</a:t>
            </a:r>
            <a:endParaRPr sz="11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 {?property rdf:type owl:DatatypeProperty.}</a:t>
            </a:r>
            <a:endParaRPr sz="1100" b="1">
              <a:solidFill>
                <a:schemeClr val="dk1"/>
              </a:solidFill>
              <a:latin typeface="Courier New"/>
              <a:ea typeface="Courier New"/>
              <a:cs typeface="Courier New"/>
              <a:sym typeface="Courier New"/>
            </a:endParaRPr>
          </a:p>
        </p:txBody>
      </p:sp>
      <p:sp>
        <p:nvSpPr>
          <p:cNvPr id="62" name="Google Shape;62;p14"/>
          <p:cNvSpPr txBox="1">
            <a:spLocks noGrp="1"/>
          </p:cNvSpPr>
          <p:nvPr>
            <p:ph type="body" idx="1"/>
          </p:nvPr>
        </p:nvSpPr>
        <p:spPr>
          <a:xfrm>
            <a:off x="5473075" y="1152475"/>
            <a:ext cx="37470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a:solidFill>
                  <a:schemeClr val="dk1"/>
                </a:solidFill>
                <a:latin typeface="Lato"/>
                <a:ea typeface="Lato"/>
                <a:cs typeface="Lato"/>
                <a:sym typeface="Lato"/>
              </a:rPr>
              <a:t>     </a:t>
            </a:r>
            <a:r>
              <a:rPr lang="en" sz="1100" b="1" i="1">
                <a:solidFill>
                  <a:schemeClr val="dk1"/>
                </a:solidFill>
                <a:latin typeface="Lato"/>
                <a:ea typeface="Lato"/>
                <a:cs typeface="Lato"/>
                <a:sym typeface="Lato"/>
              </a:rPr>
              <a:t>#Selects the most specific version</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#of each property within the system</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#that still has some sort of value</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 NOT EXISTS{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?sub rdfs:subPropertyOf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FILTER(?sub !=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?Person ?sub ?currRange.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Lato"/>
                <a:ea typeface="Lato"/>
                <a:cs typeface="Lato"/>
                <a:sym typeface="Lato"/>
              </a:rPr>
              <a:t>     </a:t>
            </a:r>
            <a:r>
              <a:rPr lang="en" sz="1100" b="1">
                <a:solidFill>
                  <a:schemeClr val="dk1"/>
                </a:solidFill>
                <a:latin typeface="Lato"/>
                <a:ea typeface="Lato"/>
                <a:cs typeface="Lato"/>
                <a:sym typeface="Lato"/>
              </a:rPr>
              <a:t> #</a:t>
            </a:r>
            <a:r>
              <a:rPr lang="en" sz="1100" b="1" i="1">
                <a:solidFill>
                  <a:schemeClr val="dk1"/>
                </a:solidFill>
                <a:latin typeface="Lato"/>
                <a:ea typeface="Lato"/>
                <a:cs typeface="Lato"/>
                <a:sym typeface="Lato"/>
              </a:rPr>
              <a:t>Returns all of the selected properties</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#that store information about the      </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b="1" i="1">
                <a:solidFill>
                  <a:schemeClr val="dk1"/>
                </a:solidFill>
                <a:latin typeface="Lato"/>
                <a:ea typeface="Lato"/>
                <a:cs typeface="Lato"/>
                <a:sym typeface="Lato"/>
              </a:rPr>
              <a:t>      #?Person as well as what info is stored</a:t>
            </a:r>
            <a:endParaRPr sz="1100" b="1" i="1">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?Person ?property ?Info.</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p>
        </p:txBody>
      </p:sp>
      <p:cxnSp>
        <p:nvCxnSpPr>
          <p:cNvPr id="63" name="Google Shape;63;p14"/>
          <p:cNvCxnSpPr/>
          <p:nvPr/>
        </p:nvCxnSpPr>
        <p:spPr>
          <a:xfrm>
            <a:off x="5676150" y="1077025"/>
            <a:ext cx="0" cy="3978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1: Household Members - After Rewriting</a:t>
            </a:r>
            <a:endParaRPr/>
          </a:p>
        </p:txBody>
      </p:sp>
      <p:sp>
        <p:nvSpPr>
          <p:cNvPr id="69" name="Google Shape;69;p15"/>
          <p:cNvSpPr txBox="1">
            <a:spLocks noGrp="1"/>
          </p:cNvSpPr>
          <p:nvPr>
            <p:ph type="body" idx="1"/>
          </p:nvPr>
        </p:nvSpPr>
        <p:spPr>
          <a:xfrm>
            <a:off x="6900" y="789125"/>
            <a:ext cx="6061500" cy="435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&lt;PREFIXES&gt;</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SELECT DISTINCT ?property ?Info</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WHERE{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  path:Person1a path:livesAt ?Place.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  ?Person path:livesAt ?Place.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  </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  FILTER(?Person != path:Person1a)</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Lato"/>
                <a:ea typeface="Lato"/>
                <a:cs typeface="Lato"/>
                <a:sym typeface="Lato"/>
              </a:rPr>
              <a:t>     </a:t>
            </a:r>
            <a:r>
              <a:rPr lang="en" sz="1100" b="1" i="1" dirty="0">
                <a:solidFill>
                  <a:schemeClr val="dk1"/>
                </a:solidFill>
                <a:latin typeface="Lato"/>
                <a:ea typeface="Lato"/>
                <a:cs typeface="Lato"/>
                <a:sym typeface="Lato"/>
              </a:rPr>
              <a:t>#Specifies the User must be a Contact Tracer</a:t>
            </a:r>
            <a:endParaRPr sz="1100" b="1" i="1" dirty="0">
              <a:solidFill>
                <a:schemeClr val="dk1"/>
              </a:solidFill>
              <a:latin typeface="Lato"/>
              <a:ea typeface="Lato"/>
              <a:cs typeface="Lato"/>
              <a:sym typeface="Lato"/>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path:UserC path:hasRole path:Contact_Tracer</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Lato"/>
                <a:ea typeface="Lato"/>
                <a:cs typeface="Lato"/>
                <a:sym typeface="Lato"/>
              </a:rPr>
              <a:t>     </a:t>
            </a:r>
            <a:r>
              <a:rPr lang="en" sz="1100" b="1" i="1" dirty="0">
                <a:solidFill>
                  <a:schemeClr val="dk1"/>
                </a:solidFill>
                <a:latin typeface="Lato"/>
                <a:ea typeface="Lato"/>
                <a:cs typeface="Lato"/>
                <a:sym typeface="Lato"/>
              </a:rPr>
              <a:t>#Specifies who the User must be assigned to</a:t>
            </a:r>
            <a:endParaRPr sz="1100" b="1" i="1" dirty="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{path:UserC path:assigned ?Person.} </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UNION {path:UserC path:assigned path:Person1a.}</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  </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{?property rdfs:subPropertyOf* path:personalInformation.</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b="1" i="1" dirty="0">
                <a:solidFill>
                  <a:schemeClr val="dk1"/>
                </a:solidFill>
                <a:latin typeface="Lato"/>
                <a:ea typeface="Lato"/>
                <a:cs typeface="Lato"/>
                <a:sym typeface="Lato"/>
              </a:rPr>
              <a:t>#Specifies the range of values that the Personal Information</a:t>
            </a:r>
            <a:endParaRPr sz="1100" b="1" i="1" dirty="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100" b="1" i="1" dirty="0">
                <a:solidFill>
                  <a:schemeClr val="dk1"/>
                </a:solidFill>
                <a:latin typeface="Lato"/>
                <a:ea typeface="Lato"/>
                <a:cs typeface="Lato"/>
                <a:sym typeface="Lato"/>
              </a:rPr>
              <a:t>            #properties may take based on the disease status of ?Person</a:t>
            </a:r>
            <a:endParaRPr sz="1100" b="1" i="1" dirty="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{?range rdfs:subClassOf* path:Open_Information.}</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UNION {path:UserC path:assigned ?Person.</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?Person path:isCaseFor ?disease.</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?range rdfs:subClassOf* path:Protected_Information.}</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?property rdfs:range ?range.}</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Courier New"/>
                <a:ea typeface="Courier New"/>
                <a:cs typeface="Courier New"/>
                <a:sym typeface="Courier New"/>
              </a:rPr>
              <a:t>  UNION {?property rdf:type owl:DatatypeProperty.}</a:t>
            </a:r>
            <a:endParaRPr sz="1100" b="1" dirty="0">
              <a:solidFill>
                <a:schemeClr val="dk1"/>
              </a:solidFill>
              <a:latin typeface="Courier New"/>
              <a:ea typeface="Courier New"/>
              <a:cs typeface="Courier New"/>
              <a:sym typeface="Courier New"/>
            </a:endParaRPr>
          </a:p>
        </p:txBody>
      </p:sp>
      <p:sp>
        <p:nvSpPr>
          <p:cNvPr id="70" name="Google Shape;70;p15"/>
          <p:cNvSpPr txBox="1">
            <a:spLocks noGrp="1"/>
          </p:cNvSpPr>
          <p:nvPr>
            <p:ph type="body" idx="1"/>
          </p:nvPr>
        </p:nvSpPr>
        <p:spPr>
          <a:xfrm>
            <a:off x="5473075" y="1152475"/>
            <a:ext cx="37470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 NOT EXISTS{</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?sub rdfs:subPropertyOf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FILTER(?sub != ?property)</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?Person ?sub ?currRange.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?Person ?property ?Info.</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p>
        </p:txBody>
      </p:sp>
      <p:cxnSp>
        <p:nvCxnSpPr>
          <p:cNvPr id="71" name="Google Shape;71;p15"/>
          <p:cNvCxnSpPr/>
          <p:nvPr/>
        </p:nvCxnSpPr>
        <p:spPr>
          <a:xfrm>
            <a:off x="5676150" y="1077025"/>
            <a:ext cx="0" cy="3978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1: Household Members - Sample Results</a:t>
            </a:r>
            <a:endParaRPr/>
          </a:p>
        </p:txBody>
      </p:sp>
      <p:pic>
        <p:nvPicPr>
          <p:cNvPr id="77" name="Google Shape;77;p16"/>
          <p:cNvPicPr preferRelativeResize="0"/>
          <p:nvPr/>
        </p:nvPicPr>
        <p:blipFill>
          <a:blip r:embed="rId3">
            <a:alphaModFix/>
          </a:blip>
          <a:stretch>
            <a:fillRect/>
          </a:stretch>
        </p:blipFill>
        <p:spPr>
          <a:xfrm>
            <a:off x="152400" y="1170125"/>
            <a:ext cx="8696325" cy="23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Query 2: Job Query - Before Rewrite</a:t>
            </a:r>
            <a:endParaRPr/>
          </a:p>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70125" y="669900"/>
            <a:ext cx="5283900" cy="4602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&lt;PREFIXES&gt;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SELECT DISTINCT ?firstName ?lastName ?contactInformation ?localJob ?description</a:t>
            </a:r>
            <a:endParaRPr sz="1100"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WHERE{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i="1">
                <a:solidFill>
                  <a:schemeClr val="dk1"/>
                </a:solidFill>
                <a:latin typeface="Courier New"/>
                <a:ea typeface="Courier New"/>
                <a:cs typeface="Courier New"/>
                <a:sym typeface="Courier New"/>
              </a:rPr>
              <a:t>#Collects enough information to identify the PUI</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path:Person1a path:hasFirstName ?fname;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?contact rdfs:subPropertyOf* path:hasContactInformation.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path:Person1a ?contact ?contactInfo.</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  #</a:t>
            </a:r>
            <a:r>
              <a:rPr lang="en" sz="1100" b="1" i="1">
                <a:solidFill>
                  <a:schemeClr val="dk1"/>
                </a:solidFill>
                <a:latin typeface="Courier New"/>
                <a:ea typeface="Courier New"/>
                <a:cs typeface="Courier New"/>
                <a:sym typeface="Courier New"/>
              </a:rPr>
              <a:t>Collects enough information to identify Place of work</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path:Person1a path:hasJob ?job.</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?job path:hasEmployer ?employer.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{?employer rdf:type path:Place.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?employer path:hasAddress ?identifier}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UNION{?employer rdf:type path:Organization.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?employer path:description ?identifier.}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a:solidFill>
                  <a:schemeClr val="dk1"/>
                </a:solidFill>
                <a:latin typeface="Courier New"/>
                <a:ea typeface="Courier New"/>
                <a:cs typeface="Courier New"/>
                <a:sym typeface="Courier New"/>
              </a:rPr>
              <a:t>  </a:t>
            </a:r>
            <a:r>
              <a:rPr lang="en" sz="1100" b="1" i="1">
                <a:solidFill>
                  <a:schemeClr val="dk1"/>
                </a:solidFill>
                <a:latin typeface="Courier New"/>
                <a:ea typeface="Courier New"/>
                <a:cs typeface="Courier New"/>
                <a:sym typeface="Courier New"/>
              </a:rPr>
              <a:t>#Queries from the Grocery Store</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SERVICE &lt;</a:t>
            </a:r>
            <a:r>
              <a:rPr lang="en" sz="1100" u="sng">
                <a:solidFill>
                  <a:schemeClr val="hlink"/>
                </a:solidFill>
                <a:latin typeface="Courier New"/>
                <a:ea typeface="Courier New"/>
                <a:cs typeface="Courier New"/>
                <a:sym typeface="Courier New"/>
                <a:hlinkClick r:id="rId3"/>
              </a:rPr>
              <a:t>http://192.168.100.5:3030/ds</a:t>
            </a:r>
            <a:r>
              <a:rPr lang="en" sz="1100">
                <a:solidFill>
                  <a:schemeClr val="dk1"/>
                </a:solidFill>
                <a:latin typeface="Courier New"/>
                <a:ea typeface="Courier New"/>
                <a:cs typeface="Courier New"/>
                <a:sym typeface="Courier New"/>
              </a:rPr>
              <a:t>&gt;{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a:solidFill>
                  <a:schemeClr val="dk1"/>
                </a:solidFill>
                <a:latin typeface="Courier New"/>
                <a:ea typeface="Courier New"/>
                <a:cs typeface="Courier New"/>
                <a:sym typeface="Courier New"/>
              </a:rPr>
              <a:t>    </a:t>
            </a:r>
            <a:r>
              <a:rPr lang="en" sz="1100" b="1" i="1">
                <a:solidFill>
                  <a:schemeClr val="dk1"/>
                </a:solidFill>
                <a:latin typeface="Courier New"/>
                <a:ea typeface="Courier New"/>
                <a:cs typeface="Courier New"/>
                <a:sym typeface="Courier New"/>
              </a:rPr>
              <a:t>#Makes sure Person1a and PUI are the same Person</a:t>
            </a:r>
            <a:endParaRPr sz="1100" b="1" i="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?PUI path:hasFirstName ?fname;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?contact ?contactInfo.</a:t>
            </a:r>
            <a:endParaRPr sz="1100">
              <a:solidFill>
                <a:schemeClr val="dk1"/>
              </a:solidFill>
              <a:latin typeface="Courier New"/>
              <a:ea typeface="Courier New"/>
              <a:cs typeface="Courier New"/>
              <a:sym typeface="Courier New"/>
            </a:endParaRPr>
          </a:p>
        </p:txBody>
      </p:sp>
      <p:sp>
        <p:nvSpPr>
          <p:cNvPr id="84" name="Google Shape;84;p17"/>
          <p:cNvSpPr txBox="1">
            <a:spLocks noGrp="1"/>
          </p:cNvSpPr>
          <p:nvPr>
            <p:ph type="body" idx="1"/>
          </p:nvPr>
        </p:nvSpPr>
        <p:spPr>
          <a:xfrm>
            <a:off x="4769425" y="771475"/>
            <a:ext cx="4781100" cy="455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i="1" dirty="0">
                <a:solidFill>
                  <a:schemeClr val="dk1"/>
                </a:solidFill>
                <a:latin typeface="Courier New"/>
                <a:ea typeface="Courier New"/>
                <a:cs typeface="Courier New"/>
                <a:sym typeface="Courier New"/>
              </a:rPr>
              <a:t>#</a:t>
            </a:r>
            <a:r>
              <a:rPr lang="en" sz="1100" b="1" i="1" dirty="0">
                <a:solidFill>
                  <a:schemeClr val="dk1"/>
                </a:solidFill>
                <a:latin typeface="Courier New"/>
                <a:ea typeface="Courier New"/>
                <a:cs typeface="Courier New"/>
                <a:sym typeface="Courier New"/>
              </a:rPr>
              <a:t>Ensures that Users are allowed access to the </a:t>
            </a:r>
            <a:endParaRPr sz="1100" b="1"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i="1" dirty="0">
                <a:solidFill>
                  <a:schemeClr val="dk1"/>
                </a:solidFill>
                <a:latin typeface="Courier New"/>
                <a:ea typeface="Courier New"/>
                <a:cs typeface="Courier New"/>
                <a:sym typeface="Courier New"/>
              </a:rPr>
              <a:t>    #Visit we want to look at with our PUI</a:t>
            </a:r>
            <a:endParaRPr sz="1100" b="1"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?someone path:allowAccess ?Visit.</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?Visit path:visitedBy ?PUI, ?Person.</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b="1" i="1" dirty="0">
                <a:solidFill>
                  <a:schemeClr val="dk1"/>
                </a:solidFill>
                <a:latin typeface="Courier New"/>
                <a:ea typeface="Courier New"/>
                <a:cs typeface="Courier New"/>
                <a:sym typeface="Courier New"/>
              </a:rPr>
              <a:t>#Make sure the place of work matches (so</a:t>
            </a:r>
            <a:endParaRPr sz="1100" b="1"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i="1" dirty="0">
                <a:solidFill>
                  <a:schemeClr val="dk1"/>
                </a:solidFill>
                <a:latin typeface="Courier New"/>
                <a:ea typeface="Courier New"/>
                <a:cs typeface="Courier New"/>
                <a:sym typeface="Courier New"/>
              </a:rPr>
              <a:t>    #we querying the right place)</a:t>
            </a:r>
            <a:endParaRPr sz="1100" b="1"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?PUI path:hasJob ?PUIJob.</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?PUIJob path:hasEmployer ?localEmployer.</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{?localEmployer rdf:type path:Place.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?localEmployer path:hasAddress ?identifier}</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UNION{?localEmployer rdf:type path:Organization.</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?localEmployer path:description ?identifier.}</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b="1" i="1" dirty="0">
                <a:solidFill>
                  <a:schemeClr val="dk1"/>
                </a:solidFill>
                <a:latin typeface="Courier New"/>
                <a:ea typeface="Courier New"/>
                <a:cs typeface="Courier New"/>
                <a:sym typeface="Courier New"/>
              </a:rPr>
              <a:t>#Returns info about employees Alice exposed</a:t>
            </a:r>
            <a:endParaRPr sz="1100" b="1"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OPTIONAL{</a:t>
            </a:r>
            <a:endParaRPr sz="1100" dirty="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?Person path:hasFirstName ?firstName;</a:t>
            </a:r>
            <a:endParaRPr sz="1100" dirty="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path:hasLastName ?lastName;</a:t>
            </a:r>
            <a:endParaRPr sz="1100" dirty="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?contact ?contactInformation;}</a:t>
            </a:r>
            <a:endParaRPr sz="1100" dirty="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OPTIONAL{?Person path:hasJob ?localJob.}</a:t>
            </a:r>
            <a:endParaRPr sz="1100" dirty="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OPTIONAL{?Person path:description ?description.</a:t>
            </a: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dirty="0">
                <a:solidFill>
                  <a:schemeClr val="dk1"/>
                </a:solidFill>
                <a:highlight>
                  <a:srgbClr val="FFFF00"/>
                </a:highlight>
                <a:latin typeface="Courier New"/>
                <a:ea typeface="Courier New"/>
                <a:cs typeface="Courier New"/>
                <a:sym typeface="Courier New"/>
              </a:rPr>
              <a:t>}</a:t>
            </a:r>
            <a:r>
              <a:rPr lang="en" sz="1100" dirty="0">
                <a:solidFill>
                  <a:schemeClr val="dk1"/>
                </a:solidFill>
                <a:latin typeface="Courier New"/>
                <a:ea typeface="Courier New"/>
                <a:cs typeface="Courier New"/>
                <a:sym typeface="Courier New"/>
              </a:rPr>
              <a:t>}}</a:t>
            </a:r>
            <a:endParaRPr dirty="0"/>
          </a:p>
        </p:txBody>
      </p:sp>
      <p:cxnSp>
        <p:nvCxnSpPr>
          <p:cNvPr id="85" name="Google Shape;85;p17"/>
          <p:cNvCxnSpPr/>
          <p:nvPr/>
        </p:nvCxnSpPr>
        <p:spPr>
          <a:xfrm>
            <a:off x="4910675" y="919675"/>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2: Job Query - After Rewrite</a:t>
            </a:r>
            <a:endParaRPr/>
          </a:p>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70125" y="669900"/>
            <a:ext cx="5283900" cy="455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&lt;PREFIXES&gt;</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SELECT DISTINCT ?firstName ?lastName ?contactInformation ?localJob ?description</a:t>
            </a:r>
            <a:endParaRPr sz="1100"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WHERE{</a:t>
            </a:r>
            <a:r>
              <a:rPr lang="en" sz="1100" b="1" dirty="0">
                <a:solidFill>
                  <a:schemeClr val="dk1"/>
                </a:solidFill>
                <a:latin typeface="Courier New"/>
                <a:ea typeface="Courier New"/>
                <a:cs typeface="Courier New"/>
                <a:sym typeface="Courier New"/>
              </a:rPr>
              <a:t>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path:Person1a path:hasFirstName ?fname;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path:hasLastName  ?lname.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?contact rdfs:subPropertyOf* path:hasContactInformation.</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path:Person1a ?contact ?contactInfo.</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path:Person1a path:hasJob ?job.</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?job path:hasEmployer ?employer.</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{?employer rdf:type path:Place.</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?employer path:hasAddress ?identifier}</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UNION{?employer rdf:type path:Organization.</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Courier New"/>
                <a:ea typeface="Courier New"/>
                <a:cs typeface="Courier New"/>
                <a:sym typeface="Courier New"/>
              </a:rPr>
              <a:t>    ?employer path:description ?identifier.}</a:t>
            </a: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dirty="0">
                <a:solidFill>
                  <a:schemeClr val="dk1"/>
                </a:solidFill>
                <a:latin typeface="Lato"/>
                <a:ea typeface="Lato"/>
                <a:cs typeface="Lato"/>
                <a:sym typeface="Lato"/>
              </a:rPr>
              <a:t>  </a:t>
            </a:r>
            <a:r>
              <a:rPr lang="en" sz="1100" b="1" i="1" dirty="0">
                <a:solidFill>
                  <a:schemeClr val="dk1"/>
                </a:solidFill>
                <a:latin typeface="Lato"/>
                <a:ea typeface="Lato"/>
                <a:cs typeface="Lato"/>
                <a:sym typeface="Lato"/>
              </a:rPr>
              <a:t>#Ensures Users  are authorized to see this information through</a:t>
            </a:r>
            <a:endParaRPr sz="1100" b="1" i="1" dirty="0">
              <a:solidFill>
                <a:schemeClr val="dk1"/>
              </a:solidFill>
              <a:latin typeface="Lato"/>
              <a:ea typeface="Lato"/>
              <a:cs typeface="Lato"/>
              <a:sym typeface="Lato"/>
            </a:endParaRPr>
          </a:p>
          <a:p>
            <a:pPr marL="0" lvl="0" indent="0" algn="l" rtl="0">
              <a:spcBef>
                <a:spcPts val="0"/>
              </a:spcBef>
              <a:spcAft>
                <a:spcPts val="0"/>
              </a:spcAft>
              <a:buNone/>
            </a:pPr>
            <a:r>
              <a:rPr lang="en" sz="1100" b="1" i="1" dirty="0">
                <a:solidFill>
                  <a:schemeClr val="dk1"/>
                </a:solidFill>
                <a:latin typeface="Lato"/>
                <a:ea typeface="Lato"/>
                <a:cs typeface="Lato"/>
                <a:sym typeface="Lato"/>
              </a:rPr>
              <a:t> #their role &amp; assignment</a:t>
            </a:r>
            <a:endParaRPr sz="1100" b="1" i="1" dirty="0">
              <a:solidFill>
                <a:schemeClr val="dk1"/>
              </a:solidFill>
              <a:latin typeface="Lato"/>
              <a:ea typeface="Lato"/>
              <a:cs typeface="Lato"/>
              <a:sym typeface="Lato"/>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{path:UserC path:hasRole path:Contact_Tracer;</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path:assigned path:Person1a.</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path:Person1a path:isCaseFor ?disease.}</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UNION {path:UserC path:hasRole path:</a:t>
            </a:r>
            <a:r>
              <a:rPr lang="en" sz="1000" b="1" dirty="0">
                <a:solidFill>
                  <a:schemeClr val="dk1"/>
                </a:solidFill>
                <a:highlight>
                  <a:srgbClr val="85F1F1"/>
                </a:highlight>
                <a:latin typeface="Courier New"/>
                <a:ea typeface="Courier New"/>
                <a:cs typeface="Courier New"/>
                <a:sym typeface="Courier New"/>
              </a:rPr>
              <a:t>Outbreak_Invest</a:t>
            </a:r>
            <a:r>
              <a:rPr lang="en" sz="1100" b="1" dirty="0">
                <a:solidFill>
                  <a:schemeClr val="dk1"/>
                </a:solidFill>
                <a:highlight>
                  <a:srgbClr val="85F1F1"/>
                </a:highlight>
                <a:latin typeface="Courier New"/>
                <a:ea typeface="Courier New"/>
                <a:cs typeface="Courier New"/>
                <a:sym typeface="Courier New"/>
              </a:rPr>
              <a:t>igator;</a:t>
            </a:r>
            <a:endParaRPr sz="1100" b="1" dirty="0">
              <a:solidFill>
                <a:schemeClr val="dk1"/>
              </a:solidFill>
              <a:highlight>
                <a:srgbClr val="85F1F1"/>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100" b="1" dirty="0">
                <a:solidFill>
                  <a:schemeClr val="dk1"/>
                </a:solidFill>
                <a:highlight>
                  <a:srgbClr val="85F1F1"/>
                </a:highlight>
                <a:latin typeface="Courier New"/>
                <a:ea typeface="Courier New"/>
                <a:cs typeface="Courier New"/>
                <a:sym typeface="Courier New"/>
              </a:rPr>
              <a:t>path:assigned ?employer.}</a:t>
            </a:r>
            <a:endParaRPr sz="1100" b="1" dirty="0">
              <a:solidFill>
                <a:schemeClr val="dk1"/>
              </a:solidFill>
              <a:highlight>
                <a:srgbClr val="85F1F1"/>
              </a:highlight>
              <a:latin typeface="Courier New"/>
              <a:ea typeface="Courier New"/>
              <a:cs typeface="Courier New"/>
              <a:sym typeface="Courier New"/>
            </a:endParaRPr>
          </a:p>
        </p:txBody>
      </p:sp>
      <p:sp>
        <p:nvSpPr>
          <p:cNvPr id="92" name="Google Shape;92;p18"/>
          <p:cNvSpPr txBox="1">
            <a:spLocks noGrp="1"/>
          </p:cNvSpPr>
          <p:nvPr>
            <p:ph type="body" idx="1"/>
          </p:nvPr>
        </p:nvSpPr>
        <p:spPr>
          <a:xfrm>
            <a:off x="4746100" y="771475"/>
            <a:ext cx="4804500" cy="4553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SERVICE &lt;</a:t>
            </a:r>
            <a:r>
              <a:rPr lang="en" sz="1100" u="sng">
                <a:solidFill>
                  <a:schemeClr val="accent5"/>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http://192.168.100.5:3030/ds</a:t>
            </a:r>
            <a:r>
              <a:rPr lang="en" sz="1100">
                <a:solidFill>
                  <a:schemeClr val="dk1"/>
                </a:solidFill>
                <a:latin typeface="Courier New"/>
                <a:ea typeface="Courier New"/>
                <a:cs typeface="Courier New"/>
                <a:sym typeface="Courier New"/>
              </a:rPr>
              <a:t>&gt;{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?PUI path:hasFirstName ?fname;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path:hasLastName ?lname;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?contact ?contactInfo.</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?someone path:allowAccess ?Visit.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?Visit path:visitedBy ?PUI, ?Person.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?PUI path:hasJob ?PUIJob.</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?PUIJob path:hasEmployer ?localEmployer.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{?localEmployer rdf:type path:Place.</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?localEmployer path:hasAddress ?identifier}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UNION{?localEmployer rdf:type path:Organization.</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?localEmployer path:description ?identifier.}</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?Person path:hasFirstName ?firstName;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path:hasLastName ?lastName;</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?contact ?contactInformation;}</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OPTIONAL{?Person path:hasJob ?localJob.</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i="1">
                <a:solidFill>
                  <a:schemeClr val="dk1"/>
                </a:solidFill>
                <a:latin typeface="Lato"/>
                <a:ea typeface="Lato"/>
                <a:cs typeface="Lato"/>
                <a:sym typeface="Lato"/>
              </a:rPr>
              <a:t>#Only allows access to job info if the visit is job-related</a:t>
            </a:r>
            <a:r>
              <a:rPr lang="en" sz="1100">
                <a:solidFill>
                  <a:schemeClr val="dk1"/>
                </a:solidFill>
                <a:latin typeface="Lato"/>
                <a:ea typeface="Lato"/>
                <a:cs typeface="Lato"/>
                <a:sym typeface="Lato"/>
              </a:rPr>
              <a:t> </a:t>
            </a:r>
            <a:endParaRPr sz="1100">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b="1">
                <a:solidFill>
                  <a:schemeClr val="dk1"/>
                </a:solidFill>
                <a:highlight>
                  <a:srgbClr val="85F1F1"/>
                </a:highlight>
                <a:latin typeface="Courier New"/>
                <a:ea typeface="Courier New"/>
                <a:cs typeface="Courier New"/>
                <a:sym typeface="Courier New"/>
              </a:rPr>
              <a:t>?Visit path:isJobRelated "true"^^xsd:boolean.</a:t>
            </a:r>
            <a:r>
              <a:rPr lang="en" sz="1100">
                <a:solidFill>
                  <a:schemeClr val="dk1"/>
                </a:solidFill>
                <a:highlight>
                  <a:srgbClr val="FFFF00"/>
                </a:highlight>
                <a:latin typeface="Courier New"/>
                <a:ea typeface="Courier New"/>
                <a:cs typeface="Courier New"/>
                <a:sym typeface="Courier New"/>
              </a:rPr>
              <a:t>}</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highlight>
                  <a:srgbClr val="FFFF00"/>
                </a:highlight>
                <a:latin typeface="Courier New"/>
                <a:ea typeface="Courier New"/>
                <a:cs typeface="Courier New"/>
                <a:sym typeface="Courier New"/>
              </a:rPr>
              <a:t>OPTIONAL{?Person path:description ?description.}</a:t>
            </a:r>
            <a:endParaRPr sz="1100">
              <a:solidFill>
                <a:schemeClr val="dk1"/>
              </a:solidFill>
              <a:highlight>
                <a:srgbClr val="FFFF00"/>
              </a:highlight>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a:solidFill>
                  <a:schemeClr val="dk1"/>
                </a:solidFill>
                <a:latin typeface="Courier New"/>
                <a:ea typeface="Courier New"/>
                <a:cs typeface="Courier New"/>
                <a:sym typeface="Courier New"/>
              </a:rPr>
              <a:t> }</a:t>
            </a:r>
            <a:endParaRPr/>
          </a:p>
        </p:txBody>
      </p:sp>
      <p:cxnSp>
        <p:nvCxnSpPr>
          <p:cNvPr id="93" name="Google Shape;93;p18"/>
          <p:cNvCxnSpPr/>
          <p:nvPr/>
        </p:nvCxnSpPr>
        <p:spPr>
          <a:xfrm>
            <a:off x="4910675" y="919675"/>
            <a:ext cx="0" cy="420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Query 2: Job Query - Sample Results</a:t>
            </a:r>
            <a:endParaRPr/>
          </a:p>
          <a:p>
            <a:pPr marL="0" lvl="0" indent="0" algn="l" rtl="0">
              <a:spcBef>
                <a:spcPts val="0"/>
              </a:spcBef>
              <a:spcAft>
                <a:spcPts val="0"/>
              </a:spcAft>
              <a:buNone/>
            </a:pPr>
            <a:endParaRPr/>
          </a:p>
        </p:txBody>
      </p:sp>
      <p:pic>
        <p:nvPicPr>
          <p:cNvPr id="99" name="Google Shape;99;p19"/>
          <p:cNvPicPr preferRelativeResize="0"/>
          <p:nvPr/>
        </p:nvPicPr>
        <p:blipFill>
          <a:blip r:embed="rId3">
            <a:alphaModFix/>
          </a:blip>
          <a:stretch>
            <a:fillRect/>
          </a:stretch>
        </p:blipFill>
        <p:spPr>
          <a:xfrm>
            <a:off x="152400" y="1170125"/>
            <a:ext cx="8820150" cy="219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Query 2: Job Query - Sample Results</a:t>
            </a:r>
            <a:endParaRPr/>
          </a:p>
          <a:p>
            <a:pPr marL="0" lvl="0" indent="0" algn="l" rtl="0">
              <a:spcBef>
                <a:spcPts val="0"/>
              </a:spcBef>
              <a:spcAft>
                <a:spcPts val="0"/>
              </a:spcAft>
              <a:buNone/>
            </a:pPr>
            <a:endParaRPr/>
          </a:p>
        </p:txBody>
      </p:sp>
      <p:pic>
        <p:nvPicPr>
          <p:cNvPr id="105" name="Google Shape;105;p20"/>
          <p:cNvPicPr preferRelativeResize="0"/>
          <p:nvPr/>
        </p:nvPicPr>
        <p:blipFill>
          <a:blip r:embed="rId3">
            <a:alphaModFix/>
          </a:blip>
          <a:stretch>
            <a:fillRect/>
          </a:stretch>
        </p:blipFill>
        <p:spPr>
          <a:xfrm>
            <a:off x="152400" y="1170125"/>
            <a:ext cx="8820150" cy="219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3: School Query - Overview</a:t>
            </a:r>
            <a:endParaRPr/>
          </a:p>
        </p:txBody>
      </p:sp>
      <p:sp>
        <p:nvSpPr>
          <p:cNvPr id="111" name="Google Shape;111;p21"/>
          <p:cNvSpPr txBox="1">
            <a:spLocks noGrp="1"/>
          </p:cNvSpPr>
          <p:nvPr>
            <p:ph type="body" idx="1"/>
          </p:nvPr>
        </p:nvSpPr>
        <p:spPr>
          <a:xfrm>
            <a:off x="311700" y="847675"/>
            <a:ext cx="8520600" cy="3990900"/>
          </a:xfrm>
          <a:prstGeom prst="rect">
            <a:avLst/>
          </a:prstGeom>
        </p:spPr>
        <p:txBody>
          <a:bodyPr spcFirstLastPara="1" wrap="square" lIns="91425" tIns="91425" rIns="91425" bIns="91425" anchor="t" anchorCtr="0">
            <a:normAutofit/>
          </a:bodyPr>
          <a:lstStyle/>
          <a:p>
            <a:pPr marL="457200" lvl="0" indent="-333375" algn="l" rtl="0">
              <a:lnSpc>
                <a:spcPct val="115000"/>
              </a:lnSpc>
              <a:spcBef>
                <a:spcPts val="0"/>
              </a:spcBef>
              <a:spcAft>
                <a:spcPts val="0"/>
              </a:spcAft>
              <a:buSzPts val="1650"/>
              <a:buChar char="●"/>
            </a:pPr>
            <a:r>
              <a:rPr lang="en" sz="1650"/>
              <a:t>Original Query: UserC requests access the name/contact information of all individuals exposed to Alice in her class.</a:t>
            </a:r>
            <a:endParaRPr sz="1650"/>
          </a:p>
          <a:p>
            <a:pPr marL="914400" lvl="1" indent="-333375" algn="l" rtl="0">
              <a:lnSpc>
                <a:spcPct val="115000"/>
              </a:lnSpc>
              <a:spcBef>
                <a:spcPts val="700"/>
              </a:spcBef>
              <a:spcAft>
                <a:spcPts val="0"/>
              </a:spcAft>
              <a:buSzPts val="1650"/>
              <a:buChar char="○"/>
            </a:pPr>
            <a:r>
              <a:rPr lang="en" sz="1650"/>
              <a:t>Constraints: Information solicited from public schools is regulated by FERPA, so the User needs explicit permission to access each record</a:t>
            </a:r>
            <a:endParaRPr sz="1650"/>
          </a:p>
          <a:p>
            <a:pPr marL="914400" lvl="1" indent="-333375" algn="l" rtl="0">
              <a:lnSpc>
                <a:spcPct val="115000"/>
              </a:lnSpc>
              <a:spcBef>
                <a:spcPts val="700"/>
              </a:spcBef>
              <a:spcAft>
                <a:spcPts val="0"/>
              </a:spcAft>
              <a:buSzPts val="1650"/>
              <a:buChar char="○"/>
            </a:pPr>
            <a:r>
              <a:rPr lang="en" sz="1650"/>
              <a:t>Constraints: Only Contact Tracers/Outbreak Investigators can solicit external sources for visit information, and only if assigned to Alice/the Visit or the Visit’s Location respectively</a:t>
            </a:r>
            <a:endParaRPr sz="1650"/>
          </a:p>
          <a:p>
            <a:pPr marL="914400" lvl="1" indent="-333375" algn="l" rtl="0">
              <a:lnSpc>
                <a:spcPct val="115000"/>
              </a:lnSpc>
              <a:spcBef>
                <a:spcPts val="700"/>
              </a:spcBef>
              <a:spcAft>
                <a:spcPts val="0"/>
              </a:spcAft>
              <a:buSzPts val="1650"/>
              <a:buChar char="○"/>
            </a:pPr>
            <a:r>
              <a:rPr lang="en" sz="1650" b="1"/>
              <a:t>Note</a:t>
            </a:r>
            <a:r>
              <a:rPr lang="en" sz="1650"/>
              <a:t>: The class is represented as a regular visit in the ontology, since regular visits correspond to recurring meetings with the same group of people</a:t>
            </a:r>
            <a:endParaRPr sz="1650"/>
          </a:p>
          <a:p>
            <a:pPr marL="457200" lvl="0" indent="-333375" algn="l" rtl="0">
              <a:lnSpc>
                <a:spcPct val="115000"/>
              </a:lnSpc>
              <a:spcBef>
                <a:spcPts val="700"/>
              </a:spcBef>
              <a:spcAft>
                <a:spcPts val="700"/>
              </a:spcAft>
              <a:buSzPts val="1650"/>
              <a:buChar char="●"/>
            </a:pPr>
            <a:r>
              <a:rPr lang="en" sz="1650"/>
              <a:t>Rewritten Query: UserC, a Contact Tracer assigned to Alice or an Outbreak Investigator assigned to her Visit/school, can access names and contact information for students in Alice’s class with explicit canAccess permission from the school</a:t>
            </a:r>
            <a:endParaRPr sz="165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3906</Words>
  <Application>Microsoft Office PowerPoint</Application>
  <PresentationFormat>On-screen Show (16:9)</PresentationFormat>
  <Paragraphs>475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Lato</vt:lpstr>
      <vt:lpstr>Courier New</vt:lpstr>
      <vt:lpstr>Arial</vt:lpstr>
      <vt:lpstr>Simple Light</vt:lpstr>
      <vt:lpstr>Example Use Case</vt:lpstr>
      <vt:lpstr>Query 1: Household Members - Before Rewriting</vt:lpstr>
      <vt:lpstr>Query 1: Household Members - After Rewriting</vt:lpstr>
      <vt:lpstr>Query 1: Household Members - Sample Results</vt:lpstr>
      <vt:lpstr>Query 2: Job Query - Before Rewrite </vt:lpstr>
      <vt:lpstr>Query 2: Job Query - After Rewrite </vt:lpstr>
      <vt:lpstr>Query 2: Job Query - Sample Results </vt:lpstr>
      <vt:lpstr>Query 2: Job Query - Sample Results </vt:lpstr>
      <vt:lpstr>Query 3: School Query - Overview</vt:lpstr>
      <vt:lpstr>Query 3: School Query - Before Rewrite </vt:lpstr>
      <vt:lpstr>Query 3 - School Query - After Rewrite </vt:lpstr>
      <vt:lpstr>Query 3: School Query - Sample Results </vt:lpstr>
      <vt:lpstr>Query 4: Movie Theater Query - Before Rewrite </vt:lpstr>
      <vt:lpstr>Query 4: Movie Theater Query - After Rewrite </vt:lpstr>
      <vt:lpstr>Query 4: Movie Theater Query - Sample Results </vt:lpstr>
      <vt:lpstr>Query 4: Movie Theater Query - Sample Results (cont) </vt:lpstr>
      <vt:lpstr>Query 5: Backtalk Query - Before Rewrite </vt:lpstr>
      <vt:lpstr>Query 5: Backtalk Query - After Rewrite </vt:lpstr>
      <vt:lpstr>Query 5: Backtalk Query - Sample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Use Case</dc:title>
  <dc:creator>pnora</dc:creator>
  <cp:lastModifiedBy>pnora527@gmail.com</cp:lastModifiedBy>
  <cp:revision>1</cp:revision>
  <dcterms:modified xsi:type="dcterms:W3CDTF">2021-08-19T15:17:05Z</dcterms:modified>
</cp:coreProperties>
</file>