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316" r:id="rId4"/>
    <p:sldId id="318" r:id="rId5"/>
    <p:sldId id="319" r:id="rId6"/>
    <p:sldId id="320" r:id="rId7"/>
    <p:sldId id="281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Overpass Mono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1DA98-2584-4613-AC6E-8FC1C5EFBACB}">
  <a:tblStyle styleId="{6681DA98-2584-4613-AC6E-8FC1C5EFBA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276D56-DBF3-4B19-AF4A-4D286F280E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49" y="1369045"/>
            <a:ext cx="8470125" cy="111289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REAL-TIME FACE ATTENDANCE SYSTEM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dk2"/>
                </a:solidFill>
              </a:rPr>
              <a:t> </a:t>
            </a:r>
            <a:endParaRPr sz="2100" dirty="0">
              <a:solidFill>
                <a:schemeClr val="dk2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2423B78-27A3-9CB1-4811-1A029C74B27F}"/>
              </a:ext>
            </a:extLst>
          </p:cNvPr>
          <p:cNvGrpSpPr/>
          <p:nvPr/>
        </p:nvGrpSpPr>
        <p:grpSpPr>
          <a:xfrm>
            <a:off x="545259" y="2661558"/>
            <a:ext cx="8053482" cy="1456735"/>
            <a:chOff x="0" y="0"/>
            <a:chExt cx="21139331" cy="2380139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12D236CF-6485-CA71-85CA-5FF7349E9C9F}"/>
                </a:ext>
              </a:extLst>
            </p:cNvPr>
            <p:cNvSpPr/>
            <p:nvPr/>
          </p:nvSpPr>
          <p:spPr>
            <a:xfrm>
              <a:off x="0" y="0"/>
              <a:ext cx="21139277" cy="2380107"/>
            </a:xfrm>
            <a:custGeom>
              <a:avLst/>
              <a:gdLst/>
              <a:ahLst/>
              <a:cxnLst/>
              <a:rect l="l" t="t" r="r" b="b"/>
              <a:pathLst>
                <a:path w="21139277" h="2380107">
                  <a:moveTo>
                    <a:pt x="0" y="0"/>
                  </a:moveTo>
                  <a:lnTo>
                    <a:pt x="21139277" y="0"/>
                  </a:lnTo>
                  <a:lnTo>
                    <a:pt x="21139277" y="2380107"/>
                  </a:lnTo>
                  <a:lnTo>
                    <a:pt x="0" y="2380107"/>
                  </a:lnTo>
                  <a:close/>
                </a:path>
              </a:pathLst>
            </a:custGeom>
            <a:solidFill>
              <a:srgbClr val="B9CDE5">
                <a:alpha val="54902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971E42B8-8D0A-C5C5-0BD6-753703736BBB}"/>
                </a:ext>
              </a:extLst>
            </p:cNvPr>
            <p:cNvSpPr txBox="1"/>
            <p:nvPr/>
          </p:nvSpPr>
          <p:spPr>
            <a:xfrm>
              <a:off x="0" y="-19050"/>
              <a:ext cx="21139331" cy="2399189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2640"/>
                </a:lnSpc>
              </a:pPr>
              <a:r>
                <a:rPr lang="en-US" sz="1200">
                  <a:solidFill>
                    <a:schemeClr val="bg1"/>
                  </a:solidFill>
                  <a:latin typeface="Overpass Mono" panose="020B0604020202020204" charset="0"/>
                </a:rPr>
                <a:t>Presented by                                               Under the supervision of</a:t>
              </a:r>
            </a:p>
            <a:p>
              <a:pPr algn="l">
                <a:lnSpc>
                  <a:spcPts val="2640"/>
                </a:lnSpc>
              </a:pPr>
              <a:r>
                <a:rPr lang="en-US" sz="1200">
                  <a:solidFill>
                    <a:schemeClr val="bg1"/>
                  </a:solidFill>
                  <a:latin typeface="Overpass Mono" panose="020B0604020202020204" charset="0"/>
                </a:rPr>
                <a:t>G. Nikhil       245321748109                                  Mr. M. Manohar Rao</a:t>
              </a:r>
            </a:p>
            <a:p>
              <a:pPr algn="l">
                <a:lnSpc>
                  <a:spcPts val="2640"/>
                </a:lnSpc>
              </a:pPr>
              <a:r>
                <a:rPr lang="en-US" sz="1200">
                  <a:solidFill>
                    <a:schemeClr val="bg1"/>
                  </a:solidFill>
                  <a:latin typeface="Overpass Mono" panose="020B0604020202020204" charset="0"/>
                </a:rPr>
                <a:t>D. Vinay Kumar  245321748125                            </a:t>
              </a:r>
            </a:p>
            <a:p>
              <a:pPr algn="l">
                <a:lnSpc>
                  <a:spcPts val="2640"/>
                </a:lnSpc>
              </a:pPr>
              <a:r>
                <a:rPr lang="en-US" sz="1200">
                  <a:solidFill>
                    <a:schemeClr val="bg1"/>
                  </a:solidFill>
                  <a:latin typeface="Overpass Mono" panose="020B0604020202020204" charset="0"/>
                </a:rPr>
                <a:t>P. Adithya      245321748111</a:t>
              </a:r>
            </a:p>
            <a:p>
              <a:pPr algn="l">
                <a:lnSpc>
                  <a:spcPts val="2640"/>
                </a:lnSpc>
              </a:pPr>
              <a:r>
                <a:rPr lang="en-US" sz="1200">
                  <a:solidFill>
                    <a:schemeClr val="bg1"/>
                  </a:solidFill>
                  <a:latin typeface="Overpass Mono" panose="020B0604020202020204" charset="0"/>
                </a:rPr>
                <a:t>				</a:t>
              </a:r>
              <a:endParaRPr lang="en-US" sz="1200" dirty="0">
                <a:solidFill>
                  <a:schemeClr val="bg1"/>
                </a:solidFill>
                <a:latin typeface="Overpass Mono" panose="020B060402020202020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C50274-508A-1C21-C088-BC23ADB84846}"/>
              </a:ext>
            </a:extLst>
          </p:cNvPr>
          <p:cNvSpPr txBox="1"/>
          <p:nvPr/>
        </p:nvSpPr>
        <p:spPr>
          <a:xfrm>
            <a:off x="1571625" y="892969"/>
            <a:ext cx="323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chemeClr val="bg1"/>
                </a:solidFill>
                <a:latin typeface="Overpass Mono" panose="020B0604020202020204" charset="0"/>
              </a:rPr>
              <a:t>Group B4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2928F2-59F8-159B-DD51-0986E1A31142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2B361-E3DB-DF26-9415-2EC692AE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 idx="4294967295"/>
          </p:nvPr>
        </p:nvSpPr>
        <p:spPr>
          <a:xfrm>
            <a:off x="623888" y="1368425"/>
            <a:ext cx="8520112" cy="191135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4294967295"/>
          </p:nvPr>
        </p:nvSpPr>
        <p:spPr>
          <a:xfrm>
            <a:off x="505327" y="1185798"/>
            <a:ext cx="8133347" cy="261937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Overpass Mono"/>
                <a:ea typeface="Overpass Mono"/>
                <a:cs typeface="Overpass Mono"/>
                <a:sym typeface="Overpass Mono"/>
              </a:rPr>
              <a:t>Introducing the Real Time Face Attendance System, harnessing the remarkable one-shot learning capabilities of FaceNet. With unparalleled efficiency, our system streamlines attendance tracking for institutions by requiring just a single passport-sized photo per person for model training. This innovative approach not only ensures accuracy in face recognition but also offers a time-saving and convenient solution for educational and organizational settings.</a:t>
            </a:r>
            <a:endParaRPr sz="14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4294967295"/>
          </p:nvPr>
        </p:nvSpPr>
        <p:spPr>
          <a:xfrm flipH="1">
            <a:off x="6980238" y="1847850"/>
            <a:ext cx="2163762" cy="24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/>
              <a:t> 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4294967295"/>
          </p:nvPr>
        </p:nvSpPr>
        <p:spPr>
          <a:xfrm flipH="1">
            <a:off x="6980238" y="2163763"/>
            <a:ext cx="2163762" cy="4270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4294967295"/>
          </p:nvPr>
        </p:nvSpPr>
        <p:spPr>
          <a:xfrm flipH="1">
            <a:off x="0" y="3257550"/>
            <a:ext cx="2163763" cy="24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4294967295"/>
          </p:nvPr>
        </p:nvSpPr>
        <p:spPr>
          <a:xfrm flipH="1">
            <a:off x="0" y="3571875"/>
            <a:ext cx="3168650" cy="4270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</a:t>
            </a:r>
            <a:endParaRPr sz="2800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4294967295"/>
          </p:nvPr>
        </p:nvSpPr>
        <p:spPr>
          <a:xfrm flipH="1">
            <a:off x="6980238" y="3257550"/>
            <a:ext cx="2163762" cy="24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4294967295"/>
          </p:nvPr>
        </p:nvSpPr>
        <p:spPr>
          <a:xfrm flipH="1">
            <a:off x="6980238" y="3573463"/>
            <a:ext cx="2163762" cy="4270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ACC6FA-4874-85A9-962A-DB911BAD80D1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01477-2E96-48C5-2FF7-269678B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B4F10B-60D3-0B84-F7D0-4B87751AD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004B74-A23C-3486-CD2B-D6AB2D1A8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4C62-A7B3-F0D9-3DB6-1AE763C9D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2900"/>
            <a:ext cx="6588125" cy="6699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Technology Stack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275527-9AD5-3C7B-2B6B-C14F9DE6267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H="1">
            <a:off x="6980238" y="1847850"/>
            <a:ext cx="2163762" cy="2413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AA1D6E-D191-2DD4-FB93-9A7F1DD18E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H="1">
            <a:off x="0" y="3103563"/>
            <a:ext cx="2163763" cy="57785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A08EEA-FC5A-B21D-E6BA-6CA1180EDBD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H="1">
            <a:off x="0" y="3257550"/>
            <a:ext cx="2163763" cy="2413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254EED-B56D-B26A-5840-014DE7BFA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 flipH="1">
            <a:off x="0" y="3571875"/>
            <a:ext cx="2163763" cy="4270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BFCCE7C-A6AE-27E0-EB55-271CC7C55D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H="1">
            <a:off x="6980238" y="3257550"/>
            <a:ext cx="2163762" cy="2413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85CC29F-8A2F-6D0F-84BF-AFD5BF9631C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 flipH="1">
            <a:off x="6980238" y="3573463"/>
            <a:ext cx="2163762" cy="42703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18FA2-C8E7-2DBF-5066-7C49AA8FC705}"/>
              </a:ext>
            </a:extLst>
          </p:cNvPr>
          <p:cNvSpPr txBox="1"/>
          <p:nvPr/>
        </p:nvSpPr>
        <p:spPr>
          <a:xfrm>
            <a:off x="355361" y="1290548"/>
            <a:ext cx="6833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Overpass Mono" panose="020B0604020202020204" charset="0"/>
              </a:rPr>
              <a:t>Open CV</a:t>
            </a:r>
            <a:endParaRPr lang="en-US" sz="20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verpass Mono" panose="020B0604020202020204" charset="0"/>
              </a:rPr>
              <a:t>Tkinter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Overpass Mono" panose="020B0604020202020204" charset="0"/>
              </a:rPr>
              <a:t>Pillow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  <a:latin typeface="Overpass Mono" panose="020B0604020202020204" charset="0"/>
              </a:rPr>
              <a:t>FaceNet</a:t>
            </a:r>
            <a:endParaRPr lang="en-IN" sz="20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  <a:latin typeface="Overpass Mono" panose="020B0604020202020204" charset="0"/>
              </a:rPr>
              <a:t>Haar</a:t>
            </a:r>
            <a:r>
              <a:rPr lang="en-IN" sz="2000" dirty="0">
                <a:solidFill>
                  <a:schemeClr val="bg1"/>
                </a:solidFill>
                <a:latin typeface="Overpass Mono" panose="020B0604020202020204" charset="0"/>
              </a:rPr>
              <a:t> Cascade Classifier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  <a:latin typeface="Overpass Mono" panose="020B0604020202020204" charset="0"/>
              </a:rPr>
              <a:t>Keras</a:t>
            </a:r>
            <a:endParaRPr lang="en-IN" sz="20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  <a:latin typeface="Overpass Mono" panose="020B0604020202020204" charset="0"/>
              </a:rPr>
              <a:t>Tensorflow</a:t>
            </a:r>
            <a:endParaRPr lang="en-IN" sz="20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Overpass Mono" panose="020B0604020202020204" charset="0"/>
              </a:rPr>
              <a:t>Pandas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  <a:latin typeface="Overpass Mono" panose="020B0604020202020204" charset="0"/>
              </a:rPr>
              <a:t>Numpy</a:t>
            </a:r>
            <a:endParaRPr lang="en-IN" sz="20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Overpass Mono" panose="020B0604020202020204" charset="0"/>
              </a:rPr>
              <a:t>Matplotlib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044319-40E8-EBAE-8D33-8EF0674FE41E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8B6FF-F79F-293A-7910-C2256956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8C029-E8E9-4D4F-EF18-55608EDD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157463"/>
            <a:ext cx="6588000" cy="669000"/>
          </a:xfrm>
        </p:spPr>
        <p:txBody>
          <a:bodyPr/>
          <a:lstStyle/>
          <a:p>
            <a:r>
              <a:rPr lang="en-US" dirty="0"/>
              <a:t>Project Workflow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D87EE-0B55-3FD3-1FA9-DCA0D9E9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726450"/>
            <a:ext cx="7600950" cy="418654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70299C6-A309-060D-B906-3BA02D6E0FCC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A0FA5B-1018-5AED-B28F-37CDB28C1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1B2-5E84-7BEC-1B76-F27044B0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78582"/>
            <a:ext cx="6588000" cy="512956"/>
          </a:xfrm>
        </p:spPr>
        <p:txBody>
          <a:bodyPr/>
          <a:lstStyle/>
          <a:p>
            <a:r>
              <a:rPr lang="en-IN" dirty="0" err="1"/>
              <a:t>FaceNet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5DE7D-3721-A515-979C-C11293AE89F6}"/>
              </a:ext>
            </a:extLst>
          </p:cNvPr>
          <p:cNvSpPr txBox="1"/>
          <p:nvPr/>
        </p:nvSpPr>
        <p:spPr>
          <a:xfrm>
            <a:off x="227612" y="662976"/>
            <a:ext cx="8820615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One-Shot Learning:</a:t>
            </a:r>
            <a:r>
              <a:rPr lang="en-US" sz="1200" b="0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 FaceNet excels in one-shot learning, allowing your system to effectively recognize faces with just a single example per person. This reduces the need for extensive training data and simplifies the onboarding process.</a:t>
            </a:r>
          </a:p>
          <a:p>
            <a:pPr marL="171450" indent="-1714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Embedding Generation:</a:t>
            </a:r>
            <a:r>
              <a:rPr lang="en-US" sz="1200" b="0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 FaceNet generates high-dimensional face embeddings, representing unique features of each face in a compact vector space. These embeddings serve as effective descriptors for accurate face recognition.</a:t>
            </a:r>
          </a:p>
          <a:p>
            <a:pPr marL="171450" indent="-1714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Robust to Varied Conditions:</a:t>
            </a:r>
            <a:r>
              <a:rPr lang="en-US" sz="1200" b="0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 FaceNet is robust to variations in lighting, pose, and facial expressions. This robustness ensures reliable performance in diverse environmental conditions, making it suitable for real-world applications.</a:t>
            </a:r>
          </a:p>
          <a:p>
            <a:pPr marL="171450" indent="-1714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Triplet Loss Function:</a:t>
            </a:r>
            <a:r>
              <a:rPr lang="en-US" sz="1200" b="0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 The model employs a triplet loss function during training, which optimally positions face embeddings in a way that minimizes the intra-class distance and maximizes the inter-class distance, contributing to improved recognition accuracy.</a:t>
            </a:r>
          </a:p>
          <a:p>
            <a:pPr marL="171450" indent="-1714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Pre-Trained Models:</a:t>
            </a:r>
            <a:r>
              <a:rPr lang="en-US" sz="1200" b="0" i="0">
                <a:solidFill>
                  <a:srgbClr val="ECECEC"/>
                </a:solidFill>
                <a:effectLst/>
                <a:latin typeface="Overpass Mono" panose="020B0604020202020204" charset="0"/>
              </a:rPr>
              <a:t> Availability of pre-trained FaceNet models facilitates rapid implementation, enabling your project to leverage the benefits of state-of-the-art facial recognition without the need for extensive training infrastructure.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A35A7-559A-6094-7D1D-24D9E4E630D5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06783-7E06-0E66-AF47-CD8C5831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5025-A06A-6482-89BD-E2D2A10B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pic>
        <p:nvPicPr>
          <p:cNvPr id="1028" name="Picture 4" descr="FaceNet model architecture: FaceNet consists of a batch input layer and...  | Download Scientific Diagram">
            <a:extLst>
              <a:ext uri="{FF2B5EF4-FFF2-40B4-BE49-F238E27FC236}">
                <a16:creationId xmlns:a16="http://schemas.microsoft.com/office/drawing/2014/main" id="{4F5CCD37-FCA3-E20F-0C38-A095E7AF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741315"/>
            <a:ext cx="6358620" cy="366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7F4E22A-04CB-77EA-175E-876D5E3787FC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DE0BE-D0D1-F180-EAB7-D3941FDC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21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1278000" y="1927849"/>
            <a:ext cx="6588000" cy="3162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br>
              <a:rPr lang="en" sz="4800"/>
            </a:br>
            <a:br>
              <a:rPr lang="en" sz="1800" dirty="0"/>
            </a:br>
            <a:br>
              <a:rPr lang="en" sz="5400" dirty="0"/>
            </a:br>
            <a:endParaRPr sz="5400"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4294967295"/>
          </p:nvPr>
        </p:nvSpPr>
        <p:spPr>
          <a:xfrm>
            <a:off x="0" y="1516063"/>
            <a:ext cx="3241675" cy="120808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2"/>
          <p:cNvSpPr txBox="1"/>
          <p:nvPr/>
        </p:nvSpPr>
        <p:spPr>
          <a:xfrm>
            <a:off x="2788650" y="45379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57B853-46C7-090F-F015-CC8A80DD680B}"/>
              </a:ext>
            </a:extLst>
          </p:cNvPr>
          <p:cNvSpPr/>
          <p:nvPr/>
        </p:nvSpPr>
        <p:spPr>
          <a:xfrm>
            <a:off x="8065294" y="159486"/>
            <a:ext cx="942976" cy="919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AAB83-8549-47CB-7BD2-11617ECE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10" y="320568"/>
            <a:ext cx="773743" cy="5970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318</Words>
  <Application>Microsoft Office PowerPoint</Application>
  <PresentationFormat>On-screen Show (16:9)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Overpass Mono</vt:lpstr>
      <vt:lpstr>Anaheim</vt:lpstr>
      <vt:lpstr>Arial</vt:lpstr>
      <vt:lpstr>Programming Lesson by Slidesgo</vt:lpstr>
      <vt:lpstr>REAL-TIME FACE ATTENDANCE SYSTEM</vt:lpstr>
      <vt:lpstr>Introduction</vt:lpstr>
      <vt:lpstr> </vt:lpstr>
      <vt:lpstr>Project Workflow</vt:lpstr>
      <vt:lpstr>FaceNet</vt:lpstr>
      <vt:lpstr> </vt:lpstr>
      <vt:lpstr>THANK YOU!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power of  Llama2 for Multi-document Summarization and Chat with PDF</dc:title>
  <dc:creator>Nikhil Gelli</dc:creator>
  <cp:lastModifiedBy>Nikhil Gelli</cp:lastModifiedBy>
  <cp:revision>10</cp:revision>
  <dcterms:modified xsi:type="dcterms:W3CDTF">2024-03-06T22:41:29Z</dcterms:modified>
</cp:coreProperties>
</file>