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8" r:id="rId5"/>
    <p:sldId id="259" r:id="rId6"/>
    <p:sldId id="260" r:id="rId7"/>
    <p:sldId id="261" r:id="rId8"/>
    <p:sldId id="262" r:id="rId9"/>
    <p:sldId id="267" r:id="rId10"/>
    <p:sldId id="266" r:id="rId11"/>
    <p:sldId id="263" r:id="rId12"/>
    <p:sldId id="265"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BDE5B-D484-4818-9CAA-F09D4DA31656}" type="datetimeFigureOut">
              <a:rPr lang="en-US" smtClean="0"/>
              <a:pPr/>
              <a:t>8/6/2024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DF778-2FF6-46C2-A69D-ED13F0E844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4DF778-2FF6-46C2-A69D-ED13F0E8446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73FDBA-EF52-441D-B21A-A3DD9507CEEC}" type="datetime1">
              <a:rPr lang="en-US" smtClean="0"/>
              <a:pPr/>
              <a:t>8/6/2024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F29D58-5AE3-4BF7-BDA6-A413969A6C08}" type="datetime1">
              <a:rPr lang="en-US" smtClean="0"/>
              <a:pPr/>
              <a:t>8/6/2024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536FD-ED15-4851-9B46-A2BF155410E3}" type="datetime1">
              <a:rPr lang="en-US" smtClean="0"/>
              <a:pPr/>
              <a:t>8/6/2024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605A9-CE71-48BC-B278-DA69887767C3}" type="datetime1">
              <a:rPr lang="en-US" smtClean="0"/>
              <a:pPr/>
              <a:t>8/6/2024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6332-85D8-4B90-A725-521A6C8AD43C}" type="datetime1">
              <a:rPr lang="en-US" smtClean="0"/>
              <a:pPr/>
              <a:t>8/6/2024</a:t>
            </a:fld>
            <a:endParaRPr lang="en-US"/>
          </a:p>
        </p:txBody>
      </p:sp>
      <p:sp>
        <p:nvSpPr>
          <p:cNvPr id="5" name="Footer Placeholder 4"/>
          <p:cNvSpPr>
            <a:spLocks noGrp="1"/>
          </p:cNvSpPr>
          <p:nvPr>
            <p:ph type="ftr" sz="quarter" idx="11"/>
          </p:nvPr>
        </p:nvSpPr>
        <p:spPr/>
        <p:txBody>
          <a:bodyPr/>
          <a:lstStyle/>
          <a:p>
            <a:r>
              <a:rPr lang="en-US"/>
              <a:t>Department of CSE(AIML)     A.Y. 2023-2024</a:t>
            </a:r>
          </a:p>
        </p:txBody>
      </p:sp>
      <p:sp>
        <p:nvSpPr>
          <p:cNvPr id="6" name="Slide Number Placeholder 5"/>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EA57AD-056A-4552-818E-B59985E1EBC1}" type="datetime1">
              <a:rPr lang="en-US" smtClean="0"/>
              <a:pPr/>
              <a:t>8/6/2024</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Slide Number Placeholder 6"/>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5AF025-32DF-40AB-AE7C-31981C73F32F}" type="datetime1">
              <a:rPr lang="en-US" smtClean="0"/>
              <a:pPr/>
              <a:t>8/6/2024</a:t>
            </a:fld>
            <a:endParaRPr lang="en-US"/>
          </a:p>
        </p:txBody>
      </p:sp>
      <p:sp>
        <p:nvSpPr>
          <p:cNvPr id="8" name="Footer Placeholder 7"/>
          <p:cNvSpPr>
            <a:spLocks noGrp="1"/>
          </p:cNvSpPr>
          <p:nvPr>
            <p:ph type="ftr" sz="quarter" idx="11"/>
          </p:nvPr>
        </p:nvSpPr>
        <p:spPr/>
        <p:txBody>
          <a:bodyPr/>
          <a:lstStyle/>
          <a:p>
            <a:r>
              <a:rPr lang="en-US"/>
              <a:t>Department of CSE(AIML)     A.Y. 2023-2024</a:t>
            </a:r>
          </a:p>
        </p:txBody>
      </p:sp>
      <p:sp>
        <p:nvSpPr>
          <p:cNvPr id="9" name="Slide Number Placeholder 8"/>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F1C755-26A5-4522-9137-018B46DE0BDF}" type="datetime1">
              <a:rPr lang="en-US" smtClean="0"/>
              <a:pPr/>
              <a:t>8/6/2024</a:t>
            </a:fld>
            <a:endParaRPr lang="en-US"/>
          </a:p>
        </p:txBody>
      </p:sp>
      <p:sp>
        <p:nvSpPr>
          <p:cNvPr id="4" name="Footer Placeholder 3"/>
          <p:cNvSpPr>
            <a:spLocks noGrp="1"/>
          </p:cNvSpPr>
          <p:nvPr>
            <p:ph type="ftr" sz="quarter" idx="11"/>
          </p:nvPr>
        </p:nvSpPr>
        <p:spPr/>
        <p:txBody>
          <a:bodyPr/>
          <a:lstStyle/>
          <a:p>
            <a:r>
              <a:rPr lang="en-US"/>
              <a:t>Department of CSE(AIML)     A.Y. 2023-2024</a:t>
            </a:r>
          </a:p>
        </p:txBody>
      </p:sp>
      <p:sp>
        <p:nvSpPr>
          <p:cNvPr id="5" name="Slide Number Placeholder 4"/>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B6966-6401-493A-B0B2-A80C0539CE3D}" type="datetime1">
              <a:rPr lang="en-US" smtClean="0"/>
              <a:pPr/>
              <a:t>8/6/2024</a:t>
            </a:fld>
            <a:endParaRPr lang="en-US"/>
          </a:p>
        </p:txBody>
      </p:sp>
      <p:sp>
        <p:nvSpPr>
          <p:cNvPr id="3" name="Footer Placeholder 2"/>
          <p:cNvSpPr>
            <a:spLocks noGrp="1"/>
          </p:cNvSpPr>
          <p:nvPr>
            <p:ph type="ftr" sz="quarter" idx="11"/>
          </p:nvPr>
        </p:nvSpPr>
        <p:spPr/>
        <p:txBody>
          <a:bodyPr/>
          <a:lstStyle/>
          <a:p>
            <a:r>
              <a:rPr lang="en-US"/>
              <a:t>Department of CSE(AIML)     A.Y. 2023-2024</a:t>
            </a:r>
          </a:p>
        </p:txBody>
      </p:sp>
      <p:sp>
        <p:nvSpPr>
          <p:cNvPr id="4" name="Slide Number Placeholder 3"/>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BB4587-D47D-425B-A942-62660C21515D}" type="datetime1">
              <a:rPr lang="en-US" smtClean="0"/>
              <a:pPr/>
              <a:t>8/6/2024</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Slide Number Placeholder 6"/>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776B23-3EDA-4494-BCA2-56BE83133BFA}" type="datetime1">
              <a:rPr lang="en-US" smtClean="0"/>
              <a:pPr/>
              <a:t>8/6/2024</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Slide Number Placeholder 6"/>
          <p:cNvSpPr>
            <a:spLocks noGrp="1"/>
          </p:cNvSpPr>
          <p:nvPr>
            <p:ph type="sldNum" sz="quarter" idx="12"/>
          </p:nvPr>
        </p:nvSpPr>
        <p:spPr/>
        <p:txBody>
          <a:bodyPr/>
          <a:lstStyle/>
          <a:p>
            <a:fld id="{CDFDE7E7-3C77-4BFA-8EA9-8C1C99DA3B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462BB-84A8-4E82-98D5-D4D429F6EB9C}" type="datetime1">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CSE(AIML)     A.Y. 2023-2024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DE7E7-3C77-4BFA-8EA9-8C1C99DA3B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066800"/>
            <a:ext cx="6858000" cy="3276600"/>
          </a:xfrm>
        </p:spPr>
        <p:txBody>
          <a:bodyPr>
            <a:normAutofit fontScale="85000" lnSpcReduction="20000"/>
          </a:bodyPr>
          <a:lstStyle/>
          <a:p>
            <a:r>
              <a:rPr lang="en-US" dirty="0">
                <a:solidFill>
                  <a:srgbClr val="0070C0"/>
                </a:solidFill>
              </a:rPr>
              <a:t>Advanced Machine Learning Project</a:t>
            </a:r>
          </a:p>
          <a:p>
            <a:r>
              <a:rPr lang="en-IN" sz="2800" dirty="0">
                <a:solidFill>
                  <a:schemeClr val="tx2"/>
                </a:solidFill>
                <a:latin typeface="Times New Roman" panose="02020603050405020304" pitchFamily="18" charset="0"/>
                <a:cs typeface="Times New Roman" panose="02020603050405020304" pitchFamily="18" charset="0"/>
              </a:rPr>
              <a:t>SENTIMENT ANALYSIS FROM TEXT</a:t>
            </a:r>
          </a:p>
          <a:p>
            <a:endParaRPr lang="en-US" sz="2800" dirty="0">
              <a:solidFill>
                <a:schemeClr val="tx2"/>
              </a:solidFill>
              <a:latin typeface="Times New Roman" panose="02020603050405020304" pitchFamily="18" charset="0"/>
              <a:cs typeface="Times New Roman" panose="02020603050405020304" pitchFamily="18" charset="0"/>
            </a:endParaRPr>
          </a:p>
          <a:p>
            <a:endParaRPr lang="en-US" sz="2800"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By</a:t>
            </a:r>
          </a:p>
          <a:p>
            <a:endParaRPr lang="en-US" dirty="0">
              <a:solidFill>
                <a:schemeClr val="tx1"/>
              </a:solidFill>
            </a:endParaRPr>
          </a:p>
          <a:p>
            <a:r>
              <a:rPr lang="en-IN" dirty="0" err="1">
                <a:solidFill>
                  <a:schemeClr val="tx2"/>
                </a:solidFill>
                <a:latin typeface="Times New Roman" panose="02020603050405020304" pitchFamily="18" charset="0"/>
                <a:cs typeface="Times New Roman" panose="02020603050405020304" pitchFamily="18" charset="0"/>
              </a:rPr>
              <a:t>Gangadar</a:t>
            </a:r>
            <a:r>
              <a:rPr lang="en-IN" dirty="0">
                <a:solidFill>
                  <a:schemeClr val="tx2"/>
                </a:solidFill>
                <a:latin typeface="Times New Roman" panose="02020603050405020304" pitchFamily="18" charset="0"/>
                <a:cs typeface="Times New Roman" panose="02020603050405020304" pitchFamily="18" charset="0"/>
              </a:rPr>
              <a:t> Chandu</a:t>
            </a:r>
            <a:r>
              <a:rPr lang="en-US" dirty="0">
                <a:solidFill>
                  <a:schemeClr val="tx2"/>
                </a:solidFill>
                <a:latin typeface="Times New Roman" panose="02020603050405020304" pitchFamily="18" charset="0"/>
                <a:cs typeface="Times New Roman" panose="02020603050405020304" pitchFamily="18" charset="0"/>
              </a:rPr>
              <a:t> 	        </a:t>
            </a:r>
            <a:r>
              <a:rPr lang="en-IN" dirty="0">
                <a:solidFill>
                  <a:schemeClr val="tx2"/>
                </a:solidFill>
                <a:latin typeface="Times New Roman" panose="02020603050405020304" pitchFamily="18" charset="0"/>
                <a:cs typeface="Times New Roman" panose="02020603050405020304" pitchFamily="18" charset="0"/>
              </a:rPr>
              <a:t>2453-21-748-025</a:t>
            </a:r>
          </a:p>
          <a:p>
            <a:r>
              <a:rPr lang="en-IN" dirty="0">
                <a:solidFill>
                  <a:schemeClr val="tx2"/>
                </a:solidFill>
                <a:latin typeface="Times New Roman" panose="02020603050405020304" pitchFamily="18" charset="0"/>
                <a:cs typeface="Times New Roman" panose="02020603050405020304" pitchFamily="18" charset="0"/>
              </a:rPr>
              <a:t>   Pisupati Adithya              2453-21-748-111 </a:t>
            </a:r>
            <a:r>
              <a:rPr lang="en-US" dirty="0">
                <a:solidFill>
                  <a:schemeClr val="tx1"/>
                </a:solidFill>
              </a:rPr>
              <a:t>	</a:t>
            </a:r>
          </a:p>
        </p:txBody>
      </p:sp>
      <p:sp>
        <p:nvSpPr>
          <p:cNvPr id="4" name="Rectangle 3"/>
          <p:cNvSpPr/>
          <p:nvPr/>
        </p:nvSpPr>
        <p:spPr>
          <a:xfrm>
            <a:off x="914400" y="0"/>
            <a:ext cx="7934096" cy="646331"/>
          </a:xfrm>
          <a:prstGeom prst="rect">
            <a:avLst/>
          </a:prstGeom>
        </p:spPr>
        <p:txBody>
          <a:bodyPr wrap="none">
            <a:spAutoFit/>
          </a:bodyPr>
          <a:lstStyle/>
          <a:p>
            <a:pPr algn="ctr"/>
            <a:r>
              <a:rPr lang="en-US" sz="3600" b="1" dirty="0">
                <a:solidFill>
                  <a:srgbClr val="006600"/>
                </a:solidFill>
              </a:rPr>
              <a:t>NEIL GOGTE INSTITUTE OF TECHNOLOGY</a:t>
            </a:r>
            <a:endParaRPr lang="en-US" sz="3600" dirty="0"/>
          </a:p>
        </p:txBody>
      </p:sp>
      <p:pic>
        <p:nvPicPr>
          <p:cNvPr id="1026" name="Picture 2"/>
          <p:cNvPicPr>
            <a:picLocks noChangeAspect="1" noChangeArrowheads="1"/>
          </p:cNvPicPr>
          <p:nvPr/>
        </p:nvPicPr>
        <p:blipFill>
          <a:blip r:embed="rId3"/>
          <a:srcRect/>
          <a:stretch>
            <a:fillRect/>
          </a:stretch>
        </p:blipFill>
        <p:spPr bwMode="auto">
          <a:xfrm>
            <a:off x="0" y="0"/>
            <a:ext cx="933450" cy="8477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CDFDE7E7-3C77-4BFA-8EA9-8C1C99DA3BB1}" type="slidenum">
              <a:rPr lang="en-US" smtClean="0"/>
              <a:pPr/>
              <a:t>1</a:t>
            </a:fld>
            <a:endParaRPr lang="en-US"/>
          </a:p>
        </p:txBody>
      </p:sp>
      <p:sp>
        <p:nvSpPr>
          <p:cNvPr id="7" name="Footer Placeholder 6"/>
          <p:cNvSpPr>
            <a:spLocks noGrp="1"/>
          </p:cNvSpPr>
          <p:nvPr>
            <p:ph type="ftr" sz="quarter" idx="11"/>
          </p:nvPr>
        </p:nvSpPr>
        <p:spPr/>
        <p:txBody>
          <a:bodyPr/>
          <a:lstStyle/>
          <a:p>
            <a:r>
              <a:rPr lang="en-US"/>
              <a:t>Department of CSE(AIML)     A.Y. 2023-2024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Use of Project</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10</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TextBox 6">
            <a:extLst>
              <a:ext uri="{FF2B5EF4-FFF2-40B4-BE49-F238E27FC236}">
                <a16:creationId xmlns:a16="http://schemas.microsoft.com/office/drawing/2014/main" id="{909403B2-3E3D-2C08-9235-D2E69CDB5B46}"/>
              </a:ext>
            </a:extLst>
          </p:cNvPr>
          <p:cNvSpPr txBox="1"/>
          <p:nvPr/>
        </p:nvSpPr>
        <p:spPr>
          <a:xfrm>
            <a:off x="533400" y="877340"/>
            <a:ext cx="8077200" cy="5784711"/>
          </a:xfrm>
          <a:prstGeom prst="rect">
            <a:avLst/>
          </a:prstGeom>
          <a:noFill/>
        </p:spPr>
        <p:txBody>
          <a:bodyPr wrap="square">
            <a:spAutoFit/>
          </a:bodyPr>
          <a:lstStyle/>
          <a:p>
            <a:pPr marL="342900" indent="-342900">
              <a:buAutoNum type="arabicPeriod"/>
            </a:pPr>
            <a:r>
              <a:rPr lang="en-US" dirty="0">
                <a:solidFill>
                  <a:schemeClr val="accent1"/>
                </a:solidFill>
              </a:rPr>
              <a:t>Customer Feedback Analysis:</a:t>
            </a:r>
          </a:p>
          <a:p>
            <a:r>
              <a:rPr lang="en-US" dirty="0">
                <a:solidFill>
                  <a:schemeClr val="accent1"/>
                </a:solidFill>
              </a:rPr>
              <a:t>    o Businesses can analyze customer reviews, feedback, and survey responses to</a:t>
            </a:r>
          </a:p>
          <a:p>
            <a:r>
              <a:rPr lang="en-US" dirty="0">
                <a:solidFill>
                  <a:schemeClr val="accent1"/>
                </a:solidFill>
              </a:rPr>
              <a:t>       understand customer satisfaction and identify areas for improvement. </a:t>
            </a:r>
          </a:p>
          <a:p>
            <a:endParaRPr lang="en-US" dirty="0">
              <a:solidFill>
                <a:schemeClr val="accent1"/>
              </a:solidFill>
            </a:endParaRPr>
          </a:p>
          <a:p>
            <a:r>
              <a:rPr lang="en-US" dirty="0">
                <a:solidFill>
                  <a:schemeClr val="accent1"/>
                </a:solidFill>
              </a:rPr>
              <a:t>2. Social Media Monitoring: </a:t>
            </a:r>
          </a:p>
          <a:p>
            <a:r>
              <a:rPr lang="en-US" dirty="0">
                <a:solidFill>
                  <a:schemeClr val="accent1"/>
                </a:solidFill>
              </a:rPr>
              <a:t>    o Companies and organizations can monitor social media platforms to gauge</a:t>
            </a:r>
          </a:p>
          <a:p>
            <a:r>
              <a:rPr lang="en-US" dirty="0">
                <a:solidFill>
                  <a:schemeClr val="accent1"/>
                </a:solidFill>
              </a:rPr>
              <a:t>       public opinion and sentiment about their brand, products, or services. </a:t>
            </a:r>
          </a:p>
          <a:p>
            <a:endParaRPr lang="en-US" dirty="0">
              <a:solidFill>
                <a:schemeClr val="accent1"/>
              </a:solidFill>
            </a:endParaRPr>
          </a:p>
          <a:p>
            <a:r>
              <a:rPr lang="en-US" dirty="0">
                <a:solidFill>
                  <a:schemeClr val="accent1"/>
                </a:solidFill>
              </a:rPr>
              <a:t>3. Market Research: </a:t>
            </a:r>
          </a:p>
          <a:p>
            <a:r>
              <a:rPr lang="en-US" dirty="0">
                <a:solidFill>
                  <a:schemeClr val="accent1"/>
                </a:solidFill>
              </a:rPr>
              <a:t>    o Sentiment analysis can be used to analyze market trends and consumer  </a:t>
            </a:r>
          </a:p>
          <a:p>
            <a:r>
              <a:rPr lang="en-US" dirty="0">
                <a:solidFill>
                  <a:schemeClr val="accent1"/>
                </a:solidFill>
              </a:rPr>
              <a:t>       preferences by examining online discussions and reviews.</a:t>
            </a:r>
          </a:p>
          <a:p>
            <a:endParaRPr lang="en-US" dirty="0">
              <a:solidFill>
                <a:schemeClr val="accent1"/>
              </a:solidFill>
            </a:endParaRPr>
          </a:p>
          <a:p>
            <a:r>
              <a:rPr lang="en-US" dirty="0">
                <a:solidFill>
                  <a:schemeClr val="accent1"/>
                </a:solidFill>
              </a:rPr>
              <a:t> 4. Product Improvement: </a:t>
            </a:r>
          </a:p>
          <a:p>
            <a:r>
              <a:rPr lang="en-US" dirty="0">
                <a:solidFill>
                  <a:schemeClr val="accent1"/>
                </a:solidFill>
              </a:rPr>
              <a:t>     o By understanding the sentiment of customer feedback, companies can make  </a:t>
            </a:r>
          </a:p>
          <a:p>
            <a:r>
              <a:rPr lang="en-US" dirty="0">
                <a:solidFill>
                  <a:schemeClr val="accent1"/>
                </a:solidFill>
              </a:rPr>
              <a:t>        </a:t>
            </a:r>
            <a:r>
              <a:rPr lang="en-US" dirty="0" err="1">
                <a:solidFill>
                  <a:schemeClr val="accent1"/>
                </a:solidFill>
              </a:rPr>
              <a:t>datadriven</a:t>
            </a:r>
            <a:r>
              <a:rPr lang="en-US" dirty="0">
                <a:solidFill>
                  <a:schemeClr val="accent1"/>
                </a:solidFill>
              </a:rPr>
              <a:t> decisions to enhance product features and address customer pain  </a:t>
            </a:r>
          </a:p>
          <a:p>
            <a:r>
              <a:rPr lang="en-US" dirty="0">
                <a:solidFill>
                  <a:schemeClr val="accent1"/>
                </a:solidFill>
              </a:rPr>
              <a:t>        points.</a:t>
            </a:r>
          </a:p>
          <a:p>
            <a:endParaRPr lang="en-US" dirty="0">
              <a:solidFill>
                <a:schemeClr val="accent1"/>
              </a:solidFill>
            </a:endParaRPr>
          </a:p>
          <a:p>
            <a:r>
              <a:rPr lang="en-US" dirty="0">
                <a:solidFill>
                  <a:schemeClr val="accent1"/>
                </a:solidFill>
              </a:rPr>
              <a:t> 5. Brand Reputation Management: </a:t>
            </a:r>
          </a:p>
          <a:p>
            <a:r>
              <a:rPr lang="en-US" dirty="0">
                <a:solidFill>
                  <a:schemeClr val="accent1"/>
                </a:solidFill>
              </a:rPr>
              <a:t>     o Sentiment analysis helps in tracking and managing a brand’s reputation by   </a:t>
            </a:r>
          </a:p>
          <a:p>
            <a:r>
              <a:rPr lang="en-US" dirty="0">
                <a:solidFill>
                  <a:schemeClr val="accent1"/>
                </a:solidFill>
              </a:rPr>
              <a:t>        identifying positive or negative mentions and taking appropriate actions.</a:t>
            </a:r>
            <a:endParaRPr lang="en-IN"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Conclusion</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11</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TextBox 6">
            <a:extLst>
              <a:ext uri="{FF2B5EF4-FFF2-40B4-BE49-F238E27FC236}">
                <a16:creationId xmlns:a16="http://schemas.microsoft.com/office/drawing/2014/main" id="{AE064043-2B82-89A9-F001-D3C0AAA938A9}"/>
              </a:ext>
            </a:extLst>
          </p:cNvPr>
          <p:cNvSpPr txBox="1"/>
          <p:nvPr/>
        </p:nvSpPr>
        <p:spPr>
          <a:xfrm>
            <a:off x="838200" y="1219200"/>
            <a:ext cx="7315200"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The sentiment analysis project leverages advanced natural language processing (NLP) and machine learning techniques to transform raw text data into actionable insights. By automating the process of sentiment detection, this project enables businesses and organizations to efficiently analyze large volumes of textual data, such as customer reviews, social media posts, and feedback forms. The model's ability to provide real-time sentiment analysis is particularly valuable for applications in customer feedback analysis, brand reputation management, and market research. </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While the project offers significant advantages, such as scalability, automation, and improved decision-making, it also has limitations that need careful consideration. Issues such as handling nuanced expressions, ensuring data quality, and addressing potential biases must be managed to maximize the model's effectiveness and fairness.</a:t>
            </a: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0"/>
            <a:ext cx="6629400" cy="838200"/>
          </a:xfrm>
        </p:spPr>
        <p:txBody>
          <a:bodyPr>
            <a:noAutofit/>
          </a:bodyPr>
          <a:lstStyle/>
          <a:p>
            <a:r>
              <a:rPr lang="en-US" sz="6600" b="1" dirty="0">
                <a:solidFill>
                  <a:schemeClr val="tx2"/>
                </a:solidFill>
                <a:latin typeface="Times New Roman" panose="02020603050405020304" pitchFamily="18" charset="0"/>
                <a:cs typeface="Times New Roman" panose="02020603050405020304" pitchFamily="18" charset="0"/>
              </a:rPr>
              <a:t>Questions ??</a:t>
            </a:r>
            <a:r>
              <a:rPr lang="en-US" sz="6600" dirty="0">
                <a:solidFill>
                  <a:schemeClr val="tx2"/>
                </a:solidFill>
                <a:latin typeface="Times New Roman" panose="02020603050405020304" pitchFamily="18" charset="0"/>
                <a:cs typeface="Times New Roman" panose="02020603050405020304" pitchFamily="18" charset="0"/>
              </a:rPr>
              <a:t> </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12</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6" name="Slide Number Placeholder 5"/>
          <p:cNvSpPr>
            <a:spLocks noGrp="1"/>
          </p:cNvSpPr>
          <p:nvPr>
            <p:ph type="sldNum" sz="quarter" idx="12"/>
          </p:nvPr>
        </p:nvSpPr>
        <p:spPr/>
        <p:txBody>
          <a:bodyPr/>
          <a:lstStyle/>
          <a:p>
            <a:fld id="{CDFDE7E7-3C77-4BFA-8EA9-8C1C99DA3BB1}" type="slidenum">
              <a:rPr lang="en-US" smtClean="0"/>
              <a:pPr/>
              <a:t>13</a:t>
            </a:fld>
            <a:endParaRPr lang="en-US"/>
          </a:p>
        </p:txBody>
      </p:sp>
      <p:sp>
        <p:nvSpPr>
          <p:cNvPr id="7" name="Footer Placeholder 6"/>
          <p:cNvSpPr>
            <a:spLocks noGrp="1"/>
          </p:cNvSpPr>
          <p:nvPr>
            <p:ph type="ftr" sz="quarter" idx="11"/>
          </p:nvPr>
        </p:nvSpPr>
        <p:spPr/>
        <p:txBody>
          <a:bodyPr/>
          <a:lstStyle/>
          <a:p>
            <a:r>
              <a:rPr lang="en-US"/>
              <a:t>Department of CSE(AIML)     A.Y. 2023-2024</a:t>
            </a:r>
          </a:p>
        </p:txBody>
      </p:sp>
      <p:pic>
        <p:nvPicPr>
          <p:cNvPr id="8" name="Picture 7" descr="Thanku.jpg"/>
          <p:cNvPicPr>
            <a:picLocks noChangeAspect="1"/>
          </p:cNvPicPr>
          <p:nvPr/>
        </p:nvPicPr>
        <p:blipFill>
          <a:blip r:embed="rId3"/>
          <a:stretch>
            <a:fillRect/>
          </a:stretch>
        </p:blipFill>
        <p:spPr>
          <a:xfrm>
            <a:off x="1964841" y="1828800"/>
            <a:ext cx="5679740" cy="3200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lstStyle/>
          <a:p>
            <a:r>
              <a:rPr lang="en-US" dirty="0">
                <a:solidFill>
                  <a:schemeClr val="tx2"/>
                </a:solidFill>
                <a:latin typeface="Times New Roman" panose="02020603050405020304" pitchFamily="18" charset="0"/>
                <a:cs typeface="Times New Roman" panose="02020603050405020304" pitchFamily="18" charset="0"/>
              </a:rPr>
              <a:t>INTRODUCTION</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6" name="Slide Number Placeholder 5"/>
          <p:cNvSpPr>
            <a:spLocks noGrp="1"/>
          </p:cNvSpPr>
          <p:nvPr>
            <p:ph type="sldNum" sz="quarter" idx="12"/>
          </p:nvPr>
        </p:nvSpPr>
        <p:spPr/>
        <p:txBody>
          <a:bodyPr/>
          <a:lstStyle/>
          <a:p>
            <a:fld id="{CDFDE7E7-3C77-4BFA-8EA9-8C1C99DA3BB1}" type="slidenum">
              <a:rPr lang="en-US" smtClean="0"/>
              <a:pPr/>
              <a:t>2</a:t>
            </a:fld>
            <a:endParaRPr lang="en-US"/>
          </a:p>
        </p:txBody>
      </p:sp>
      <p:sp>
        <p:nvSpPr>
          <p:cNvPr id="7" name="Footer Placeholder 6"/>
          <p:cNvSpPr>
            <a:spLocks noGrp="1"/>
          </p:cNvSpPr>
          <p:nvPr>
            <p:ph type="ftr" sz="quarter" idx="11"/>
          </p:nvPr>
        </p:nvSpPr>
        <p:spPr/>
        <p:txBody>
          <a:bodyPr/>
          <a:lstStyle/>
          <a:p>
            <a:r>
              <a:rPr lang="en-US"/>
              <a:t>Department of CSE(AIML)     A.Y. 2023-2024</a:t>
            </a:r>
          </a:p>
        </p:txBody>
      </p:sp>
      <p:sp>
        <p:nvSpPr>
          <p:cNvPr id="4" name="TextBox 3">
            <a:extLst>
              <a:ext uri="{FF2B5EF4-FFF2-40B4-BE49-F238E27FC236}">
                <a16:creationId xmlns:a16="http://schemas.microsoft.com/office/drawing/2014/main" id="{404A7BF1-FFBF-DF5F-D25B-2DDA63006B81}"/>
              </a:ext>
            </a:extLst>
          </p:cNvPr>
          <p:cNvSpPr txBox="1"/>
          <p:nvPr/>
        </p:nvSpPr>
        <p:spPr>
          <a:xfrm>
            <a:off x="609600" y="1066800"/>
            <a:ext cx="8077200" cy="4801314"/>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Sentiment Analysis, also known as opinion mining, is a subfield of Natural Language Processing (NLP) that focuses on identifying and categorizing opinions expressed in a piece of text.</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 This process determines the writer's attitude towards a particular topic, product, or service, classifying the sentiment as positive, negative, or neutral. </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With the proliferation of social media and online reviews, sentiment analysis has become a crucial tool for businesses and researchers to understand public opinion and make data-driven decisions. </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The objective of this mini project is to develop a sentiment analysis model that can automatically classify the sentiment of given text data. </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This project will involve data collection, preprocessing, model training, evaluation, and deployment. By the end of the project, you will have a functional sentiment analysis tool that can be applied to various text data sources.</a:t>
            </a: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13" y="136525"/>
            <a:ext cx="6629400" cy="838200"/>
          </a:xfrm>
        </p:spPr>
        <p:txBody>
          <a:bodyPr/>
          <a:lstStyle/>
          <a:p>
            <a:r>
              <a:rPr lang="en-US" dirty="0">
                <a:solidFill>
                  <a:schemeClr val="tx2"/>
                </a:solidFill>
                <a:latin typeface="Times New Roman" panose="02020603050405020304" pitchFamily="18" charset="0"/>
                <a:cs typeface="Times New Roman" panose="02020603050405020304" pitchFamily="18" charset="0"/>
              </a:rPr>
              <a:t>Packages</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3</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TextBox 6">
            <a:extLst>
              <a:ext uri="{FF2B5EF4-FFF2-40B4-BE49-F238E27FC236}">
                <a16:creationId xmlns:a16="http://schemas.microsoft.com/office/drawing/2014/main" id="{4A958237-FF30-F45A-96C2-F677547DDD62}"/>
              </a:ext>
            </a:extLst>
          </p:cNvPr>
          <p:cNvSpPr txBox="1"/>
          <p:nvPr/>
        </p:nvSpPr>
        <p:spPr>
          <a:xfrm>
            <a:off x="933580" y="1295400"/>
            <a:ext cx="7753220" cy="4524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err="1">
                <a:solidFill>
                  <a:schemeClr val="accent1"/>
                </a:solidFill>
                <a:latin typeface="Times New Roman" panose="02020603050405020304" pitchFamily="18" charset="0"/>
                <a:cs typeface="Times New Roman" panose="02020603050405020304" pitchFamily="18" charset="0"/>
              </a:rPr>
              <a:t>streamllib</a:t>
            </a:r>
            <a:r>
              <a:rPr lang="en-US" dirty="0">
                <a:solidFill>
                  <a:schemeClr val="accent1"/>
                </a:solidFill>
                <a:latin typeface="Times New Roman" panose="02020603050405020304" pitchFamily="18" charset="0"/>
                <a:cs typeface="Times New Roman" panose="02020603050405020304" pitchFamily="18" charset="0"/>
              </a:rPr>
              <a:t>       --  for web styling and </a:t>
            </a:r>
            <a:r>
              <a:rPr lang="en-US" dirty="0" err="1">
                <a:solidFill>
                  <a:schemeClr val="accent1"/>
                </a:solidFill>
                <a:latin typeface="Times New Roman" panose="02020603050405020304" pitchFamily="18" charset="0"/>
                <a:cs typeface="Times New Roman" panose="02020603050405020304" pitchFamily="18" charset="0"/>
              </a:rPr>
              <a:t>represenations</a:t>
            </a: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solidFill>
                  <a:schemeClr val="accent1"/>
                </a:solidFill>
                <a:latin typeface="Times New Roman" panose="02020603050405020304" pitchFamily="18" charset="0"/>
                <a:cs typeface="Times New Roman" panose="02020603050405020304" pitchFamily="18" charset="0"/>
              </a:rPr>
              <a:t>NLTK  </a:t>
            </a:r>
            <a:r>
              <a:rPr lang="en-US" dirty="0">
                <a:solidFill>
                  <a:schemeClr val="accent1"/>
                </a:solidFill>
                <a:latin typeface="Times New Roman" panose="02020603050405020304" pitchFamily="18" charset="0"/>
                <a:cs typeface="Times New Roman" panose="02020603050405020304" pitchFamily="18" charset="0"/>
              </a:rPr>
              <a:t>           --  for working with text like stop words</a:t>
            </a:r>
          </a:p>
          <a:p>
            <a:pPr marL="285750" indent="-285750">
              <a:lnSpc>
                <a:spcPct val="150000"/>
              </a:lnSpc>
              <a:buFont typeface="Arial" panose="020B0604020202020204" pitchFamily="34" charset="0"/>
              <a:buChar char="•"/>
            </a:pPr>
            <a:r>
              <a:rPr lang="en-US" b="1" dirty="0">
                <a:solidFill>
                  <a:schemeClr val="accent1"/>
                </a:solidFill>
                <a:latin typeface="Times New Roman" panose="02020603050405020304" pitchFamily="18" charset="0"/>
                <a:cs typeface="Times New Roman" panose="02020603050405020304" pitchFamily="18" charset="0"/>
              </a:rPr>
              <a:t>scikit-learn </a:t>
            </a:r>
            <a:r>
              <a:rPr lang="en-US" dirty="0">
                <a:solidFill>
                  <a:schemeClr val="accent1"/>
                </a:solidFill>
                <a:latin typeface="Times New Roman" panose="02020603050405020304" pitchFamily="18" charset="0"/>
                <a:cs typeface="Times New Roman" panose="02020603050405020304" pitchFamily="18" charset="0"/>
              </a:rPr>
              <a:t>     --  A machine learning library used for vectorization, model         </a:t>
            </a:r>
          </a:p>
          <a:p>
            <a:pPr>
              <a:lnSpc>
                <a:spcPct val="150000"/>
              </a:lnSpc>
            </a:pPr>
            <a:r>
              <a:rPr lang="en-US" dirty="0">
                <a:solidFill>
                  <a:schemeClr val="accent1"/>
                </a:solidFill>
                <a:latin typeface="Times New Roman" panose="02020603050405020304" pitchFamily="18" charset="0"/>
                <a:cs typeface="Times New Roman" panose="02020603050405020304" pitchFamily="18" charset="0"/>
              </a:rPr>
              <a:t>                                  training, prediction, and evaluation.</a:t>
            </a:r>
          </a:p>
          <a:p>
            <a:pPr marL="285750" indent="-285750">
              <a:lnSpc>
                <a:spcPct val="150000"/>
              </a:lnSpc>
              <a:buFont typeface="Arial" panose="020B0604020202020204" pitchFamily="34" charset="0"/>
              <a:buChar char="•"/>
            </a:pPr>
            <a:r>
              <a:rPr lang="en-US" b="1" dirty="0" err="1">
                <a:solidFill>
                  <a:schemeClr val="accent1"/>
                </a:solidFill>
                <a:latin typeface="Times New Roman" panose="02020603050405020304" pitchFamily="18" charset="0"/>
                <a:cs typeface="Times New Roman" panose="02020603050405020304" pitchFamily="18" charset="0"/>
              </a:rPr>
              <a:t>joblib</a:t>
            </a:r>
            <a:r>
              <a:rPr lang="en-US" b="1"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           --  For saving and loading the trained machine learning mod </a:t>
            </a:r>
          </a:p>
          <a:p>
            <a:pPr>
              <a:lnSpc>
                <a:spcPct val="150000"/>
              </a:lnSpc>
            </a:pPr>
            <a:r>
              <a:rPr lang="en-US" dirty="0">
                <a:solidFill>
                  <a:schemeClr val="accent1"/>
                </a:solidFill>
                <a:latin typeface="Times New Roman" panose="02020603050405020304" pitchFamily="18" charset="0"/>
                <a:cs typeface="Times New Roman" panose="02020603050405020304" pitchFamily="18" charset="0"/>
              </a:rPr>
              <a:t>                                 and vectorizer</a:t>
            </a:r>
          </a:p>
          <a:p>
            <a:pPr marL="285750" indent="-285750">
              <a:lnSpc>
                <a:spcPct val="150000"/>
              </a:lnSpc>
              <a:buFont typeface="Arial" panose="020B0604020202020204" pitchFamily="34" charset="0"/>
              <a:buChar char="•"/>
            </a:pPr>
            <a:r>
              <a:rPr lang="en-US" b="1" dirty="0" err="1">
                <a:solidFill>
                  <a:schemeClr val="accent1"/>
                </a:solidFill>
                <a:latin typeface="Times New Roman" panose="02020603050405020304" pitchFamily="18" charset="0"/>
                <a:cs typeface="Times New Roman" panose="02020603050405020304" pitchFamily="18" charset="0"/>
              </a:rPr>
              <a:t>Streamlit</a:t>
            </a:r>
            <a:r>
              <a:rPr lang="en-US" b="1"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       -- To create and deploy the web application interface for </a:t>
            </a:r>
          </a:p>
          <a:p>
            <a:pPr>
              <a:lnSpc>
                <a:spcPct val="150000"/>
              </a:lnSpc>
            </a:pPr>
            <a:r>
              <a:rPr lang="en-US" dirty="0">
                <a:solidFill>
                  <a:schemeClr val="accent1"/>
                </a:solidFill>
                <a:latin typeface="Times New Roman" panose="02020603050405020304" pitchFamily="18" charset="0"/>
                <a:cs typeface="Times New Roman" panose="02020603050405020304" pitchFamily="18" charset="0"/>
              </a:rPr>
              <a:t>                                sentiment analysis.</a:t>
            </a: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CAB9-DE1A-1E4A-948B-2033E22E3056}"/>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Algorithms Used</a:t>
            </a:r>
            <a:endParaRPr lang="en-IN" dirty="0"/>
          </a:p>
        </p:txBody>
      </p:sp>
      <p:sp>
        <p:nvSpPr>
          <p:cNvPr id="3" name="Content Placeholder 2">
            <a:extLst>
              <a:ext uri="{FF2B5EF4-FFF2-40B4-BE49-F238E27FC236}">
                <a16:creationId xmlns:a16="http://schemas.microsoft.com/office/drawing/2014/main" id="{087BCB08-089E-2714-B3E5-EB84ED1F2373}"/>
              </a:ext>
            </a:extLst>
          </p:cNvPr>
          <p:cNvSpPr>
            <a:spLocks noGrp="1"/>
          </p:cNvSpPr>
          <p:nvPr>
            <p:ph idx="1"/>
          </p:nvPr>
        </p:nvSpPr>
        <p:spPr>
          <a:xfrm>
            <a:off x="457200" y="1600200"/>
            <a:ext cx="8458200" cy="4525963"/>
          </a:xfrm>
        </p:spPr>
        <p:txBody>
          <a:bodyPr>
            <a:normAutofit/>
          </a:bodyPr>
          <a:lstStyle/>
          <a:p>
            <a:r>
              <a:rPr lang="en-IN" sz="1800" b="1" dirty="0">
                <a:solidFill>
                  <a:schemeClr val="accent1"/>
                </a:solidFill>
                <a:latin typeface="Times New Roman" panose="02020603050405020304" pitchFamily="18" charset="0"/>
                <a:cs typeface="Times New Roman" panose="02020603050405020304" pitchFamily="18" charset="0"/>
              </a:rPr>
              <a:t>Naive Bayes Classifier (</a:t>
            </a:r>
            <a:r>
              <a:rPr lang="en-IN" sz="1800" b="1" dirty="0" err="1">
                <a:solidFill>
                  <a:schemeClr val="accent1"/>
                </a:solidFill>
                <a:latin typeface="Times New Roman" panose="02020603050405020304" pitchFamily="18" charset="0"/>
                <a:cs typeface="Times New Roman" panose="02020603050405020304" pitchFamily="18" charset="0"/>
              </a:rPr>
              <a:t>MultinomialNB</a:t>
            </a:r>
            <a:r>
              <a:rPr lang="en-IN" sz="1800" b="1" dirty="0">
                <a:solidFill>
                  <a:schemeClr val="accent1"/>
                </a:solidFill>
                <a:latin typeface="Times New Roman" panose="02020603050405020304" pitchFamily="18" charset="0"/>
                <a:cs typeface="Times New Roman" panose="02020603050405020304" pitchFamily="18" charset="0"/>
              </a:rPr>
              <a:t>)</a:t>
            </a:r>
            <a:endParaRPr lang="en-IN" sz="1800" dirty="0">
              <a:solidFill>
                <a:schemeClr val="accent1"/>
              </a:solidFill>
              <a:latin typeface="Times New Roman" panose="02020603050405020304" pitchFamily="18" charset="0"/>
              <a:cs typeface="Times New Roman" panose="02020603050405020304" pitchFamily="18" charset="0"/>
            </a:endParaRPr>
          </a:p>
          <a:p>
            <a:pPr marL="0" indent="0">
              <a:buNone/>
            </a:pPr>
            <a:r>
              <a:rPr lang="en-IN" sz="1800" b="1" dirty="0">
                <a:solidFill>
                  <a:schemeClr val="accent1"/>
                </a:solidFill>
                <a:latin typeface="Times New Roman" panose="02020603050405020304" pitchFamily="18" charset="0"/>
                <a:cs typeface="Times New Roman" panose="02020603050405020304" pitchFamily="18" charset="0"/>
              </a:rPr>
              <a:t>      Purpose</a:t>
            </a:r>
            <a:r>
              <a:rPr lang="en-IN" sz="1800" dirty="0">
                <a:solidFill>
                  <a:schemeClr val="accent1"/>
                </a:solidFill>
                <a:latin typeface="Times New Roman" panose="02020603050405020304" pitchFamily="18" charset="0"/>
                <a:cs typeface="Times New Roman" panose="02020603050405020304" pitchFamily="18" charset="0"/>
              </a:rPr>
              <a:t>: A probabilistic classifier based on applying Bayes' theorem with strong  </a:t>
            </a:r>
          </a:p>
          <a:p>
            <a:pPr marL="0" indent="0">
              <a:buNone/>
            </a:pPr>
            <a:r>
              <a:rPr lang="en-IN" sz="1800" dirty="0">
                <a:solidFill>
                  <a:schemeClr val="accent1"/>
                </a:solidFill>
                <a:latin typeface="Times New Roman" panose="02020603050405020304" pitchFamily="18" charset="0"/>
                <a:cs typeface="Times New Roman" panose="02020603050405020304" pitchFamily="18" charset="0"/>
              </a:rPr>
              <a:t>                      (naive) independence assumptions between the features.</a:t>
            </a:r>
          </a:p>
          <a:p>
            <a:pPr marL="0" indent="0">
              <a:buNone/>
            </a:pPr>
            <a:r>
              <a:rPr lang="en-IN" sz="1800" b="1" dirty="0">
                <a:solidFill>
                  <a:schemeClr val="accent1"/>
                </a:solidFill>
                <a:latin typeface="Times New Roman" panose="02020603050405020304" pitchFamily="18" charset="0"/>
                <a:cs typeface="Times New Roman" panose="02020603050405020304" pitchFamily="18" charset="0"/>
              </a:rPr>
              <a:t>      Usage</a:t>
            </a:r>
            <a:r>
              <a:rPr lang="en-IN" sz="1800" dirty="0">
                <a:solidFill>
                  <a:schemeClr val="accent1"/>
                </a:solidFill>
                <a:latin typeface="Times New Roman" panose="02020603050405020304" pitchFamily="18" charset="0"/>
                <a:cs typeface="Times New Roman" panose="02020603050405020304" pitchFamily="18" charset="0"/>
              </a:rPr>
              <a:t>: The core machine learning algorithm used for training the sentiment  </a:t>
            </a:r>
          </a:p>
          <a:p>
            <a:pPr marL="0" indent="0">
              <a:buNone/>
            </a:pPr>
            <a:r>
              <a:rPr lang="en-IN" sz="1800" dirty="0">
                <a:solidFill>
                  <a:schemeClr val="accent1"/>
                </a:solidFill>
                <a:latin typeface="Times New Roman" panose="02020603050405020304" pitchFamily="18" charset="0"/>
                <a:cs typeface="Times New Roman" panose="02020603050405020304" pitchFamily="18" charset="0"/>
              </a:rPr>
              <a:t>                    analysis model.</a:t>
            </a: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a:p>
            <a:r>
              <a:rPr lang="en-US" sz="1800" b="1" dirty="0">
                <a:solidFill>
                  <a:schemeClr val="accent1"/>
                </a:solidFill>
                <a:latin typeface="Times New Roman" panose="02020603050405020304" pitchFamily="18" charset="0"/>
                <a:cs typeface="Times New Roman" panose="02020603050405020304" pitchFamily="18" charset="0"/>
              </a:rPr>
              <a:t>TF-IDF Vectorization (</a:t>
            </a:r>
            <a:r>
              <a:rPr lang="en-US" sz="1800" b="1" dirty="0" err="1">
                <a:solidFill>
                  <a:schemeClr val="accent1"/>
                </a:solidFill>
                <a:latin typeface="Times New Roman" panose="02020603050405020304" pitchFamily="18" charset="0"/>
                <a:cs typeface="Times New Roman" panose="02020603050405020304" pitchFamily="18" charset="0"/>
              </a:rPr>
              <a:t>TfidfVectorizer</a:t>
            </a:r>
            <a:r>
              <a:rPr lang="en-US" sz="1800" b="1" dirty="0">
                <a:solidFill>
                  <a:schemeClr val="accent1"/>
                </a:solidFill>
                <a:latin typeface="Times New Roman" panose="02020603050405020304" pitchFamily="18" charset="0"/>
                <a:cs typeface="Times New Roman" panose="02020603050405020304" pitchFamily="18" charset="0"/>
              </a:rPr>
              <a:t>)</a:t>
            </a:r>
            <a:endParaRPr lang="en-US" sz="18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1800" b="1" dirty="0">
                <a:solidFill>
                  <a:schemeClr val="accent1"/>
                </a:solidFill>
                <a:latin typeface="Times New Roman" panose="02020603050405020304" pitchFamily="18" charset="0"/>
                <a:cs typeface="Times New Roman" panose="02020603050405020304" pitchFamily="18" charset="0"/>
              </a:rPr>
              <a:t>      Purpose</a:t>
            </a:r>
            <a:r>
              <a:rPr lang="en-US" sz="1800" dirty="0">
                <a:solidFill>
                  <a:schemeClr val="accent1"/>
                </a:solidFill>
                <a:latin typeface="Times New Roman" panose="02020603050405020304" pitchFamily="18" charset="0"/>
                <a:cs typeface="Times New Roman" panose="02020603050405020304" pitchFamily="18" charset="0"/>
              </a:rPr>
              <a:t>: To convert the text data into numerical feature vectors. TF-IDF stands for  </a:t>
            </a:r>
          </a:p>
          <a:p>
            <a:pPr marL="0" indent="0">
              <a:buNone/>
            </a:pPr>
            <a:r>
              <a:rPr lang="en-US" sz="1800" dirty="0">
                <a:solidFill>
                  <a:schemeClr val="accent1"/>
                </a:solidFill>
                <a:latin typeface="Times New Roman" panose="02020603050405020304" pitchFamily="18" charset="0"/>
                <a:cs typeface="Times New Roman" panose="02020603050405020304" pitchFamily="18" charset="0"/>
              </a:rPr>
              <a:t>                      Term Frequency-Inverse Document Frequency, a statistical measure used to</a:t>
            </a:r>
          </a:p>
          <a:p>
            <a:pPr marL="0" indent="0">
              <a:buNone/>
            </a:pPr>
            <a:r>
              <a:rPr lang="en-US" sz="1800" dirty="0">
                <a:solidFill>
                  <a:schemeClr val="accent1"/>
                </a:solidFill>
                <a:latin typeface="Times New Roman" panose="02020603050405020304" pitchFamily="18" charset="0"/>
                <a:cs typeface="Times New Roman" panose="02020603050405020304" pitchFamily="18" charset="0"/>
              </a:rPr>
              <a:t>                      evaluate the importance of a word in a document relative to a collection of  </a:t>
            </a:r>
          </a:p>
          <a:p>
            <a:pPr marL="0" indent="0">
              <a:buNone/>
            </a:pPr>
            <a:r>
              <a:rPr lang="en-US" sz="1800" dirty="0">
                <a:solidFill>
                  <a:schemeClr val="accent1"/>
                </a:solidFill>
                <a:latin typeface="Times New Roman" panose="02020603050405020304" pitchFamily="18" charset="0"/>
                <a:cs typeface="Times New Roman" panose="02020603050405020304" pitchFamily="18" charset="0"/>
              </a:rPr>
              <a:t>                      documents (corpus).</a:t>
            </a:r>
          </a:p>
          <a:p>
            <a:pPr marL="0" indent="0">
              <a:buNone/>
            </a:pPr>
            <a:r>
              <a:rPr lang="en-US" sz="1800" b="1" dirty="0">
                <a:solidFill>
                  <a:schemeClr val="accent1"/>
                </a:solidFill>
                <a:latin typeface="Times New Roman" panose="02020603050405020304" pitchFamily="18" charset="0"/>
                <a:cs typeface="Times New Roman" panose="02020603050405020304" pitchFamily="18" charset="0"/>
              </a:rPr>
              <a:t>      Usage</a:t>
            </a:r>
            <a:r>
              <a:rPr lang="en-US" sz="1800" dirty="0">
                <a:solidFill>
                  <a:schemeClr val="accent1"/>
                </a:solidFill>
                <a:latin typeface="Times New Roman" panose="02020603050405020304" pitchFamily="18" charset="0"/>
                <a:cs typeface="Times New Roman" panose="02020603050405020304" pitchFamily="18" charset="0"/>
              </a:rPr>
              <a:t>: For transforming the input text data into a form suitable for machine  </a:t>
            </a:r>
          </a:p>
          <a:p>
            <a:pPr marL="0" indent="0">
              <a:buNone/>
            </a:pPr>
            <a:r>
              <a:rPr lang="en-US" sz="1800" dirty="0">
                <a:solidFill>
                  <a:schemeClr val="accent1"/>
                </a:solidFill>
                <a:latin typeface="Times New Roman" panose="02020603050405020304" pitchFamily="18" charset="0"/>
                <a:cs typeface="Times New Roman" panose="02020603050405020304" pitchFamily="18" charset="0"/>
              </a:rPr>
              <a:t>                  learning models.</a:t>
            </a:r>
          </a:p>
          <a:p>
            <a:pPr marL="0" indent="0">
              <a:buNone/>
            </a:pPr>
            <a:endParaRPr lang="en-IN" sz="1800" dirty="0">
              <a:solidFill>
                <a:schemeClr val="accent1"/>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2307AEA0-C6CD-52CA-F0D9-3D7DE9009592}"/>
              </a:ext>
            </a:extLst>
          </p:cNvPr>
          <p:cNvSpPr>
            <a:spLocks noGrp="1"/>
          </p:cNvSpPr>
          <p:nvPr>
            <p:ph type="ftr" sz="quarter" idx="11"/>
          </p:nvPr>
        </p:nvSpPr>
        <p:spPr/>
        <p:txBody>
          <a:bodyPr/>
          <a:lstStyle/>
          <a:p>
            <a:r>
              <a:rPr lang="en-US"/>
              <a:t>Department of CSE(AIML)     A.Y. 2023-2024</a:t>
            </a:r>
          </a:p>
        </p:txBody>
      </p:sp>
      <p:sp>
        <p:nvSpPr>
          <p:cNvPr id="5" name="Slide Number Placeholder 4">
            <a:extLst>
              <a:ext uri="{FF2B5EF4-FFF2-40B4-BE49-F238E27FC236}">
                <a16:creationId xmlns:a16="http://schemas.microsoft.com/office/drawing/2014/main" id="{EB038E16-7D36-A33F-D2E5-7B1EEAC8B33C}"/>
              </a:ext>
            </a:extLst>
          </p:cNvPr>
          <p:cNvSpPr>
            <a:spLocks noGrp="1"/>
          </p:cNvSpPr>
          <p:nvPr>
            <p:ph type="sldNum" sz="quarter" idx="12"/>
          </p:nvPr>
        </p:nvSpPr>
        <p:spPr/>
        <p:txBody>
          <a:bodyPr/>
          <a:lstStyle/>
          <a:p>
            <a:fld id="{CDFDE7E7-3C77-4BFA-8EA9-8C1C99DA3BB1}" type="slidenum">
              <a:rPr lang="en-US" smtClean="0"/>
              <a:pPr/>
              <a:t>4</a:t>
            </a:fld>
            <a:endParaRPr lang="en-US"/>
          </a:p>
        </p:txBody>
      </p:sp>
      <p:pic>
        <p:nvPicPr>
          <p:cNvPr id="6" name="Content Placeholder 4" descr="Ngit logo.PNG">
            <a:extLst>
              <a:ext uri="{FF2B5EF4-FFF2-40B4-BE49-F238E27FC236}">
                <a16:creationId xmlns:a16="http://schemas.microsoft.com/office/drawing/2014/main" id="{6DDEB531-3E23-F227-C303-7B0917813E7A}"/>
              </a:ext>
            </a:extLst>
          </p:cNvPr>
          <p:cNvPicPr>
            <a:picLocks noChangeAspect="1"/>
          </p:cNvPicPr>
          <p:nvPr/>
        </p:nvPicPr>
        <p:blipFill>
          <a:blip r:embed="rId2"/>
          <a:stretch>
            <a:fillRect/>
          </a:stretch>
        </p:blipFill>
        <p:spPr>
          <a:xfrm>
            <a:off x="0" y="0"/>
            <a:ext cx="933580" cy="847843"/>
          </a:xfrm>
          <a:prstGeom prst="rect">
            <a:avLst/>
          </a:prstGeom>
        </p:spPr>
      </p:pic>
    </p:spTree>
    <p:extLst>
      <p:ext uri="{BB962C8B-B14F-4D97-AF65-F5344CB8AC3E}">
        <p14:creationId xmlns:p14="http://schemas.microsoft.com/office/powerpoint/2010/main" val="254282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lstStyle/>
          <a:p>
            <a:r>
              <a:rPr lang="en-US" dirty="0">
                <a:solidFill>
                  <a:schemeClr val="tx2"/>
                </a:solidFill>
                <a:latin typeface="Times New Roman" panose="02020603050405020304" pitchFamily="18" charset="0"/>
                <a:cs typeface="Times New Roman" panose="02020603050405020304" pitchFamily="18" charset="0"/>
              </a:rPr>
              <a:t>Execution Link</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5</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fontScale="90000"/>
          </a:bodyPr>
          <a:lstStyle/>
          <a:p>
            <a:r>
              <a:rPr lang="en-US" dirty="0">
                <a:solidFill>
                  <a:schemeClr val="tx2"/>
                </a:solidFill>
                <a:latin typeface="Times New Roman" panose="02020603050405020304" pitchFamily="18" charset="0"/>
                <a:cs typeface="Times New Roman" panose="02020603050405020304" pitchFamily="18" charset="0"/>
              </a:rPr>
              <a:t>Output Screenshots </a:t>
            </a:r>
            <a:br>
              <a:rPr lang="en-US" dirty="0"/>
            </a:br>
            <a:r>
              <a:rPr lang="en-US" dirty="0"/>
              <a:t>(</a:t>
            </a:r>
            <a:r>
              <a:rPr lang="en-US" dirty="0" err="1"/>
              <a:t>e.g</a:t>
            </a:r>
            <a:r>
              <a:rPr lang="en-US" dirty="0"/>
              <a:t> matrix or plots)</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6</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pic>
        <p:nvPicPr>
          <p:cNvPr id="7" name="Picture 6">
            <a:extLst>
              <a:ext uri="{FF2B5EF4-FFF2-40B4-BE49-F238E27FC236}">
                <a16:creationId xmlns:a16="http://schemas.microsoft.com/office/drawing/2014/main" id="{7B081138-C923-CF7C-262B-B46844480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285"/>
            <a:ext cx="9144000" cy="5677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fontScale="90000"/>
          </a:bodyPr>
          <a:lstStyle/>
          <a:p>
            <a:r>
              <a:rPr lang="en-US" dirty="0">
                <a:solidFill>
                  <a:schemeClr val="tx2"/>
                </a:solidFill>
                <a:latin typeface="Times New Roman" panose="02020603050405020304" pitchFamily="18" charset="0"/>
                <a:cs typeface="Times New Roman" panose="02020603050405020304" pitchFamily="18" charset="0"/>
              </a:rPr>
              <a:t>Output Screenshots </a:t>
            </a:r>
            <a:br>
              <a:rPr lang="en-US" dirty="0"/>
            </a:br>
            <a:r>
              <a:rPr lang="en-US" dirty="0"/>
              <a:t>(</a:t>
            </a:r>
            <a:r>
              <a:rPr lang="en-US" dirty="0" err="1"/>
              <a:t>e.g</a:t>
            </a:r>
            <a:r>
              <a:rPr lang="en-US" dirty="0"/>
              <a:t> matrix or plots)</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7</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pic>
        <p:nvPicPr>
          <p:cNvPr id="3" name="Picture 2">
            <a:extLst>
              <a:ext uri="{FF2B5EF4-FFF2-40B4-BE49-F238E27FC236}">
                <a16:creationId xmlns:a16="http://schemas.microsoft.com/office/drawing/2014/main" id="{BD07EFD9-6BBE-6154-93CE-FD7F952BB6F7}"/>
              </a:ext>
            </a:extLst>
          </p:cNvPr>
          <p:cNvPicPr>
            <a:picLocks noChangeAspect="1"/>
          </p:cNvPicPr>
          <p:nvPr/>
        </p:nvPicPr>
        <p:blipFill>
          <a:blip r:embed="rId3"/>
          <a:stretch>
            <a:fillRect/>
          </a:stretch>
        </p:blipFill>
        <p:spPr>
          <a:xfrm>
            <a:off x="0" y="685800"/>
            <a:ext cx="9144000" cy="52628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838200"/>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Advantages</a:t>
            </a:r>
          </a:p>
        </p:txBody>
      </p:sp>
      <p:pic>
        <p:nvPicPr>
          <p:cNvPr id="5" name="Content Placeholder 4" descr="Ngit logo.PNG"/>
          <p:cNvPicPr>
            <a:picLocks noGrp="1" noChangeAspect="1"/>
          </p:cNvPicPr>
          <p:nvPr>
            <p:ph idx="1"/>
          </p:nvPr>
        </p:nvPicPr>
        <p:blipFill>
          <a:blip r:embed="rId2"/>
          <a:stretch>
            <a:fillRect/>
          </a:stretch>
        </p:blipFill>
        <p:spPr>
          <a:xfrm>
            <a:off x="0" y="0"/>
            <a:ext cx="933580" cy="847843"/>
          </a:xfrm>
        </p:spPr>
      </p:pic>
      <p:sp>
        <p:nvSpPr>
          <p:cNvPr id="4" name="Slide Number Placeholder 3"/>
          <p:cNvSpPr>
            <a:spLocks noGrp="1"/>
          </p:cNvSpPr>
          <p:nvPr>
            <p:ph type="sldNum" sz="quarter" idx="12"/>
          </p:nvPr>
        </p:nvSpPr>
        <p:spPr/>
        <p:txBody>
          <a:bodyPr/>
          <a:lstStyle/>
          <a:p>
            <a:fld id="{CDFDE7E7-3C77-4BFA-8EA9-8C1C99DA3BB1}" type="slidenum">
              <a:rPr lang="en-US" smtClean="0"/>
              <a:pPr/>
              <a:t>8</a:t>
            </a:fld>
            <a:endParaRPr lang="en-US"/>
          </a:p>
        </p:txBody>
      </p:sp>
      <p:sp>
        <p:nvSpPr>
          <p:cNvPr id="6" name="Footer Placeholder 5"/>
          <p:cNvSpPr>
            <a:spLocks noGrp="1"/>
          </p:cNvSpPr>
          <p:nvPr>
            <p:ph type="ftr" sz="quarter" idx="11"/>
          </p:nvPr>
        </p:nvSpPr>
        <p:spPr/>
        <p:txBody>
          <a:bodyPr/>
          <a:lstStyle/>
          <a:p>
            <a:r>
              <a:rPr lang="en-US"/>
              <a:t>Department of CSE(AIML)     A.Y. 2023-2024</a:t>
            </a:r>
          </a:p>
        </p:txBody>
      </p:sp>
      <p:sp>
        <p:nvSpPr>
          <p:cNvPr id="7" name="TextBox 6">
            <a:extLst>
              <a:ext uri="{FF2B5EF4-FFF2-40B4-BE49-F238E27FC236}">
                <a16:creationId xmlns:a16="http://schemas.microsoft.com/office/drawing/2014/main" id="{AF1FC999-4971-0D0D-121C-B2A127F3B06C}"/>
              </a:ext>
            </a:extLst>
          </p:cNvPr>
          <p:cNvSpPr txBox="1"/>
          <p:nvPr/>
        </p:nvSpPr>
        <p:spPr>
          <a:xfrm>
            <a:off x="457200" y="1584799"/>
            <a:ext cx="8229600" cy="5078313"/>
          </a:xfrm>
          <a:prstGeom prst="rect">
            <a:avLst/>
          </a:prstGeom>
          <a:noFill/>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1. Real-Time Analysis:</a:t>
            </a:r>
          </a:p>
          <a:p>
            <a:r>
              <a:rPr lang="en-US" dirty="0">
                <a:solidFill>
                  <a:schemeClr val="accent1"/>
                </a:solidFill>
                <a:latin typeface="Times New Roman" panose="02020603050405020304" pitchFamily="18" charset="0"/>
                <a:cs typeface="Times New Roman" panose="02020603050405020304" pitchFamily="18" charset="0"/>
              </a:rPr>
              <a:t>   -&gt;With the </a:t>
            </a:r>
            <a:r>
              <a:rPr lang="en-US" dirty="0" err="1">
                <a:solidFill>
                  <a:schemeClr val="accent1"/>
                </a:solidFill>
                <a:latin typeface="Times New Roman" panose="02020603050405020304" pitchFamily="18" charset="0"/>
                <a:cs typeface="Times New Roman" panose="02020603050405020304" pitchFamily="18" charset="0"/>
              </a:rPr>
              <a:t>Streamlit</a:t>
            </a:r>
            <a:r>
              <a:rPr lang="en-US" dirty="0">
                <a:solidFill>
                  <a:schemeClr val="accent1"/>
                </a:solidFill>
                <a:latin typeface="Times New Roman" panose="02020603050405020304" pitchFamily="18" charset="0"/>
                <a:cs typeface="Times New Roman" panose="02020603050405020304" pitchFamily="18" charset="0"/>
              </a:rPr>
              <a:t> app, users can get real-time sentiment analysis of text inputs,</a:t>
            </a:r>
          </a:p>
          <a:p>
            <a:r>
              <a:rPr lang="en-US" dirty="0">
                <a:solidFill>
                  <a:schemeClr val="accent1"/>
                </a:solidFill>
                <a:latin typeface="Times New Roman" panose="02020603050405020304" pitchFamily="18" charset="0"/>
                <a:cs typeface="Times New Roman" panose="02020603050405020304" pitchFamily="18" charset="0"/>
              </a:rPr>
              <a:t>       which is useful for live monitoring and decision-making.</a:t>
            </a:r>
          </a:p>
          <a:p>
            <a:endParaRPr lang="en-US" dirty="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2. Improved Decision Making:</a:t>
            </a:r>
          </a:p>
          <a:p>
            <a:r>
              <a:rPr lang="en-US" dirty="0">
                <a:solidFill>
                  <a:schemeClr val="accent1"/>
                </a:solidFill>
                <a:latin typeface="Times New Roman" panose="02020603050405020304" pitchFamily="18" charset="0"/>
                <a:cs typeface="Times New Roman" panose="02020603050405020304" pitchFamily="18" charset="0"/>
              </a:rPr>
              <a:t>  -&gt; Businesses and individuals can make data-driven decisions based on the sentiment</a:t>
            </a:r>
          </a:p>
          <a:p>
            <a:r>
              <a:rPr lang="en-US" dirty="0">
                <a:solidFill>
                  <a:schemeClr val="accent1"/>
                </a:solidFill>
                <a:latin typeface="Times New Roman" panose="02020603050405020304" pitchFamily="18" charset="0"/>
                <a:cs typeface="Times New Roman" panose="02020603050405020304" pitchFamily="18" charset="0"/>
              </a:rPr>
              <a:t>       analysis results, enhancing customer satisfaction and engagement strategies.</a:t>
            </a:r>
          </a:p>
          <a:p>
            <a:endParaRPr lang="en-US" dirty="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3. Customizable and Extensible:</a:t>
            </a:r>
          </a:p>
          <a:p>
            <a:r>
              <a:rPr lang="en-US" dirty="0">
                <a:solidFill>
                  <a:schemeClr val="accent1"/>
                </a:solidFill>
                <a:latin typeface="Times New Roman" panose="02020603050405020304" pitchFamily="18" charset="0"/>
                <a:cs typeface="Times New Roman" panose="02020603050405020304" pitchFamily="18" charset="0"/>
              </a:rPr>
              <a:t>  -&gt; The project is built using Python and popular libraries, making it easy to</a:t>
            </a:r>
          </a:p>
          <a:p>
            <a:r>
              <a:rPr lang="en-US" dirty="0">
                <a:solidFill>
                  <a:schemeClr val="accent1"/>
                </a:solidFill>
                <a:latin typeface="Times New Roman" panose="02020603050405020304" pitchFamily="18" charset="0"/>
                <a:cs typeface="Times New Roman" panose="02020603050405020304" pitchFamily="18" charset="0"/>
              </a:rPr>
              <a:t>       customize and extend for specific use cases or to improve model accuracy.</a:t>
            </a:r>
          </a:p>
          <a:p>
            <a:endParaRPr lang="en-US" dirty="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4. Educational Value:</a:t>
            </a:r>
          </a:p>
          <a:p>
            <a:r>
              <a:rPr lang="en-US" dirty="0">
                <a:solidFill>
                  <a:schemeClr val="accent1"/>
                </a:solidFill>
                <a:latin typeface="Times New Roman" panose="02020603050405020304" pitchFamily="18" charset="0"/>
                <a:cs typeface="Times New Roman" panose="02020603050405020304" pitchFamily="18" charset="0"/>
              </a:rPr>
              <a:t>   -&gt;  The project serves as a great learning opportunity for understanding natural</a:t>
            </a:r>
          </a:p>
          <a:p>
            <a:r>
              <a:rPr lang="en-US" dirty="0">
                <a:solidFill>
                  <a:schemeClr val="accent1"/>
                </a:solidFill>
                <a:latin typeface="Times New Roman" panose="02020603050405020304" pitchFamily="18" charset="0"/>
                <a:cs typeface="Times New Roman" panose="02020603050405020304" pitchFamily="18" charset="0"/>
              </a:rPr>
              <a:t>         language processing (NLP), machine learning, and model deployment.</a:t>
            </a:r>
          </a:p>
          <a:p>
            <a:endParaRPr lang="en-US" dirty="0"/>
          </a:p>
          <a:p>
            <a:endParaRPr lang="en-US" dirty="0"/>
          </a:p>
          <a:p>
            <a:r>
              <a:rPr lang="en-US" dirty="0"/>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B4FB-62BC-FE7E-4886-D2DCAF95F94C}"/>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Disadvantages</a:t>
            </a:r>
            <a:endParaRPr lang="en-IN" dirty="0"/>
          </a:p>
        </p:txBody>
      </p:sp>
      <p:sp>
        <p:nvSpPr>
          <p:cNvPr id="3" name="Content Placeholder 2">
            <a:extLst>
              <a:ext uri="{FF2B5EF4-FFF2-40B4-BE49-F238E27FC236}">
                <a16:creationId xmlns:a16="http://schemas.microsoft.com/office/drawing/2014/main" id="{C3069158-47B0-1BEB-9721-C6718F943883}"/>
              </a:ext>
            </a:extLst>
          </p:cNvPr>
          <p:cNvSpPr>
            <a:spLocks noGrp="1"/>
          </p:cNvSpPr>
          <p:nvPr>
            <p:ph idx="1"/>
          </p:nvPr>
        </p:nvSpPr>
        <p:spPr>
          <a:xfrm>
            <a:off x="457200" y="1600200"/>
            <a:ext cx="9067800" cy="4525963"/>
          </a:xfrm>
        </p:spPr>
        <p:txBody>
          <a:bodyPr>
            <a:normAutofit fontScale="55000" lnSpcReduction="20000"/>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1. Limited to Text Data:</a:t>
            </a:r>
          </a:p>
          <a:p>
            <a:pPr marL="0" indent="0">
              <a:buNone/>
            </a:pPr>
            <a:r>
              <a:rPr lang="en-US" dirty="0">
                <a:solidFill>
                  <a:schemeClr val="accent1"/>
                </a:solidFill>
                <a:latin typeface="Times New Roman" panose="02020603050405020304" pitchFamily="18" charset="0"/>
                <a:cs typeface="Times New Roman" panose="02020603050405020304" pitchFamily="18" charset="0"/>
              </a:rPr>
              <a:t>  -&gt; The model can only analyze text data, which means it cannot be used </a:t>
            </a:r>
            <a:r>
              <a:rPr lang="en-US" dirty="0" err="1">
                <a:solidFill>
                  <a:schemeClr val="accent1"/>
                </a:solidFill>
                <a:latin typeface="Times New Roman" panose="02020603050405020304" pitchFamily="18" charset="0"/>
                <a:cs typeface="Times New Roman" panose="02020603050405020304" pitchFamily="18" charset="0"/>
              </a:rPr>
              <a:t>forother</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        types of data like images or videos without significant modifications.</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2. Accuracy Depends on Data Quality:</a:t>
            </a:r>
          </a:p>
          <a:p>
            <a:pPr marL="0" indent="0">
              <a:buNone/>
            </a:pPr>
            <a:r>
              <a:rPr lang="en-US" dirty="0">
                <a:solidFill>
                  <a:schemeClr val="accent1"/>
                </a:solidFill>
                <a:latin typeface="Times New Roman" panose="02020603050405020304" pitchFamily="18" charset="0"/>
                <a:cs typeface="Times New Roman" panose="02020603050405020304" pitchFamily="18" charset="0"/>
              </a:rPr>
              <a:t>   -&gt; The accuracy of the model is highly dependent on the quality and</a:t>
            </a:r>
          </a:p>
          <a:p>
            <a:pPr marL="0" indent="0">
              <a:buNone/>
            </a:pPr>
            <a:r>
              <a:rPr lang="en-US" dirty="0">
                <a:solidFill>
                  <a:schemeClr val="accent1"/>
                </a:solidFill>
                <a:latin typeface="Times New Roman" panose="02020603050405020304" pitchFamily="18" charset="0"/>
                <a:cs typeface="Times New Roman" panose="02020603050405020304" pitchFamily="18" charset="0"/>
              </a:rPr>
              <a:t>        representativeness of the training data. Poor quality data can lead to </a:t>
            </a:r>
          </a:p>
          <a:p>
            <a:pPr marL="0" indent="0">
              <a:buNone/>
            </a:pPr>
            <a:r>
              <a:rPr lang="en-US" dirty="0">
                <a:solidFill>
                  <a:schemeClr val="accent1"/>
                </a:solidFill>
                <a:latin typeface="Times New Roman" panose="02020603050405020304" pitchFamily="18" charset="0"/>
                <a:cs typeface="Times New Roman" panose="02020603050405020304" pitchFamily="18" charset="0"/>
              </a:rPr>
              <a:t>        inaccurate predictions.</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3. Handling Sarcasm and Nuances:</a:t>
            </a:r>
          </a:p>
          <a:p>
            <a:pPr marL="0" indent="0">
              <a:buNone/>
            </a:pPr>
            <a:r>
              <a:rPr lang="en-US" dirty="0">
                <a:solidFill>
                  <a:schemeClr val="accent1"/>
                </a:solidFill>
                <a:latin typeface="Times New Roman" panose="02020603050405020304" pitchFamily="18" charset="0"/>
                <a:cs typeface="Times New Roman" panose="02020603050405020304" pitchFamily="18" charset="0"/>
              </a:rPr>
              <a:t>    -&gt;Sentiment analysis models often struggle with detecting sarcasm, irony, and</a:t>
            </a:r>
          </a:p>
          <a:p>
            <a:pPr marL="0" indent="0">
              <a:buNone/>
            </a:pPr>
            <a:r>
              <a:rPr lang="en-US" dirty="0">
                <a:solidFill>
                  <a:schemeClr val="accent1"/>
                </a:solidFill>
                <a:latin typeface="Times New Roman" panose="02020603050405020304" pitchFamily="18" charset="0"/>
                <a:cs typeface="Times New Roman" panose="02020603050405020304" pitchFamily="18" charset="0"/>
              </a:rPr>
              <a:t>        nuanced expressions, which can lead to misclassification of sentiments.</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4. Language and Domain Limitations:</a:t>
            </a:r>
          </a:p>
          <a:p>
            <a:pPr marL="0" indent="0">
              <a:buNone/>
            </a:pPr>
            <a:r>
              <a:rPr lang="en-US" dirty="0">
                <a:solidFill>
                  <a:schemeClr val="accent1"/>
                </a:solidFill>
                <a:latin typeface="Times New Roman" panose="02020603050405020304" pitchFamily="18" charset="0"/>
                <a:cs typeface="Times New Roman" panose="02020603050405020304" pitchFamily="18" charset="0"/>
              </a:rPr>
              <a:t>     -&gt;The model is trained on English text and may not perform well on texts in other</a:t>
            </a:r>
          </a:p>
          <a:p>
            <a:pPr marL="0" indent="0">
              <a:buNone/>
            </a:pPr>
            <a:r>
              <a:rPr lang="en-US" dirty="0">
                <a:solidFill>
                  <a:schemeClr val="accent1"/>
                </a:solidFill>
                <a:latin typeface="Times New Roman" panose="02020603050405020304" pitchFamily="18" charset="0"/>
                <a:cs typeface="Times New Roman" panose="02020603050405020304" pitchFamily="18" charset="0"/>
              </a:rPr>
              <a:t>        languages or from different domains without retraining on relevant datasets.</a:t>
            </a:r>
          </a:p>
          <a:p>
            <a:endParaRPr lang="en-IN" dirty="0"/>
          </a:p>
        </p:txBody>
      </p:sp>
      <p:sp>
        <p:nvSpPr>
          <p:cNvPr id="4" name="Footer Placeholder 3">
            <a:extLst>
              <a:ext uri="{FF2B5EF4-FFF2-40B4-BE49-F238E27FC236}">
                <a16:creationId xmlns:a16="http://schemas.microsoft.com/office/drawing/2014/main" id="{7DC63A2E-34BF-A05D-38C0-CDF0349EC936}"/>
              </a:ext>
            </a:extLst>
          </p:cNvPr>
          <p:cNvSpPr>
            <a:spLocks noGrp="1"/>
          </p:cNvSpPr>
          <p:nvPr>
            <p:ph type="ftr" sz="quarter" idx="11"/>
          </p:nvPr>
        </p:nvSpPr>
        <p:spPr/>
        <p:txBody>
          <a:bodyPr/>
          <a:lstStyle/>
          <a:p>
            <a:r>
              <a:rPr lang="en-US"/>
              <a:t>Department of CSE(AIML)     A.Y. 2023-2024</a:t>
            </a:r>
          </a:p>
        </p:txBody>
      </p:sp>
      <p:sp>
        <p:nvSpPr>
          <p:cNvPr id="5" name="Slide Number Placeholder 4">
            <a:extLst>
              <a:ext uri="{FF2B5EF4-FFF2-40B4-BE49-F238E27FC236}">
                <a16:creationId xmlns:a16="http://schemas.microsoft.com/office/drawing/2014/main" id="{B7CB0C70-3406-E528-EC32-93342552B1F5}"/>
              </a:ext>
            </a:extLst>
          </p:cNvPr>
          <p:cNvSpPr>
            <a:spLocks noGrp="1"/>
          </p:cNvSpPr>
          <p:nvPr>
            <p:ph type="sldNum" sz="quarter" idx="12"/>
          </p:nvPr>
        </p:nvSpPr>
        <p:spPr/>
        <p:txBody>
          <a:bodyPr/>
          <a:lstStyle/>
          <a:p>
            <a:fld id="{CDFDE7E7-3C77-4BFA-8EA9-8C1C99DA3BB1}" type="slidenum">
              <a:rPr lang="en-US" smtClean="0"/>
              <a:pPr/>
              <a:t>9</a:t>
            </a:fld>
            <a:endParaRPr lang="en-US"/>
          </a:p>
        </p:txBody>
      </p:sp>
      <p:pic>
        <p:nvPicPr>
          <p:cNvPr id="6" name="Content Placeholder 4" descr="Ngit logo.PNG">
            <a:extLst>
              <a:ext uri="{FF2B5EF4-FFF2-40B4-BE49-F238E27FC236}">
                <a16:creationId xmlns:a16="http://schemas.microsoft.com/office/drawing/2014/main" id="{A1EB33C6-79E0-C026-A503-B4E15FA5A4CB}"/>
              </a:ext>
            </a:extLst>
          </p:cNvPr>
          <p:cNvPicPr>
            <a:picLocks noChangeAspect="1"/>
          </p:cNvPicPr>
          <p:nvPr/>
        </p:nvPicPr>
        <p:blipFill>
          <a:blip r:embed="rId2"/>
          <a:stretch>
            <a:fillRect/>
          </a:stretch>
        </p:blipFill>
        <p:spPr>
          <a:xfrm>
            <a:off x="0" y="0"/>
            <a:ext cx="933580" cy="847843"/>
          </a:xfrm>
          <a:prstGeom prst="rect">
            <a:avLst/>
          </a:prstGeom>
        </p:spPr>
      </p:pic>
    </p:spTree>
    <p:extLst>
      <p:ext uri="{BB962C8B-B14F-4D97-AF65-F5344CB8AC3E}">
        <p14:creationId xmlns:p14="http://schemas.microsoft.com/office/powerpoint/2010/main" val="1785686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1121</Words>
  <Application>Microsoft Office PowerPoint</Application>
  <PresentationFormat>On-screen Show (4:3)</PresentationFormat>
  <Paragraphs>137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INTRODUCTION</vt:lpstr>
      <vt:lpstr>Packages</vt:lpstr>
      <vt:lpstr>Algorithms Used</vt:lpstr>
      <vt:lpstr>Execution Link</vt:lpstr>
      <vt:lpstr>Output Screenshots  (e.g matrix or plots)</vt:lpstr>
      <vt:lpstr>Output Screenshots  (e.g matrix or plots)</vt:lpstr>
      <vt:lpstr>Advantages</vt:lpstr>
      <vt:lpstr>Disadvantages</vt:lpstr>
      <vt:lpstr>Use of Project</vt:lpstr>
      <vt:lpstr>Conclusion</vt:lpstr>
      <vt:lpstr>Questions ?? </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pisupati adithya</cp:lastModifiedBy>
  <cp:revision>6</cp:revision>
  <dcterms:created xsi:type="dcterms:W3CDTF">2024-07-22T05:17:48Z</dcterms:created>
  <dcterms:modified xsi:type="dcterms:W3CDTF">2024-08-06T16:46:25Z</dcterms:modified>
</cp:coreProperties>
</file>