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Montserra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mDH4dISCVjSY9N5CLU0QR1DPS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c4442369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c444236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6"/>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6"/>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2" name="Google Shape;22;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6"/>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           </a:t>
            </a:r>
            <a:r>
              <a:rPr lang="en-US" sz="3600" b="1" dirty="0">
                <a:solidFill>
                  <a:srgbClr val="CC0000"/>
                </a:solidFill>
                <a:latin typeface="Montserrat"/>
                <a:ea typeface="Montserrat"/>
                <a:cs typeface="Montserrat"/>
                <a:sym typeface="Montserrat"/>
              </a:rPr>
              <a:t>Capstone Project - 1</a:t>
            </a:r>
            <a:br>
              <a:rPr lang="en-US" sz="3600" b="1" dirty="0">
                <a:solidFill>
                  <a:srgbClr val="CC0000"/>
                </a:solidFill>
                <a:latin typeface="Montserrat"/>
                <a:ea typeface="Montserrat"/>
                <a:cs typeface="Montserrat"/>
                <a:sym typeface="Montserrat"/>
              </a:rPr>
            </a:br>
            <a:r>
              <a:rPr lang="en-US" sz="3600" b="1" dirty="0">
                <a:solidFill>
                  <a:srgbClr val="CC0000"/>
                </a:solidFill>
                <a:latin typeface="Montserrat"/>
                <a:ea typeface="Montserrat"/>
                <a:cs typeface="Montserrat"/>
                <a:sym typeface="Montserrat"/>
              </a:rPr>
              <a:t>         </a:t>
            </a:r>
            <a:r>
              <a:rPr lang="en-US" sz="3600" b="1" dirty="0">
                <a:solidFill>
                  <a:schemeClr val="lt1"/>
                </a:solidFill>
                <a:latin typeface="Montserrat"/>
                <a:ea typeface="Montserrat"/>
                <a:cs typeface="Montserrat"/>
                <a:sym typeface="Montserrat"/>
              </a:rPr>
              <a:t>Global Terrorism Analysis</a:t>
            </a:r>
            <a:br>
              <a:rPr lang="en-US" sz="5400" b="1" dirty="0">
                <a:solidFill>
                  <a:schemeClr val="lt1"/>
                </a:solidFill>
                <a:latin typeface="Montserrat"/>
                <a:ea typeface="Montserrat"/>
                <a:cs typeface="Montserrat"/>
                <a:sym typeface="Montserrat"/>
              </a:rPr>
            </a:br>
            <a:r>
              <a:rPr lang="en-US" sz="5400" b="1" dirty="0">
                <a:solidFill>
                  <a:schemeClr val="lt1"/>
                </a:solidFill>
                <a:latin typeface="Montserrat"/>
                <a:ea typeface="Montserrat"/>
                <a:cs typeface="Montserrat"/>
                <a:sym typeface="Montserrat"/>
              </a:rPr>
              <a:t>               </a:t>
            </a:r>
            <a:r>
              <a:rPr lang="en-US" sz="2400" b="1" u="sng" dirty="0">
                <a:solidFill>
                  <a:schemeClr val="lt1"/>
                </a:solidFill>
                <a:latin typeface="Montserrat"/>
                <a:ea typeface="Montserrat"/>
                <a:cs typeface="Montserrat"/>
                <a:sym typeface="Montserrat"/>
              </a:rPr>
              <a:t>Team Members</a:t>
            </a:r>
            <a:br>
              <a:rPr lang="en-US" sz="20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                                     Kota Lakshmana Rao</a:t>
            </a:r>
            <a:br>
              <a:rPr lang="en-US" sz="20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                                             A S </a:t>
            </a:r>
            <a:r>
              <a:rPr lang="en-US" sz="2000" b="1" dirty="0" err="1">
                <a:solidFill>
                  <a:schemeClr val="lt1"/>
                </a:solidFill>
                <a:latin typeface="Montserrat"/>
                <a:ea typeface="Montserrat"/>
                <a:cs typeface="Montserrat"/>
                <a:sym typeface="Montserrat"/>
              </a:rPr>
              <a:t>Suchithra</a:t>
            </a:r>
            <a:br>
              <a:rPr lang="en-US" sz="20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                                          Puneet Aggarwal</a:t>
            </a: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19" name="Google Shape;119;p9"/>
          <p:cNvSpPr txBox="1">
            <a:spLocks noGrp="1"/>
          </p:cNvSpPr>
          <p:nvPr>
            <p:ph type="body" idx="1"/>
          </p:nvPr>
        </p:nvSpPr>
        <p:spPr>
          <a:xfrm>
            <a:off x="311700" y="1152475"/>
            <a:ext cx="8448098" cy="1552305"/>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SzPts val="1400"/>
              <a:buNone/>
            </a:pPr>
            <a:r>
              <a:rPr lang="en-US" sz="1600">
                <a:solidFill>
                  <a:srgbClr val="09272E"/>
                </a:solidFill>
              </a:rPr>
              <a:t>1.) From bar diagram We can conclude that most people killed in Middle East &amp; North Africa its number was   1,37,642 </a:t>
            </a:r>
            <a:endParaRPr/>
          </a:p>
          <a:p>
            <a:pPr marL="139700" lvl="0" indent="0" algn="l" rtl="0">
              <a:lnSpc>
                <a:spcPct val="115000"/>
              </a:lnSpc>
              <a:spcBef>
                <a:spcPts val="0"/>
              </a:spcBef>
              <a:spcAft>
                <a:spcPts val="0"/>
              </a:spcAft>
              <a:buSzPts val="1400"/>
              <a:buNone/>
            </a:pPr>
            <a:r>
              <a:rPr lang="en-US" sz="1600">
                <a:solidFill>
                  <a:srgbClr val="09272E"/>
                </a:solidFill>
              </a:rPr>
              <a:t>2.) Most people wounded in Middle East &amp; North Africa its number was 214308</a:t>
            </a:r>
            <a:endParaRPr/>
          </a:p>
          <a:p>
            <a:pPr marL="457200" lvl="0" indent="-317500" algn="l" rtl="0">
              <a:lnSpc>
                <a:spcPct val="115000"/>
              </a:lnSpc>
              <a:spcBef>
                <a:spcPts val="0"/>
              </a:spcBef>
              <a:spcAft>
                <a:spcPts val="0"/>
              </a:spcAft>
              <a:buSzPts val="1400"/>
              <a:buChar char="●"/>
            </a:pPr>
            <a:r>
              <a:rPr lang="en-US">
                <a:solidFill>
                  <a:srgbClr val="09272E"/>
                </a:solidFill>
              </a:rPr>
              <a:t> </a:t>
            </a:r>
            <a:endParaRPr/>
          </a:p>
        </p:txBody>
      </p:sp>
      <p:sp>
        <p:nvSpPr>
          <p:cNvPr id="120" name="Google Shape;120;p9"/>
          <p:cNvSpPr txBox="1">
            <a:spLocks noGrp="1"/>
          </p:cNvSpPr>
          <p:nvPr>
            <p:ph type="body" idx="2"/>
          </p:nvPr>
        </p:nvSpPr>
        <p:spPr>
          <a:xfrm>
            <a:off x="430306" y="3829641"/>
            <a:ext cx="8401994" cy="915816"/>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400"/>
              <a:buNone/>
            </a:pPr>
            <a:endParaRPr/>
          </a:p>
        </p:txBody>
      </p:sp>
      <p:pic>
        <p:nvPicPr>
          <p:cNvPr id="121" name="Google Shape;121;p9"/>
          <p:cNvPicPr preferRelativeResize="0"/>
          <p:nvPr/>
        </p:nvPicPr>
        <p:blipFill rotWithShape="1">
          <a:blip r:embed="rId3">
            <a:alphaModFix/>
          </a:blip>
          <a:srcRect/>
          <a:stretch/>
        </p:blipFill>
        <p:spPr>
          <a:xfrm>
            <a:off x="0" y="2097741"/>
            <a:ext cx="9144000" cy="2935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27" name="Google Shape;12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09272E"/>
              </a:buClr>
              <a:buSzPts val="1800"/>
              <a:buNone/>
            </a:pPr>
            <a:r>
              <a:rPr lang="en-US" dirty="0">
                <a:solidFill>
                  <a:srgbClr val="09272E"/>
                </a:solidFill>
              </a:rPr>
              <a:t>1.) Joint plot tells that</a:t>
            </a:r>
            <a:endParaRPr dirty="0">
              <a:solidFill>
                <a:srgbClr val="09272E"/>
              </a:solidFill>
            </a:endParaRPr>
          </a:p>
          <a:p>
            <a:pPr marL="457200" lvl="0" indent="0" algn="l" rtl="0">
              <a:lnSpc>
                <a:spcPct val="115000"/>
              </a:lnSpc>
              <a:spcBef>
                <a:spcPts val="0"/>
              </a:spcBef>
              <a:spcAft>
                <a:spcPts val="0"/>
              </a:spcAft>
              <a:buNone/>
            </a:pPr>
            <a:r>
              <a:rPr lang="en-US" dirty="0">
                <a:solidFill>
                  <a:srgbClr val="09272E"/>
                </a:solidFill>
              </a:rPr>
              <a:t>most people killed  in 2014</a:t>
            </a:r>
            <a:endParaRPr dirty="0"/>
          </a:p>
          <a:p>
            <a:pPr marL="0" lvl="0" indent="0" algn="l" rtl="0">
              <a:lnSpc>
                <a:spcPct val="115000"/>
              </a:lnSpc>
              <a:spcBef>
                <a:spcPts val="0"/>
              </a:spcBef>
              <a:spcAft>
                <a:spcPts val="0"/>
              </a:spcAft>
              <a:buSzPts val="1800"/>
              <a:buNone/>
            </a:pPr>
            <a:r>
              <a:rPr lang="en-US" dirty="0">
                <a:solidFill>
                  <a:srgbClr val="09272E"/>
                </a:solidFill>
              </a:rPr>
              <a:t>  2.) People killed in 2014 </a:t>
            </a:r>
            <a:endParaRPr dirty="0">
              <a:solidFill>
                <a:srgbClr val="09272E"/>
              </a:solidFill>
            </a:endParaRPr>
          </a:p>
          <a:p>
            <a:pPr marL="114300" lvl="0" indent="0" algn="l" rtl="0">
              <a:lnSpc>
                <a:spcPct val="115000"/>
              </a:lnSpc>
              <a:spcBef>
                <a:spcPts val="0"/>
              </a:spcBef>
              <a:spcAft>
                <a:spcPts val="0"/>
              </a:spcAft>
              <a:buSzPts val="1800"/>
              <a:buNone/>
            </a:pPr>
            <a:r>
              <a:rPr lang="en-US" dirty="0">
                <a:solidFill>
                  <a:srgbClr val="09272E"/>
                </a:solidFill>
              </a:rPr>
              <a:t>      were more  than 45000</a:t>
            </a:r>
            <a:endParaRPr dirty="0"/>
          </a:p>
          <a:p>
            <a:pPr marL="0" lvl="0" indent="0" algn="l" rtl="0">
              <a:lnSpc>
                <a:spcPct val="115000"/>
              </a:lnSpc>
              <a:spcBef>
                <a:spcPts val="0"/>
              </a:spcBef>
              <a:spcAft>
                <a:spcPts val="0"/>
              </a:spcAft>
              <a:buSzPts val="1800"/>
              <a:buNone/>
            </a:pPr>
            <a:r>
              <a:rPr lang="en-US" dirty="0">
                <a:solidFill>
                  <a:srgbClr val="09272E"/>
                </a:solidFill>
              </a:rPr>
              <a:t>  3.) When compared to </a:t>
            </a:r>
            <a:endParaRPr dirty="0">
              <a:solidFill>
                <a:srgbClr val="09272E"/>
              </a:solidFill>
            </a:endParaRPr>
          </a:p>
          <a:p>
            <a:pPr marL="0" lvl="0" indent="0" algn="l" rtl="0">
              <a:lnSpc>
                <a:spcPct val="115000"/>
              </a:lnSpc>
              <a:spcBef>
                <a:spcPts val="0"/>
              </a:spcBef>
              <a:spcAft>
                <a:spcPts val="0"/>
              </a:spcAft>
              <a:buSzPts val="1800"/>
              <a:buNone/>
            </a:pPr>
            <a:r>
              <a:rPr lang="en-US" dirty="0">
                <a:solidFill>
                  <a:srgbClr val="09272E"/>
                </a:solidFill>
              </a:rPr>
              <a:t>       all other years, least killed</a:t>
            </a:r>
            <a:endParaRPr dirty="0">
              <a:solidFill>
                <a:srgbClr val="09272E"/>
              </a:solidFill>
            </a:endParaRPr>
          </a:p>
          <a:p>
            <a:pPr marL="0" lvl="0" indent="0" algn="l" rtl="0">
              <a:lnSpc>
                <a:spcPct val="115000"/>
              </a:lnSpc>
              <a:spcBef>
                <a:spcPts val="0"/>
              </a:spcBef>
              <a:spcAft>
                <a:spcPts val="0"/>
              </a:spcAft>
              <a:buSzPts val="1800"/>
              <a:buNone/>
            </a:pPr>
            <a:r>
              <a:rPr lang="en-US" dirty="0">
                <a:solidFill>
                  <a:srgbClr val="09272E"/>
                </a:solidFill>
              </a:rPr>
              <a:t>       happen in 1970</a:t>
            </a:r>
            <a:endParaRPr dirty="0"/>
          </a:p>
        </p:txBody>
      </p:sp>
      <p:pic>
        <p:nvPicPr>
          <p:cNvPr id="128" name="Google Shape;128;p10"/>
          <p:cNvPicPr preferRelativeResize="0"/>
          <p:nvPr/>
        </p:nvPicPr>
        <p:blipFill>
          <a:blip r:embed="rId3">
            <a:alphaModFix/>
          </a:blip>
          <a:stretch>
            <a:fillRect/>
          </a:stretch>
        </p:blipFill>
        <p:spPr>
          <a:xfrm>
            <a:off x="3738191" y="0"/>
            <a:ext cx="5339517"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34" name="Google Shape;134;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a:solidFill>
                  <a:srgbClr val="09272E"/>
                </a:solidFill>
              </a:rPr>
              <a:t>1.) Bar plot tells that most people wounded  </a:t>
            </a:r>
            <a:endParaRPr/>
          </a:p>
          <a:p>
            <a:pPr marL="114300" lvl="0" indent="0" algn="l" rtl="0">
              <a:lnSpc>
                <a:spcPct val="115000"/>
              </a:lnSpc>
              <a:spcBef>
                <a:spcPts val="0"/>
              </a:spcBef>
              <a:spcAft>
                <a:spcPts val="0"/>
              </a:spcAft>
              <a:buSzPts val="1800"/>
              <a:buNone/>
            </a:pPr>
            <a:r>
              <a:rPr lang="en-US">
                <a:solidFill>
                  <a:srgbClr val="09272E"/>
                </a:solidFill>
              </a:rPr>
              <a:t>     in 2015</a:t>
            </a:r>
            <a:endParaRPr/>
          </a:p>
          <a:p>
            <a:pPr marL="114300" lvl="0" indent="0" algn="l" rtl="0">
              <a:lnSpc>
                <a:spcPct val="115000"/>
              </a:lnSpc>
              <a:spcBef>
                <a:spcPts val="0"/>
              </a:spcBef>
              <a:spcAft>
                <a:spcPts val="0"/>
              </a:spcAft>
              <a:buSzPts val="1800"/>
              <a:buNone/>
            </a:pPr>
            <a:r>
              <a:rPr lang="en-US">
                <a:solidFill>
                  <a:srgbClr val="09272E"/>
                </a:solidFill>
              </a:rPr>
              <a:t>2.) People wounded in 2015 were more </a:t>
            </a:r>
            <a:endParaRPr/>
          </a:p>
          <a:p>
            <a:pPr marL="114300" lvl="0" indent="0" algn="l" rtl="0">
              <a:lnSpc>
                <a:spcPct val="115000"/>
              </a:lnSpc>
              <a:spcBef>
                <a:spcPts val="0"/>
              </a:spcBef>
              <a:spcAft>
                <a:spcPts val="0"/>
              </a:spcAft>
              <a:buSzPts val="1800"/>
              <a:buNone/>
            </a:pPr>
            <a:r>
              <a:rPr lang="en-US">
                <a:solidFill>
                  <a:srgbClr val="09272E"/>
                </a:solidFill>
              </a:rPr>
              <a:t>     than 44490</a:t>
            </a:r>
            <a:endParaRPr/>
          </a:p>
          <a:p>
            <a:pPr marL="114300" lvl="0" indent="0" algn="l" rtl="0">
              <a:lnSpc>
                <a:spcPct val="115000"/>
              </a:lnSpc>
              <a:spcBef>
                <a:spcPts val="0"/>
              </a:spcBef>
              <a:spcAft>
                <a:spcPts val="0"/>
              </a:spcAft>
              <a:buSzPts val="1800"/>
              <a:buNone/>
            </a:pPr>
            <a:r>
              <a:rPr lang="en-US">
                <a:solidFill>
                  <a:srgbClr val="09272E"/>
                </a:solidFill>
              </a:rPr>
              <a:t>3.) When compared to all other years,</a:t>
            </a:r>
            <a:endParaRPr/>
          </a:p>
          <a:p>
            <a:pPr marL="114300" lvl="0" indent="0" algn="l" rtl="0">
              <a:lnSpc>
                <a:spcPct val="115000"/>
              </a:lnSpc>
              <a:spcBef>
                <a:spcPts val="0"/>
              </a:spcBef>
              <a:spcAft>
                <a:spcPts val="0"/>
              </a:spcAft>
              <a:buSzPts val="1800"/>
              <a:buNone/>
            </a:pPr>
            <a:r>
              <a:rPr lang="en-US">
                <a:solidFill>
                  <a:srgbClr val="09272E"/>
                </a:solidFill>
              </a:rPr>
              <a:t>     least wounded happen in 1970</a:t>
            </a:r>
            <a:endParaRPr/>
          </a:p>
        </p:txBody>
      </p:sp>
      <p:pic>
        <p:nvPicPr>
          <p:cNvPr id="135" name="Google Shape;135;p11"/>
          <p:cNvPicPr preferRelativeResize="0"/>
          <p:nvPr/>
        </p:nvPicPr>
        <p:blipFill rotWithShape="1">
          <a:blip r:embed="rId3">
            <a:alphaModFix/>
          </a:blip>
          <a:srcRect/>
          <a:stretch/>
        </p:blipFill>
        <p:spPr>
          <a:xfrm>
            <a:off x="4894729" y="803275"/>
            <a:ext cx="4249270" cy="36380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41" name="Google Shape;141;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rgbClr val="09272E"/>
                </a:solidFill>
              </a:rPr>
              <a:t>1.) </a:t>
            </a:r>
            <a:r>
              <a:rPr lang="en-US" dirty="0" err="1">
                <a:solidFill>
                  <a:srgbClr val="09272E"/>
                </a:solidFill>
              </a:rPr>
              <a:t>Countplot</a:t>
            </a:r>
            <a:r>
              <a:rPr lang="en-US" dirty="0">
                <a:solidFill>
                  <a:srgbClr val="09272E"/>
                </a:solidFill>
              </a:rPr>
              <a:t> tells that “Bagdad“ is the</a:t>
            </a:r>
            <a:endParaRPr dirty="0"/>
          </a:p>
          <a:p>
            <a:pPr marL="114300" lvl="0" indent="0" algn="l" rtl="0">
              <a:lnSpc>
                <a:spcPct val="115000"/>
              </a:lnSpc>
              <a:spcBef>
                <a:spcPts val="0"/>
              </a:spcBef>
              <a:spcAft>
                <a:spcPts val="0"/>
              </a:spcAft>
              <a:buSzPts val="1800"/>
              <a:buNone/>
            </a:pPr>
            <a:r>
              <a:rPr lang="en-US" dirty="0">
                <a:solidFill>
                  <a:srgbClr val="09272E"/>
                </a:solidFill>
              </a:rPr>
              <a:t>     most affected city in   terrorist attacks.</a:t>
            </a:r>
            <a:endParaRPr dirty="0"/>
          </a:p>
          <a:p>
            <a:pPr marL="114300" lvl="0" indent="0" algn="l" rtl="0">
              <a:lnSpc>
                <a:spcPct val="115000"/>
              </a:lnSpc>
              <a:spcBef>
                <a:spcPts val="0"/>
              </a:spcBef>
              <a:spcAft>
                <a:spcPts val="0"/>
              </a:spcAft>
              <a:buSzPts val="1800"/>
              <a:buNone/>
            </a:pPr>
            <a:r>
              <a:rPr lang="en-US" dirty="0">
                <a:solidFill>
                  <a:srgbClr val="09272E"/>
                </a:solidFill>
              </a:rPr>
              <a:t>2.) Bagdad contributes to 4.17% of all</a:t>
            </a:r>
            <a:endParaRPr dirty="0"/>
          </a:p>
          <a:p>
            <a:pPr marL="114300" lvl="0" indent="0" algn="l" rtl="0">
              <a:lnSpc>
                <a:spcPct val="115000"/>
              </a:lnSpc>
              <a:spcBef>
                <a:spcPts val="0"/>
              </a:spcBef>
              <a:spcAft>
                <a:spcPts val="0"/>
              </a:spcAft>
              <a:buSzPts val="1800"/>
              <a:buNone/>
            </a:pPr>
            <a:r>
              <a:rPr lang="en-US" dirty="0">
                <a:solidFill>
                  <a:srgbClr val="09272E"/>
                </a:solidFill>
              </a:rPr>
              <a:t>     terrorist activities</a:t>
            </a:r>
            <a:endParaRPr dirty="0"/>
          </a:p>
          <a:p>
            <a:pPr marL="114300" lvl="0" indent="0" algn="l" rtl="0">
              <a:lnSpc>
                <a:spcPct val="115000"/>
              </a:lnSpc>
              <a:spcBef>
                <a:spcPts val="0"/>
              </a:spcBef>
              <a:spcAft>
                <a:spcPts val="0"/>
              </a:spcAft>
              <a:buSzPts val="1800"/>
              <a:buNone/>
            </a:pPr>
            <a:r>
              <a:rPr lang="en-US" dirty="0">
                <a:solidFill>
                  <a:srgbClr val="09272E"/>
                </a:solidFill>
              </a:rPr>
              <a:t> 3.) When compared to all other cities,</a:t>
            </a:r>
            <a:endParaRPr dirty="0"/>
          </a:p>
          <a:p>
            <a:pPr marL="114300" lvl="0" indent="0" algn="l" rtl="0">
              <a:lnSpc>
                <a:spcPct val="115000"/>
              </a:lnSpc>
              <a:spcBef>
                <a:spcPts val="0"/>
              </a:spcBef>
              <a:spcAft>
                <a:spcPts val="0"/>
              </a:spcAft>
              <a:buSzPts val="1800"/>
              <a:buNone/>
            </a:pPr>
            <a:r>
              <a:rPr lang="en-US" dirty="0">
                <a:solidFill>
                  <a:srgbClr val="09272E"/>
                </a:solidFill>
              </a:rPr>
              <a:t>     “Kabul" is the lowest attacked </a:t>
            </a:r>
            <a:endParaRPr dirty="0"/>
          </a:p>
          <a:p>
            <a:pPr marL="114300" lvl="0" indent="0" algn="l" rtl="0">
              <a:lnSpc>
                <a:spcPct val="115000"/>
              </a:lnSpc>
              <a:spcBef>
                <a:spcPts val="0"/>
              </a:spcBef>
              <a:spcAft>
                <a:spcPts val="0"/>
              </a:spcAft>
              <a:buSzPts val="1800"/>
              <a:buNone/>
            </a:pPr>
            <a:r>
              <a:rPr lang="en-US" dirty="0">
                <a:solidFill>
                  <a:srgbClr val="09272E"/>
                </a:solidFill>
              </a:rPr>
              <a:t>     city in top 20 most attacked cities list</a:t>
            </a:r>
            <a:endParaRPr dirty="0"/>
          </a:p>
        </p:txBody>
      </p:sp>
      <p:pic>
        <p:nvPicPr>
          <p:cNvPr id="142" name="Google Shape;142;p12"/>
          <p:cNvPicPr preferRelativeResize="0"/>
          <p:nvPr/>
        </p:nvPicPr>
        <p:blipFill rotWithShape="1">
          <a:blip r:embed="rId3">
            <a:alphaModFix/>
          </a:blip>
          <a:srcRect/>
          <a:stretch/>
        </p:blipFill>
        <p:spPr>
          <a:xfrm>
            <a:off x="4694944" y="868296"/>
            <a:ext cx="4364531" cy="40608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48" name="Google Shape;148;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rgbClr val="09272E"/>
                </a:solidFill>
              </a:rPr>
              <a:t>1.) Bar plot can conclude that most</a:t>
            </a:r>
            <a:endParaRPr dirty="0"/>
          </a:p>
          <a:p>
            <a:pPr marL="457200" lvl="0" indent="-342900" algn="l" rtl="0">
              <a:lnSpc>
                <a:spcPct val="115000"/>
              </a:lnSpc>
              <a:spcBef>
                <a:spcPts val="0"/>
              </a:spcBef>
              <a:spcAft>
                <a:spcPts val="0"/>
              </a:spcAft>
              <a:buSzPts val="1800"/>
              <a:buChar char="●"/>
            </a:pPr>
            <a:r>
              <a:rPr lang="en-US" dirty="0">
                <a:solidFill>
                  <a:srgbClr val="09272E"/>
                </a:solidFill>
              </a:rPr>
              <a:t>terrorist attacked regional area was</a:t>
            </a:r>
            <a:endParaRPr dirty="0"/>
          </a:p>
          <a:p>
            <a:pPr marL="457200" lvl="0" indent="-342900" algn="l" rtl="0">
              <a:lnSpc>
                <a:spcPct val="115000"/>
              </a:lnSpc>
              <a:spcBef>
                <a:spcPts val="0"/>
              </a:spcBef>
              <a:spcAft>
                <a:spcPts val="0"/>
              </a:spcAft>
              <a:buSzPts val="1800"/>
              <a:buChar char="●"/>
            </a:pPr>
            <a:r>
              <a:rPr lang="en-US" dirty="0">
                <a:solidFill>
                  <a:srgbClr val="09272E"/>
                </a:solidFill>
              </a:rPr>
              <a:t>Middle East &amp; North Africa and its</a:t>
            </a:r>
            <a:endParaRPr dirty="0"/>
          </a:p>
          <a:p>
            <a:pPr marL="457200" lvl="0" indent="-342900" algn="l" rtl="0">
              <a:lnSpc>
                <a:spcPct val="115000"/>
              </a:lnSpc>
              <a:spcBef>
                <a:spcPts val="0"/>
              </a:spcBef>
              <a:spcAft>
                <a:spcPts val="0"/>
              </a:spcAft>
              <a:buSzPts val="1800"/>
              <a:buChar char="●"/>
            </a:pPr>
            <a:r>
              <a:rPr lang="en-US" dirty="0">
                <a:solidFill>
                  <a:srgbClr val="09272E"/>
                </a:solidFill>
              </a:rPr>
              <a:t>number attacks were 50474.</a:t>
            </a:r>
            <a:endParaRPr dirty="0"/>
          </a:p>
          <a:p>
            <a:pPr marL="457200" lvl="0" indent="-228600" algn="l" rtl="0">
              <a:lnSpc>
                <a:spcPct val="115000"/>
              </a:lnSpc>
              <a:spcBef>
                <a:spcPts val="0"/>
              </a:spcBef>
              <a:spcAft>
                <a:spcPts val="0"/>
              </a:spcAft>
              <a:buSzPts val="1800"/>
              <a:buNone/>
            </a:pPr>
            <a:endParaRPr dirty="0">
              <a:solidFill>
                <a:srgbClr val="09272E"/>
              </a:solidFill>
            </a:endParaRPr>
          </a:p>
          <a:p>
            <a:pPr marL="114300" lvl="0" indent="0" algn="l" rtl="0">
              <a:lnSpc>
                <a:spcPct val="115000"/>
              </a:lnSpc>
              <a:spcBef>
                <a:spcPts val="0"/>
              </a:spcBef>
              <a:spcAft>
                <a:spcPts val="0"/>
              </a:spcAft>
              <a:buSzPts val="1800"/>
              <a:buNone/>
            </a:pPr>
            <a:r>
              <a:rPr lang="en-US" dirty="0">
                <a:solidFill>
                  <a:srgbClr val="09272E"/>
                </a:solidFill>
              </a:rPr>
              <a:t>2.) Lowest terrorist attacked regional </a:t>
            </a:r>
            <a:endParaRPr dirty="0"/>
          </a:p>
          <a:p>
            <a:pPr marL="457200" lvl="0" indent="-342900" algn="l" rtl="0">
              <a:lnSpc>
                <a:spcPct val="115000"/>
              </a:lnSpc>
              <a:spcBef>
                <a:spcPts val="0"/>
              </a:spcBef>
              <a:spcAft>
                <a:spcPts val="0"/>
              </a:spcAft>
              <a:buSzPts val="1800"/>
              <a:buChar char="●"/>
            </a:pPr>
            <a:r>
              <a:rPr lang="en-US" dirty="0">
                <a:solidFill>
                  <a:srgbClr val="09272E"/>
                </a:solidFill>
              </a:rPr>
              <a:t>area was Australasia &amp; Oceania and</a:t>
            </a:r>
            <a:endParaRPr dirty="0"/>
          </a:p>
          <a:p>
            <a:pPr marL="457200" lvl="0" indent="-342900" algn="l" rtl="0">
              <a:lnSpc>
                <a:spcPct val="115000"/>
              </a:lnSpc>
              <a:spcBef>
                <a:spcPts val="0"/>
              </a:spcBef>
              <a:spcAft>
                <a:spcPts val="0"/>
              </a:spcAft>
              <a:buSzPts val="1800"/>
              <a:buChar char="●"/>
            </a:pPr>
            <a:r>
              <a:rPr lang="en-US" dirty="0">
                <a:solidFill>
                  <a:srgbClr val="09272E"/>
                </a:solidFill>
              </a:rPr>
              <a:t>its number of attacks were 282</a:t>
            </a:r>
            <a:endParaRPr dirty="0"/>
          </a:p>
          <a:p>
            <a:pPr marL="114300" lvl="0" indent="0" algn="l" rtl="0">
              <a:lnSpc>
                <a:spcPct val="115000"/>
              </a:lnSpc>
              <a:spcBef>
                <a:spcPts val="0"/>
              </a:spcBef>
              <a:spcAft>
                <a:spcPts val="0"/>
              </a:spcAft>
              <a:buSzPts val="1800"/>
              <a:buNone/>
            </a:pPr>
            <a:endParaRPr dirty="0"/>
          </a:p>
        </p:txBody>
      </p:sp>
      <p:pic>
        <p:nvPicPr>
          <p:cNvPr id="149" name="Google Shape;149;p13"/>
          <p:cNvPicPr preferRelativeResize="0"/>
          <p:nvPr/>
        </p:nvPicPr>
        <p:blipFill rotWithShape="1">
          <a:blip r:embed="rId3">
            <a:alphaModFix/>
          </a:blip>
          <a:srcRect/>
          <a:stretch/>
        </p:blipFill>
        <p:spPr>
          <a:xfrm>
            <a:off x="4694943" y="731375"/>
            <a:ext cx="4356847" cy="428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55" name="Google Shape;15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rgbClr val="09272E"/>
                </a:solidFill>
              </a:rPr>
              <a:t>1.) From pie chart  can conclude that most</a:t>
            </a:r>
            <a:endParaRPr dirty="0"/>
          </a:p>
          <a:p>
            <a:pPr marL="457200" lvl="0" indent="-342900" algn="l" rtl="0">
              <a:lnSpc>
                <a:spcPct val="115000"/>
              </a:lnSpc>
              <a:spcBef>
                <a:spcPts val="0"/>
              </a:spcBef>
              <a:spcAft>
                <a:spcPts val="0"/>
              </a:spcAft>
              <a:buSzPts val="1800"/>
              <a:buChar char="●"/>
            </a:pPr>
            <a:r>
              <a:rPr lang="en-US" dirty="0">
                <a:solidFill>
                  <a:srgbClr val="09272E"/>
                </a:solidFill>
              </a:rPr>
              <a:t>terrorist attacked regional area was</a:t>
            </a:r>
            <a:endParaRPr dirty="0"/>
          </a:p>
          <a:p>
            <a:pPr marL="457200" lvl="0" indent="-342900" algn="l" rtl="0">
              <a:lnSpc>
                <a:spcPct val="115000"/>
              </a:lnSpc>
              <a:spcBef>
                <a:spcPts val="0"/>
              </a:spcBef>
              <a:spcAft>
                <a:spcPts val="0"/>
              </a:spcAft>
              <a:buSzPts val="1800"/>
              <a:buChar char="●"/>
            </a:pPr>
            <a:r>
              <a:rPr lang="en-US" dirty="0">
                <a:solidFill>
                  <a:srgbClr val="09272E"/>
                </a:solidFill>
              </a:rPr>
              <a:t>Middle East &amp; North Africa and its</a:t>
            </a:r>
            <a:endParaRPr dirty="0"/>
          </a:p>
          <a:p>
            <a:pPr marL="457200" lvl="0" indent="-342900" algn="l" rtl="0">
              <a:lnSpc>
                <a:spcPct val="115000"/>
              </a:lnSpc>
              <a:spcBef>
                <a:spcPts val="0"/>
              </a:spcBef>
              <a:spcAft>
                <a:spcPts val="0"/>
              </a:spcAft>
              <a:buSzPts val="1800"/>
              <a:buChar char="●"/>
            </a:pPr>
            <a:r>
              <a:rPr lang="en-US" dirty="0">
                <a:solidFill>
                  <a:srgbClr val="09272E"/>
                </a:solidFill>
              </a:rPr>
              <a:t>percentage 27.780%</a:t>
            </a:r>
            <a:endParaRPr dirty="0"/>
          </a:p>
          <a:p>
            <a:pPr marL="457200" lvl="0" indent="-228600" algn="l" rtl="0">
              <a:lnSpc>
                <a:spcPct val="115000"/>
              </a:lnSpc>
              <a:spcBef>
                <a:spcPts val="0"/>
              </a:spcBef>
              <a:spcAft>
                <a:spcPts val="0"/>
              </a:spcAft>
              <a:buSzPts val="1800"/>
              <a:buNone/>
            </a:pPr>
            <a:endParaRPr dirty="0">
              <a:solidFill>
                <a:srgbClr val="09272E"/>
              </a:solidFill>
            </a:endParaRPr>
          </a:p>
          <a:p>
            <a:pPr marL="114300" lvl="0" indent="0" algn="l" rtl="0">
              <a:lnSpc>
                <a:spcPct val="115000"/>
              </a:lnSpc>
              <a:spcBef>
                <a:spcPts val="0"/>
              </a:spcBef>
              <a:spcAft>
                <a:spcPts val="0"/>
              </a:spcAft>
              <a:buSzPts val="1800"/>
              <a:buNone/>
            </a:pPr>
            <a:r>
              <a:rPr lang="en-US" dirty="0">
                <a:solidFill>
                  <a:srgbClr val="09272E"/>
                </a:solidFill>
              </a:rPr>
              <a:t>2.) Lowest terrorist attacked regional </a:t>
            </a:r>
            <a:endParaRPr dirty="0"/>
          </a:p>
          <a:p>
            <a:pPr marL="457200" lvl="0" indent="-342900" algn="l" rtl="0">
              <a:lnSpc>
                <a:spcPct val="115000"/>
              </a:lnSpc>
              <a:spcBef>
                <a:spcPts val="0"/>
              </a:spcBef>
              <a:spcAft>
                <a:spcPts val="0"/>
              </a:spcAft>
              <a:buSzPts val="1800"/>
              <a:buChar char="●"/>
            </a:pPr>
            <a:r>
              <a:rPr lang="en-US" dirty="0">
                <a:solidFill>
                  <a:srgbClr val="09272E"/>
                </a:solidFill>
              </a:rPr>
              <a:t>area was Australasia &amp; Oceania and</a:t>
            </a:r>
            <a:endParaRPr dirty="0"/>
          </a:p>
          <a:p>
            <a:pPr marL="457200" lvl="0" indent="-342900" algn="l" rtl="0">
              <a:lnSpc>
                <a:spcPct val="115000"/>
              </a:lnSpc>
              <a:spcBef>
                <a:spcPts val="0"/>
              </a:spcBef>
              <a:spcAft>
                <a:spcPts val="0"/>
              </a:spcAft>
              <a:buSzPts val="1800"/>
              <a:buChar char="●"/>
            </a:pPr>
            <a:r>
              <a:rPr lang="en-US" dirty="0">
                <a:solidFill>
                  <a:srgbClr val="09272E"/>
                </a:solidFill>
              </a:rPr>
              <a:t>its percentage was 0.155%</a:t>
            </a:r>
            <a:endParaRPr dirty="0"/>
          </a:p>
          <a:p>
            <a:pPr marL="114300" lvl="0" indent="0" algn="l" rtl="0">
              <a:lnSpc>
                <a:spcPct val="115000"/>
              </a:lnSpc>
              <a:spcBef>
                <a:spcPts val="0"/>
              </a:spcBef>
              <a:spcAft>
                <a:spcPts val="0"/>
              </a:spcAft>
              <a:buSzPts val="1800"/>
              <a:buNone/>
            </a:pPr>
            <a:endParaRPr dirty="0"/>
          </a:p>
        </p:txBody>
      </p:sp>
      <p:pic>
        <p:nvPicPr>
          <p:cNvPr id="156" name="Google Shape;156;p14"/>
          <p:cNvPicPr preferRelativeResize="0"/>
          <p:nvPr/>
        </p:nvPicPr>
        <p:blipFill rotWithShape="1">
          <a:blip r:embed="rId3">
            <a:alphaModFix/>
          </a:blip>
          <a:srcRect/>
          <a:stretch/>
        </p:blipFill>
        <p:spPr>
          <a:xfrm>
            <a:off x="4572000" y="875980"/>
            <a:ext cx="4260300" cy="39008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62" name="Google Shape;162;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rgbClr val="09272E"/>
                </a:solidFill>
              </a:rPr>
              <a:t>1.) From the line diagram We can conclude that most </a:t>
            </a:r>
            <a:endParaRPr dirty="0"/>
          </a:p>
          <a:p>
            <a:pPr marL="114300" lvl="0" indent="0" algn="l" rtl="0">
              <a:lnSpc>
                <a:spcPct val="115000"/>
              </a:lnSpc>
              <a:spcBef>
                <a:spcPts val="0"/>
              </a:spcBef>
              <a:spcAft>
                <a:spcPts val="0"/>
              </a:spcAft>
              <a:buSzPts val="1800"/>
              <a:buNone/>
            </a:pPr>
            <a:r>
              <a:rPr lang="en-US" dirty="0">
                <a:solidFill>
                  <a:srgbClr val="09272E"/>
                </a:solidFill>
              </a:rPr>
              <a:t>     frequent attack type from</a:t>
            </a:r>
            <a:endParaRPr dirty="0"/>
          </a:p>
          <a:p>
            <a:pPr marL="114300" lvl="0" indent="0" algn="l" rtl="0">
              <a:lnSpc>
                <a:spcPct val="115000"/>
              </a:lnSpc>
              <a:spcBef>
                <a:spcPts val="0"/>
              </a:spcBef>
              <a:spcAft>
                <a:spcPts val="0"/>
              </a:spcAft>
              <a:buSzPts val="1800"/>
              <a:buNone/>
            </a:pPr>
            <a:r>
              <a:rPr lang="en-US" dirty="0">
                <a:solidFill>
                  <a:srgbClr val="09272E"/>
                </a:solidFill>
              </a:rPr>
              <a:t>     1970 to 2017 was </a:t>
            </a:r>
            <a:endParaRPr dirty="0"/>
          </a:p>
          <a:p>
            <a:pPr marL="114300" lvl="0" indent="0" algn="l" rtl="0">
              <a:lnSpc>
                <a:spcPct val="115000"/>
              </a:lnSpc>
              <a:spcBef>
                <a:spcPts val="0"/>
              </a:spcBef>
              <a:spcAft>
                <a:spcPts val="0"/>
              </a:spcAft>
              <a:buSzPts val="1800"/>
              <a:buNone/>
            </a:pPr>
            <a:r>
              <a:rPr lang="en-US" dirty="0">
                <a:solidFill>
                  <a:srgbClr val="09272E"/>
                </a:solidFill>
              </a:rPr>
              <a:t>     "Bombing/Explosion"</a:t>
            </a:r>
            <a:endParaRPr dirty="0"/>
          </a:p>
          <a:p>
            <a:pPr marL="114300" lvl="0" indent="0" algn="l" rtl="0">
              <a:lnSpc>
                <a:spcPct val="115000"/>
              </a:lnSpc>
              <a:spcBef>
                <a:spcPts val="0"/>
              </a:spcBef>
              <a:spcAft>
                <a:spcPts val="0"/>
              </a:spcAft>
              <a:buSzPts val="1800"/>
              <a:buNone/>
            </a:pPr>
            <a:r>
              <a:rPr lang="en-US" dirty="0">
                <a:solidFill>
                  <a:srgbClr val="09272E"/>
                </a:solidFill>
              </a:rPr>
              <a:t>2.) This type of attack was used </a:t>
            </a:r>
            <a:endParaRPr dirty="0"/>
          </a:p>
          <a:p>
            <a:pPr marL="114300" lvl="0" indent="0" algn="l" rtl="0">
              <a:lnSpc>
                <a:spcPct val="115000"/>
              </a:lnSpc>
              <a:spcBef>
                <a:spcPts val="0"/>
              </a:spcBef>
              <a:spcAft>
                <a:spcPts val="0"/>
              </a:spcAft>
              <a:buSzPts val="1800"/>
              <a:buNone/>
            </a:pPr>
            <a:r>
              <a:rPr lang="en-US" dirty="0">
                <a:solidFill>
                  <a:srgbClr val="09272E"/>
                </a:solidFill>
              </a:rPr>
              <a:t>      88255 times</a:t>
            </a:r>
            <a:endParaRPr dirty="0"/>
          </a:p>
          <a:p>
            <a:pPr marL="114300" lvl="0" indent="0" algn="l" rtl="0">
              <a:lnSpc>
                <a:spcPct val="115000"/>
              </a:lnSpc>
              <a:spcBef>
                <a:spcPts val="0"/>
              </a:spcBef>
              <a:spcAft>
                <a:spcPts val="0"/>
              </a:spcAft>
              <a:buSzPts val="1800"/>
              <a:buNone/>
            </a:pPr>
            <a:r>
              <a:rPr lang="en-US" dirty="0">
                <a:solidFill>
                  <a:srgbClr val="09272E"/>
                </a:solidFill>
              </a:rPr>
              <a:t>3.) Least type of attack was "Hijacking“</a:t>
            </a:r>
            <a:endParaRPr dirty="0"/>
          </a:p>
          <a:p>
            <a:pPr marL="114300" lvl="0" indent="0" algn="l" rtl="0">
              <a:lnSpc>
                <a:spcPct val="115000"/>
              </a:lnSpc>
              <a:spcBef>
                <a:spcPts val="0"/>
              </a:spcBef>
              <a:spcAft>
                <a:spcPts val="0"/>
              </a:spcAft>
              <a:buSzPts val="1800"/>
              <a:buNone/>
            </a:pPr>
            <a:r>
              <a:rPr lang="en-US" dirty="0">
                <a:solidFill>
                  <a:srgbClr val="09272E"/>
                </a:solidFill>
              </a:rPr>
              <a:t>     and it was used only 659 times</a:t>
            </a:r>
            <a:endParaRPr dirty="0"/>
          </a:p>
        </p:txBody>
      </p:sp>
      <p:pic>
        <p:nvPicPr>
          <p:cNvPr id="163" name="Google Shape;163;p15"/>
          <p:cNvPicPr preferRelativeResize="0"/>
          <p:nvPr/>
        </p:nvPicPr>
        <p:blipFill rotWithShape="1">
          <a:blip r:embed="rId3">
            <a:alphaModFix/>
          </a:blip>
          <a:srcRect/>
          <a:stretch/>
        </p:blipFill>
        <p:spPr>
          <a:xfrm>
            <a:off x="4694933" y="977100"/>
            <a:ext cx="4449054" cy="31892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69" name="Google Shape;169;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rgbClr val="09272E"/>
                </a:solidFill>
              </a:rPr>
              <a:t>1.) From Bar plot ,We can conclude that</a:t>
            </a:r>
          </a:p>
          <a:p>
            <a:pPr marL="114300" lvl="0" indent="0" algn="l" rtl="0">
              <a:lnSpc>
                <a:spcPct val="115000"/>
              </a:lnSpc>
              <a:spcBef>
                <a:spcPts val="0"/>
              </a:spcBef>
              <a:spcAft>
                <a:spcPts val="0"/>
              </a:spcAft>
              <a:buSzPts val="1800"/>
              <a:buNone/>
            </a:pPr>
            <a:r>
              <a:rPr lang="en-US" dirty="0">
                <a:solidFill>
                  <a:srgbClr val="09272E"/>
                </a:solidFill>
              </a:rPr>
              <a:t>     from 1970 to 2017,terrorist main </a:t>
            </a:r>
          </a:p>
          <a:p>
            <a:pPr marL="114300" lvl="0" indent="0" algn="l" rtl="0">
              <a:lnSpc>
                <a:spcPct val="115000"/>
              </a:lnSpc>
              <a:spcBef>
                <a:spcPts val="0"/>
              </a:spcBef>
              <a:spcAft>
                <a:spcPts val="0"/>
              </a:spcAft>
              <a:buSzPts val="1800"/>
              <a:buNone/>
            </a:pPr>
            <a:r>
              <a:rPr lang="en-US" dirty="0">
                <a:solidFill>
                  <a:srgbClr val="09272E"/>
                </a:solidFill>
              </a:rPr>
              <a:t>     target was "Private Citizens &amp; </a:t>
            </a:r>
          </a:p>
          <a:p>
            <a:pPr marL="114300" lvl="0" indent="0" algn="l" rtl="0">
              <a:lnSpc>
                <a:spcPct val="115000"/>
              </a:lnSpc>
              <a:spcBef>
                <a:spcPts val="0"/>
              </a:spcBef>
              <a:spcAft>
                <a:spcPts val="0"/>
              </a:spcAft>
              <a:buSzPts val="1800"/>
              <a:buNone/>
            </a:pPr>
            <a:r>
              <a:rPr lang="en-US" dirty="0">
                <a:solidFill>
                  <a:srgbClr val="09272E"/>
                </a:solidFill>
              </a:rPr>
              <a:t>     Property“</a:t>
            </a:r>
            <a:endParaRPr dirty="0"/>
          </a:p>
          <a:p>
            <a:pPr marL="114300" lvl="0" indent="0" algn="l" rtl="0">
              <a:lnSpc>
                <a:spcPct val="115000"/>
              </a:lnSpc>
              <a:spcBef>
                <a:spcPts val="0"/>
              </a:spcBef>
              <a:spcAft>
                <a:spcPts val="0"/>
              </a:spcAft>
              <a:buSzPts val="1800"/>
              <a:buNone/>
            </a:pPr>
            <a:r>
              <a:rPr lang="en-US" dirty="0">
                <a:solidFill>
                  <a:srgbClr val="09272E"/>
                </a:solidFill>
              </a:rPr>
              <a:t>2.) Till 2017 they targeted 43511 times</a:t>
            </a:r>
            <a:endParaRPr dirty="0"/>
          </a:p>
          <a:p>
            <a:pPr marL="114300" lvl="0" indent="0" algn="l" rtl="0">
              <a:lnSpc>
                <a:spcPct val="115000"/>
              </a:lnSpc>
              <a:spcBef>
                <a:spcPts val="0"/>
              </a:spcBef>
              <a:spcAft>
                <a:spcPts val="0"/>
              </a:spcAft>
              <a:buSzPts val="1800"/>
              <a:buNone/>
            </a:pPr>
            <a:r>
              <a:rPr lang="en-US" dirty="0">
                <a:solidFill>
                  <a:srgbClr val="09272E"/>
                </a:solidFill>
              </a:rPr>
              <a:t>      on private citizens &amp; property, </a:t>
            </a:r>
            <a:endParaRPr dirty="0"/>
          </a:p>
          <a:p>
            <a:pPr marL="114300" lvl="0" indent="0" algn="l" rtl="0">
              <a:lnSpc>
                <a:spcPct val="115000"/>
              </a:lnSpc>
              <a:spcBef>
                <a:spcPts val="0"/>
              </a:spcBef>
              <a:spcAft>
                <a:spcPts val="0"/>
              </a:spcAft>
              <a:buSzPts val="1800"/>
              <a:buNone/>
            </a:pPr>
            <a:r>
              <a:rPr lang="en-US" dirty="0">
                <a:solidFill>
                  <a:srgbClr val="09272E"/>
                </a:solidFill>
              </a:rPr>
              <a:t>3.) Second targeted "Military" 27984</a:t>
            </a:r>
            <a:endParaRPr dirty="0"/>
          </a:p>
          <a:p>
            <a:pPr marL="114300" lvl="0" indent="0" algn="l" rtl="0">
              <a:lnSpc>
                <a:spcPct val="115000"/>
              </a:lnSpc>
              <a:spcBef>
                <a:spcPts val="0"/>
              </a:spcBef>
              <a:spcAft>
                <a:spcPts val="0"/>
              </a:spcAft>
              <a:buSzPts val="1800"/>
              <a:buNone/>
            </a:pPr>
            <a:r>
              <a:rPr lang="en-US" dirty="0">
                <a:solidFill>
                  <a:srgbClr val="09272E"/>
                </a:solidFill>
              </a:rPr>
              <a:t>      times</a:t>
            </a:r>
            <a:endParaRPr dirty="0"/>
          </a:p>
        </p:txBody>
      </p:sp>
      <p:pic>
        <p:nvPicPr>
          <p:cNvPr id="170" name="Google Shape;170;p16"/>
          <p:cNvPicPr preferRelativeResize="0"/>
          <p:nvPr/>
        </p:nvPicPr>
        <p:blipFill rotWithShape="1">
          <a:blip r:embed="rId3">
            <a:alphaModFix/>
          </a:blip>
          <a:srcRect/>
          <a:stretch/>
        </p:blipFill>
        <p:spPr>
          <a:xfrm>
            <a:off x="4449054" y="1152475"/>
            <a:ext cx="4694945" cy="385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76" name="Google Shape;176;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rgbClr val="09272E"/>
                </a:solidFill>
              </a:rPr>
              <a:t>1.) From bar diagram We can conclude </a:t>
            </a:r>
          </a:p>
          <a:p>
            <a:pPr marL="114300" lvl="0" indent="0" algn="l" rtl="0">
              <a:lnSpc>
                <a:spcPct val="115000"/>
              </a:lnSpc>
              <a:spcBef>
                <a:spcPts val="0"/>
              </a:spcBef>
              <a:spcAft>
                <a:spcPts val="0"/>
              </a:spcAft>
              <a:buSzPts val="1800"/>
              <a:buNone/>
            </a:pPr>
            <a:r>
              <a:rPr lang="en-US" dirty="0">
                <a:solidFill>
                  <a:srgbClr val="09272E"/>
                </a:solidFill>
              </a:rPr>
              <a:t>     that from 1970 to 2017,</a:t>
            </a:r>
            <a:r>
              <a:rPr lang="en-US" dirty="0"/>
              <a:t> </a:t>
            </a:r>
            <a:r>
              <a:rPr lang="en-US" dirty="0">
                <a:solidFill>
                  <a:srgbClr val="09272E"/>
                </a:solidFill>
              </a:rPr>
              <a:t> terrorists </a:t>
            </a:r>
          </a:p>
          <a:p>
            <a:pPr marL="114300" lvl="0" indent="0" algn="l" rtl="0">
              <a:lnSpc>
                <a:spcPct val="115000"/>
              </a:lnSpc>
              <a:spcBef>
                <a:spcPts val="0"/>
              </a:spcBef>
              <a:spcAft>
                <a:spcPts val="0"/>
              </a:spcAft>
              <a:buSzPts val="1800"/>
              <a:buNone/>
            </a:pPr>
            <a:r>
              <a:rPr lang="en-US" dirty="0">
                <a:solidFill>
                  <a:srgbClr val="09272E"/>
                </a:solidFill>
              </a:rPr>
              <a:t>     mostly used weapon "Explosives"</a:t>
            </a:r>
            <a:endParaRPr dirty="0"/>
          </a:p>
          <a:p>
            <a:pPr marL="114300" lvl="0" indent="0" algn="l" rtl="0">
              <a:lnSpc>
                <a:spcPct val="115000"/>
              </a:lnSpc>
              <a:spcBef>
                <a:spcPts val="0"/>
              </a:spcBef>
              <a:spcAft>
                <a:spcPts val="0"/>
              </a:spcAft>
              <a:buSzPts val="1800"/>
              <a:buNone/>
            </a:pPr>
            <a:r>
              <a:rPr lang="en-US" dirty="0">
                <a:solidFill>
                  <a:srgbClr val="09272E"/>
                </a:solidFill>
              </a:rPr>
              <a:t>2.) Explosives has been used 92426</a:t>
            </a:r>
            <a:endParaRPr dirty="0"/>
          </a:p>
          <a:p>
            <a:pPr marL="114300" lvl="0" indent="0" algn="l" rtl="0">
              <a:lnSpc>
                <a:spcPct val="115000"/>
              </a:lnSpc>
              <a:spcBef>
                <a:spcPts val="0"/>
              </a:spcBef>
              <a:spcAft>
                <a:spcPts val="0"/>
              </a:spcAft>
              <a:buSzPts val="1800"/>
              <a:buNone/>
            </a:pPr>
            <a:r>
              <a:rPr lang="en-US" dirty="0">
                <a:solidFill>
                  <a:srgbClr val="09272E"/>
                </a:solidFill>
              </a:rPr>
              <a:t>     times </a:t>
            </a:r>
            <a:endParaRPr dirty="0"/>
          </a:p>
          <a:p>
            <a:pPr marL="114300" lvl="0" indent="0" algn="l" rtl="0">
              <a:lnSpc>
                <a:spcPct val="115000"/>
              </a:lnSpc>
              <a:spcBef>
                <a:spcPts val="0"/>
              </a:spcBef>
              <a:spcAft>
                <a:spcPts val="0"/>
              </a:spcAft>
              <a:buSzPts val="1800"/>
              <a:buNone/>
            </a:pPr>
            <a:r>
              <a:rPr lang="en-US" dirty="0">
                <a:solidFill>
                  <a:srgbClr val="09272E"/>
                </a:solidFill>
              </a:rPr>
              <a:t>3.) Radiological weapons were used</a:t>
            </a:r>
            <a:endParaRPr dirty="0"/>
          </a:p>
          <a:p>
            <a:pPr marL="114300" lvl="0" indent="0" algn="l" rtl="0">
              <a:lnSpc>
                <a:spcPct val="115000"/>
              </a:lnSpc>
              <a:spcBef>
                <a:spcPts val="0"/>
              </a:spcBef>
              <a:spcAft>
                <a:spcPts val="0"/>
              </a:spcAft>
              <a:buSzPts val="1800"/>
              <a:buNone/>
            </a:pPr>
            <a:r>
              <a:rPr lang="en-US" dirty="0">
                <a:solidFill>
                  <a:srgbClr val="09272E"/>
                </a:solidFill>
              </a:rPr>
              <a:t>     least times. </a:t>
            </a:r>
            <a:endParaRPr dirty="0"/>
          </a:p>
        </p:txBody>
      </p:sp>
      <p:pic>
        <p:nvPicPr>
          <p:cNvPr id="177" name="Google Shape;177;p17"/>
          <p:cNvPicPr preferRelativeResize="0"/>
          <p:nvPr/>
        </p:nvPicPr>
        <p:blipFill rotWithShape="1">
          <a:blip r:embed="rId3">
            <a:alphaModFix/>
          </a:blip>
          <a:srcRect/>
          <a:stretch/>
        </p:blipFill>
        <p:spPr>
          <a:xfrm>
            <a:off x="4424220" y="1152475"/>
            <a:ext cx="4579686" cy="4603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83" name="Google Shape;183;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rgbClr val="09272E"/>
                </a:solidFill>
              </a:rPr>
              <a:t>1.) From Bar </a:t>
            </a:r>
            <a:r>
              <a:rPr lang="en-US" dirty="0" err="1">
                <a:solidFill>
                  <a:srgbClr val="09272E"/>
                </a:solidFill>
              </a:rPr>
              <a:t>plot,We</a:t>
            </a:r>
            <a:r>
              <a:rPr lang="en-US" dirty="0">
                <a:solidFill>
                  <a:srgbClr val="09272E"/>
                </a:solidFill>
              </a:rPr>
              <a:t> can conclude </a:t>
            </a:r>
          </a:p>
          <a:p>
            <a:pPr marL="114300" lvl="0" indent="0" algn="l" rtl="0">
              <a:lnSpc>
                <a:spcPct val="115000"/>
              </a:lnSpc>
              <a:spcBef>
                <a:spcPts val="0"/>
              </a:spcBef>
              <a:spcAft>
                <a:spcPts val="0"/>
              </a:spcAft>
              <a:buSzPts val="1800"/>
              <a:buNone/>
            </a:pPr>
            <a:r>
              <a:rPr lang="en-US" dirty="0">
                <a:solidFill>
                  <a:srgbClr val="09272E"/>
                </a:solidFill>
              </a:rPr>
              <a:t>     that in 2014, IRAQ was attacked</a:t>
            </a:r>
          </a:p>
          <a:p>
            <a:pPr marL="114300" lvl="0" indent="0" algn="l" rtl="0">
              <a:lnSpc>
                <a:spcPct val="115000"/>
              </a:lnSpc>
              <a:spcBef>
                <a:spcPts val="0"/>
              </a:spcBef>
              <a:spcAft>
                <a:spcPts val="0"/>
              </a:spcAft>
              <a:buSzPts val="1800"/>
              <a:buNone/>
            </a:pPr>
            <a:r>
              <a:rPr lang="en-US" dirty="0">
                <a:solidFill>
                  <a:srgbClr val="09272E"/>
                </a:solidFill>
              </a:rPr>
              <a:t>     most 3933</a:t>
            </a:r>
            <a:r>
              <a:rPr lang="en-US" dirty="0"/>
              <a:t> </a:t>
            </a:r>
            <a:r>
              <a:rPr lang="en-US" dirty="0">
                <a:solidFill>
                  <a:srgbClr val="09272E"/>
                </a:solidFill>
              </a:rPr>
              <a:t>times.</a:t>
            </a:r>
            <a:endParaRPr dirty="0"/>
          </a:p>
          <a:p>
            <a:pPr marL="114300" lvl="0" indent="0" algn="l" rtl="0">
              <a:lnSpc>
                <a:spcPct val="115000"/>
              </a:lnSpc>
              <a:spcBef>
                <a:spcPts val="0"/>
              </a:spcBef>
              <a:spcAft>
                <a:spcPts val="0"/>
              </a:spcAft>
              <a:buSzPts val="1800"/>
              <a:buNone/>
            </a:pPr>
            <a:r>
              <a:rPr lang="en-US" dirty="0">
                <a:solidFill>
                  <a:srgbClr val="09272E"/>
                </a:solidFill>
              </a:rPr>
              <a:t>2.) EL Salvador was attacked least</a:t>
            </a:r>
            <a:endParaRPr dirty="0"/>
          </a:p>
          <a:p>
            <a:pPr marL="114300" lvl="0" indent="0" algn="l" rtl="0">
              <a:lnSpc>
                <a:spcPct val="115000"/>
              </a:lnSpc>
              <a:spcBef>
                <a:spcPts val="0"/>
              </a:spcBef>
              <a:spcAft>
                <a:spcPts val="0"/>
              </a:spcAft>
              <a:buSzPts val="1800"/>
              <a:buNone/>
            </a:pPr>
            <a:r>
              <a:rPr lang="en-US" dirty="0">
                <a:solidFill>
                  <a:srgbClr val="09272E"/>
                </a:solidFill>
              </a:rPr>
              <a:t>     times.</a:t>
            </a:r>
            <a:endParaRPr dirty="0"/>
          </a:p>
        </p:txBody>
      </p:sp>
      <p:pic>
        <p:nvPicPr>
          <p:cNvPr id="184" name="Google Shape;184;p18"/>
          <p:cNvPicPr preferRelativeResize="0"/>
          <p:nvPr/>
        </p:nvPicPr>
        <p:blipFill rotWithShape="1">
          <a:blip r:embed="rId3">
            <a:alphaModFix/>
          </a:blip>
          <a:srcRect/>
          <a:stretch/>
        </p:blipFill>
        <p:spPr>
          <a:xfrm>
            <a:off x="4410634" y="1017726"/>
            <a:ext cx="4733365" cy="33083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Global Terrorism</a:t>
            </a:r>
            <a:endParaRPr/>
          </a:p>
        </p:txBody>
      </p:sp>
      <p:sp>
        <p:nvSpPr>
          <p:cNvPr id="69" name="Google Shape;69;p3"/>
          <p:cNvSpPr txBox="1">
            <a:spLocks noGrp="1"/>
          </p:cNvSpPr>
          <p:nvPr>
            <p:ph type="body" idx="1"/>
          </p:nvPr>
        </p:nvSpPr>
        <p:spPr>
          <a:xfrm>
            <a:off x="311700" y="1152475"/>
            <a:ext cx="8520600" cy="35460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a:solidFill>
                  <a:srgbClr val="09272E"/>
                </a:solidFill>
              </a:rPr>
              <a:t>Terrorism poses a direct threat to the security of the citizens of NATO countries, and to international stability and prosperity. It is a persistent global threat that knows no border, nationality or religion. The idea of this project is to create a Exploratory Data Analysis report through which we can identify the most affected region, pattern of attack and weapons used in Terrorist activities. We divided whole analysis in four parts as follows:</a:t>
            </a:r>
            <a:r>
              <a:rPr lang="en-US"/>
              <a:t>. It is a persistent global threat that knows no border, nationality or religion, and is a challenge that the international community must tackle togetherTerrorism poses a direct threat to the security of the citizens of NATO countries, and to international stability and prosperity. It is a persistent global threat that knows no border, nationality or religion, and is a challenge that the international community must tackle together</a:t>
            </a:r>
            <a:endParaRPr/>
          </a:p>
        </p:txBody>
      </p:sp>
      <p:pic>
        <p:nvPicPr>
          <p:cNvPr id="70" name="Google Shape;70;p3" descr="Geneva Launch of the Global Terrorism Index Report 2018 | GCSP"/>
          <p:cNvPicPr preferRelativeResize="0"/>
          <p:nvPr/>
        </p:nvPicPr>
        <p:blipFill rotWithShape="1">
          <a:blip r:embed="rId3">
            <a:alphaModFix/>
          </a:blip>
          <a:srcRect/>
          <a:stretch/>
        </p:blipFill>
        <p:spPr>
          <a:xfrm>
            <a:off x="6116491" y="1135716"/>
            <a:ext cx="2495665" cy="1457325"/>
          </a:xfrm>
          <a:prstGeom prst="rect">
            <a:avLst/>
          </a:prstGeom>
          <a:noFill/>
          <a:ln>
            <a:noFill/>
          </a:ln>
        </p:spPr>
      </p:pic>
      <p:pic>
        <p:nvPicPr>
          <p:cNvPr id="71" name="Google Shape;71;p3" descr="Global Terrorism (In Hindi) – Nipun Study Group"/>
          <p:cNvPicPr preferRelativeResize="0"/>
          <p:nvPr/>
        </p:nvPicPr>
        <p:blipFill rotWithShape="1">
          <a:blip r:embed="rId4">
            <a:alphaModFix/>
          </a:blip>
          <a:srcRect/>
          <a:stretch/>
        </p:blipFill>
        <p:spPr>
          <a:xfrm>
            <a:off x="3143250" y="1135717"/>
            <a:ext cx="2857500" cy="1457325"/>
          </a:xfrm>
          <a:prstGeom prst="rect">
            <a:avLst/>
          </a:prstGeom>
          <a:noFill/>
          <a:ln>
            <a:noFill/>
          </a:ln>
        </p:spPr>
      </p:pic>
      <p:pic>
        <p:nvPicPr>
          <p:cNvPr id="72" name="Google Shape;72;p3" descr="2,560 BEST Global Terrorism IMAGES, STOCK PHOTOS &amp; VECTORS | Adobe Stock"/>
          <p:cNvPicPr preferRelativeResize="0"/>
          <p:nvPr/>
        </p:nvPicPr>
        <p:blipFill rotWithShape="1">
          <a:blip r:embed="rId5">
            <a:alphaModFix/>
          </a:blip>
          <a:srcRect/>
          <a:stretch/>
        </p:blipFill>
        <p:spPr>
          <a:xfrm>
            <a:off x="311700" y="1135717"/>
            <a:ext cx="2715809" cy="14573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90" name="Google Shape;190;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rgbClr val="09272E"/>
                </a:solidFill>
              </a:rPr>
              <a:t>1.)From Bar plot, We can conclude </a:t>
            </a:r>
            <a:endParaRPr dirty="0">
              <a:solidFill>
                <a:srgbClr val="09272E"/>
              </a:solidFill>
            </a:endParaRPr>
          </a:p>
          <a:p>
            <a:pPr marL="114300" lvl="0" indent="0" algn="l" rtl="0">
              <a:lnSpc>
                <a:spcPct val="115000"/>
              </a:lnSpc>
              <a:spcBef>
                <a:spcPts val="0"/>
              </a:spcBef>
              <a:spcAft>
                <a:spcPts val="0"/>
              </a:spcAft>
              <a:buSzPts val="1800"/>
              <a:buNone/>
            </a:pPr>
            <a:r>
              <a:rPr lang="en-US" dirty="0">
                <a:solidFill>
                  <a:srgbClr val="09272E"/>
                </a:solidFill>
              </a:rPr>
              <a:t>    that in 2014, region “Middle East </a:t>
            </a:r>
          </a:p>
          <a:p>
            <a:pPr marL="114300" lvl="0" indent="0" algn="l" rtl="0">
              <a:lnSpc>
                <a:spcPct val="115000"/>
              </a:lnSpc>
              <a:spcBef>
                <a:spcPts val="0"/>
              </a:spcBef>
              <a:spcAft>
                <a:spcPts val="0"/>
              </a:spcAft>
              <a:buSzPts val="1800"/>
              <a:buNone/>
            </a:pPr>
            <a:r>
              <a:rPr lang="en-US" dirty="0">
                <a:solidFill>
                  <a:srgbClr val="09272E"/>
                </a:solidFill>
              </a:rPr>
              <a:t>    and North America” was attacked</a:t>
            </a:r>
          </a:p>
          <a:p>
            <a:pPr marL="114300" lvl="0" indent="0" algn="l" rtl="0">
              <a:lnSpc>
                <a:spcPct val="115000"/>
              </a:lnSpc>
              <a:spcBef>
                <a:spcPts val="0"/>
              </a:spcBef>
              <a:spcAft>
                <a:spcPts val="0"/>
              </a:spcAft>
              <a:buSzPts val="1800"/>
              <a:buNone/>
            </a:pPr>
            <a:r>
              <a:rPr lang="en-US" dirty="0">
                <a:solidFill>
                  <a:srgbClr val="09272E"/>
                </a:solidFill>
              </a:rPr>
              <a:t>    most.</a:t>
            </a:r>
          </a:p>
          <a:p>
            <a:pPr marL="114300" lvl="0" indent="0" algn="l" rtl="0">
              <a:lnSpc>
                <a:spcPct val="115000"/>
              </a:lnSpc>
              <a:spcBef>
                <a:spcPts val="0"/>
              </a:spcBef>
              <a:spcAft>
                <a:spcPts val="0"/>
              </a:spcAft>
              <a:buSzPts val="1800"/>
              <a:buNone/>
            </a:pPr>
            <a:endParaRPr dirty="0"/>
          </a:p>
          <a:p>
            <a:pPr marL="114300" lvl="0" indent="0" algn="l" rtl="0">
              <a:lnSpc>
                <a:spcPct val="115000"/>
              </a:lnSpc>
              <a:spcBef>
                <a:spcPts val="0"/>
              </a:spcBef>
              <a:spcAft>
                <a:spcPts val="0"/>
              </a:spcAft>
              <a:buSzPts val="1800"/>
              <a:buNone/>
            </a:pPr>
            <a:r>
              <a:rPr lang="en-US" dirty="0">
                <a:solidFill>
                  <a:srgbClr val="09272E"/>
                </a:solidFill>
              </a:rPr>
              <a:t>2.) East Asia region was attacked</a:t>
            </a:r>
            <a:endParaRPr dirty="0"/>
          </a:p>
          <a:p>
            <a:pPr marL="114300" lvl="0" indent="0" algn="l" rtl="0">
              <a:lnSpc>
                <a:spcPct val="115000"/>
              </a:lnSpc>
              <a:spcBef>
                <a:spcPts val="0"/>
              </a:spcBef>
              <a:spcAft>
                <a:spcPts val="0"/>
              </a:spcAft>
              <a:buSzPts val="1800"/>
              <a:buNone/>
            </a:pPr>
            <a:r>
              <a:rPr lang="en-US" dirty="0">
                <a:solidFill>
                  <a:srgbClr val="09272E"/>
                </a:solidFill>
              </a:rPr>
              <a:t>     least times.</a:t>
            </a:r>
            <a:endParaRPr dirty="0"/>
          </a:p>
        </p:txBody>
      </p:sp>
      <p:pic>
        <p:nvPicPr>
          <p:cNvPr id="191" name="Google Shape;191;p19"/>
          <p:cNvPicPr preferRelativeResize="0"/>
          <p:nvPr/>
        </p:nvPicPr>
        <p:blipFill rotWithShape="1">
          <a:blip r:embed="rId3">
            <a:alphaModFix/>
          </a:blip>
          <a:srcRect/>
          <a:stretch/>
        </p:blipFill>
        <p:spPr>
          <a:xfrm>
            <a:off x="4110958" y="1058360"/>
            <a:ext cx="5033042" cy="33131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97" name="Google Shape;19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rgbClr val="09272E"/>
                </a:solidFill>
              </a:rPr>
              <a:t>1.)From Bar plot, We can conclude</a:t>
            </a:r>
          </a:p>
          <a:p>
            <a:pPr marL="114300" lvl="0" indent="0" algn="l" rtl="0">
              <a:lnSpc>
                <a:spcPct val="115000"/>
              </a:lnSpc>
              <a:spcBef>
                <a:spcPts val="0"/>
              </a:spcBef>
              <a:spcAft>
                <a:spcPts val="0"/>
              </a:spcAft>
              <a:buSzPts val="1800"/>
              <a:buNone/>
            </a:pPr>
            <a:r>
              <a:rPr lang="en-US" dirty="0">
                <a:solidFill>
                  <a:srgbClr val="09272E"/>
                </a:solidFill>
              </a:rPr>
              <a:t>    that Bombarding has been used </a:t>
            </a:r>
          </a:p>
          <a:p>
            <a:pPr marL="114300" lvl="0" indent="0" algn="l" rtl="0">
              <a:lnSpc>
                <a:spcPct val="115000"/>
              </a:lnSpc>
              <a:spcBef>
                <a:spcPts val="0"/>
              </a:spcBef>
              <a:spcAft>
                <a:spcPts val="0"/>
              </a:spcAft>
              <a:buSzPts val="1800"/>
              <a:buNone/>
            </a:pPr>
            <a:r>
              <a:rPr lang="en-US" dirty="0">
                <a:solidFill>
                  <a:srgbClr val="09272E"/>
                </a:solidFill>
              </a:rPr>
              <a:t>    most in terrorist</a:t>
            </a:r>
            <a:r>
              <a:rPr lang="en-US" dirty="0"/>
              <a:t> </a:t>
            </a:r>
            <a:r>
              <a:rPr lang="en-US" dirty="0">
                <a:solidFill>
                  <a:srgbClr val="09272E"/>
                </a:solidFill>
              </a:rPr>
              <a:t>activities.</a:t>
            </a:r>
            <a:endParaRPr dirty="0"/>
          </a:p>
          <a:p>
            <a:pPr marL="114300" lvl="0" indent="0" algn="l" rtl="0">
              <a:lnSpc>
                <a:spcPct val="115000"/>
              </a:lnSpc>
              <a:spcBef>
                <a:spcPts val="0"/>
              </a:spcBef>
              <a:spcAft>
                <a:spcPts val="0"/>
              </a:spcAft>
              <a:buSzPts val="1800"/>
              <a:buNone/>
            </a:pPr>
            <a:r>
              <a:rPr lang="en-US" dirty="0">
                <a:solidFill>
                  <a:srgbClr val="09272E"/>
                </a:solidFill>
              </a:rPr>
              <a:t>2.) Hostage type attack was used</a:t>
            </a:r>
            <a:endParaRPr dirty="0"/>
          </a:p>
          <a:p>
            <a:pPr marL="114300" lvl="0" indent="0" algn="l" rtl="0">
              <a:lnSpc>
                <a:spcPct val="115000"/>
              </a:lnSpc>
              <a:spcBef>
                <a:spcPts val="0"/>
              </a:spcBef>
              <a:spcAft>
                <a:spcPts val="0"/>
              </a:spcAft>
              <a:buSzPts val="1800"/>
              <a:buNone/>
            </a:pPr>
            <a:r>
              <a:rPr lang="en-US" dirty="0">
                <a:solidFill>
                  <a:srgbClr val="09272E"/>
                </a:solidFill>
              </a:rPr>
              <a:t>     least times.</a:t>
            </a:r>
            <a:endParaRPr dirty="0"/>
          </a:p>
        </p:txBody>
      </p:sp>
      <p:pic>
        <p:nvPicPr>
          <p:cNvPr id="198" name="Google Shape;198;p20"/>
          <p:cNvPicPr preferRelativeResize="0"/>
          <p:nvPr/>
        </p:nvPicPr>
        <p:blipFill rotWithShape="1">
          <a:blip r:embed="rId3">
            <a:alphaModFix/>
          </a:blip>
          <a:srcRect/>
          <a:stretch/>
        </p:blipFill>
        <p:spPr>
          <a:xfrm>
            <a:off x="4180113" y="1089764"/>
            <a:ext cx="4963887" cy="33131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204" name="Google Shape;204;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rgbClr val="09272E"/>
                </a:solidFill>
              </a:rPr>
              <a:t>1.)  From Bar </a:t>
            </a:r>
            <a:r>
              <a:rPr lang="en-US" dirty="0" err="1">
                <a:solidFill>
                  <a:srgbClr val="09272E"/>
                </a:solidFill>
              </a:rPr>
              <a:t>plot,We</a:t>
            </a:r>
            <a:r>
              <a:rPr lang="en-US" dirty="0">
                <a:solidFill>
                  <a:srgbClr val="09272E"/>
                </a:solidFill>
              </a:rPr>
              <a:t> can conclude  </a:t>
            </a:r>
            <a:endParaRPr dirty="0">
              <a:solidFill>
                <a:srgbClr val="09272E"/>
              </a:solidFill>
            </a:endParaRPr>
          </a:p>
          <a:p>
            <a:pPr marL="114300" lvl="0" indent="0" algn="l" rtl="0">
              <a:lnSpc>
                <a:spcPct val="115000"/>
              </a:lnSpc>
              <a:spcBef>
                <a:spcPts val="0"/>
              </a:spcBef>
              <a:spcAft>
                <a:spcPts val="0"/>
              </a:spcAft>
              <a:buSzPts val="1800"/>
              <a:buNone/>
            </a:pPr>
            <a:r>
              <a:rPr lang="en-US" dirty="0">
                <a:solidFill>
                  <a:srgbClr val="09272E"/>
                </a:solidFill>
              </a:rPr>
              <a:t>      that Private citizen and property</a:t>
            </a:r>
            <a:endParaRPr dirty="0">
              <a:solidFill>
                <a:srgbClr val="09272E"/>
              </a:solidFill>
            </a:endParaRPr>
          </a:p>
          <a:p>
            <a:pPr marL="114300" lvl="0" indent="0" algn="l" rtl="0">
              <a:lnSpc>
                <a:spcPct val="115000"/>
              </a:lnSpc>
              <a:spcBef>
                <a:spcPts val="0"/>
              </a:spcBef>
              <a:spcAft>
                <a:spcPts val="0"/>
              </a:spcAft>
              <a:buSzPts val="1800"/>
              <a:buNone/>
            </a:pPr>
            <a:r>
              <a:rPr lang="en-US" dirty="0">
                <a:solidFill>
                  <a:srgbClr val="09272E"/>
                </a:solidFill>
              </a:rPr>
              <a:t>      was attacked</a:t>
            </a:r>
            <a:r>
              <a:rPr lang="en-US" dirty="0"/>
              <a:t>  </a:t>
            </a:r>
            <a:r>
              <a:rPr lang="en-US" dirty="0">
                <a:solidFill>
                  <a:srgbClr val="09272E"/>
                </a:solidFill>
              </a:rPr>
              <a:t>most of the times</a:t>
            </a:r>
          </a:p>
          <a:p>
            <a:pPr marL="114300" lvl="0" indent="0" algn="l" rtl="0">
              <a:lnSpc>
                <a:spcPct val="115000"/>
              </a:lnSpc>
              <a:spcBef>
                <a:spcPts val="0"/>
              </a:spcBef>
              <a:spcAft>
                <a:spcPts val="0"/>
              </a:spcAft>
              <a:buSzPts val="1800"/>
              <a:buNone/>
            </a:pPr>
            <a:endParaRPr dirty="0"/>
          </a:p>
          <a:p>
            <a:pPr marL="114300" lvl="0" indent="0" algn="l" rtl="0">
              <a:lnSpc>
                <a:spcPct val="115000"/>
              </a:lnSpc>
              <a:spcBef>
                <a:spcPts val="0"/>
              </a:spcBef>
              <a:spcAft>
                <a:spcPts val="0"/>
              </a:spcAft>
              <a:buSzPts val="1800"/>
              <a:buNone/>
            </a:pPr>
            <a:r>
              <a:rPr lang="en-US" dirty="0">
                <a:solidFill>
                  <a:srgbClr val="09272E"/>
                </a:solidFill>
              </a:rPr>
              <a:t>2.) Tourist place were attacked least.</a:t>
            </a:r>
            <a:endParaRPr dirty="0"/>
          </a:p>
        </p:txBody>
      </p:sp>
      <p:pic>
        <p:nvPicPr>
          <p:cNvPr id="205" name="Google Shape;205;p21"/>
          <p:cNvPicPr preferRelativeResize="0"/>
          <p:nvPr/>
        </p:nvPicPr>
        <p:blipFill rotWithShape="1">
          <a:blip r:embed="rId3">
            <a:alphaModFix/>
          </a:blip>
          <a:srcRect/>
          <a:stretch/>
        </p:blipFill>
        <p:spPr>
          <a:xfrm>
            <a:off x="4233903" y="1017725"/>
            <a:ext cx="4910097" cy="33131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211" name="Google Shape;211;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rgbClr val="09272E"/>
                </a:solidFill>
              </a:rPr>
              <a:t>1.) From Bar plot, We can conclude </a:t>
            </a:r>
            <a:endParaRPr dirty="0">
              <a:solidFill>
                <a:srgbClr val="09272E"/>
              </a:solidFill>
            </a:endParaRPr>
          </a:p>
          <a:p>
            <a:pPr marL="114300" lvl="0" indent="0" algn="l" rtl="0">
              <a:lnSpc>
                <a:spcPct val="115000"/>
              </a:lnSpc>
              <a:spcBef>
                <a:spcPts val="0"/>
              </a:spcBef>
              <a:spcAft>
                <a:spcPts val="0"/>
              </a:spcAft>
              <a:buSzPts val="1800"/>
              <a:buNone/>
            </a:pPr>
            <a:r>
              <a:rPr lang="en-US" dirty="0">
                <a:solidFill>
                  <a:srgbClr val="09272E"/>
                </a:solidFill>
              </a:rPr>
              <a:t>     that explosive  weapons were</a:t>
            </a:r>
            <a:endParaRPr dirty="0">
              <a:solidFill>
                <a:srgbClr val="09272E"/>
              </a:solidFill>
            </a:endParaRPr>
          </a:p>
          <a:p>
            <a:pPr marL="114300" lvl="0" indent="0" algn="l" rtl="0">
              <a:lnSpc>
                <a:spcPct val="115000"/>
              </a:lnSpc>
              <a:spcBef>
                <a:spcPts val="0"/>
              </a:spcBef>
              <a:spcAft>
                <a:spcPts val="0"/>
              </a:spcAft>
              <a:buSzPts val="1800"/>
              <a:buNone/>
            </a:pPr>
            <a:r>
              <a:rPr lang="en-US" dirty="0">
                <a:solidFill>
                  <a:srgbClr val="09272E"/>
                </a:solidFill>
              </a:rPr>
              <a:t>     used most of the</a:t>
            </a:r>
            <a:r>
              <a:rPr lang="en-US" dirty="0"/>
              <a:t> </a:t>
            </a:r>
            <a:r>
              <a:rPr lang="en-US" dirty="0">
                <a:solidFill>
                  <a:srgbClr val="09272E"/>
                </a:solidFill>
              </a:rPr>
              <a:t>times</a:t>
            </a:r>
            <a:endParaRPr dirty="0"/>
          </a:p>
          <a:p>
            <a:pPr marL="114300" lvl="0" indent="0" algn="l" rtl="0">
              <a:lnSpc>
                <a:spcPct val="115000"/>
              </a:lnSpc>
              <a:spcBef>
                <a:spcPts val="0"/>
              </a:spcBef>
              <a:spcAft>
                <a:spcPts val="0"/>
              </a:spcAft>
              <a:buSzPts val="1800"/>
              <a:buNone/>
            </a:pPr>
            <a:r>
              <a:rPr lang="en-US" dirty="0">
                <a:solidFill>
                  <a:srgbClr val="09272E"/>
                </a:solidFill>
              </a:rPr>
              <a:t>2.) Sabotage weapons were used</a:t>
            </a:r>
            <a:endParaRPr dirty="0"/>
          </a:p>
          <a:p>
            <a:pPr marL="114300" lvl="0" indent="0" algn="l" rtl="0">
              <a:lnSpc>
                <a:spcPct val="115000"/>
              </a:lnSpc>
              <a:spcBef>
                <a:spcPts val="0"/>
              </a:spcBef>
              <a:spcAft>
                <a:spcPts val="0"/>
              </a:spcAft>
              <a:buSzPts val="1800"/>
              <a:buNone/>
            </a:pPr>
            <a:r>
              <a:rPr lang="en-US" dirty="0">
                <a:solidFill>
                  <a:srgbClr val="09272E"/>
                </a:solidFill>
              </a:rPr>
              <a:t>     least.</a:t>
            </a:r>
            <a:endParaRPr dirty="0"/>
          </a:p>
        </p:txBody>
      </p:sp>
      <p:pic>
        <p:nvPicPr>
          <p:cNvPr id="212" name="Google Shape;212;p22"/>
          <p:cNvPicPr preferRelativeResize="0"/>
          <p:nvPr/>
        </p:nvPicPr>
        <p:blipFill rotWithShape="1">
          <a:blip r:embed="rId3">
            <a:alphaModFix/>
          </a:blip>
          <a:srcRect/>
          <a:stretch/>
        </p:blipFill>
        <p:spPr>
          <a:xfrm>
            <a:off x="4262216" y="1204113"/>
            <a:ext cx="4827996" cy="33131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a:spLocks noGrp="1"/>
          </p:cNvSpPr>
          <p:nvPr>
            <p:ph type="title"/>
          </p:nvPr>
        </p:nvSpPr>
        <p:spPr>
          <a:xfrm>
            <a:off x="311700" y="215153"/>
            <a:ext cx="8520600" cy="6147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Conclusions</a:t>
            </a:r>
            <a:endParaRPr dirty="0"/>
          </a:p>
        </p:txBody>
      </p:sp>
      <p:sp>
        <p:nvSpPr>
          <p:cNvPr id="218" name="Google Shape;218;p23"/>
          <p:cNvSpPr txBox="1">
            <a:spLocks noGrp="1"/>
          </p:cNvSpPr>
          <p:nvPr>
            <p:ph type="body" idx="1"/>
          </p:nvPr>
        </p:nvSpPr>
        <p:spPr>
          <a:xfrm>
            <a:off x="311700" y="591671"/>
            <a:ext cx="8520600" cy="3977204"/>
          </a:xfrm>
          <a:prstGeom prst="rect">
            <a:avLst/>
          </a:prstGeom>
          <a:noFill/>
          <a:ln>
            <a:noFill/>
          </a:ln>
        </p:spPr>
        <p:txBody>
          <a:bodyPr spcFirstLastPara="1" wrap="square" lIns="91425" tIns="91425" rIns="91425" bIns="91425" anchor="t" anchorCtr="0">
            <a:noAutofit/>
          </a:bodyPr>
          <a:lstStyle/>
          <a:p>
            <a:pPr marL="76200" marR="38100" lvl="0" indent="0" algn="l" rtl="0">
              <a:lnSpc>
                <a:spcPct val="160000"/>
              </a:lnSpc>
              <a:spcBef>
                <a:spcPts val="600"/>
              </a:spcBef>
              <a:spcAft>
                <a:spcPts val="0"/>
              </a:spcAft>
              <a:buNone/>
            </a:pPr>
            <a:r>
              <a:rPr lang="en-US" b="1" u="sng" dirty="0">
                <a:solidFill>
                  <a:srgbClr val="000000"/>
                </a:solidFill>
              </a:rPr>
              <a:t>Observations</a:t>
            </a:r>
            <a:r>
              <a:rPr lang="en-US" sz="1400" dirty="0">
                <a:solidFill>
                  <a:srgbClr val="000000"/>
                </a:solidFill>
              </a:rPr>
              <a:t>:</a:t>
            </a:r>
            <a:endParaRPr sz="1400" dirty="0">
              <a:solidFill>
                <a:srgbClr val="000000"/>
              </a:solidFill>
            </a:endParaRPr>
          </a:p>
          <a:p>
            <a:pPr marL="457200" marR="38100" lvl="0" indent="0" algn="l" rtl="0">
              <a:spcBef>
                <a:spcPts val="600"/>
              </a:spcBef>
              <a:spcAft>
                <a:spcPts val="0"/>
              </a:spcAft>
              <a:buNone/>
            </a:pPr>
            <a:r>
              <a:rPr lang="en-US" sz="1200" b="1" dirty="0">
                <a:solidFill>
                  <a:srgbClr val="000000"/>
                </a:solidFill>
              </a:rPr>
              <a:t>1.) Year wise Attacks:</a:t>
            </a:r>
            <a:endParaRPr sz="1200" b="1" dirty="0">
              <a:solidFill>
                <a:srgbClr val="000000"/>
              </a:solidFill>
            </a:endParaRPr>
          </a:p>
          <a:p>
            <a:pPr marL="457200" marR="38100" lvl="0" indent="0" algn="l" rtl="0">
              <a:spcBef>
                <a:spcPts val="1200"/>
              </a:spcBef>
              <a:spcAft>
                <a:spcPts val="0"/>
              </a:spcAft>
              <a:buNone/>
            </a:pPr>
            <a:r>
              <a:rPr lang="en-US" sz="1200" b="1" dirty="0">
                <a:solidFill>
                  <a:srgbClr val="000000"/>
                </a:solidFill>
              </a:rPr>
              <a:t> </a:t>
            </a:r>
            <a:r>
              <a:rPr lang="en-US" sz="1200" dirty="0">
                <a:solidFill>
                  <a:srgbClr val="000000"/>
                </a:solidFill>
              </a:rPr>
              <a:t>(</a:t>
            </a:r>
            <a:r>
              <a:rPr lang="en-US" sz="1200" dirty="0" err="1">
                <a:solidFill>
                  <a:srgbClr val="000000"/>
                </a:solidFill>
              </a:rPr>
              <a:t>i</a:t>
            </a:r>
            <a:r>
              <a:rPr lang="en-US" sz="1200" dirty="0">
                <a:solidFill>
                  <a:srgbClr val="000000"/>
                </a:solidFill>
              </a:rPr>
              <a:t>). Most number of attacks :16903 in 2014 (ii). Least number of attacks: 471 in 1971</a:t>
            </a:r>
            <a:endParaRPr sz="1200" dirty="0">
              <a:solidFill>
                <a:srgbClr val="000000"/>
              </a:solidFill>
            </a:endParaRPr>
          </a:p>
          <a:p>
            <a:pPr marL="457200" marR="38100" lvl="0" indent="0" algn="l" rtl="0">
              <a:spcBef>
                <a:spcPts val="1200"/>
              </a:spcBef>
              <a:spcAft>
                <a:spcPts val="0"/>
              </a:spcAft>
              <a:buNone/>
            </a:pPr>
            <a:r>
              <a:rPr lang="en-US" sz="1200" b="1" dirty="0">
                <a:solidFill>
                  <a:srgbClr val="000000"/>
                </a:solidFill>
              </a:rPr>
              <a:t>2.) Region wise Attacks: </a:t>
            </a:r>
          </a:p>
          <a:p>
            <a:pPr marL="457200" marR="38100" lvl="0" indent="0" algn="l" rtl="0">
              <a:spcBef>
                <a:spcPts val="1200"/>
              </a:spcBef>
              <a:spcAft>
                <a:spcPts val="0"/>
              </a:spcAft>
              <a:buNone/>
            </a:pPr>
            <a:r>
              <a:rPr lang="en-US" sz="1200" dirty="0">
                <a:solidFill>
                  <a:srgbClr val="000000"/>
                </a:solidFill>
              </a:rPr>
              <a:t>(</a:t>
            </a:r>
            <a:r>
              <a:rPr lang="en-US" sz="1200" dirty="0" err="1">
                <a:solidFill>
                  <a:srgbClr val="000000"/>
                </a:solidFill>
              </a:rPr>
              <a:t>i</a:t>
            </a:r>
            <a:r>
              <a:rPr lang="en-US" sz="1200" dirty="0">
                <a:solidFill>
                  <a:srgbClr val="000000"/>
                </a:solidFill>
              </a:rPr>
              <a:t>). Most number of attacks: 50474 in Middle East &amp; North Africa (percentage is 27.78%) (ii). Least number of attacks: 282 in Australasia &amp; Oceania (percentage is 0.15%)</a:t>
            </a:r>
            <a:endParaRPr sz="1200" dirty="0">
              <a:solidFill>
                <a:srgbClr val="000000"/>
              </a:solidFill>
            </a:endParaRPr>
          </a:p>
          <a:p>
            <a:pPr marL="457200" marR="38100" lvl="0" indent="0" algn="l" rtl="0">
              <a:spcBef>
                <a:spcPts val="1200"/>
              </a:spcBef>
              <a:spcAft>
                <a:spcPts val="0"/>
              </a:spcAft>
              <a:buNone/>
            </a:pPr>
            <a:r>
              <a:rPr lang="en-US" sz="1200" b="1" dirty="0">
                <a:solidFill>
                  <a:srgbClr val="000000"/>
                </a:solidFill>
              </a:rPr>
              <a:t>3.) Country wise Attacks: </a:t>
            </a:r>
            <a:endParaRPr sz="1200" b="1" dirty="0">
              <a:solidFill>
                <a:srgbClr val="000000"/>
              </a:solidFill>
            </a:endParaRPr>
          </a:p>
          <a:p>
            <a:pPr marL="457200" marR="38100" lvl="0" indent="0" algn="l" rtl="0">
              <a:spcBef>
                <a:spcPts val="1200"/>
              </a:spcBef>
              <a:spcAft>
                <a:spcPts val="0"/>
              </a:spcAft>
              <a:buNone/>
            </a:pPr>
            <a:r>
              <a:rPr lang="en-US" sz="1200" dirty="0">
                <a:solidFill>
                  <a:srgbClr val="000000"/>
                </a:solidFill>
              </a:rPr>
              <a:t>(</a:t>
            </a:r>
            <a:r>
              <a:rPr lang="en-US" sz="1200" dirty="0" err="1">
                <a:solidFill>
                  <a:srgbClr val="000000"/>
                </a:solidFill>
              </a:rPr>
              <a:t>i</a:t>
            </a:r>
            <a:r>
              <a:rPr lang="en-US" sz="1200" dirty="0">
                <a:solidFill>
                  <a:srgbClr val="000000"/>
                </a:solidFill>
              </a:rPr>
              <a:t>). Most number of attacks: 24636 in “Iraq” (percentage is 24.7%) (ii). Least number of attacks: 4292 in “Turkey” (percentage is 4.3%)</a:t>
            </a:r>
            <a:endParaRPr sz="1200" dirty="0">
              <a:solidFill>
                <a:srgbClr val="000000"/>
              </a:solidFill>
            </a:endParaRPr>
          </a:p>
          <a:p>
            <a:pPr marL="457200" marR="38100" lvl="0" indent="0" algn="l" rtl="0">
              <a:spcBef>
                <a:spcPts val="1200"/>
              </a:spcBef>
              <a:spcAft>
                <a:spcPts val="0"/>
              </a:spcAft>
              <a:buNone/>
            </a:pPr>
            <a:r>
              <a:rPr lang="en-US" sz="1200" b="1" dirty="0">
                <a:solidFill>
                  <a:srgbClr val="000000"/>
                </a:solidFill>
              </a:rPr>
              <a:t>4.) City wise attacks:</a:t>
            </a:r>
            <a:r>
              <a:rPr lang="en-US" sz="1200" dirty="0">
                <a:solidFill>
                  <a:srgbClr val="000000"/>
                </a:solidFill>
              </a:rPr>
              <a:t> (</a:t>
            </a:r>
            <a:r>
              <a:rPr lang="en-US" sz="1200" dirty="0" err="1">
                <a:solidFill>
                  <a:srgbClr val="000000"/>
                </a:solidFill>
              </a:rPr>
              <a:t>i</a:t>
            </a:r>
            <a:r>
              <a:rPr lang="en-US" sz="1200" dirty="0">
                <a:solidFill>
                  <a:srgbClr val="000000"/>
                </a:solidFill>
              </a:rPr>
              <a:t>).most number of attacks: city was Baghdad and 7589 number of times attacked</a:t>
            </a:r>
            <a:endParaRPr sz="1200" dirty="0">
              <a:solidFill>
                <a:srgbClr val="000000"/>
              </a:solidFill>
            </a:endParaRPr>
          </a:p>
          <a:p>
            <a:pPr marL="457200" marR="38100" lvl="0" indent="0" algn="l" rtl="0">
              <a:spcBef>
                <a:spcPts val="1200"/>
              </a:spcBef>
              <a:spcAft>
                <a:spcPts val="0"/>
              </a:spcAft>
              <a:buNone/>
            </a:pPr>
            <a:r>
              <a:rPr lang="en-US" sz="1200" b="1" dirty="0">
                <a:solidFill>
                  <a:srgbClr val="000000"/>
                </a:solidFill>
              </a:rPr>
              <a:t>5.) </a:t>
            </a:r>
            <a:r>
              <a:rPr lang="en-US" sz="1200" b="1" dirty="0" err="1">
                <a:solidFill>
                  <a:srgbClr val="000000"/>
                </a:solidFill>
              </a:rPr>
              <a:t>No.of</a:t>
            </a:r>
            <a:r>
              <a:rPr lang="en-US" sz="1200" b="1" dirty="0">
                <a:solidFill>
                  <a:srgbClr val="000000"/>
                </a:solidFill>
              </a:rPr>
              <a:t> people killed:</a:t>
            </a:r>
            <a:r>
              <a:rPr lang="en-US" sz="1200" dirty="0">
                <a:solidFill>
                  <a:srgbClr val="000000"/>
                </a:solidFill>
              </a:rPr>
              <a:t> (</a:t>
            </a:r>
            <a:r>
              <a:rPr lang="en-US" sz="1200" dirty="0" err="1">
                <a:solidFill>
                  <a:srgbClr val="000000"/>
                </a:solidFill>
              </a:rPr>
              <a:t>i</a:t>
            </a:r>
            <a:r>
              <a:rPr lang="en-US" sz="1200" dirty="0">
                <a:solidFill>
                  <a:srgbClr val="000000"/>
                </a:solidFill>
              </a:rPr>
              <a:t>). most people killed from 1970 to 2017 in Middle East &amp; North Africa its number was 1,37,642 (ii).most number of people killed in 2014 its number was 44490</a:t>
            </a:r>
            <a:endParaRPr sz="1200" dirty="0">
              <a:solidFill>
                <a:srgbClr val="000000"/>
              </a:solidFill>
            </a:endParaRPr>
          </a:p>
          <a:p>
            <a:pPr marL="457200" marR="38100" lvl="0" indent="0" algn="l" rtl="0">
              <a:spcBef>
                <a:spcPts val="1200"/>
              </a:spcBef>
              <a:spcAft>
                <a:spcPts val="0"/>
              </a:spcAft>
              <a:buNone/>
            </a:pPr>
            <a:endParaRPr sz="1200" dirty="0">
              <a:solidFill>
                <a:srgbClr val="000000"/>
              </a:solidFill>
            </a:endParaRPr>
          </a:p>
          <a:p>
            <a:pPr marL="0" marR="76200" lvl="0" indent="0" algn="l" rtl="0">
              <a:lnSpc>
                <a:spcPct val="135714"/>
              </a:lnSpc>
              <a:spcBef>
                <a:spcPts val="1200"/>
              </a:spcBef>
              <a:spcAft>
                <a:spcPts val="0"/>
              </a:spcAft>
              <a:buNone/>
            </a:pPr>
            <a:r>
              <a:rPr lang="en-US" sz="1050" dirty="0">
                <a:solidFill>
                  <a:srgbClr val="000000"/>
                </a:solidFill>
                <a:highlight>
                  <a:srgbClr val="F7F7F7"/>
                </a:highlight>
                <a:latin typeface="Courier New"/>
                <a:ea typeface="Courier New"/>
                <a:cs typeface="Courier New"/>
                <a:sym typeface="Courier New"/>
              </a:rPr>
              <a:t> </a:t>
            </a:r>
            <a:endParaRPr sz="1050" dirty="0">
              <a:solidFill>
                <a:srgbClr val="000000"/>
              </a:solidFill>
              <a:highlight>
                <a:srgbClr val="F7F7F7"/>
              </a:highlight>
              <a:latin typeface="Courier New"/>
              <a:ea typeface="Courier New"/>
              <a:cs typeface="Courier New"/>
              <a:sym typeface="Courier New"/>
            </a:endParaRPr>
          </a:p>
          <a:p>
            <a:pPr marL="0" lvl="0" indent="0" algn="l" rtl="0">
              <a:spcBef>
                <a:spcPts val="400"/>
              </a:spcBef>
              <a:spcAft>
                <a:spcPts val="0"/>
              </a:spcAft>
              <a:buNone/>
            </a:pPr>
            <a:endParaRPr sz="1200" dirty="0">
              <a:solidFill>
                <a:srgbClr val="000000"/>
              </a:solidFill>
            </a:endParaRPr>
          </a:p>
          <a:p>
            <a:pPr marL="0" marR="76200" lvl="0" indent="0" algn="l" rtl="0">
              <a:lnSpc>
                <a:spcPct val="135714"/>
              </a:lnSpc>
              <a:spcBef>
                <a:spcPts val="800"/>
              </a:spcBef>
              <a:spcAft>
                <a:spcPts val="0"/>
              </a:spcAft>
              <a:buNone/>
            </a:pPr>
            <a:r>
              <a:rPr lang="en-US" sz="1050" dirty="0">
                <a:solidFill>
                  <a:srgbClr val="000000"/>
                </a:solidFill>
                <a:highlight>
                  <a:srgbClr val="F7F7F7"/>
                </a:highlight>
                <a:latin typeface="Courier New"/>
                <a:ea typeface="Courier New"/>
                <a:cs typeface="Courier New"/>
                <a:sym typeface="Courier New"/>
              </a:rPr>
              <a:t> </a:t>
            </a:r>
            <a:endParaRPr sz="1050" dirty="0">
              <a:solidFill>
                <a:srgbClr val="000000"/>
              </a:solidFill>
              <a:highlight>
                <a:srgbClr val="F7F7F7"/>
              </a:highlight>
              <a:latin typeface="Courier New"/>
              <a:ea typeface="Courier New"/>
              <a:cs typeface="Courier New"/>
              <a:sym typeface="Courier New"/>
            </a:endParaRPr>
          </a:p>
          <a:p>
            <a:pPr marL="114300" lvl="0" indent="0" algn="l" rtl="0">
              <a:lnSpc>
                <a:spcPct val="115000"/>
              </a:lnSpc>
              <a:spcBef>
                <a:spcPts val="0"/>
              </a:spcBef>
              <a:spcAft>
                <a:spcPts val="0"/>
              </a:spcAft>
              <a:buSzPts val="1800"/>
              <a:buNone/>
            </a:pPr>
            <a:endParaRPr dirty="0">
              <a:solidFill>
                <a:srgbClr val="09272E"/>
              </a:solidFill>
            </a:endParaRPr>
          </a:p>
          <a:p>
            <a:pPr marL="114300" lvl="0" indent="0" algn="l" rtl="0">
              <a:lnSpc>
                <a:spcPct val="115000"/>
              </a:lnSpc>
              <a:spcBef>
                <a:spcPts val="0"/>
              </a:spcBef>
              <a:spcAft>
                <a:spcPts val="0"/>
              </a:spcAft>
              <a:buSzPts val="1800"/>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Contd…...</a:t>
            </a:r>
            <a:endParaRPr/>
          </a:p>
        </p:txBody>
      </p:sp>
      <p:sp>
        <p:nvSpPr>
          <p:cNvPr id="224" name="Google Shape;224;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38100" lvl="0" indent="0" algn="l" rtl="0">
              <a:spcBef>
                <a:spcPts val="600"/>
              </a:spcBef>
              <a:spcAft>
                <a:spcPts val="0"/>
              </a:spcAft>
              <a:buNone/>
            </a:pPr>
            <a:r>
              <a:rPr lang="en-US" sz="1200" b="1" dirty="0">
                <a:solidFill>
                  <a:srgbClr val="000000"/>
                </a:solidFill>
              </a:rPr>
              <a:t>          6.) </a:t>
            </a:r>
            <a:r>
              <a:rPr lang="en-US" sz="1200" b="1" dirty="0" err="1">
                <a:solidFill>
                  <a:srgbClr val="000000"/>
                </a:solidFill>
              </a:rPr>
              <a:t>No.of</a:t>
            </a:r>
            <a:r>
              <a:rPr lang="en-US" sz="1200" b="1" dirty="0">
                <a:solidFill>
                  <a:srgbClr val="000000"/>
                </a:solidFill>
              </a:rPr>
              <a:t> people wounded: </a:t>
            </a:r>
            <a:endParaRPr sz="1200" b="1" dirty="0">
              <a:solidFill>
                <a:srgbClr val="000000"/>
              </a:solidFill>
            </a:endParaRPr>
          </a:p>
          <a:p>
            <a:pPr marL="457200" marR="38100" lvl="0" indent="0" algn="l" rtl="0">
              <a:spcBef>
                <a:spcPts val="1200"/>
              </a:spcBef>
              <a:spcAft>
                <a:spcPts val="0"/>
              </a:spcAft>
              <a:buNone/>
            </a:pPr>
            <a:r>
              <a:rPr lang="en-US" sz="1200" b="1" dirty="0">
                <a:solidFill>
                  <a:srgbClr val="000000"/>
                </a:solidFill>
              </a:rPr>
              <a:t>(</a:t>
            </a:r>
            <a:r>
              <a:rPr lang="en-US" sz="1200" dirty="0" err="1">
                <a:solidFill>
                  <a:srgbClr val="000000"/>
                </a:solidFill>
              </a:rPr>
              <a:t>i</a:t>
            </a:r>
            <a:r>
              <a:rPr lang="en-US" sz="1200" dirty="0">
                <a:solidFill>
                  <a:srgbClr val="000000"/>
                </a:solidFill>
              </a:rPr>
              <a:t>). most people wounded from 1970 to 2017 in Middle East &amp; North Africa its number was 214308 (ii). most number of people wounded in 2015 its number was 44043</a:t>
            </a:r>
            <a:endParaRPr sz="1200" dirty="0">
              <a:solidFill>
                <a:srgbClr val="000000"/>
              </a:solidFill>
            </a:endParaRPr>
          </a:p>
          <a:p>
            <a:pPr marL="457200" marR="38100" lvl="0" indent="0" algn="l" rtl="0">
              <a:spcBef>
                <a:spcPts val="1200"/>
              </a:spcBef>
              <a:spcAft>
                <a:spcPts val="0"/>
              </a:spcAft>
              <a:buNone/>
            </a:pPr>
            <a:r>
              <a:rPr lang="en-US" sz="1200" b="1" dirty="0">
                <a:solidFill>
                  <a:srgbClr val="000000"/>
                </a:solidFill>
              </a:rPr>
              <a:t>7.) Attack type wise attacks: </a:t>
            </a:r>
            <a:r>
              <a:rPr lang="en-US" sz="1200" dirty="0">
                <a:solidFill>
                  <a:srgbClr val="000000"/>
                </a:solidFill>
              </a:rPr>
              <a:t>(</a:t>
            </a:r>
            <a:r>
              <a:rPr lang="en-US" sz="1200" dirty="0" err="1">
                <a:solidFill>
                  <a:srgbClr val="000000"/>
                </a:solidFill>
              </a:rPr>
              <a:t>i</a:t>
            </a:r>
            <a:r>
              <a:rPr lang="en-US" sz="1200" dirty="0">
                <a:solidFill>
                  <a:srgbClr val="000000"/>
                </a:solidFill>
              </a:rPr>
              <a:t>). Most number of attacks :88255 by “Bombing /Explosion” (ii). Least number of attacks: 659 by “Hijacking “</a:t>
            </a:r>
            <a:endParaRPr sz="1200" dirty="0">
              <a:solidFill>
                <a:srgbClr val="000000"/>
              </a:solidFill>
            </a:endParaRPr>
          </a:p>
          <a:p>
            <a:pPr marL="457200" marR="38100" lvl="0" indent="0" algn="l" rtl="0">
              <a:spcBef>
                <a:spcPts val="1200"/>
              </a:spcBef>
              <a:spcAft>
                <a:spcPts val="0"/>
              </a:spcAft>
              <a:buNone/>
            </a:pPr>
            <a:r>
              <a:rPr lang="en-US" sz="1200" b="1" dirty="0">
                <a:solidFill>
                  <a:srgbClr val="000000"/>
                </a:solidFill>
              </a:rPr>
              <a:t>8.) Target type wise attacks: </a:t>
            </a:r>
            <a:r>
              <a:rPr lang="en-US" sz="1200" dirty="0">
                <a:solidFill>
                  <a:srgbClr val="000000"/>
                </a:solidFill>
              </a:rPr>
              <a:t>(</a:t>
            </a:r>
            <a:r>
              <a:rPr lang="en-US" sz="1200" dirty="0" err="1">
                <a:solidFill>
                  <a:srgbClr val="000000"/>
                </a:solidFill>
              </a:rPr>
              <a:t>i</a:t>
            </a:r>
            <a:r>
              <a:rPr lang="en-US" sz="1200" dirty="0">
                <a:solidFill>
                  <a:srgbClr val="000000"/>
                </a:solidFill>
              </a:rPr>
              <a:t>). Most number of attacks: 43511 over “Private Citizens &amp; Property” (ii). Least number of attacks: 263 over “Abortion Related”</a:t>
            </a:r>
            <a:endParaRPr sz="1200" dirty="0">
              <a:solidFill>
                <a:srgbClr val="000000"/>
              </a:solidFill>
            </a:endParaRPr>
          </a:p>
          <a:p>
            <a:pPr marL="457200" marR="38100" lvl="0" indent="0" algn="l" rtl="0">
              <a:spcBef>
                <a:spcPts val="1200"/>
              </a:spcBef>
              <a:spcAft>
                <a:spcPts val="0"/>
              </a:spcAft>
              <a:buNone/>
            </a:pPr>
            <a:r>
              <a:rPr lang="en-US" sz="1200" b="1" dirty="0">
                <a:solidFill>
                  <a:srgbClr val="000000"/>
                </a:solidFill>
              </a:rPr>
              <a:t>9.) Weapons used in attacks: </a:t>
            </a:r>
            <a:r>
              <a:rPr lang="en-US" sz="1200" dirty="0">
                <a:solidFill>
                  <a:srgbClr val="000000"/>
                </a:solidFill>
              </a:rPr>
              <a:t>(</a:t>
            </a:r>
            <a:r>
              <a:rPr lang="en-US" sz="1200" dirty="0" err="1">
                <a:solidFill>
                  <a:srgbClr val="000000"/>
                </a:solidFill>
              </a:rPr>
              <a:t>i</a:t>
            </a:r>
            <a:r>
              <a:rPr lang="en-US" sz="1200" dirty="0">
                <a:solidFill>
                  <a:srgbClr val="000000"/>
                </a:solidFill>
              </a:rPr>
              <a:t>). Most number of weapons in attack: 92426 times Explosives are used (ii) Least number of weapons in attack: 14 times Radiological are used</a:t>
            </a:r>
            <a:endParaRPr sz="1200" dirty="0">
              <a:solidFill>
                <a:srgbClr val="000000"/>
              </a:solidFill>
            </a:endParaRPr>
          </a:p>
          <a:p>
            <a:pPr marL="457200" marR="38100" lvl="0" indent="0" algn="l" rtl="0">
              <a:spcBef>
                <a:spcPts val="1200"/>
              </a:spcBef>
              <a:spcAft>
                <a:spcPts val="0"/>
              </a:spcAft>
              <a:buNone/>
            </a:pPr>
            <a:r>
              <a:rPr lang="en-US" sz="1200" b="1" dirty="0">
                <a:solidFill>
                  <a:srgbClr val="000000"/>
                </a:solidFill>
              </a:rPr>
              <a:t>10.) 2014-year attack (Most number of attacks): </a:t>
            </a:r>
            <a:r>
              <a:rPr lang="en-US" sz="1200" dirty="0">
                <a:solidFill>
                  <a:srgbClr val="000000"/>
                </a:solidFill>
              </a:rPr>
              <a:t>(</a:t>
            </a:r>
            <a:r>
              <a:rPr lang="en-US" sz="1200" dirty="0" err="1">
                <a:solidFill>
                  <a:srgbClr val="000000"/>
                </a:solidFill>
              </a:rPr>
              <a:t>i</a:t>
            </a:r>
            <a:r>
              <a:rPr lang="en-US" sz="1200" dirty="0">
                <a:solidFill>
                  <a:srgbClr val="000000"/>
                </a:solidFill>
              </a:rPr>
              <a:t>). Country: number of attacks are 3933 in “Iraq” (ii). Region: number of attacks are 6939 in “Middle East &amp; North Africa” (iii). Type of attack: 8799 by Bombing /Explosion are used Mostly (iv) Target type: 4331 over Private Citizens &amp; Property (v) weapon type: 9521 Explosives are used</a:t>
            </a:r>
            <a:endParaRPr sz="1200" dirty="0">
              <a:solidFill>
                <a:srgbClr val="000000"/>
              </a:solidFill>
            </a:endParaRPr>
          </a:p>
          <a:p>
            <a:pPr marL="0" marR="38100" lvl="0" indent="0" algn="l" rtl="0">
              <a:lnSpc>
                <a:spcPct val="160000"/>
              </a:lnSpc>
              <a:spcBef>
                <a:spcPts val="1200"/>
              </a:spcBef>
              <a:spcAft>
                <a:spcPts val="0"/>
              </a:spcAft>
              <a:buNone/>
            </a:pPr>
            <a:endParaRPr sz="1200" dirty="0">
              <a:solidFill>
                <a:srgbClr val="000000"/>
              </a:solidFill>
            </a:endParaRPr>
          </a:p>
          <a:p>
            <a:pPr marL="0" marR="76200" lvl="0" indent="0" algn="l" rtl="0">
              <a:lnSpc>
                <a:spcPct val="135714"/>
              </a:lnSpc>
              <a:spcBef>
                <a:spcPts val="800"/>
              </a:spcBef>
              <a:spcAft>
                <a:spcPts val="0"/>
              </a:spcAft>
              <a:buNone/>
            </a:pPr>
            <a:r>
              <a:rPr lang="en-US" sz="1050" dirty="0">
                <a:solidFill>
                  <a:srgbClr val="000000"/>
                </a:solidFill>
                <a:highlight>
                  <a:srgbClr val="F7F7F7"/>
                </a:highlight>
                <a:latin typeface="Courier New"/>
                <a:ea typeface="Courier New"/>
                <a:cs typeface="Courier New"/>
                <a:sym typeface="Courier New"/>
              </a:rPr>
              <a:t> </a:t>
            </a:r>
            <a:endParaRPr sz="1050" dirty="0">
              <a:solidFill>
                <a:srgbClr val="000000"/>
              </a:solidFill>
              <a:highlight>
                <a:srgbClr val="F7F7F7"/>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9600"/>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1" name="Google Shape;61;p2"/>
          <p:cNvSpPr txBox="1"/>
          <p:nvPr/>
        </p:nvSpPr>
        <p:spPr>
          <a:xfrm>
            <a:off x="468150" y="661900"/>
            <a:ext cx="5579184" cy="3784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US" sz="3200" b="1" i="0" u="none" strike="noStrike" cap="none">
                <a:solidFill>
                  <a:srgbClr val="CC0000"/>
                </a:solidFill>
              </a:rPr>
              <a:t>Global terrorism Analysis</a:t>
            </a:r>
            <a:endParaRPr/>
          </a:p>
          <a:p>
            <a:pPr marL="0" marR="0" lvl="0" indent="0" algn="l" rtl="0">
              <a:lnSpc>
                <a:spcPct val="100000"/>
              </a:lnSpc>
              <a:spcBef>
                <a:spcPts val="0"/>
              </a:spcBef>
              <a:spcAft>
                <a:spcPts val="0"/>
              </a:spcAft>
              <a:buClr>
                <a:schemeClr val="dk1"/>
              </a:buClr>
              <a:buSzPts val="5200"/>
              <a:buFont typeface="Arial"/>
              <a:buNone/>
            </a:pPr>
            <a:r>
              <a:rPr lang="en-US" sz="2100" b="1" i="0" u="none" strike="noStrike" cap="none">
                <a:solidFill>
                  <a:srgbClr val="09272E"/>
                </a:solidFill>
              </a:rPr>
              <a:t>1.) Defining Problem Statement</a:t>
            </a:r>
            <a:endParaRPr sz="1500"/>
          </a:p>
          <a:p>
            <a:pPr marL="0" marR="0" lvl="0" indent="0" algn="l" rtl="0">
              <a:lnSpc>
                <a:spcPct val="100000"/>
              </a:lnSpc>
              <a:spcBef>
                <a:spcPts val="0"/>
              </a:spcBef>
              <a:spcAft>
                <a:spcPts val="0"/>
              </a:spcAft>
              <a:buClr>
                <a:schemeClr val="dk1"/>
              </a:buClr>
              <a:buSzPts val="5200"/>
              <a:buFont typeface="Arial"/>
              <a:buNone/>
            </a:pPr>
            <a:r>
              <a:rPr lang="en-US" sz="2100" b="1" i="0" u="none" strike="noStrike" cap="none">
                <a:solidFill>
                  <a:srgbClr val="09272E"/>
                </a:solidFill>
              </a:rPr>
              <a:t>2.) Importing libraries</a:t>
            </a:r>
            <a:endParaRPr sz="1500"/>
          </a:p>
          <a:p>
            <a:pPr marL="0" marR="0" lvl="0" indent="0" algn="l" rtl="0">
              <a:lnSpc>
                <a:spcPct val="100000"/>
              </a:lnSpc>
              <a:spcBef>
                <a:spcPts val="0"/>
              </a:spcBef>
              <a:spcAft>
                <a:spcPts val="0"/>
              </a:spcAft>
              <a:buClr>
                <a:schemeClr val="dk1"/>
              </a:buClr>
              <a:buSzPts val="5200"/>
              <a:buFont typeface="Arial"/>
              <a:buNone/>
            </a:pPr>
            <a:r>
              <a:rPr lang="en-US" sz="2100" b="1" i="0" u="none" strike="noStrike" cap="none">
                <a:solidFill>
                  <a:srgbClr val="09272E"/>
                </a:solidFill>
              </a:rPr>
              <a:t>3.) Descriptive Statistics</a:t>
            </a:r>
            <a:endParaRPr sz="1500"/>
          </a:p>
          <a:p>
            <a:pPr marL="0" marR="0" lvl="0" indent="0" algn="l" rtl="0">
              <a:lnSpc>
                <a:spcPct val="100000"/>
              </a:lnSpc>
              <a:spcBef>
                <a:spcPts val="0"/>
              </a:spcBef>
              <a:spcAft>
                <a:spcPts val="0"/>
              </a:spcAft>
              <a:buClr>
                <a:schemeClr val="dk1"/>
              </a:buClr>
              <a:buSzPts val="5200"/>
              <a:buFont typeface="Arial"/>
              <a:buNone/>
            </a:pPr>
            <a:r>
              <a:rPr lang="en-US" sz="2100" b="1" i="0" u="none" strike="noStrike" cap="none">
                <a:solidFill>
                  <a:srgbClr val="09272E"/>
                </a:solidFill>
              </a:rPr>
              <a:t>4.) Missing value imputation</a:t>
            </a:r>
            <a:endParaRPr sz="1500"/>
          </a:p>
          <a:p>
            <a:pPr marL="0" marR="0" lvl="0" indent="0" algn="l" rtl="0">
              <a:lnSpc>
                <a:spcPct val="100000"/>
              </a:lnSpc>
              <a:spcBef>
                <a:spcPts val="0"/>
              </a:spcBef>
              <a:spcAft>
                <a:spcPts val="0"/>
              </a:spcAft>
              <a:buClr>
                <a:schemeClr val="dk1"/>
              </a:buClr>
              <a:buSzPts val="5200"/>
              <a:buFont typeface="Arial"/>
              <a:buNone/>
            </a:pPr>
            <a:r>
              <a:rPr lang="en-US" sz="2100" b="1" i="0" u="none" strike="noStrike" cap="none">
                <a:solidFill>
                  <a:srgbClr val="09272E"/>
                </a:solidFill>
              </a:rPr>
              <a:t>5.) Graphical representation</a:t>
            </a:r>
            <a:endParaRPr sz="1500"/>
          </a:p>
          <a:p>
            <a:pPr marL="0" marR="0" lvl="0" indent="0" algn="l" rtl="0">
              <a:lnSpc>
                <a:spcPct val="100000"/>
              </a:lnSpc>
              <a:spcBef>
                <a:spcPts val="0"/>
              </a:spcBef>
              <a:spcAft>
                <a:spcPts val="0"/>
              </a:spcAft>
              <a:buClr>
                <a:schemeClr val="dk1"/>
              </a:buClr>
              <a:buSzPts val="5200"/>
              <a:buFont typeface="Arial"/>
              <a:buNone/>
            </a:pPr>
            <a:endParaRPr sz="20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sp>
        <p:nvSpPr>
          <p:cNvPr id="62" name="Google Shape;62;p2"/>
          <p:cNvSpPr txBox="1"/>
          <p:nvPr/>
        </p:nvSpPr>
        <p:spPr>
          <a:xfrm flipH="1">
            <a:off x="6199734" y="1467650"/>
            <a:ext cx="239101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63" name="Google Shape;63;p2" descr="Globe, Concept Of Global Terrorism Stock Photo, Picture And Royalty Free  Image. Image 10171959."/>
          <p:cNvPicPr preferRelativeResize="0"/>
          <p:nvPr/>
        </p:nvPicPr>
        <p:blipFill rotWithShape="1">
          <a:blip r:embed="rId3">
            <a:alphaModFix/>
          </a:blip>
          <a:srcRect/>
          <a:stretch/>
        </p:blipFill>
        <p:spPr>
          <a:xfrm>
            <a:off x="6199734" y="1400307"/>
            <a:ext cx="2388173" cy="24811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ec44423690_1_0"/>
          <p:cNvSpPr txBox="1">
            <a:spLocks noGrp="1"/>
          </p:cNvSpPr>
          <p:nvPr>
            <p:ph type="title"/>
          </p:nvPr>
        </p:nvSpPr>
        <p:spPr>
          <a:xfrm>
            <a:off x="311700" y="60275"/>
            <a:ext cx="8520600" cy="95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Points for Discussion</a:t>
            </a:r>
            <a:br>
              <a:rPr lang="en-US" dirty="0"/>
            </a:br>
            <a:endParaRPr dirty="0"/>
          </a:p>
          <a:p>
            <a:pPr marL="0" lvl="0" indent="0" algn="l" rtl="0">
              <a:spcBef>
                <a:spcPts val="0"/>
              </a:spcBef>
              <a:spcAft>
                <a:spcPts val="0"/>
              </a:spcAft>
              <a:buNone/>
            </a:pPr>
            <a:r>
              <a:rPr lang="en-US" sz="2400" dirty="0">
                <a:solidFill>
                  <a:schemeClr val="lt1"/>
                </a:solidFill>
              </a:rPr>
              <a:t>1.Terrorist attack on each year</a:t>
            </a:r>
            <a:endParaRPr sz="2400" dirty="0">
              <a:solidFill>
                <a:schemeClr val="lt1"/>
              </a:solidFill>
            </a:endParaRPr>
          </a:p>
          <a:p>
            <a:pPr marL="0" lvl="0" indent="0" algn="l" rtl="0">
              <a:spcBef>
                <a:spcPts val="0"/>
              </a:spcBef>
              <a:spcAft>
                <a:spcPts val="0"/>
              </a:spcAft>
              <a:buNone/>
            </a:pPr>
            <a:r>
              <a:rPr lang="en-US" sz="2400" dirty="0">
                <a:solidFill>
                  <a:schemeClr val="lt1"/>
                </a:solidFill>
              </a:rPr>
              <a:t>2.Most terrorist attack country</a:t>
            </a:r>
            <a:endParaRPr sz="2400" dirty="0">
              <a:solidFill>
                <a:schemeClr val="lt1"/>
              </a:solidFill>
            </a:endParaRPr>
          </a:p>
          <a:p>
            <a:pPr marL="0" lvl="0" indent="0" algn="l" rtl="0">
              <a:spcBef>
                <a:spcPts val="0"/>
              </a:spcBef>
              <a:spcAft>
                <a:spcPts val="0"/>
              </a:spcAft>
              <a:buNone/>
            </a:pPr>
            <a:r>
              <a:rPr lang="en-US" sz="2400" dirty="0">
                <a:solidFill>
                  <a:schemeClr val="lt1"/>
                </a:solidFill>
              </a:rPr>
              <a:t>3.Terrorist attack on region wise</a:t>
            </a:r>
            <a:endParaRPr sz="2400" dirty="0">
              <a:solidFill>
                <a:schemeClr val="lt1"/>
              </a:solidFill>
            </a:endParaRPr>
          </a:p>
          <a:p>
            <a:pPr marL="0" lvl="0" indent="0" algn="l" rtl="0">
              <a:spcBef>
                <a:spcPts val="0"/>
              </a:spcBef>
              <a:spcAft>
                <a:spcPts val="0"/>
              </a:spcAft>
              <a:buNone/>
            </a:pPr>
            <a:r>
              <a:rPr lang="en-US" sz="2400" dirty="0">
                <a:solidFill>
                  <a:schemeClr val="lt1"/>
                </a:solidFill>
              </a:rPr>
              <a:t>4.Number of people killed</a:t>
            </a:r>
            <a:endParaRPr sz="2400" dirty="0">
              <a:solidFill>
                <a:schemeClr val="lt1"/>
              </a:solidFill>
            </a:endParaRPr>
          </a:p>
          <a:p>
            <a:pPr marL="0" lvl="0" indent="0" algn="l" rtl="0">
              <a:spcBef>
                <a:spcPts val="0"/>
              </a:spcBef>
              <a:spcAft>
                <a:spcPts val="0"/>
              </a:spcAft>
              <a:buNone/>
            </a:pPr>
            <a:r>
              <a:rPr lang="en-US" sz="2400" dirty="0">
                <a:solidFill>
                  <a:schemeClr val="lt1"/>
                </a:solidFill>
              </a:rPr>
              <a:t>5.Number of persons wounded</a:t>
            </a:r>
            <a:endParaRPr sz="2400" dirty="0">
              <a:solidFill>
                <a:schemeClr val="lt1"/>
              </a:solidFill>
            </a:endParaRPr>
          </a:p>
          <a:p>
            <a:pPr marL="0" lvl="0" indent="0" algn="l" rtl="0">
              <a:spcBef>
                <a:spcPts val="0"/>
              </a:spcBef>
              <a:spcAft>
                <a:spcPts val="0"/>
              </a:spcAft>
              <a:buNone/>
            </a:pPr>
            <a:r>
              <a:rPr lang="en-US" sz="2400" dirty="0">
                <a:solidFill>
                  <a:schemeClr val="lt1"/>
                </a:solidFill>
              </a:rPr>
              <a:t>6.Terrorist attack on </a:t>
            </a:r>
            <a:r>
              <a:rPr lang="en-US" sz="2400" dirty="0" err="1">
                <a:solidFill>
                  <a:schemeClr val="lt1"/>
                </a:solidFill>
              </a:rPr>
              <a:t>citywise</a:t>
            </a:r>
            <a:endParaRPr sz="2400" dirty="0">
              <a:solidFill>
                <a:schemeClr val="lt1"/>
              </a:solidFill>
            </a:endParaRPr>
          </a:p>
          <a:p>
            <a:pPr marL="0" lvl="0" indent="0" algn="l" rtl="0">
              <a:spcBef>
                <a:spcPts val="0"/>
              </a:spcBef>
              <a:spcAft>
                <a:spcPts val="0"/>
              </a:spcAft>
              <a:buNone/>
            </a:pPr>
            <a:r>
              <a:rPr lang="en-US" sz="2400" dirty="0">
                <a:solidFill>
                  <a:schemeClr val="lt1"/>
                </a:solidFill>
              </a:rPr>
              <a:t>7.Terrorist attack type</a:t>
            </a:r>
            <a:endParaRPr sz="2400" dirty="0">
              <a:solidFill>
                <a:schemeClr val="lt1"/>
              </a:solidFill>
            </a:endParaRPr>
          </a:p>
          <a:p>
            <a:pPr marL="0" lvl="0" indent="0" algn="l" rtl="0">
              <a:spcBef>
                <a:spcPts val="0"/>
              </a:spcBef>
              <a:spcAft>
                <a:spcPts val="0"/>
              </a:spcAft>
              <a:buNone/>
            </a:pPr>
            <a:r>
              <a:rPr lang="en-US" sz="2400" dirty="0">
                <a:solidFill>
                  <a:schemeClr val="lt1"/>
                </a:solidFill>
              </a:rPr>
              <a:t>8.Terrorists targets</a:t>
            </a:r>
            <a:endParaRPr sz="2400" dirty="0">
              <a:solidFill>
                <a:schemeClr val="lt1"/>
              </a:solidFill>
            </a:endParaRPr>
          </a:p>
          <a:p>
            <a:pPr marL="0" lvl="0" indent="0" algn="l" rtl="0">
              <a:spcBef>
                <a:spcPts val="0"/>
              </a:spcBef>
              <a:spcAft>
                <a:spcPts val="0"/>
              </a:spcAft>
              <a:buNone/>
            </a:pPr>
            <a:r>
              <a:rPr lang="en-US" sz="2400" dirty="0">
                <a:solidFill>
                  <a:schemeClr val="lt1"/>
                </a:solidFill>
              </a:rPr>
              <a:t>9.Type of weapon used</a:t>
            </a:r>
            <a:br>
              <a:rPr lang="en-US" sz="2400" dirty="0">
                <a:solidFill>
                  <a:schemeClr val="lt1"/>
                </a:solidFill>
              </a:rPr>
            </a:br>
            <a:r>
              <a:rPr lang="en-US" sz="2400" dirty="0">
                <a:solidFill>
                  <a:schemeClr val="lt1"/>
                </a:solidFill>
              </a:rPr>
              <a:t>10.Discussion on frequent attack data</a:t>
            </a:r>
            <a:endParaRPr sz="2400" dirty="0">
              <a:solidFill>
                <a:schemeClr val="lt1"/>
              </a:solidFill>
            </a:endParaRPr>
          </a:p>
        </p:txBody>
      </p:sp>
      <p:sp>
        <p:nvSpPr>
          <p:cNvPr id="78" name="Google Shape;78;gec44423690_1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Data Analysis Steps</a:t>
            </a:r>
            <a:endParaRPr/>
          </a:p>
        </p:txBody>
      </p:sp>
      <p:sp>
        <p:nvSpPr>
          <p:cNvPr id="84" name="Google Shape;84;p4"/>
          <p:cNvSpPr txBox="1">
            <a:spLocks noGrp="1"/>
          </p:cNvSpPr>
          <p:nvPr>
            <p:ph type="body" idx="1"/>
          </p:nvPr>
        </p:nvSpPr>
        <p:spPr>
          <a:xfrm>
            <a:off x="311700" y="1152475"/>
            <a:ext cx="8520600" cy="366541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Arial"/>
              <a:buAutoNum type="arabicPeriod"/>
            </a:pPr>
            <a:r>
              <a:rPr lang="en-US" b="1" u="sng">
                <a:solidFill>
                  <a:srgbClr val="09272E"/>
                </a:solidFill>
              </a:rPr>
              <a:t>Import Libraries</a:t>
            </a:r>
            <a:r>
              <a:rPr lang="en-US">
                <a:solidFill>
                  <a:srgbClr val="09272E"/>
                </a:solidFill>
              </a:rPr>
              <a:t>: In this part, we had imported require libraries to perform Exploratory Data Analysis for Global Terrorism dataset</a:t>
            </a:r>
            <a:endParaRPr/>
          </a:p>
          <a:p>
            <a:pPr marL="457200" lvl="0" indent="-342900" algn="l" rtl="0">
              <a:lnSpc>
                <a:spcPct val="115000"/>
              </a:lnSpc>
              <a:spcBef>
                <a:spcPts val="0"/>
              </a:spcBef>
              <a:spcAft>
                <a:spcPts val="0"/>
              </a:spcAft>
              <a:buSzPts val="1800"/>
              <a:buFont typeface="Arial"/>
              <a:buAutoNum type="arabicPeriod"/>
            </a:pPr>
            <a:r>
              <a:rPr lang="en-US" b="1" u="sng">
                <a:solidFill>
                  <a:srgbClr val="09272E"/>
                </a:solidFill>
              </a:rPr>
              <a:t>Descriptive Statistics</a:t>
            </a:r>
            <a:r>
              <a:rPr lang="en-US">
                <a:solidFill>
                  <a:srgbClr val="09272E"/>
                </a:solidFill>
              </a:rPr>
              <a:t>: In this part, we start by looking at descriptive statistic parameters for the dataset. We will use describe() for this</a:t>
            </a:r>
            <a:endParaRPr/>
          </a:p>
          <a:p>
            <a:pPr marL="457200" lvl="0" indent="-342900" algn="l" rtl="0">
              <a:lnSpc>
                <a:spcPct val="115000"/>
              </a:lnSpc>
              <a:spcBef>
                <a:spcPts val="0"/>
              </a:spcBef>
              <a:spcAft>
                <a:spcPts val="0"/>
              </a:spcAft>
              <a:buSzPts val="1800"/>
              <a:buFont typeface="Arial"/>
              <a:buAutoNum type="arabicPeriod"/>
            </a:pPr>
            <a:r>
              <a:rPr lang="en-US" b="1" u="sng">
                <a:solidFill>
                  <a:srgbClr val="09272E"/>
                </a:solidFill>
              </a:rPr>
              <a:t>Missing Value Imputation</a:t>
            </a:r>
            <a:r>
              <a:rPr lang="en-US">
                <a:solidFill>
                  <a:srgbClr val="09272E"/>
                </a:solidFill>
              </a:rPr>
              <a:t>: We will now check for missing values</a:t>
            </a:r>
            <a:r>
              <a:rPr lang="en-US" b="1">
                <a:solidFill>
                  <a:srgbClr val="09272E"/>
                </a:solidFill>
              </a:rPr>
              <a:t> </a:t>
            </a:r>
            <a:r>
              <a:rPr lang="en-US">
                <a:solidFill>
                  <a:srgbClr val="09272E"/>
                </a:solidFill>
              </a:rPr>
              <a:t>in our dataset. In case there are any missing entries, we will impute them with appropriate values</a:t>
            </a:r>
            <a:endParaRPr/>
          </a:p>
          <a:p>
            <a:pPr marL="457200" lvl="0" indent="-342900" algn="l" rtl="0">
              <a:lnSpc>
                <a:spcPct val="115000"/>
              </a:lnSpc>
              <a:spcBef>
                <a:spcPts val="0"/>
              </a:spcBef>
              <a:spcAft>
                <a:spcPts val="0"/>
              </a:spcAft>
              <a:buSzPts val="1800"/>
              <a:buFont typeface="Arial"/>
              <a:buAutoNum type="arabicPeriod"/>
            </a:pPr>
            <a:r>
              <a:rPr lang="en-US" b="1" u="sng">
                <a:solidFill>
                  <a:srgbClr val="09272E"/>
                </a:solidFill>
              </a:rPr>
              <a:t>Graphical Representation</a:t>
            </a:r>
            <a:r>
              <a:rPr lang="en-US">
                <a:solidFill>
                  <a:srgbClr val="09272E"/>
                </a:solidFill>
              </a:rPr>
              <a:t>: We will start with Univariate Analysis. We will be using a </a:t>
            </a:r>
            <a:r>
              <a:rPr lang="en-US" b="1">
                <a:solidFill>
                  <a:srgbClr val="09272E"/>
                </a:solidFill>
              </a:rPr>
              <a:t>bar graph</a:t>
            </a:r>
            <a:r>
              <a:rPr lang="en-US">
                <a:solidFill>
                  <a:srgbClr val="09272E"/>
                </a:solidFill>
              </a:rPr>
              <a:t> for this purpose.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pic>
        <p:nvPicPr>
          <p:cNvPr id="90" name="Google Shape;90;p5"/>
          <p:cNvPicPr preferRelativeResize="0"/>
          <p:nvPr/>
        </p:nvPicPr>
        <p:blipFill rotWithShape="1">
          <a:blip r:embed="rId3">
            <a:alphaModFix/>
          </a:blip>
          <a:srcRect/>
          <a:stretch/>
        </p:blipFill>
        <p:spPr>
          <a:xfrm>
            <a:off x="4572000" y="1244813"/>
            <a:ext cx="4134010" cy="3265715"/>
          </a:xfrm>
          <a:prstGeom prst="rect">
            <a:avLst/>
          </a:prstGeom>
          <a:noFill/>
          <a:ln>
            <a:noFill/>
          </a:ln>
        </p:spPr>
      </p:pic>
      <p:sp>
        <p:nvSpPr>
          <p:cNvPr id="91" name="Google Shape;9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a:solidFill>
                  <a:srgbClr val="09272E"/>
                </a:solidFill>
              </a:rPr>
              <a:t>1.) Heatmap conclude that correlationship </a:t>
            </a:r>
            <a:endParaRPr/>
          </a:p>
          <a:p>
            <a:pPr marL="457200" lvl="0" indent="-342900" algn="l" rtl="0">
              <a:lnSpc>
                <a:spcPct val="115000"/>
              </a:lnSpc>
              <a:spcBef>
                <a:spcPts val="0"/>
              </a:spcBef>
              <a:spcAft>
                <a:spcPts val="0"/>
              </a:spcAft>
              <a:buSzPts val="1800"/>
              <a:buChar char="●"/>
            </a:pPr>
            <a:r>
              <a:rPr lang="en-US">
                <a:solidFill>
                  <a:srgbClr val="09272E"/>
                </a:solidFill>
              </a:rPr>
              <a:t>between any two columns</a:t>
            </a:r>
            <a:endParaRPr/>
          </a:p>
          <a:p>
            <a:pPr marL="114300" lvl="0" indent="0" algn="l" rtl="0">
              <a:lnSpc>
                <a:spcPct val="115000"/>
              </a:lnSpc>
              <a:spcBef>
                <a:spcPts val="0"/>
              </a:spcBef>
              <a:spcAft>
                <a:spcPts val="0"/>
              </a:spcAft>
              <a:buSzPts val="1800"/>
              <a:buNone/>
            </a:pPr>
            <a:r>
              <a:rPr lang="en-US">
                <a:solidFill>
                  <a:srgbClr val="09272E"/>
                </a:solidFill>
              </a:rPr>
              <a:t>2.) some data part of Heatmap is having</a:t>
            </a:r>
            <a:endParaRPr/>
          </a:p>
          <a:p>
            <a:pPr marL="457200" lvl="0" indent="-342900" algn="l" rtl="0">
              <a:lnSpc>
                <a:spcPct val="115000"/>
              </a:lnSpc>
              <a:spcBef>
                <a:spcPts val="0"/>
              </a:spcBef>
              <a:spcAft>
                <a:spcPts val="0"/>
              </a:spcAft>
              <a:buSzPts val="1800"/>
              <a:buChar char="●"/>
            </a:pPr>
            <a:r>
              <a:rPr lang="en-US">
                <a:solidFill>
                  <a:srgbClr val="09272E"/>
                </a:solidFill>
              </a:rPr>
              <a:t>positive correlation</a:t>
            </a:r>
            <a:endParaRPr/>
          </a:p>
          <a:p>
            <a:pPr marL="114300" lvl="0" indent="0" algn="l" rtl="0">
              <a:lnSpc>
                <a:spcPct val="115000"/>
              </a:lnSpc>
              <a:spcBef>
                <a:spcPts val="0"/>
              </a:spcBef>
              <a:spcAft>
                <a:spcPts val="0"/>
              </a:spcAft>
              <a:buSzPts val="1800"/>
              <a:buNone/>
            </a:pPr>
            <a:r>
              <a:rPr lang="en-US">
                <a:solidFill>
                  <a:srgbClr val="09272E"/>
                </a:solidFill>
              </a:rPr>
              <a:t>3.) some data part of Heatmap is having</a:t>
            </a:r>
            <a:endParaRPr/>
          </a:p>
          <a:p>
            <a:pPr marL="114300" lvl="0" indent="0" algn="l" rtl="0">
              <a:lnSpc>
                <a:spcPct val="115000"/>
              </a:lnSpc>
              <a:spcBef>
                <a:spcPts val="0"/>
              </a:spcBef>
              <a:spcAft>
                <a:spcPts val="0"/>
              </a:spcAft>
              <a:buClr>
                <a:srgbClr val="09272E"/>
              </a:buClr>
              <a:buSzPts val="1800"/>
              <a:buNone/>
            </a:pPr>
            <a:r>
              <a:rPr lang="en-US">
                <a:solidFill>
                  <a:srgbClr val="09272E"/>
                </a:solidFill>
              </a:rPr>
              <a:t>     negative correlation </a:t>
            </a:r>
            <a:endParaRPr/>
          </a:p>
          <a:p>
            <a:pPr marL="114300" lvl="0" indent="0" algn="l" rtl="0">
              <a:lnSpc>
                <a:spcPct val="115000"/>
              </a:lnSpc>
              <a:spcBef>
                <a:spcPts val="0"/>
              </a:spcBef>
              <a:spcAft>
                <a:spcPts val="0"/>
              </a:spcAft>
              <a:buSzPts val="1800"/>
              <a:buNone/>
            </a:pPr>
            <a:r>
              <a:rPr lang="en-US">
                <a:solidFill>
                  <a:srgbClr val="09272E"/>
                </a:solidFil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 </a:t>
            </a:r>
            <a:endParaRPr/>
          </a:p>
          <a:p>
            <a:pPr marL="0" lvl="0" indent="0" algn="l" rtl="0">
              <a:lnSpc>
                <a:spcPct val="100000"/>
              </a:lnSpc>
              <a:spcBef>
                <a:spcPts val="0"/>
              </a:spcBef>
              <a:spcAft>
                <a:spcPts val="0"/>
              </a:spcAft>
              <a:buSzPts val="2800"/>
              <a:buNone/>
            </a:pPr>
            <a:endParaRPr/>
          </a:p>
        </p:txBody>
      </p:sp>
      <p:pic>
        <p:nvPicPr>
          <p:cNvPr id="97" name="Google Shape;97;p6"/>
          <p:cNvPicPr preferRelativeResize="0"/>
          <p:nvPr/>
        </p:nvPicPr>
        <p:blipFill rotWithShape="1">
          <a:blip r:embed="rId3">
            <a:alphaModFix/>
          </a:blip>
          <a:srcRect/>
          <a:stretch/>
        </p:blipFill>
        <p:spPr>
          <a:xfrm>
            <a:off x="6342531" y="1432760"/>
            <a:ext cx="1625812" cy="3265715"/>
          </a:xfrm>
          <a:prstGeom prst="rect">
            <a:avLst/>
          </a:prstGeom>
          <a:noFill/>
          <a:ln>
            <a:noFill/>
          </a:ln>
        </p:spPr>
      </p:pic>
      <p:sp>
        <p:nvSpPr>
          <p:cNvPr id="98" name="Google Shape;98;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rgbClr val="09272E"/>
                </a:solidFill>
              </a:rPr>
              <a:t>1.) Bar diagram we can conclude</a:t>
            </a:r>
            <a:endParaRPr dirty="0"/>
          </a:p>
          <a:p>
            <a:pPr marL="114300" lvl="0" indent="0" algn="l" rtl="0">
              <a:lnSpc>
                <a:spcPct val="115000"/>
              </a:lnSpc>
              <a:spcBef>
                <a:spcPts val="0"/>
              </a:spcBef>
              <a:spcAft>
                <a:spcPts val="0"/>
              </a:spcAft>
              <a:buSzPts val="1800"/>
              <a:buNone/>
            </a:pPr>
            <a:r>
              <a:rPr lang="en-US" dirty="0">
                <a:solidFill>
                  <a:srgbClr val="09272E"/>
                </a:solidFill>
              </a:rPr>
              <a:t>     that number of frequent terrorist </a:t>
            </a:r>
            <a:endParaRPr dirty="0"/>
          </a:p>
          <a:p>
            <a:pPr marL="114300" lvl="0" indent="0" algn="l" rtl="0">
              <a:lnSpc>
                <a:spcPct val="115000"/>
              </a:lnSpc>
              <a:spcBef>
                <a:spcPts val="0"/>
              </a:spcBef>
              <a:spcAft>
                <a:spcPts val="0"/>
              </a:spcAft>
              <a:buSzPts val="1800"/>
              <a:buNone/>
            </a:pPr>
            <a:r>
              <a:rPr lang="en-US" dirty="0">
                <a:solidFill>
                  <a:srgbClr val="09272E"/>
                </a:solidFill>
              </a:rPr>
              <a:t>     attacks in each year</a:t>
            </a:r>
            <a:endParaRPr dirty="0"/>
          </a:p>
          <a:p>
            <a:pPr marL="114300" lvl="0" indent="0" algn="l" rtl="0">
              <a:lnSpc>
                <a:spcPct val="115000"/>
              </a:lnSpc>
              <a:spcBef>
                <a:spcPts val="0"/>
              </a:spcBef>
              <a:spcAft>
                <a:spcPts val="0"/>
              </a:spcAft>
              <a:buSzPts val="1800"/>
              <a:buNone/>
            </a:pPr>
            <a:r>
              <a:rPr lang="en-US" dirty="0">
                <a:solidFill>
                  <a:srgbClr val="09272E"/>
                </a:solidFill>
              </a:rPr>
              <a:t>2.) Most frequently Terrorist </a:t>
            </a:r>
            <a:endParaRPr dirty="0"/>
          </a:p>
          <a:p>
            <a:pPr marL="114300" lvl="0" indent="0" algn="l" rtl="0">
              <a:lnSpc>
                <a:spcPct val="115000"/>
              </a:lnSpc>
              <a:spcBef>
                <a:spcPts val="0"/>
              </a:spcBef>
              <a:spcAft>
                <a:spcPts val="0"/>
              </a:spcAft>
              <a:buSzPts val="1800"/>
              <a:buNone/>
            </a:pPr>
            <a:r>
              <a:rPr lang="en-US" dirty="0">
                <a:solidFill>
                  <a:srgbClr val="09272E"/>
                </a:solidFill>
              </a:rPr>
              <a:t>     attacks happen in 2014</a:t>
            </a:r>
            <a:endParaRPr dirty="0"/>
          </a:p>
          <a:p>
            <a:pPr marL="114300" lvl="0" indent="0" algn="l" rtl="0">
              <a:lnSpc>
                <a:spcPct val="115000"/>
              </a:lnSpc>
              <a:spcBef>
                <a:spcPts val="0"/>
              </a:spcBef>
              <a:spcAft>
                <a:spcPts val="0"/>
              </a:spcAft>
              <a:buSzPts val="1800"/>
              <a:buNone/>
            </a:pPr>
            <a:endParaRPr dirty="0"/>
          </a:p>
        </p:txBody>
      </p:sp>
      <p:pic>
        <p:nvPicPr>
          <p:cNvPr id="99" name="Google Shape;99;p6"/>
          <p:cNvPicPr preferRelativeResize="0"/>
          <p:nvPr/>
        </p:nvPicPr>
        <p:blipFill rotWithShape="1">
          <a:blip r:embed="rId4">
            <a:alphaModFix/>
          </a:blip>
          <a:srcRect/>
          <a:stretch/>
        </p:blipFill>
        <p:spPr>
          <a:xfrm>
            <a:off x="4218535" y="868985"/>
            <a:ext cx="4187798" cy="37798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05" name="Google Shape;105;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rgbClr val="09272E"/>
                </a:solidFill>
              </a:rPr>
              <a:t>1.) In this Bar diagram, we concluded</a:t>
            </a:r>
            <a:endParaRPr dirty="0"/>
          </a:p>
          <a:p>
            <a:pPr marL="114300" lvl="0" indent="0" algn="l" rtl="0">
              <a:lnSpc>
                <a:spcPct val="115000"/>
              </a:lnSpc>
              <a:spcBef>
                <a:spcPts val="0"/>
              </a:spcBef>
              <a:spcAft>
                <a:spcPts val="0"/>
              </a:spcAft>
              <a:buSzPts val="1800"/>
              <a:buNone/>
            </a:pPr>
            <a:r>
              <a:rPr lang="en-US" dirty="0">
                <a:solidFill>
                  <a:srgbClr val="09272E"/>
                </a:solidFill>
              </a:rPr>
              <a:t>      that "IRAQ" is first place in top</a:t>
            </a:r>
            <a:endParaRPr dirty="0"/>
          </a:p>
          <a:p>
            <a:pPr marL="114300" lvl="0" indent="0" algn="l" rtl="0">
              <a:lnSpc>
                <a:spcPct val="115000"/>
              </a:lnSpc>
              <a:spcBef>
                <a:spcPts val="0"/>
              </a:spcBef>
              <a:spcAft>
                <a:spcPts val="0"/>
              </a:spcAft>
              <a:buSzPts val="1800"/>
              <a:buNone/>
            </a:pPr>
            <a:r>
              <a:rPr lang="en-US" dirty="0">
                <a:solidFill>
                  <a:srgbClr val="09272E"/>
                </a:solidFill>
              </a:rPr>
              <a:t>     20 most terrorist attacked country</a:t>
            </a:r>
            <a:endParaRPr dirty="0"/>
          </a:p>
          <a:p>
            <a:pPr marL="114300" lvl="0" indent="0" algn="l" rtl="0">
              <a:lnSpc>
                <a:spcPct val="115000"/>
              </a:lnSpc>
              <a:spcBef>
                <a:spcPts val="0"/>
              </a:spcBef>
              <a:spcAft>
                <a:spcPts val="0"/>
              </a:spcAft>
              <a:buSzPts val="1800"/>
              <a:buNone/>
            </a:pPr>
            <a:r>
              <a:rPr lang="en-US" dirty="0">
                <a:solidFill>
                  <a:srgbClr val="09272E"/>
                </a:solidFill>
              </a:rPr>
              <a:t>2.) Number of attacks from</a:t>
            </a:r>
            <a:endParaRPr dirty="0"/>
          </a:p>
          <a:p>
            <a:pPr marL="114300" lvl="0" indent="0" algn="l" rtl="0">
              <a:lnSpc>
                <a:spcPct val="115000"/>
              </a:lnSpc>
              <a:spcBef>
                <a:spcPts val="0"/>
              </a:spcBef>
              <a:spcAft>
                <a:spcPts val="0"/>
              </a:spcAft>
              <a:buSzPts val="1800"/>
              <a:buNone/>
            </a:pPr>
            <a:r>
              <a:rPr lang="en-US" dirty="0">
                <a:solidFill>
                  <a:srgbClr val="09272E"/>
                </a:solidFill>
              </a:rPr>
              <a:t>     1970 to 2017 in IRAQ were 24636</a:t>
            </a:r>
            <a:endParaRPr dirty="0"/>
          </a:p>
          <a:p>
            <a:pPr marL="114300" lvl="0" indent="0" algn="l" rtl="0">
              <a:lnSpc>
                <a:spcPct val="115000"/>
              </a:lnSpc>
              <a:spcBef>
                <a:spcPts val="0"/>
              </a:spcBef>
              <a:spcAft>
                <a:spcPts val="0"/>
              </a:spcAft>
              <a:buSzPts val="1800"/>
              <a:buNone/>
            </a:pPr>
            <a:r>
              <a:rPr lang="en-US" dirty="0">
                <a:solidFill>
                  <a:srgbClr val="09272E"/>
                </a:solidFill>
              </a:rPr>
              <a:t>3.) Minimum number of terrorist attack</a:t>
            </a:r>
            <a:endParaRPr dirty="0"/>
          </a:p>
          <a:p>
            <a:pPr marL="114300" lvl="0" indent="0" algn="l" rtl="0">
              <a:lnSpc>
                <a:spcPct val="115000"/>
              </a:lnSpc>
              <a:spcBef>
                <a:spcPts val="0"/>
              </a:spcBef>
              <a:spcAft>
                <a:spcPts val="0"/>
              </a:spcAft>
              <a:buSzPts val="1800"/>
              <a:buNone/>
            </a:pPr>
            <a:r>
              <a:rPr lang="en-US" dirty="0">
                <a:solidFill>
                  <a:srgbClr val="09272E"/>
                </a:solidFill>
              </a:rPr>
              <a:t>     happen in "Egypt" , </a:t>
            </a:r>
            <a:endParaRPr dirty="0"/>
          </a:p>
          <a:p>
            <a:pPr marL="114300" lvl="0" indent="0" algn="l" rtl="0">
              <a:lnSpc>
                <a:spcPct val="115000"/>
              </a:lnSpc>
              <a:spcBef>
                <a:spcPts val="0"/>
              </a:spcBef>
              <a:spcAft>
                <a:spcPts val="0"/>
              </a:spcAft>
              <a:buSzPts val="1800"/>
              <a:buNone/>
            </a:pPr>
            <a:r>
              <a:rPr lang="en-US" dirty="0">
                <a:solidFill>
                  <a:srgbClr val="09272E"/>
                </a:solidFill>
              </a:rPr>
              <a:t>4.) Number of attacks happen in Egypt</a:t>
            </a:r>
            <a:endParaRPr dirty="0"/>
          </a:p>
          <a:p>
            <a:pPr marL="114300" lvl="0" indent="0" algn="l" rtl="0">
              <a:lnSpc>
                <a:spcPct val="115000"/>
              </a:lnSpc>
              <a:spcBef>
                <a:spcPts val="0"/>
              </a:spcBef>
              <a:spcAft>
                <a:spcPts val="0"/>
              </a:spcAft>
              <a:buSzPts val="1800"/>
              <a:buNone/>
            </a:pPr>
            <a:r>
              <a:rPr lang="en-US" dirty="0">
                <a:solidFill>
                  <a:srgbClr val="09272E"/>
                </a:solidFill>
              </a:rPr>
              <a:t>     were 2479.</a:t>
            </a:r>
            <a:endParaRPr dirty="0"/>
          </a:p>
          <a:p>
            <a:pPr marL="114300" lvl="0" indent="0" algn="l" rtl="0">
              <a:lnSpc>
                <a:spcPct val="115000"/>
              </a:lnSpc>
              <a:spcBef>
                <a:spcPts val="0"/>
              </a:spcBef>
              <a:spcAft>
                <a:spcPts val="0"/>
              </a:spcAft>
              <a:buSzPts val="1800"/>
              <a:buNone/>
            </a:pPr>
            <a:endParaRPr dirty="0"/>
          </a:p>
        </p:txBody>
      </p:sp>
      <p:pic>
        <p:nvPicPr>
          <p:cNvPr id="106" name="Google Shape;106;p7"/>
          <p:cNvPicPr preferRelativeResize="0"/>
          <p:nvPr/>
        </p:nvPicPr>
        <p:blipFill rotWithShape="1">
          <a:blip r:embed="rId3">
            <a:alphaModFix/>
          </a:blip>
          <a:srcRect/>
          <a:stretch/>
        </p:blipFill>
        <p:spPr>
          <a:xfrm>
            <a:off x="4333795" y="731375"/>
            <a:ext cx="4702629" cy="435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EDA</a:t>
            </a:r>
            <a:endParaRPr/>
          </a:p>
        </p:txBody>
      </p:sp>
      <p:sp>
        <p:nvSpPr>
          <p:cNvPr id="112" name="Google Shape;112;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a:solidFill>
                  <a:srgbClr val="09272E"/>
                </a:solidFill>
              </a:rPr>
              <a:t>1.) Pie chart tells that "IRAQ“ is the</a:t>
            </a:r>
            <a:endParaRPr/>
          </a:p>
          <a:p>
            <a:pPr marL="114300" lvl="0" indent="0" algn="l" rtl="0">
              <a:lnSpc>
                <a:spcPct val="115000"/>
              </a:lnSpc>
              <a:spcBef>
                <a:spcPts val="0"/>
              </a:spcBef>
              <a:spcAft>
                <a:spcPts val="0"/>
              </a:spcAft>
              <a:buSzPts val="1800"/>
              <a:buNone/>
            </a:pPr>
            <a:r>
              <a:rPr lang="en-US">
                <a:solidFill>
                  <a:srgbClr val="09272E"/>
                </a:solidFill>
              </a:rPr>
              <a:t>     top 10 most terrorist attacked country</a:t>
            </a:r>
            <a:endParaRPr/>
          </a:p>
          <a:p>
            <a:pPr marL="114300" lvl="0" indent="0" algn="l" rtl="0">
              <a:lnSpc>
                <a:spcPct val="115000"/>
              </a:lnSpc>
              <a:spcBef>
                <a:spcPts val="0"/>
              </a:spcBef>
              <a:spcAft>
                <a:spcPts val="0"/>
              </a:spcAft>
              <a:buSzPts val="1800"/>
              <a:buNone/>
            </a:pPr>
            <a:r>
              <a:rPr lang="en-US">
                <a:solidFill>
                  <a:srgbClr val="09272E"/>
                </a:solidFill>
              </a:rPr>
              <a:t>2.) IRAQ total percentage is 24.7% </a:t>
            </a:r>
            <a:endParaRPr/>
          </a:p>
          <a:p>
            <a:pPr marL="114300" lvl="0" indent="0" algn="l" rtl="0">
              <a:lnSpc>
                <a:spcPct val="115000"/>
              </a:lnSpc>
              <a:spcBef>
                <a:spcPts val="0"/>
              </a:spcBef>
              <a:spcAft>
                <a:spcPts val="0"/>
              </a:spcAft>
              <a:buSzPts val="1800"/>
              <a:buNone/>
            </a:pPr>
            <a:r>
              <a:rPr lang="en-US">
                <a:solidFill>
                  <a:srgbClr val="09272E"/>
                </a:solidFill>
              </a:rPr>
              <a:t>3.) When compared to all other countries,</a:t>
            </a:r>
            <a:endParaRPr/>
          </a:p>
          <a:p>
            <a:pPr marL="114300" lvl="0" indent="0" algn="l" rtl="0">
              <a:lnSpc>
                <a:spcPct val="115000"/>
              </a:lnSpc>
              <a:spcBef>
                <a:spcPts val="0"/>
              </a:spcBef>
              <a:spcAft>
                <a:spcPts val="0"/>
              </a:spcAft>
              <a:buSzPts val="1800"/>
              <a:buNone/>
            </a:pPr>
            <a:r>
              <a:rPr lang="en-US">
                <a:solidFill>
                  <a:srgbClr val="09272E"/>
                </a:solidFill>
              </a:rPr>
              <a:t>     "Turkey" is the lowest attacked </a:t>
            </a:r>
            <a:endParaRPr/>
          </a:p>
          <a:p>
            <a:pPr marL="114300" lvl="0" indent="0" algn="l" rtl="0">
              <a:lnSpc>
                <a:spcPct val="115000"/>
              </a:lnSpc>
              <a:spcBef>
                <a:spcPts val="0"/>
              </a:spcBef>
              <a:spcAft>
                <a:spcPts val="0"/>
              </a:spcAft>
              <a:buSzPts val="1800"/>
              <a:buNone/>
            </a:pPr>
            <a:r>
              <a:rPr lang="en-US">
                <a:solidFill>
                  <a:srgbClr val="09272E"/>
                </a:solidFill>
              </a:rPr>
              <a:t>     country, its percentage is 4.3%</a:t>
            </a:r>
            <a:endParaRPr/>
          </a:p>
          <a:p>
            <a:pPr marL="114300" lvl="0" indent="0" algn="l" rtl="0">
              <a:lnSpc>
                <a:spcPct val="115000"/>
              </a:lnSpc>
              <a:spcBef>
                <a:spcPts val="0"/>
              </a:spcBef>
              <a:spcAft>
                <a:spcPts val="0"/>
              </a:spcAft>
              <a:buSzPts val="1800"/>
              <a:buNone/>
            </a:pPr>
            <a:endParaRPr/>
          </a:p>
        </p:txBody>
      </p:sp>
      <p:pic>
        <p:nvPicPr>
          <p:cNvPr id="113" name="Google Shape;113;p8"/>
          <p:cNvPicPr preferRelativeResize="0"/>
          <p:nvPr/>
        </p:nvPicPr>
        <p:blipFill rotWithShape="1">
          <a:blip r:embed="rId3">
            <a:alphaModFix/>
          </a:blip>
          <a:srcRect/>
          <a:stretch/>
        </p:blipFill>
        <p:spPr>
          <a:xfrm>
            <a:off x="4572000" y="731375"/>
            <a:ext cx="4386544" cy="3837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1563</Words>
  <Application>Microsoft Office PowerPoint</Application>
  <PresentationFormat>On-screen Show (16:9)</PresentationFormat>
  <Paragraphs>190</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Montserrat</vt:lpstr>
      <vt:lpstr>Arial</vt:lpstr>
      <vt:lpstr>Courier New</vt:lpstr>
      <vt:lpstr>Simple Light</vt:lpstr>
      <vt:lpstr>           Capstone Project - 1          Global Terrorism Analysis                Team Members                                      Kota Lakshmana Rao                                              A S Suchithra                                           Puneet Aggarwal  </vt:lpstr>
      <vt:lpstr>Global Terrorism</vt:lpstr>
      <vt:lpstr>   </vt:lpstr>
      <vt:lpstr>Points for Discussion  1.Terrorist attack on each year 2.Most terrorist attack country 3.Terrorist attack on region wise 4.Number of people killed 5.Number of persons wounded 6.Terrorist attack on citywise 7.Terrorist attack type 8.Terrorists targets 9.Type of weapon used 10.Discussion on frequent attack data</vt:lpstr>
      <vt:lpstr>     Data Analysis Steps</vt:lpstr>
      <vt:lpstr>EDA</vt:lpstr>
      <vt:lpstr>EDA  </vt:lpstr>
      <vt:lpstr>EDA</vt:lpstr>
      <vt:lpstr>EDA</vt:lpstr>
      <vt:lpstr>EDA</vt:lpstr>
      <vt:lpstr>EDA</vt:lpstr>
      <vt:lpstr>EDA</vt:lpstr>
      <vt:lpstr>EDA</vt:lpstr>
      <vt:lpstr>EDA</vt:lpstr>
      <vt:lpstr>EDA</vt:lpstr>
      <vt:lpstr>EDA</vt:lpstr>
      <vt:lpstr>EDA</vt:lpstr>
      <vt:lpstr>EDA</vt:lpstr>
      <vt:lpstr>EDA</vt:lpstr>
      <vt:lpstr>EDA</vt:lpstr>
      <vt:lpstr>EDA</vt:lpstr>
      <vt:lpstr>EDA</vt:lpstr>
      <vt:lpstr>EDA</vt:lpstr>
      <vt:lpstr>Conclusions</vt:lpstr>
      <vt:lpstr>Contd…...</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- 1          Global Terrorism Analysis                Team Members                                      Kota Lakshmana Rao                                              A S Suchithra                                           Puneet Aggarwal  </dc:title>
  <dc:creator>CHANTI</dc:creator>
  <cp:lastModifiedBy>AggarwalPuneet</cp:lastModifiedBy>
  <cp:revision>4</cp:revision>
  <dcterms:modified xsi:type="dcterms:W3CDTF">2021-09-02T11:57:41Z</dcterms:modified>
</cp:coreProperties>
</file>